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714" r:id="rId1"/>
  </p:sldMasterIdLst>
  <p:notesMasterIdLst>
    <p:notesMasterId r:id="rId49"/>
  </p:notesMasterIdLst>
  <p:sldIdLst>
    <p:sldId id="654" r:id="rId2"/>
    <p:sldId id="478" r:id="rId3"/>
    <p:sldId id="702" r:id="rId4"/>
    <p:sldId id="725" r:id="rId5"/>
    <p:sldId id="751" r:id="rId6"/>
    <p:sldId id="784" r:id="rId7"/>
    <p:sldId id="683" r:id="rId8"/>
    <p:sldId id="769" r:id="rId9"/>
    <p:sldId id="679" r:id="rId10"/>
    <p:sldId id="622" r:id="rId11"/>
    <p:sldId id="624" r:id="rId12"/>
    <p:sldId id="706" r:id="rId13"/>
    <p:sldId id="759" r:id="rId14"/>
    <p:sldId id="760" r:id="rId15"/>
    <p:sldId id="761" r:id="rId16"/>
    <p:sldId id="762" r:id="rId17"/>
    <p:sldId id="763" r:id="rId18"/>
    <p:sldId id="764" r:id="rId19"/>
    <p:sldId id="768" r:id="rId20"/>
    <p:sldId id="779" r:id="rId21"/>
    <p:sldId id="710" r:id="rId22"/>
    <p:sldId id="765" r:id="rId23"/>
    <p:sldId id="753" r:id="rId24"/>
    <p:sldId id="730" r:id="rId25"/>
    <p:sldId id="731" r:id="rId26"/>
    <p:sldId id="703" r:id="rId27"/>
    <p:sldId id="771" r:id="rId28"/>
    <p:sldId id="772" r:id="rId29"/>
    <p:sldId id="773" r:id="rId30"/>
    <p:sldId id="774" r:id="rId31"/>
    <p:sldId id="775" r:id="rId32"/>
    <p:sldId id="776" r:id="rId33"/>
    <p:sldId id="777" r:id="rId34"/>
    <p:sldId id="781" r:id="rId35"/>
    <p:sldId id="782" r:id="rId36"/>
    <p:sldId id="783" r:id="rId37"/>
    <p:sldId id="674" r:id="rId38"/>
    <p:sldId id="757" r:id="rId39"/>
    <p:sldId id="695" r:id="rId40"/>
    <p:sldId id="704" r:id="rId41"/>
    <p:sldId id="705" r:id="rId42"/>
    <p:sldId id="767" r:id="rId43"/>
    <p:sldId id="696" r:id="rId44"/>
    <p:sldId id="682" r:id="rId45"/>
    <p:sldId id="717" r:id="rId46"/>
    <p:sldId id="707" r:id="rId47"/>
    <p:sldId id="708" r:id="rId48"/>
  </p:sldIdLst>
  <p:sldSz cx="15119350" cy="10655300"/>
  <p:notesSz cx="9939338" cy="143684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作成者"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FF66CC"/>
    <a:srgbClr val="FF99FF"/>
    <a:srgbClr val="CC9900"/>
    <a:srgbClr val="00FFCC"/>
    <a:srgbClr val="FF5050"/>
    <a:srgbClr val="C00000"/>
    <a:srgbClr val="FFCCFF"/>
    <a:srgbClr val="CCFFCC"/>
    <a:srgbClr val="AFEA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27F97BB-C833-4FB7-BDE5-3F7075034690}" styleName="テーマ スタイル 2 - アクセント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スタイル (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66" autoAdjust="0"/>
    <p:restoredTop sz="94434" autoAdjust="0"/>
  </p:normalViewPr>
  <p:slideViewPr>
    <p:cSldViewPr snapToGrid="0">
      <p:cViewPr>
        <p:scale>
          <a:sx n="130" d="100"/>
          <a:sy n="130" d="100"/>
        </p:scale>
        <p:origin x="-1188" y="-2514"/>
      </p:cViewPr>
      <p:guideLst/>
    </p:cSldViewPr>
  </p:slideViewPr>
  <p:outlineViewPr>
    <p:cViewPr>
      <p:scale>
        <a:sx n="33" d="100"/>
        <a:sy n="33" d="100"/>
      </p:scale>
      <p:origin x="0" y="-4044"/>
    </p:cViewPr>
  </p:outlineViewPr>
  <p:notesTextViewPr>
    <p:cViewPr>
      <p:scale>
        <a:sx n="1" d="1"/>
        <a:sy n="1" d="1"/>
      </p:scale>
      <p:origin x="0" y="0"/>
    </p:cViewPr>
  </p:notesTextViewPr>
  <p:sorterViewPr>
    <p:cViewPr>
      <p:scale>
        <a:sx n="100" d="100"/>
        <a:sy n="100" d="100"/>
      </p:scale>
      <p:origin x="0" y="-1242"/>
    </p:cViewPr>
  </p:sorterViewPr>
  <p:notesViewPr>
    <p:cSldViewPr snapToGrid="0" showGuides="1">
      <p:cViewPr varScale="1">
        <p:scale>
          <a:sx n="80" d="100"/>
          <a:sy n="80" d="100"/>
        </p:scale>
        <p:origin x="4014" y="12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5" y="15"/>
            <a:ext cx="4307904" cy="721315"/>
          </a:xfrm>
          <a:prstGeom prst="rect">
            <a:avLst/>
          </a:prstGeom>
        </p:spPr>
        <p:txBody>
          <a:bodyPr vert="horz" lIns="133560" tIns="66778" rIns="133560" bIns="66778" rtlCol="0"/>
          <a:lstStyle>
            <a:lvl1pPr algn="l">
              <a:defRPr sz="1700"/>
            </a:lvl1pPr>
          </a:lstStyle>
          <a:p>
            <a:endParaRPr kumimoji="1" lang="ja-JP" altLang="en-US"/>
          </a:p>
        </p:txBody>
      </p:sp>
      <p:sp>
        <p:nvSpPr>
          <p:cNvPr id="3" name="日付プレースホルダー 2"/>
          <p:cNvSpPr>
            <a:spLocks noGrp="1"/>
          </p:cNvSpPr>
          <p:nvPr>
            <p:ph type="dt" idx="1"/>
          </p:nvPr>
        </p:nvSpPr>
        <p:spPr>
          <a:xfrm>
            <a:off x="5629098" y="15"/>
            <a:ext cx="4307904" cy="721315"/>
          </a:xfrm>
          <a:prstGeom prst="rect">
            <a:avLst/>
          </a:prstGeom>
        </p:spPr>
        <p:txBody>
          <a:bodyPr vert="horz" lIns="133560" tIns="66778" rIns="133560" bIns="66778" rtlCol="0"/>
          <a:lstStyle>
            <a:lvl1pPr algn="r">
              <a:defRPr sz="1700"/>
            </a:lvl1pPr>
          </a:lstStyle>
          <a:p>
            <a:fld id="{7DC446AA-DE5B-4BE3-BC7D-902D331E5E6C}" type="datetimeFigureOut">
              <a:rPr kumimoji="1" lang="ja-JP" altLang="en-US" smtClean="0"/>
              <a:t>2022/10/20</a:t>
            </a:fld>
            <a:endParaRPr kumimoji="1" lang="ja-JP" altLang="en-US"/>
          </a:p>
        </p:txBody>
      </p:sp>
      <p:sp>
        <p:nvSpPr>
          <p:cNvPr id="4" name="スライド イメージ プレースホルダー 3"/>
          <p:cNvSpPr>
            <a:spLocks noGrp="1" noRot="1" noChangeAspect="1"/>
          </p:cNvSpPr>
          <p:nvPr>
            <p:ph type="sldImg" idx="2"/>
          </p:nvPr>
        </p:nvSpPr>
        <p:spPr>
          <a:xfrm>
            <a:off x="1533525" y="1798638"/>
            <a:ext cx="6872288" cy="4843462"/>
          </a:xfrm>
          <a:prstGeom prst="rect">
            <a:avLst/>
          </a:prstGeom>
          <a:noFill/>
          <a:ln w="12700">
            <a:solidFill>
              <a:prstClr val="black"/>
            </a:solidFill>
          </a:ln>
        </p:spPr>
        <p:txBody>
          <a:bodyPr vert="horz" lIns="133560" tIns="66778" rIns="133560" bIns="66778" rtlCol="0" anchor="ctr"/>
          <a:lstStyle/>
          <a:p>
            <a:endParaRPr lang="ja-JP" altLang="en-US"/>
          </a:p>
        </p:txBody>
      </p:sp>
      <p:sp>
        <p:nvSpPr>
          <p:cNvPr id="5" name="ノート プレースホルダー 4"/>
          <p:cNvSpPr>
            <a:spLocks noGrp="1"/>
          </p:cNvSpPr>
          <p:nvPr>
            <p:ph type="body" sz="quarter" idx="3"/>
          </p:nvPr>
        </p:nvSpPr>
        <p:spPr>
          <a:xfrm>
            <a:off x="993247" y="6914914"/>
            <a:ext cx="7952876" cy="5657222"/>
          </a:xfrm>
          <a:prstGeom prst="rect">
            <a:avLst/>
          </a:prstGeom>
        </p:spPr>
        <p:txBody>
          <a:bodyPr vert="horz" lIns="133560" tIns="66778" rIns="133560" bIns="6677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5" y="13647172"/>
            <a:ext cx="4307904" cy="721315"/>
          </a:xfrm>
          <a:prstGeom prst="rect">
            <a:avLst/>
          </a:prstGeom>
        </p:spPr>
        <p:txBody>
          <a:bodyPr vert="horz" lIns="133560" tIns="66778" rIns="133560" bIns="66778" rtlCol="0" anchor="b"/>
          <a:lstStyle>
            <a:lvl1pPr algn="l">
              <a:defRPr sz="1700"/>
            </a:lvl1pPr>
          </a:lstStyle>
          <a:p>
            <a:endParaRPr kumimoji="1" lang="ja-JP" altLang="en-US"/>
          </a:p>
        </p:txBody>
      </p:sp>
      <p:sp>
        <p:nvSpPr>
          <p:cNvPr id="7" name="スライド番号プレースホルダー 6"/>
          <p:cNvSpPr>
            <a:spLocks noGrp="1"/>
          </p:cNvSpPr>
          <p:nvPr>
            <p:ph type="sldNum" sz="quarter" idx="5"/>
          </p:nvPr>
        </p:nvSpPr>
        <p:spPr>
          <a:xfrm>
            <a:off x="5629098" y="13647172"/>
            <a:ext cx="4307904" cy="721315"/>
          </a:xfrm>
          <a:prstGeom prst="rect">
            <a:avLst/>
          </a:prstGeom>
        </p:spPr>
        <p:txBody>
          <a:bodyPr vert="horz" lIns="133560" tIns="66778" rIns="133560" bIns="66778" rtlCol="0" anchor="b"/>
          <a:lstStyle>
            <a:lvl1pPr algn="r">
              <a:defRPr sz="1700"/>
            </a:lvl1pPr>
          </a:lstStyle>
          <a:p>
            <a:fld id="{5CD83247-3163-4937-8801-95B8CB8D217D}" type="slidenum">
              <a:rPr kumimoji="1" lang="ja-JP" altLang="en-US" smtClean="0"/>
              <a:t>‹#›</a:t>
            </a:fld>
            <a:endParaRPr kumimoji="1" lang="ja-JP" altLang="en-US"/>
          </a:p>
        </p:txBody>
      </p:sp>
    </p:spTree>
    <p:extLst>
      <p:ext uri="{BB962C8B-B14F-4D97-AF65-F5344CB8AC3E}">
        <p14:creationId xmlns:p14="http://schemas.microsoft.com/office/powerpoint/2010/main" val="3551993775"/>
      </p:ext>
    </p:extLst>
  </p:cSld>
  <p:clrMap bg1="lt1" tx1="dk1" bg2="lt2" tx2="dk2" accent1="accent1" accent2="accent2" accent3="accent3" accent4="accent4" accent5="accent5" accent6="accent6" hlink="hlink" folHlink="folHlink"/>
  <p:notesStyle>
    <a:lvl1pPr marL="0" algn="l" defTabSz="1472373" rtl="0" eaLnBrk="1" latinLnBrk="0" hangingPunct="1">
      <a:defRPr kumimoji="1" sz="1933" kern="1200">
        <a:solidFill>
          <a:schemeClr val="tx1"/>
        </a:solidFill>
        <a:latin typeface="+mn-lt"/>
        <a:ea typeface="+mn-ea"/>
        <a:cs typeface="+mn-cs"/>
      </a:defRPr>
    </a:lvl1pPr>
    <a:lvl2pPr marL="736187" algn="l" defTabSz="1472373" rtl="0" eaLnBrk="1" latinLnBrk="0" hangingPunct="1">
      <a:defRPr kumimoji="1" sz="1933" kern="1200">
        <a:solidFill>
          <a:schemeClr val="tx1"/>
        </a:solidFill>
        <a:latin typeface="+mn-lt"/>
        <a:ea typeface="+mn-ea"/>
        <a:cs typeface="+mn-cs"/>
      </a:defRPr>
    </a:lvl2pPr>
    <a:lvl3pPr marL="1472373" algn="l" defTabSz="1472373" rtl="0" eaLnBrk="1" latinLnBrk="0" hangingPunct="1">
      <a:defRPr kumimoji="1" sz="1933" kern="1200">
        <a:solidFill>
          <a:schemeClr val="tx1"/>
        </a:solidFill>
        <a:latin typeface="+mn-lt"/>
        <a:ea typeface="+mn-ea"/>
        <a:cs typeface="+mn-cs"/>
      </a:defRPr>
    </a:lvl3pPr>
    <a:lvl4pPr marL="2208563" algn="l" defTabSz="1472373" rtl="0" eaLnBrk="1" latinLnBrk="0" hangingPunct="1">
      <a:defRPr kumimoji="1" sz="1933" kern="1200">
        <a:solidFill>
          <a:schemeClr val="tx1"/>
        </a:solidFill>
        <a:latin typeface="+mn-lt"/>
        <a:ea typeface="+mn-ea"/>
        <a:cs typeface="+mn-cs"/>
      </a:defRPr>
    </a:lvl4pPr>
    <a:lvl5pPr marL="2944748" algn="l" defTabSz="1472373" rtl="0" eaLnBrk="1" latinLnBrk="0" hangingPunct="1">
      <a:defRPr kumimoji="1" sz="1933" kern="1200">
        <a:solidFill>
          <a:schemeClr val="tx1"/>
        </a:solidFill>
        <a:latin typeface="+mn-lt"/>
        <a:ea typeface="+mn-ea"/>
        <a:cs typeface="+mn-cs"/>
      </a:defRPr>
    </a:lvl5pPr>
    <a:lvl6pPr marL="3680936" algn="l" defTabSz="1472373" rtl="0" eaLnBrk="1" latinLnBrk="0" hangingPunct="1">
      <a:defRPr kumimoji="1" sz="1933" kern="1200">
        <a:solidFill>
          <a:schemeClr val="tx1"/>
        </a:solidFill>
        <a:latin typeface="+mn-lt"/>
        <a:ea typeface="+mn-ea"/>
        <a:cs typeface="+mn-cs"/>
      </a:defRPr>
    </a:lvl6pPr>
    <a:lvl7pPr marL="4417122" algn="l" defTabSz="1472373" rtl="0" eaLnBrk="1" latinLnBrk="0" hangingPunct="1">
      <a:defRPr kumimoji="1" sz="1933" kern="1200">
        <a:solidFill>
          <a:schemeClr val="tx1"/>
        </a:solidFill>
        <a:latin typeface="+mn-lt"/>
        <a:ea typeface="+mn-ea"/>
        <a:cs typeface="+mn-cs"/>
      </a:defRPr>
    </a:lvl7pPr>
    <a:lvl8pPr marL="5153309" algn="l" defTabSz="1472373" rtl="0" eaLnBrk="1" latinLnBrk="0" hangingPunct="1">
      <a:defRPr kumimoji="1" sz="1933" kern="1200">
        <a:solidFill>
          <a:schemeClr val="tx1"/>
        </a:solidFill>
        <a:latin typeface="+mn-lt"/>
        <a:ea typeface="+mn-ea"/>
        <a:cs typeface="+mn-cs"/>
      </a:defRPr>
    </a:lvl8pPr>
    <a:lvl9pPr marL="5889496" algn="l" defTabSz="1472373" rtl="0" eaLnBrk="1" latinLnBrk="0" hangingPunct="1">
      <a:defRPr kumimoji="1" sz="193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0</a:t>
            </a:fld>
            <a:endParaRPr kumimoji="1" lang="ja-JP" altLang="en-US"/>
          </a:p>
        </p:txBody>
      </p:sp>
    </p:spTree>
    <p:extLst>
      <p:ext uri="{BB962C8B-B14F-4D97-AF65-F5344CB8AC3E}">
        <p14:creationId xmlns:p14="http://schemas.microsoft.com/office/powerpoint/2010/main" val="2950233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10</a:t>
            </a:fld>
            <a:endParaRPr kumimoji="1" lang="ja-JP" altLang="en-US"/>
          </a:p>
        </p:txBody>
      </p:sp>
    </p:spTree>
    <p:extLst>
      <p:ext uri="{BB962C8B-B14F-4D97-AF65-F5344CB8AC3E}">
        <p14:creationId xmlns:p14="http://schemas.microsoft.com/office/powerpoint/2010/main" val="1465975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11</a:t>
            </a:fld>
            <a:endParaRPr kumimoji="1" lang="ja-JP" altLang="en-US"/>
          </a:p>
        </p:txBody>
      </p:sp>
    </p:spTree>
    <p:extLst>
      <p:ext uri="{BB962C8B-B14F-4D97-AF65-F5344CB8AC3E}">
        <p14:creationId xmlns:p14="http://schemas.microsoft.com/office/powerpoint/2010/main" val="1118780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15</a:t>
            </a:fld>
            <a:endParaRPr kumimoji="1" lang="ja-JP" altLang="en-US"/>
          </a:p>
        </p:txBody>
      </p:sp>
    </p:spTree>
    <p:extLst>
      <p:ext uri="{BB962C8B-B14F-4D97-AF65-F5344CB8AC3E}">
        <p14:creationId xmlns:p14="http://schemas.microsoft.com/office/powerpoint/2010/main" val="616689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16</a:t>
            </a:fld>
            <a:endParaRPr kumimoji="1" lang="ja-JP" altLang="en-US"/>
          </a:p>
        </p:txBody>
      </p:sp>
    </p:spTree>
    <p:extLst>
      <p:ext uri="{BB962C8B-B14F-4D97-AF65-F5344CB8AC3E}">
        <p14:creationId xmlns:p14="http://schemas.microsoft.com/office/powerpoint/2010/main" val="2857864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17</a:t>
            </a:fld>
            <a:endParaRPr kumimoji="1" lang="ja-JP" altLang="en-US"/>
          </a:p>
        </p:txBody>
      </p:sp>
    </p:spTree>
    <p:extLst>
      <p:ext uri="{BB962C8B-B14F-4D97-AF65-F5344CB8AC3E}">
        <p14:creationId xmlns:p14="http://schemas.microsoft.com/office/powerpoint/2010/main" val="893406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533525" y="1798638"/>
            <a:ext cx="6872288" cy="48434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18</a:t>
            </a:fld>
            <a:endParaRPr kumimoji="1" lang="ja-JP" altLang="en-US"/>
          </a:p>
        </p:txBody>
      </p:sp>
    </p:spTree>
    <p:extLst>
      <p:ext uri="{BB962C8B-B14F-4D97-AF65-F5344CB8AC3E}">
        <p14:creationId xmlns:p14="http://schemas.microsoft.com/office/powerpoint/2010/main" val="298323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533525" y="1798638"/>
            <a:ext cx="6872288" cy="48434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20</a:t>
            </a:fld>
            <a:endParaRPr kumimoji="1" lang="ja-JP" altLang="en-US"/>
          </a:p>
        </p:txBody>
      </p:sp>
    </p:spTree>
    <p:extLst>
      <p:ext uri="{BB962C8B-B14F-4D97-AF65-F5344CB8AC3E}">
        <p14:creationId xmlns:p14="http://schemas.microsoft.com/office/powerpoint/2010/main" val="235260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533525" y="1798638"/>
            <a:ext cx="6872288" cy="48434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22</a:t>
            </a:fld>
            <a:endParaRPr kumimoji="1" lang="ja-JP" altLang="en-US"/>
          </a:p>
        </p:txBody>
      </p:sp>
    </p:spTree>
    <p:extLst>
      <p:ext uri="{BB962C8B-B14F-4D97-AF65-F5344CB8AC3E}">
        <p14:creationId xmlns:p14="http://schemas.microsoft.com/office/powerpoint/2010/main" val="2952198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27163" y="1746250"/>
            <a:ext cx="6675437" cy="47053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23</a:t>
            </a:fld>
            <a:endParaRPr kumimoji="1" lang="ja-JP" altLang="en-US"/>
          </a:p>
        </p:txBody>
      </p:sp>
    </p:spTree>
    <p:extLst>
      <p:ext uri="{BB962C8B-B14F-4D97-AF65-F5344CB8AC3E}">
        <p14:creationId xmlns:p14="http://schemas.microsoft.com/office/powerpoint/2010/main" val="298641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27163" y="1746250"/>
            <a:ext cx="6675437" cy="47053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24</a:t>
            </a:fld>
            <a:endParaRPr kumimoji="1" lang="ja-JP" altLang="en-US"/>
          </a:p>
        </p:txBody>
      </p:sp>
    </p:spTree>
    <p:extLst>
      <p:ext uri="{BB962C8B-B14F-4D97-AF65-F5344CB8AC3E}">
        <p14:creationId xmlns:p14="http://schemas.microsoft.com/office/powerpoint/2010/main" val="3200502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533525" y="1798638"/>
            <a:ext cx="6872288" cy="48434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1</a:t>
            </a:fld>
            <a:endParaRPr kumimoji="1" lang="ja-JP" altLang="en-US"/>
          </a:p>
        </p:txBody>
      </p:sp>
    </p:spTree>
    <p:extLst>
      <p:ext uri="{BB962C8B-B14F-4D97-AF65-F5344CB8AC3E}">
        <p14:creationId xmlns:p14="http://schemas.microsoft.com/office/powerpoint/2010/main" val="3674449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533525" y="1798638"/>
            <a:ext cx="6872288" cy="48434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25</a:t>
            </a:fld>
            <a:endParaRPr kumimoji="1" lang="ja-JP" altLang="en-US"/>
          </a:p>
        </p:txBody>
      </p:sp>
    </p:spTree>
    <p:extLst>
      <p:ext uri="{BB962C8B-B14F-4D97-AF65-F5344CB8AC3E}">
        <p14:creationId xmlns:p14="http://schemas.microsoft.com/office/powerpoint/2010/main" val="4106106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533525" y="1798638"/>
            <a:ext cx="6872288" cy="48434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26</a:t>
            </a:fld>
            <a:endParaRPr kumimoji="1" lang="ja-JP" altLang="en-US"/>
          </a:p>
        </p:txBody>
      </p:sp>
    </p:spTree>
    <p:extLst>
      <p:ext uri="{BB962C8B-B14F-4D97-AF65-F5344CB8AC3E}">
        <p14:creationId xmlns:p14="http://schemas.microsoft.com/office/powerpoint/2010/main" val="2633938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95425" y="1778000"/>
            <a:ext cx="6792913" cy="47879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27</a:t>
            </a:fld>
            <a:endParaRPr kumimoji="1" lang="ja-JP" altLang="en-US"/>
          </a:p>
        </p:txBody>
      </p:sp>
    </p:spTree>
    <p:extLst>
      <p:ext uri="{BB962C8B-B14F-4D97-AF65-F5344CB8AC3E}">
        <p14:creationId xmlns:p14="http://schemas.microsoft.com/office/powerpoint/2010/main" val="19496470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606550" y="1831975"/>
            <a:ext cx="6994525" cy="49291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28</a:t>
            </a:fld>
            <a:endParaRPr kumimoji="1" lang="ja-JP" altLang="en-US"/>
          </a:p>
        </p:txBody>
      </p:sp>
    </p:spTree>
    <p:extLst>
      <p:ext uri="{BB962C8B-B14F-4D97-AF65-F5344CB8AC3E}">
        <p14:creationId xmlns:p14="http://schemas.microsoft.com/office/powerpoint/2010/main" val="353907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606550" y="1831975"/>
            <a:ext cx="6994525" cy="49291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29</a:t>
            </a:fld>
            <a:endParaRPr kumimoji="1" lang="ja-JP" altLang="en-US"/>
          </a:p>
        </p:txBody>
      </p:sp>
    </p:spTree>
    <p:extLst>
      <p:ext uri="{BB962C8B-B14F-4D97-AF65-F5344CB8AC3E}">
        <p14:creationId xmlns:p14="http://schemas.microsoft.com/office/powerpoint/2010/main" val="2828509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606550" y="1831975"/>
            <a:ext cx="6994525" cy="49291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30</a:t>
            </a:fld>
            <a:endParaRPr kumimoji="1" lang="ja-JP" altLang="en-US"/>
          </a:p>
        </p:txBody>
      </p:sp>
    </p:spTree>
    <p:extLst>
      <p:ext uri="{BB962C8B-B14F-4D97-AF65-F5344CB8AC3E}">
        <p14:creationId xmlns:p14="http://schemas.microsoft.com/office/powerpoint/2010/main" val="42721560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95425" y="1778000"/>
            <a:ext cx="6792913" cy="47879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31</a:t>
            </a:fld>
            <a:endParaRPr kumimoji="1" lang="ja-JP" altLang="en-US"/>
          </a:p>
        </p:txBody>
      </p:sp>
    </p:spTree>
    <p:extLst>
      <p:ext uri="{BB962C8B-B14F-4D97-AF65-F5344CB8AC3E}">
        <p14:creationId xmlns:p14="http://schemas.microsoft.com/office/powerpoint/2010/main" val="329573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01713" y="1230313"/>
            <a:ext cx="4697412" cy="33115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35</a:t>
            </a:fld>
            <a:endParaRPr kumimoji="1" lang="ja-JP" altLang="en-US"/>
          </a:p>
        </p:txBody>
      </p:sp>
    </p:spTree>
    <p:extLst>
      <p:ext uri="{BB962C8B-B14F-4D97-AF65-F5344CB8AC3E}">
        <p14:creationId xmlns:p14="http://schemas.microsoft.com/office/powerpoint/2010/main" val="5099443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37</a:t>
            </a:fld>
            <a:endParaRPr kumimoji="1" lang="ja-JP" altLang="en-US"/>
          </a:p>
        </p:txBody>
      </p:sp>
    </p:spTree>
    <p:extLst>
      <p:ext uri="{BB962C8B-B14F-4D97-AF65-F5344CB8AC3E}">
        <p14:creationId xmlns:p14="http://schemas.microsoft.com/office/powerpoint/2010/main" val="4276432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38</a:t>
            </a:fld>
            <a:endParaRPr kumimoji="1" lang="ja-JP" altLang="en-US"/>
          </a:p>
        </p:txBody>
      </p:sp>
    </p:spTree>
    <p:extLst>
      <p:ext uri="{BB962C8B-B14F-4D97-AF65-F5344CB8AC3E}">
        <p14:creationId xmlns:p14="http://schemas.microsoft.com/office/powerpoint/2010/main" val="2864892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647825" y="1852613"/>
            <a:ext cx="7073900" cy="49863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2</a:t>
            </a:fld>
            <a:endParaRPr kumimoji="1" lang="ja-JP" altLang="en-US"/>
          </a:p>
        </p:txBody>
      </p:sp>
    </p:spTree>
    <p:extLst>
      <p:ext uri="{BB962C8B-B14F-4D97-AF65-F5344CB8AC3E}">
        <p14:creationId xmlns:p14="http://schemas.microsoft.com/office/powerpoint/2010/main" val="3582872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533525" y="1798638"/>
            <a:ext cx="6872288" cy="48434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42</a:t>
            </a:fld>
            <a:endParaRPr kumimoji="1" lang="ja-JP" altLang="en-US"/>
          </a:p>
        </p:txBody>
      </p:sp>
    </p:spTree>
    <p:extLst>
      <p:ext uri="{BB962C8B-B14F-4D97-AF65-F5344CB8AC3E}">
        <p14:creationId xmlns:p14="http://schemas.microsoft.com/office/powerpoint/2010/main" val="37084517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533525" y="1798638"/>
            <a:ext cx="6872288" cy="48434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43</a:t>
            </a:fld>
            <a:endParaRPr kumimoji="1" lang="ja-JP" altLang="en-US"/>
          </a:p>
        </p:txBody>
      </p:sp>
    </p:spTree>
    <p:extLst>
      <p:ext uri="{BB962C8B-B14F-4D97-AF65-F5344CB8AC3E}">
        <p14:creationId xmlns:p14="http://schemas.microsoft.com/office/powerpoint/2010/main" val="1800938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95425" y="1778000"/>
            <a:ext cx="6792913" cy="47879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44</a:t>
            </a:fld>
            <a:endParaRPr kumimoji="1" lang="ja-JP" altLang="en-US"/>
          </a:p>
        </p:txBody>
      </p:sp>
    </p:spTree>
    <p:extLst>
      <p:ext uri="{BB962C8B-B14F-4D97-AF65-F5344CB8AC3E}">
        <p14:creationId xmlns:p14="http://schemas.microsoft.com/office/powerpoint/2010/main" val="19193120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533525" y="1798638"/>
            <a:ext cx="6872288" cy="4843462"/>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45</a:t>
            </a:fld>
            <a:endParaRPr kumimoji="1" lang="ja-JP" altLang="en-US"/>
          </a:p>
        </p:txBody>
      </p:sp>
    </p:spTree>
    <p:extLst>
      <p:ext uri="{BB962C8B-B14F-4D97-AF65-F5344CB8AC3E}">
        <p14:creationId xmlns:p14="http://schemas.microsoft.com/office/powerpoint/2010/main" val="6238465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46</a:t>
            </a:fld>
            <a:endParaRPr kumimoji="1" lang="ja-JP" altLang="en-US"/>
          </a:p>
        </p:txBody>
      </p:sp>
    </p:spTree>
    <p:extLst>
      <p:ext uri="{BB962C8B-B14F-4D97-AF65-F5344CB8AC3E}">
        <p14:creationId xmlns:p14="http://schemas.microsoft.com/office/powerpoint/2010/main" val="1135674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3</a:t>
            </a:fld>
            <a:endParaRPr kumimoji="1" lang="ja-JP" altLang="en-US"/>
          </a:p>
        </p:txBody>
      </p:sp>
    </p:spTree>
    <p:extLst>
      <p:ext uri="{BB962C8B-B14F-4D97-AF65-F5344CB8AC3E}">
        <p14:creationId xmlns:p14="http://schemas.microsoft.com/office/powerpoint/2010/main" val="952997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27163" y="1746250"/>
            <a:ext cx="6675437" cy="47053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4</a:t>
            </a:fld>
            <a:endParaRPr kumimoji="1" lang="ja-JP" altLang="en-US"/>
          </a:p>
        </p:txBody>
      </p:sp>
    </p:spTree>
    <p:extLst>
      <p:ext uri="{BB962C8B-B14F-4D97-AF65-F5344CB8AC3E}">
        <p14:creationId xmlns:p14="http://schemas.microsoft.com/office/powerpoint/2010/main" val="3701596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533525" y="1798638"/>
            <a:ext cx="6872288" cy="48434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6</a:t>
            </a:fld>
            <a:endParaRPr kumimoji="1" lang="ja-JP" altLang="en-US"/>
          </a:p>
        </p:txBody>
      </p:sp>
    </p:spTree>
    <p:extLst>
      <p:ext uri="{BB962C8B-B14F-4D97-AF65-F5344CB8AC3E}">
        <p14:creationId xmlns:p14="http://schemas.microsoft.com/office/powerpoint/2010/main" val="151431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27163" y="1746250"/>
            <a:ext cx="6675437" cy="47053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7</a:t>
            </a:fld>
            <a:endParaRPr kumimoji="1" lang="ja-JP" altLang="en-US"/>
          </a:p>
        </p:txBody>
      </p:sp>
    </p:spTree>
    <p:extLst>
      <p:ext uri="{BB962C8B-B14F-4D97-AF65-F5344CB8AC3E}">
        <p14:creationId xmlns:p14="http://schemas.microsoft.com/office/powerpoint/2010/main" val="2490984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533525" y="1798638"/>
            <a:ext cx="6872288" cy="48434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8</a:t>
            </a:fld>
            <a:endParaRPr kumimoji="1" lang="ja-JP" altLang="en-US"/>
          </a:p>
        </p:txBody>
      </p:sp>
    </p:spTree>
    <p:extLst>
      <p:ext uri="{BB962C8B-B14F-4D97-AF65-F5344CB8AC3E}">
        <p14:creationId xmlns:p14="http://schemas.microsoft.com/office/powerpoint/2010/main" val="2269512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533525" y="1798638"/>
            <a:ext cx="6872288" cy="48434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9</a:t>
            </a:fld>
            <a:endParaRPr kumimoji="1" lang="ja-JP" altLang="en-US"/>
          </a:p>
        </p:txBody>
      </p:sp>
    </p:spTree>
    <p:extLst>
      <p:ext uri="{BB962C8B-B14F-4D97-AF65-F5344CB8AC3E}">
        <p14:creationId xmlns:p14="http://schemas.microsoft.com/office/powerpoint/2010/main" val="2115730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33951" y="1743820"/>
            <a:ext cx="12851448" cy="3709623"/>
          </a:xfrm>
        </p:spPr>
        <p:txBody>
          <a:bodyPr anchor="b"/>
          <a:lstStyle>
            <a:lvl1pPr algn="ctr">
              <a:defRPr sz="9322"/>
            </a:lvl1pPr>
          </a:lstStyle>
          <a:p>
            <a:r>
              <a:rPr lang="ja-JP" altLang="en-US"/>
              <a:t>マスター タイトルの書式設定</a:t>
            </a:r>
            <a:endParaRPr lang="en-US" dirty="0"/>
          </a:p>
        </p:txBody>
      </p:sp>
      <p:sp>
        <p:nvSpPr>
          <p:cNvPr id="3" name="Subtitle 2"/>
          <p:cNvSpPr>
            <a:spLocks noGrp="1"/>
          </p:cNvSpPr>
          <p:nvPr>
            <p:ph type="subTitle" idx="1"/>
          </p:nvPr>
        </p:nvSpPr>
        <p:spPr>
          <a:xfrm>
            <a:off x="1889919" y="5596500"/>
            <a:ext cx="11339513" cy="2572564"/>
          </a:xfrm>
        </p:spPr>
        <p:txBody>
          <a:bodyPr/>
          <a:lstStyle>
            <a:lvl1pPr marL="0" indent="0" algn="ctr">
              <a:buNone/>
              <a:defRPr sz="3729"/>
            </a:lvl1pPr>
            <a:lvl2pPr marL="710352" indent="0" algn="ctr">
              <a:buNone/>
              <a:defRPr sz="3107"/>
            </a:lvl2pPr>
            <a:lvl3pPr marL="1420703" indent="0" algn="ctr">
              <a:buNone/>
              <a:defRPr sz="2797"/>
            </a:lvl3pPr>
            <a:lvl4pPr marL="2131055" indent="0" algn="ctr">
              <a:buNone/>
              <a:defRPr sz="2486"/>
            </a:lvl4pPr>
            <a:lvl5pPr marL="2841407" indent="0" algn="ctr">
              <a:buNone/>
              <a:defRPr sz="2486"/>
            </a:lvl5pPr>
            <a:lvl6pPr marL="3551758" indent="0" algn="ctr">
              <a:buNone/>
              <a:defRPr sz="2486"/>
            </a:lvl6pPr>
            <a:lvl7pPr marL="4262110" indent="0" algn="ctr">
              <a:buNone/>
              <a:defRPr sz="2486"/>
            </a:lvl7pPr>
            <a:lvl8pPr marL="4972461" indent="0" algn="ctr">
              <a:buNone/>
              <a:defRPr sz="2486"/>
            </a:lvl8pPr>
            <a:lvl9pPr marL="5682813" indent="0" algn="ctr">
              <a:buNone/>
              <a:defRPr sz="2486"/>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B475375-8D16-498F-8128-42CF43CA0475}" type="datetime1">
              <a:rPr kumimoji="1" lang="ja-JP" altLang="en-US" smtClean="0"/>
              <a:t>2022/10/20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7809CC4-BC24-49F4-821D-E9970E7A63E4}" type="slidenum">
              <a:rPr kumimoji="1" lang="ja-JP" altLang="en-US" smtClean="0"/>
              <a:t>‹#›</a:t>
            </a:fld>
            <a:endParaRPr kumimoji="1" lang="ja-JP" altLang="en-US"/>
          </a:p>
        </p:txBody>
      </p:sp>
    </p:spTree>
    <p:extLst>
      <p:ext uri="{BB962C8B-B14F-4D97-AF65-F5344CB8AC3E}">
        <p14:creationId xmlns:p14="http://schemas.microsoft.com/office/powerpoint/2010/main" val="3966796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074C0DA-1474-4EE4-90CE-5F60AEB6E7E0}" type="datetime1">
              <a:rPr kumimoji="1" lang="ja-JP" altLang="en-US" smtClean="0"/>
              <a:t>2022/10/20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7809CC4-BC24-49F4-821D-E9970E7A63E4}" type="slidenum">
              <a:rPr kumimoji="1" lang="ja-JP" altLang="en-US" smtClean="0"/>
              <a:t>‹#›</a:t>
            </a:fld>
            <a:endParaRPr kumimoji="1" lang="ja-JP" altLang="en-US"/>
          </a:p>
        </p:txBody>
      </p:sp>
    </p:spTree>
    <p:extLst>
      <p:ext uri="{BB962C8B-B14F-4D97-AF65-F5344CB8AC3E}">
        <p14:creationId xmlns:p14="http://schemas.microsoft.com/office/powerpoint/2010/main" val="570881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19786" y="567296"/>
            <a:ext cx="3260110" cy="9029874"/>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039456" y="567296"/>
            <a:ext cx="9591338" cy="9029874"/>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959B089-4F88-4EFA-9AD3-5FAD12AFCBE0}" type="datetime1">
              <a:rPr kumimoji="1" lang="ja-JP" altLang="en-US" smtClean="0"/>
              <a:t>2022/10/20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7809CC4-BC24-49F4-821D-E9970E7A63E4}" type="slidenum">
              <a:rPr kumimoji="1" lang="ja-JP" altLang="en-US" smtClean="0"/>
              <a:t>‹#›</a:t>
            </a:fld>
            <a:endParaRPr kumimoji="1" lang="ja-JP" altLang="en-US"/>
          </a:p>
        </p:txBody>
      </p:sp>
    </p:spTree>
    <p:extLst>
      <p:ext uri="{BB962C8B-B14F-4D97-AF65-F5344CB8AC3E}">
        <p14:creationId xmlns:p14="http://schemas.microsoft.com/office/powerpoint/2010/main" val="88470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49378A4-E6AB-4819-925B-5919A15B9C0E}" type="datetime1">
              <a:rPr kumimoji="1" lang="ja-JP" altLang="en-US" smtClean="0"/>
              <a:t>2022/10/20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7809CC4-BC24-49F4-821D-E9970E7A63E4}" type="slidenum">
              <a:rPr kumimoji="1" lang="ja-JP" altLang="en-US" smtClean="0"/>
              <a:t>‹#›</a:t>
            </a:fld>
            <a:endParaRPr kumimoji="1" lang="ja-JP" altLang="en-US"/>
          </a:p>
        </p:txBody>
      </p:sp>
    </p:spTree>
    <p:extLst>
      <p:ext uri="{BB962C8B-B14F-4D97-AF65-F5344CB8AC3E}">
        <p14:creationId xmlns:p14="http://schemas.microsoft.com/office/powerpoint/2010/main" val="438272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031582" y="2656429"/>
            <a:ext cx="13040439" cy="4432308"/>
          </a:xfrm>
        </p:spPr>
        <p:txBody>
          <a:bodyPr anchor="b"/>
          <a:lstStyle>
            <a:lvl1pPr>
              <a:defRPr sz="9322"/>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31582" y="7130668"/>
            <a:ext cx="13040439" cy="2330846"/>
          </a:xfrm>
        </p:spPr>
        <p:txBody>
          <a:bodyPr/>
          <a:lstStyle>
            <a:lvl1pPr marL="0" indent="0">
              <a:buNone/>
              <a:defRPr sz="3729">
                <a:solidFill>
                  <a:schemeClr val="tx1"/>
                </a:solidFill>
              </a:defRPr>
            </a:lvl1pPr>
            <a:lvl2pPr marL="710352" indent="0">
              <a:buNone/>
              <a:defRPr sz="3107">
                <a:solidFill>
                  <a:schemeClr val="tx1">
                    <a:tint val="75000"/>
                  </a:schemeClr>
                </a:solidFill>
              </a:defRPr>
            </a:lvl2pPr>
            <a:lvl3pPr marL="1420703" indent="0">
              <a:buNone/>
              <a:defRPr sz="2797">
                <a:solidFill>
                  <a:schemeClr val="tx1">
                    <a:tint val="75000"/>
                  </a:schemeClr>
                </a:solidFill>
              </a:defRPr>
            </a:lvl3pPr>
            <a:lvl4pPr marL="2131055" indent="0">
              <a:buNone/>
              <a:defRPr sz="2486">
                <a:solidFill>
                  <a:schemeClr val="tx1">
                    <a:tint val="75000"/>
                  </a:schemeClr>
                </a:solidFill>
              </a:defRPr>
            </a:lvl4pPr>
            <a:lvl5pPr marL="2841407" indent="0">
              <a:buNone/>
              <a:defRPr sz="2486">
                <a:solidFill>
                  <a:schemeClr val="tx1">
                    <a:tint val="75000"/>
                  </a:schemeClr>
                </a:solidFill>
              </a:defRPr>
            </a:lvl5pPr>
            <a:lvl6pPr marL="3551758" indent="0">
              <a:buNone/>
              <a:defRPr sz="2486">
                <a:solidFill>
                  <a:schemeClr val="tx1">
                    <a:tint val="75000"/>
                  </a:schemeClr>
                </a:solidFill>
              </a:defRPr>
            </a:lvl6pPr>
            <a:lvl7pPr marL="4262110" indent="0">
              <a:buNone/>
              <a:defRPr sz="2486">
                <a:solidFill>
                  <a:schemeClr val="tx1">
                    <a:tint val="75000"/>
                  </a:schemeClr>
                </a:solidFill>
              </a:defRPr>
            </a:lvl7pPr>
            <a:lvl8pPr marL="4972461" indent="0">
              <a:buNone/>
              <a:defRPr sz="2486">
                <a:solidFill>
                  <a:schemeClr val="tx1">
                    <a:tint val="75000"/>
                  </a:schemeClr>
                </a:solidFill>
              </a:defRPr>
            </a:lvl8pPr>
            <a:lvl9pPr marL="5682813" indent="0">
              <a:buNone/>
              <a:defRPr sz="2486">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64AF4CE-6C08-4A4C-9136-387DB6133C8A}" type="datetime1">
              <a:rPr kumimoji="1" lang="ja-JP" altLang="en-US" smtClean="0"/>
              <a:t>2022/10/20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7809CC4-BC24-49F4-821D-E9970E7A63E4}" type="slidenum">
              <a:rPr kumimoji="1" lang="ja-JP" altLang="en-US" smtClean="0"/>
              <a:t>‹#›</a:t>
            </a:fld>
            <a:endParaRPr kumimoji="1" lang="ja-JP" altLang="en-US"/>
          </a:p>
        </p:txBody>
      </p:sp>
    </p:spTree>
    <p:extLst>
      <p:ext uri="{BB962C8B-B14F-4D97-AF65-F5344CB8AC3E}">
        <p14:creationId xmlns:p14="http://schemas.microsoft.com/office/powerpoint/2010/main" val="1291775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39455" y="2836480"/>
            <a:ext cx="6425724" cy="676069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7654171" y="2836480"/>
            <a:ext cx="6425724" cy="676069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BB02B69-F46D-43C5-A0EC-36E79C0789A0}" type="datetime1">
              <a:rPr kumimoji="1" lang="ja-JP" altLang="en-US" smtClean="0"/>
              <a:t>2022/10/20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7809CC4-BC24-49F4-821D-E9970E7A63E4}" type="slidenum">
              <a:rPr kumimoji="1" lang="ja-JP" altLang="en-US" smtClean="0"/>
              <a:t>‹#›</a:t>
            </a:fld>
            <a:endParaRPr kumimoji="1" lang="ja-JP" altLang="en-US"/>
          </a:p>
        </p:txBody>
      </p:sp>
    </p:spTree>
    <p:extLst>
      <p:ext uri="{BB962C8B-B14F-4D97-AF65-F5344CB8AC3E}">
        <p14:creationId xmlns:p14="http://schemas.microsoft.com/office/powerpoint/2010/main" val="3530657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041425" y="567298"/>
            <a:ext cx="13040439" cy="205953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41426" y="2612029"/>
            <a:ext cx="6396193" cy="1280115"/>
          </a:xfrm>
        </p:spPr>
        <p:txBody>
          <a:bodyPr anchor="b"/>
          <a:lstStyle>
            <a:lvl1pPr marL="0" indent="0">
              <a:buNone/>
              <a:defRPr sz="3729" b="1"/>
            </a:lvl1pPr>
            <a:lvl2pPr marL="710352" indent="0">
              <a:buNone/>
              <a:defRPr sz="3107" b="1"/>
            </a:lvl2pPr>
            <a:lvl3pPr marL="1420703" indent="0">
              <a:buNone/>
              <a:defRPr sz="2797" b="1"/>
            </a:lvl3pPr>
            <a:lvl4pPr marL="2131055" indent="0">
              <a:buNone/>
              <a:defRPr sz="2486" b="1"/>
            </a:lvl4pPr>
            <a:lvl5pPr marL="2841407" indent="0">
              <a:buNone/>
              <a:defRPr sz="2486" b="1"/>
            </a:lvl5pPr>
            <a:lvl6pPr marL="3551758" indent="0">
              <a:buNone/>
              <a:defRPr sz="2486" b="1"/>
            </a:lvl6pPr>
            <a:lvl7pPr marL="4262110" indent="0">
              <a:buNone/>
              <a:defRPr sz="2486" b="1"/>
            </a:lvl7pPr>
            <a:lvl8pPr marL="4972461" indent="0">
              <a:buNone/>
              <a:defRPr sz="2486" b="1"/>
            </a:lvl8pPr>
            <a:lvl9pPr marL="5682813" indent="0">
              <a:buNone/>
              <a:defRPr sz="2486" b="1"/>
            </a:lvl9pPr>
          </a:lstStyle>
          <a:p>
            <a:pPr lvl="0"/>
            <a:r>
              <a:rPr lang="ja-JP" altLang="en-US"/>
              <a:t>マスター テキストの書式設定</a:t>
            </a:r>
          </a:p>
        </p:txBody>
      </p:sp>
      <p:sp>
        <p:nvSpPr>
          <p:cNvPr id="4" name="Content Placeholder 3"/>
          <p:cNvSpPr>
            <a:spLocks noGrp="1"/>
          </p:cNvSpPr>
          <p:nvPr>
            <p:ph sz="half" idx="2"/>
          </p:nvPr>
        </p:nvSpPr>
        <p:spPr>
          <a:xfrm>
            <a:off x="1041426" y="3892144"/>
            <a:ext cx="6396193" cy="572475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7654172" y="2612029"/>
            <a:ext cx="6427693" cy="1280115"/>
          </a:xfrm>
        </p:spPr>
        <p:txBody>
          <a:bodyPr anchor="b"/>
          <a:lstStyle>
            <a:lvl1pPr marL="0" indent="0">
              <a:buNone/>
              <a:defRPr sz="3729" b="1"/>
            </a:lvl1pPr>
            <a:lvl2pPr marL="710352" indent="0">
              <a:buNone/>
              <a:defRPr sz="3107" b="1"/>
            </a:lvl2pPr>
            <a:lvl3pPr marL="1420703" indent="0">
              <a:buNone/>
              <a:defRPr sz="2797" b="1"/>
            </a:lvl3pPr>
            <a:lvl4pPr marL="2131055" indent="0">
              <a:buNone/>
              <a:defRPr sz="2486" b="1"/>
            </a:lvl4pPr>
            <a:lvl5pPr marL="2841407" indent="0">
              <a:buNone/>
              <a:defRPr sz="2486" b="1"/>
            </a:lvl5pPr>
            <a:lvl6pPr marL="3551758" indent="0">
              <a:buNone/>
              <a:defRPr sz="2486" b="1"/>
            </a:lvl6pPr>
            <a:lvl7pPr marL="4262110" indent="0">
              <a:buNone/>
              <a:defRPr sz="2486" b="1"/>
            </a:lvl7pPr>
            <a:lvl8pPr marL="4972461" indent="0">
              <a:buNone/>
              <a:defRPr sz="2486" b="1"/>
            </a:lvl8pPr>
            <a:lvl9pPr marL="5682813" indent="0">
              <a:buNone/>
              <a:defRPr sz="2486" b="1"/>
            </a:lvl9pPr>
          </a:lstStyle>
          <a:p>
            <a:pPr lvl="0"/>
            <a:r>
              <a:rPr lang="ja-JP" altLang="en-US"/>
              <a:t>マスター テキストの書式設定</a:t>
            </a:r>
          </a:p>
        </p:txBody>
      </p:sp>
      <p:sp>
        <p:nvSpPr>
          <p:cNvPr id="6" name="Content Placeholder 5"/>
          <p:cNvSpPr>
            <a:spLocks noGrp="1"/>
          </p:cNvSpPr>
          <p:nvPr>
            <p:ph sz="quarter" idx="4"/>
          </p:nvPr>
        </p:nvSpPr>
        <p:spPr>
          <a:xfrm>
            <a:off x="7654172" y="3892144"/>
            <a:ext cx="6427693" cy="572475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19DC4B1-92D6-4F4D-887A-2D5C7CB823D3}" type="datetime1">
              <a:rPr kumimoji="1" lang="ja-JP" altLang="en-US" smtClean="0"/>
              <a:t>2022/10/20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7809CC4-BC24-49F4-821D-E9970E7A63E4}" type="slidenum">
              <a:rPr kumimoji="1" lang="ja-JP" altLang="en-US" smtClean="0"/>
              <a:t>‹#›</a:t>
            </a:fld>
            <a:endParaRPr kumimoji="1" lang="ja-JP" altLang="en-US"/>
          </a:p>
        </p:txBody>
      </p:sp>
    </p:spTree>
    <p:extLst>
      <p:ext uri="{BB962C8B-B14F-4D97-AF65-F5344CB8AC3E}">
        <p14:creationId xmlns:p14="http://schemas.microsoft.com/office/powerpoint/2010/main" val="663360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109A463-36F8-4257-B3BD-CD99733E241D}" type="datetime1">
              <a:rPr kumimoji="1" lang="ja-JP" altLang="en-US" smtClean="0"/>
              <a:t>2022/10/20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7809CC4-BC24-49F4-821D-E9970E7A63E4}" type="slidenum">
              <a:rPr kumimoji="1" lang="ja-JP" altLang="en-US" smtClean="0"/>
              <a:t>‹#›</a:t>
            </a:fld>
            <a:endParaRPr kumimoji="1" lang="ja-JP" altLang="en-US"/>
          </a:p>
        </p:txBody>
      </p:sp>
    </p:spTree>
    <p:extLst>
      <p:ext uri="{BB962C8B-B14F-4D97-AF65-F5344CB8AC3E}">
        <p14:creationId xmlns:p14="http://schemas.microsoft.com/office/powerpoint/2010/main" val="3678606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7488FA-DA26-4EAA-BF4F-B63E259EA32A}" type="datetime1">
              <a:rPr kumimoji="1" lang="ja-JP" altLang="en-US" smtClean="0"/>
              <a:t>2022/10/20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a:xfrm>
            <a:off x="14436000" y="10260000"/>
            <a:ext cx="648000" cy="360000"/>
          </a:xfrm>
        </p:spPr>
        <p:txBody>
          <a:bodyPr lIns="0" tIns="0" rIns="0" bIns="0"/>
          <a:lstStyle>
            <a:lvl1pPr algn="ctr">
              <a:defRPr sz="1600">
                <a:solidFill>
                  <a:schemeClr val="tx1"/>
                </a:solidFill>
                <a:latin typeface="ＭＳ Ｐゴシック" panose="020B0600070205080204" pitchFamily="50" charset="-128"/>
                <a:ea typeface="ＭＳ Ｐゴシック" panose="020B0600070205080204" pitchFamily="50" charset="-128"/>
              </a:defRPr>
            </a:lvl1pPr>
          </a:lstStyle>
          <a:p>
            <a:fld id="{F7809CC4-BC24-49F4-821D-E9970E7A63E4}" type="slidenum">
              <a:rPr kumimoji="1" lang="ja-JP" altLang="en-US" smtClean="0"/>
              <a:pPr/>
              <a:t>‹#›</a:t>
            </a:fld>
            <a:endParaRPr kumimoji="1" lang="ja-JP" altLang="en-US" dirty="0"/>
          </a:p>
        </p:txBody>
      </p:sp>
    </p:spTree>
    <p:extLst>
      <p:ext uri="{BB962C8B-B14F-4D97-AF65-F5344CB8AC3E}">
        <p14:creationId xmlns:p14="http://schemas.microsoft.com/office/powerpoint/2010/main" val="41518221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041425" y="710353"/>
            <a:ext cx="4876384" cy="2486237"/>
          </a:xfrm>
        </p:spPr>
        <p:txBody>
          <a:bodyPr anchor="b"/>
          <a:lstStyle>
            <a:lvl1pPr>
              <a:defRPr sz="4972"/>
            </a:lvl1pPr>
          </a:lstStyle>
          <a:p>
            <a:r>
              <a:rPr lang="ja-JP" altLang="en-US"/>
              <a:t>マスター タイトルの書式設定</a:t>
            </a:r>
            <a:endParaRPr lang="en-US" dirty="0"/>
          </a:p>
        </p:txBody>
      </p:sp>
      <p:sp>
        <p:nvSpPr>
          <p:cNvPr id="3" name="Content Placeholder 2"/>
          <p:cNvSpPr>
            <a:spLocks noGrp="1"/>
          </p:cNvSpPr>
          <p:nvPr>
            <p:ph idx="1"/>
          </p:nvPr>
        </p:nvSpPr>
        <p:spPr>
          <a:xfrm>
            <a:off x="6427693" y="1534168"/>
            <a:ext cx="7654171" cy="7572169"/>
          </a:xfrm>
        </p:spPr>
        <p:txBody>
          <a:bodyPr/>
          <a:lstStyle>
            <a:lvl1pPr>
              <a:defRPr sz="4972"/>
            </a:lvl1pPr>
            <a:lvl2pPr>
              <a:defRPr sz="4350"/>
            </a:lvl2pPr>
            <a:lvl3pPr>
              <a:defRPr sz="3729"/>
            </a:lvl3pPr>
            <a:lvl4pPr>
              <a:defRPr sz="3107"/>
            </a:lvl4pPr>
            <a:lvl5pPr>
              <a:defRPr sz="3107"/>
            </a:lvl5pPr>
            <a:lvl6pPr>
              <a:defRPr sz="3107"/>
            </a:lvl6pPr>
            <a:lvl7pPr>
              <a:defRPr sz="3107"/>
            </a:lvl7pPr>
            <a:lvl8pPr>
              <a:defRPr sz="3107"/>
            </a:lvl8pPr>
            <a:lvl9pPr>
              <a:defRPr sz="310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041425" y="3196590"/>
            <a:ext cx="4876384" cy="5922078"/>
          </a:xfrm>
        </p:spPr>
        <p:txBody>
          <a:bodyPr/>
          <a:lstStyle>
            <a:lvl1pPr marL="0" indent="0">
              <a:buNone/>
              <a:defRPr sz="2486"/>
            </a:lvl1pPr>
            <a:lvl2pPr marL="710352" indent="0">
              <a:buNone/>
              <a:defRPr sz="2175"/>
            </a:lvl2pPr>
            <a:lvl3pPr marL="1420703" indent="0">
              <a:buNone/>
              <a:defRPr sz="1864"/>
            </a:lvl3pPr>
            <a:lvl4pPr marL="2131055" indent="0">
              <a:buNone/>
              <a:defRPr sz="1554"/>
            </a:lvl4pPr>
            <a:lvl5pPr marL="2841407" indent="0">
              <a:buNone/>
              <a:defRPr sz="1554"/>
            </a:lvl5pPr>
            <a:lvl6pPr marL="3551758" indent="0">
              <a:buNone/>
              <a:defRPr sz="1554"/>
            </a:lvl6pPr>
            <a:lvl7pPr marL="4262110" indent="0">
              <a:buNone/>
              <a:defRPr sz="1554"/>
            </a:lvl7pPr>
            <a:lvl8pPr marL="4972461" indent="0">
              <a:buNone/>
              <a:defRPr sz="1554"/>
            </a:lvl8pPr>
            <a:lvl9pPr marL="5682813" indent="0">
              <a:buNone/>
              <a:defRPr sz="1554"/>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F484C3E-8839-41A0-825E-C7241F15E61D}" type="datetime1">
              <a:rPr kumimoji="1" lang="ja-JP" altLang="en-US" smtClean="0"/>
              <a:t>2022/10/20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7809CC4-BC24-49F4-821D-E9970E7A63E4}" type="slidenum">
              <a:rPr kumimoji="1" lang="ja-JP" altLang="en-US" smtClean="0"/>
              <a:t>‹#›</a:t>
            </a:fld>
            <a:endParaRPr kumimoji="1" lang="ja-JP" altLang="en-US"/>
          </a:p>
        </p:txBody>
      </p:sp>
    </p:spTree>
    <p:extLst>
      <p:ext uri="{BB962C8B-B14F-4D97-AF65-F5344CB8AC3E}">
        <p14:creationId xmlns:p14="http://schemas.microsoft.com/office/powerpoint/2010/main" val="1861171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041425" y="710353"/>
            <a:ext cx="4876384" cy="2486237"/>
          </a:xfrm>
        </p:spPr>
        <p:txBody>
          <a:bodyPr anchor="b"/>
          <a:lstStyle>
            <a:lvl1pPr>
              <a:defRPr sz="4972"/>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427693" y="1534168"/>
            <a:ext cx="7654171" cy="7572169"/>
          </a:xfrm>
        </p:spPr>
        <p:txBody>
          <a:bodyPr anchor="t"/>
          <a:lstStyle>
            <a:lvl1pPr marL="0" indent="0">
              <a:buNone/>
              <a:defRPr sz="4972"/>
            </a:lvl1pPr>
            <a:lvl2pPr marL="710352" indent="0">
              <a:buNone/>
              <a:defRPr sz="4350"/>
            </a:lvl2pPr>
            <a:lvl3pPr marL="1420703" indent="0">
              <a:buNone/>
              <a:defRPr sz="3729"/>
            </a:lvl3pPr>
            <a:lvl4pPr marL="2131055" indent="0">
              <a:buNone/>
              <a:defRPr sz="3107"/>
            </a:lvl4pPr>
            <a:lvl5pPr marL="2841407" indent="0">
              <a:buNone/>
              <a:defRPr sz="3107"/>
            </a:lvl5pPr>
            <a:lvl6pPr marL="3551758" indent="0">
              <a:buNone/>
              <a:defRPr sz="3107"/>
            </a:lvl6pPr>
            <a:lvl7pPr marL="4262110" indent="0">
              <a:buNone/>
              <a:defRPr sz="3107"/>
            </a:lvl7pPr>
            <a:lvl8pPr marL="4972461" indent="0">
              <a:buNone/>
              <a:defRPr sz="3107"/>
            </a:lvl8pPr>
            <a:lvl9pPr marL="5682813" indent="0">
              <a:buNone/>
              <a:defRPr sz="3107"/>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041425" y="3196590"/>
            <a:ext cx="4876384" cy="5922078"/>
          </a:xfrm>
        </p:spPr>
        <p:txBody>
          <a:bodyPr/>
          <a:lstStyle>
            <a:lvl1pPr marL="0" indent="0">
              <a:buNone/>
              <a:defRPr sz="2486"/>
            </a:lvl1pPr>
            <a:lvl2pPr marL="710352" indent="0">
              <a:buNone/>
              <a:defRPr sz="2175"/>
            </a:lvl2pPr>
            <a:lvl3pPr marL="1420703" indent="0">
              <a:buNone/>
              <a:defRPr sz="1864"/>
            </a:lvl3pPr>
            <a:lvl4pPr marL="2131055" indent="0">
              <a:buNone/>
              <a:defRPr sz="1554"/>
            </a:lvl4pPr>
            <a:lvl5pPr marL="2841407" indent="0">
              <a:buNone/>
              <a:defRPr sz="1554"/>
            </a:lvl5pPr>
            <a:lvl6pPr marL="3551758" indent="0">
              <a:buNone/>
              <a:defRPr sz="1554"/>
            </a:lvl6pPr>
            <a:lvl7pPr marL="4262110" indent="0">
              <a:buNone/>
              <a:defRPr sz="1554"/>
            </a:lvl7pPr>
            <a:lvl8pPr marL="4972461" indent="0">
              <a:buNone/>
              <a:defRPr sz="1554"/>
            </a:lvl8pPr>
            <a:lvl9pPr marL="5682813" indent="0">
              <a:buNone/>
              <a:defRPr sz="1554"/>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8F94B13-E6E4-463D-A3EE-117FA1F0DB0C}" type="datetime1">
              <a:rPr kumimoji="1" lang="ja-JP" altLang="en-US" smtClean="0"/>
              <a:t>2022/10/20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7809CC4-BC24-49F4-821D-E9970E7A63E4}" type="slidenum">
              <a:rPr kumimoji="1" lang="ja-JP" altLang="en-US" smtClean="0"/>
              <a:t>‹#›</a:t>
            </a:fld>
            <a:endParaRPr kumimoji="1" lang="ja-JP" altLang="en-US"/>
          </a:p>
        </p:txBody>
      </p:sp>
    </p:spTree>
    <p:extLst>
      <p:ext uri="{BB962C8B-B14F-4D97-AF65-F5344CB8AC3E}">
        <p14:creationId xmlns:p14="http://schemas.microsoft.com/office/powerpoint/2010/main" val="2289002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456" y="567298"/>
            <a:ext cx="13040439" cy="205953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39456" y="2836480"/>
            <a:ext cx="13040439" cy="676069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39455" y="9875887"/>
            <a:ext cx="3401854" cy="567296"/>
          </a:xfrm>
          <a:prstGeom prst="rect">
            <a:avLst/>
          </a:prstGeom>
        </p:spPr>
        <p:txBody>
          <a:bodyPr vert="horz" lIns="91440" tIns="45720" rIns="91440" bIns="45720" rtlCol="0" anchor="ctr"/>
          <a:lstStyle>
            <a:lvl1pPr algn="l">
              <a:defRPr sz="1864">
                <a:solidFill>
                  <a:schemeClr val="tx1">
                    <a:tint val="75000"/>
                  </a:schemeClr>
                </a:solidFill>
              </a:defRPr>
            </a:lvl1pPr>
          </a:lstStyle>
          <a:p>
            <a:fld id="{C2A0A979-CA6E-440F-B53A-83F81863735D}" type="datetime1">
              <a:rPr kumimoji="1" lang="ja-JP" altLang="en-US" smtClean="0"/>
              <a:t>2022/10/20</a:t>
            </a:fld>
            <a:endParaRPr kumimoji="1" lang="ja-JP" altLang="en-US"/>
          </a:p>
        </p:txBody>
      </p:sp>
      <p:sp>
        <p:nvSpPr>
          <p:cNvPr id="5" name="Footer Placeholder 4"/>
          <p:cNvSpPr>
            <a:spLocks noGrp="1"/>
          </p:cNvSpPr>
          <p:nvPr>
            <p:ph type="ftr" sz="quarter" idx="3"/>
          </p:nvPr>
        </p:nvSpPr>
        <p:spPr>
          <a:xfrm>
            <a:off x="5008285" y="9875887"/>
            <a:ext cx="5102781" cy="567296"/>
          </a:xfrm>
          <a:prstGeom prst="rect">
            <a:avLst/>
          </a:prstGeom>
        </p:spPr>
        <p:txBody>
          <a:bodyPr vert="horz" lIns="91440" tIns="45720" rIns="91440" bIns="45720" rtlCol="0" anchor="ctr"/>
          <a:lstStyle>
            <a:lvl1pPr algn="ctr">
              <a:defRPr sz="1864">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10678041" y="9875887"/>
            <a:ext cx="3401854" cy="567296"/>
          </a:xfrm>
          <a:prstGeom prst="rect">
            <a:avLst/>
          </a:prstGeom>
        </p:spPr>
        <p:txBody>
          <a:bodyPr vert="horz" lIns="91440" tIns="45720" rIns="91440" bIns="45720" rtlCol="0" anchor="ctr"/>
          <a:lstStyle>
            <a:lvl1pPr algn="r">
              <a:defRPr sz="1864">
                <a:solidFill>
                  <a:schemeClr val="tx1">
                    <a:tint val="75000"/>
                  </a:schemeClr>
                </a:solidFill>
              </a:defRPr>
            </a:lvl1pPr>
          </a:lstStyle>
          <a:p>
            <a:fld id="{F7809CC4-BC24-49F4-821D-E9970E7A63E4}" type="slidenum">
              <a:rPr kumimoji="1" lang="ja-JP" altLang="en-US" smtClean="0"/>
              <a:t>‹#›</a:t>
            </a:fld>
            <a:endParaRPr kumimoji="1" lang="ja-JP" altLang="en-US"/>
          </a:p>
        </p:txBody>
      </p:sp>
    </p:spTree>
    <p:extLst>
      <p:ext uri="{BB962C8B-B14F-4D97-AF65-F5344CB8AC3E}">
        <p14:creationId xmlns:p14="http://schemas.microsoft.com/office/powerpoint/2010/main" val="83210816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hdr="0" ftr="0" dt="0"/>
  <p:txStyles>
    <p:titleStyle>
      <a:lvl1pPr algn="l" defTabSz="1420703" rtl="0" eaLnBrk="1" latinLnBrk="0" hangingPunct="1">
        <a:lnSpc>
          <a:spcPct val="90000"/>
        </a:lnSpc>
        <a:spcBef>
          <a:spcPct val="0"/>
        </a:spcBef>
        <a:buNone/>
        <a:defRPr kumimoji="1" sz="6836" kern="1200">
          <a:solidFill>
            <a:schemeClr val="tx1"/>
          </a:solidFill>
          <a:latin typeface="+mj-lt"/>
          <a:ea typeface="+mj-ea"/>
          <a:cs typeface="+mj-cs"/>
        </a:defRPr>
      </a:lvl1pPr>
    </p:titleStyle>
    <p:bodyStyle>
      <a:lvl1pPr marL="355176" indent="-355176" algn="l" defTabSz="1420703" rtl="0" eaLnBrk="1" latinLnBrk="0" hangingPunct="1">
        <a:lnSpc>
          <a:spcPct val="90000"/>
        </a:lnSpc>
        <a:spcBef>
          <a:spcPts val="1554"/>
        </a:spcBef>
        <a:buFont typeface="Arial" panose="020B0604020202020204" pitchFamily="34" charset="0"/>
        <a:buChar char="•"/>
        <a:defRPr kumimoji="1" sz="4350" kern="1200">
          <a:solidFill>
            <a:schemeClr val="tx1"/>
          </a:solidFill>
          <a:latin typeface="+mn-lt"/>
          <a:ea typeface="+mn-ea"/>
          <a:cs typeface="+mn-cs"/>
        </a:defRPr>
      </a:lvl1pPr>
      <a:lvl2pPr marL="1065527" indent="-355176" algn="l" defTabSz="1420703" rtl="0" eaLnBrk="1" latinLnBrk="0" hangingPunct="1">
        <a:lnSpc>
          <a:spcPct val="90000"/>
        </a:lnSpc>
        <a:spcBef>
          <a:spcPts val="777"/>
        </a:spcBef>
        <a:buFont typeface="Arial" panose="020B0604020202020204" pitchFamily="34" charset="0"/>
        <a:buChar char="•"/>
        <a:defRPr kumimoji="1" sz="3729" kern="1200">
          <a:solidFill>
            <a:schemeClr val="tx1"/>
          </a:solidFill>
          <a:latin typeface="+mn-lt"/>
          <a:ea typeface="+mn-ea"/>
          <a:cs typeface="+mn-cs"/>
        </a:defRPr>
      </a:lvl2pPr>
      <a:lvl3pPr marL="1775879" indent="-355176" algn="l" defTabSz="1420703" rtl="0" eaLnBrk="1" latinLnBrk="0" hangingPunct="1">
        <a:lnSpc>
          <a:spcPct val="90000"/>
        </a:lnSpc>
        <a:spcBef>
          <a:spcPts val="777"/>
        </a:spcBef>
        <a:buFont typeface="Arial" panose="020B0604020202020204" pitchFamily="34" charset="0"/>
        <a:buChar char="•"/>
        <a:defRPr kumimoji="1" sz="3107" kern="1200">
          <a:solidFill>
            <a:schemeClr val="tx1"/>
          </a:solidFill>
          <a:latin typeface="+mn-lt"/>
          <a:ea typeface="+mn-ea"/>
          <a:cs typeface="+mn-cs"/>
        </a:defRPr>
      </a:lvl3pPr>
      <a:lvl4pPr marL="2486231" indent="-355176" algn="l" defTabSz="1420703" rtl="0" eaLnBrk="1" latinLnBrk="0" hangingPunct="1">
        <a:lnSpc>
          <a:spcPct val="90000"/>
        </a:lnSpc>
        <a:spcBef>
          <a:spcPts val="777"/>
        </a:spcBef>
        <a:buFont typeface="Arial" panose="020B0604020202020204" pitchFamily="34" charset="0"/>
        <a:buChar char="•"/>
        <a:defRPr kumimoji="1" sz="2797" kern="1200">
          <a:solidFill>
            <a:schemeClr val="tx1"/>
          </a:solidFill>
          <a:latin typeface="+mn-lt"/>
          <a:ea typeface="+mn-ea"/>
          <a:cs typeface="+mn-cs"/>
        </a:defRPr>
      </a:lvl4pPr>
      <a:lvl5pPr marL="3196582" indent="-355176" algn="l" defTabSz="1420703" rtl="0" eaLnBrk="1" latinLnBrk="0" hangingPunct="1">
        <a:lnSpc>
          <a:spcPct val="90000"/>
        </a:lnSpc>
        <a:spcBef>
          <a:spcPts val="777"/>
        </a:spcBef>
        <a:buFont typeface="Arial" panose="020B0604020202020204" pitchFamily="34" charset="0"/>
        <a:buChar char="•"/>
        <a:defRPr kumimoji="1" sz="2797" kern="1200">
          <a:solidFill>
            <a:schemeClr val="tx1"/>
          </a:solidFill>
          <a:latin typeface="+mn-lt"/>
          <a:ea typeface="+mn-ea"/>
          <a:cs typeface="+mn-cs"/>
        </a:defRPr>
      </a:lvl5pPr>
      <a:lvl6pPr marL="3906934" indent="-355176" algn="l" defTabSz="1420703" rtl="0" eaLnBrk="1" latinLnBrk="0" hangingPunct="1">
        <a:lnSpc>
          <a:spcPct val="90000"/>
        </a:lnSpc>
        <a:spcBef>
          <a:spcPts val="777"/>
        </a:spcBef>
        <a:buFont typeface="Arial" panose="020B0604020202020204" pitchFamily="34" charset="0"/>
        <a:buChar char="•"/>
        <a:defRPr kumimoji="1" sz="2797" kern="1200">
          <a:solidFill>
            <a:schemeClr val="tx1"/>
          </a:solidFill>
          <a:latin typeface="+mn-lt"/>
          <a:ea typeface="+mn-ea"/>
          <a:cs typeface="+mn-cs"/>
        </a:defRPr>
      </a:lvl6pPr>
      <a:lvl7pPr marL="4617286" indent="-355176" algn="l" defTabSz="1420703" rtl="0" eaLnBrk="1" latinLnBrk="0" hangingPunct="1">
        <a:lnSpc>
          <a:spcPct val="90000"/>
        </a:lnSpc>
        <a:spcBef>
          <a:spcPts val="777"/>
        </a:spcBef>
        <a:buFont typeface="Arial" panose="020B0604020202020204" pitchFamily="34" charset="0"/>
        <a:buChar char="•"/>
        <a:defRPr kumimoji="1" sz="2797" kern="1200">
          <a:solidFill>
            <a:schemeClr val="tx1"/>
          </a:solidFill>
          <a:latin typeface="+mn-lt"/>
          <a:ea typeface="+mn-ea"/>
          <a:cs typeface="+mn-cs"/>
        </a:defRPr>
      </a:lvl7pPr>
      <a:lvl8pPr marL="5327637" indent="-355176" algn="l" defTabSz="1420703" rtl="0" eaLnBrk="1" latinLnBrk="0" hangingPunct="1">
        <a:lnSpc>
          <a:spcPct val="90000"/>
        </a:lnSpc>
        <a:spcBef>
          <a:spcPts val="777"/>
        </a:spcBef>
        <a:buFont typeface="Arial" panose="020B0604020202020204" pitchFamily="34" charset="0"/>
        <a:buChar char="•"/>
        <a:defRPr kumimoji="1" sz="2797" kern="1200">
          <a:solidFill>
            <a:schemeClr val="tx1"/>
          </a:solidFill>
          <a:latin typeface="+mn-lt"/>
          <a:ea typeface="+mn-ea"/>
          <a:cs typeface="+mn-cs"/>
        </a:defRPr>
      </a:lvl8pPr>
      <a:lvl9pPr marL="6037989" indent="-355176" algn="l" defTabSz="1420703" rtl="0" eaLnBrk="1" latinLnBrk="0" hangingPunct="1">
        <a:lnSpc>
          <a:spcPct val="90000"/>
        </a:lnSpc>
        <a:spcBef>
          <a:spcPts val="777"/>
        </a:spcBef>
        <a:buFont typeface="Arial" panose="020B0604020202020204" pitchFamily="34" charset="0"/>
        <a:buChar char="•"/>
        <a:defRPr kumimoji="1" sz="2797" kern="1200">
          <a:solidFill>
            <a:schemeClr val="tx1"/>
          </a:solidFill>
          <a:latin typeface="+mn-lt"/>
          <a:ea typeface="+mn-ea"/>
          <a:cs typeface="+mn-cs"/>
        </a:defRPr>
      </a:lvl9pPr>
    </p:bodyStyle>
    <p:otherStyle>
      <a:defPPr>
        <a:defRPr lang="en-US"/>
      </a:defPPr>
      <a:lvl1pPr marL="0" algn="l" defTabSz="1420703" rtl="0" eaLnBrk="1" latinLnBrk="0" hangingPunct="1">
        <a:defRPr kumimoji="1" sz="2797" kern="1200">
          <a:solidFill>
            <a:schemeClr val="tx1"/>
          </a:solidFill>
          <a:latin typeface="+mn-lt"/>
          <a:ea typeface="+mn-ea"/>
          <a:cs typeface="+mn-cs"/>
        </a:defRPr>
      </a:lvl1pPr>
      <a:lvl2pPr marL="710352" algn="l" defTabSz="1420703" rtl="0" eaLnBrk="1" latinLnBrk="0" hangingPunct="1">
        <a:defRPr kumimoji="1" sz="2797" kern="1200">
          <a:solidFill>
            <a:schemeClr val="tx1"/>
          </a:solidFill>
          <a:latin typeface="+mn-lt"/>
          <a:ea typeface="+mn-ea"/>
          <a:cs typeface="+mn-cs"/>
        </a:defRPr>
      </a:lvl2pPr>
      <a:lvl3pPr marL="1420703" algn="l" defTabSz="1420703" rtl="0" eaLnBrk="1" latinLnBrk="0" hangingPunct="1">
        <a:defRPr kumimoji="1" sz="2797" kern="1200">
          <a:solidFill>
            <a:schemeClr val="tx1"/>
          </a:solidFill>
          <a:latin typeface="+mn-lt"/>
          <a:ea typeface="+mn-ea"/>
          <a:cs typeface="+mn-cs"/>
        </a:defRPr>
      </a:lvl3pPr>
      <a:lvl4pPr marL="2131055" algn="l" defTabSz="1420703" rtl="0" eaLnBrk="1" latinLnBrk="0" hangingPunct="1">
        <a:defRPr kumimoji="1" sz="2797" kern="1200">
          <a:solidFill>
            <a:schemeClr val="tx1"/>
          </a:solidFill>
          <a:latin typeface="+mn-lt"/>
          <a:ea typeface="+mn-ea"/>
          <a:cs typeface="+mn-cs"/>
        </a:defRPr>
      </a:lvl4pPr>
      <a:lvl5pPr marL="2841407" algn="l" defTabSz="1420703" rtl="0" eaLnBrk="1" latinLnBrk="0" hangingPunct="1">
        <a:defRPr kumimoji="1" sz="2797" kern="1200">
          <a:solidFill>
            <a:schemeClr val="tx1"/>
          </a:solidFill>
          <a:latin typeface="+mn-lt"/>
          <a:ea typeface="+mn-ea"/>
          <a:cs typeface="+mn-cs"/>
        </a:defRPr>
      </a:lvl5pPr>
      <a:lvl6pPr marL="3551758" algn="l" defTabSz="1420703" rtl="0" eaLnBrk="1" latinLnBrk="0" hangingPunct="1">
        <a:defRPr kumimoji="1" sz="2797" kern="1200">
          <a:solidFill>
            <a:schemeClr val="tx1"/>
          </a:solidFill>
          <a:latin typeface="+mn-lt"/>
          <a:ea typeface="+mn-ea"/>
          <a:cs typeface="+mn-cs"/>
        </a:defRPr>
      </a:lvl6pPr>
      <a:lvl7pPr marL="4262110" algn="l" defTabSz="1420703" rtl="0" eaLnBrk="1" latinLnBrk="0" hangingPunct="1">
        <a:defRPr kumimoji="1" sz="2797" kern="1200">
          <a:solidFill>
            <a:schemeClr val="tx1"/>
          </a:solidFill>
          <a:latin typeface="+mn-lt"/>
          <a:ea typeface="+mn-ea"/>
          <a:cs typeface="+mn-cs"/>
        </a:defRPr>
      </a:lvl7pPr>
      <a:lvl8pPr marL="4972461" algn="l" defTabSz="1420703" rtl="0" eaLnBrk="1" latinLnBrk="0" hangingPunct="1">
        <a:defRPr kumimoji="1" sz="2797" kern="1200">
          <a:solidFill>
            <a:schemeClr val="tx1"/>
          </a:solidFill>
          <a:latin typeface="+mn-lt"/>
          <a:ea typeface="+mn-ea"/>
          <a:cs typeface="+mn-cs"/>
        </a:defRPr>
      </a:lvl8pPr>
      <a:lvl9pPr marL="5682813" algn="l" defTabSz="1420703" rtl="0" eaLnBrk="1" latinLnBrk="0" hangingPunct="1">
        <a:defRPr kumimoji="1" sz="27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emf"/></Relationships>
</file>

<file path=ppt/slides/_rels/slide1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emf"/></Relationships>
</file>

<file path=ppt/slides/_rels/slide1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emf"/></Relationships>
</file>

<file path=ppt/slides/_rels/slide1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5.emf"/><Relationship Id="rId4" Type="http://schemas.openxmlformats.org/officeDocument/2006/relationships/image" Target="../media/image38.emf"/></Relationships>
</file>

<file path=ppt/slides/_rels/slide1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image" Target="../media/image41.emf"/></Relationships>
</file>

<file path=ppt/slides/_rels/slide1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2.emf"/><Relationship Id="rId4" Type="http://schemas.openxmlformats.org/officeDocument/2006/relationships/image" Target="../media/image45.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8.emf"/></Relationships>
</file>

<file path=ppt/slides/_rels/slide2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13.png"/><Relationship Id="rId7"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2.jpeg"/><Relationship Id="rId11" Type="http://schemas.openxmlformats.org/officeDocument/2006/relationships/image" Target="../media/image57.emf"/><Relationship Id="rId5" Type="http://schemas.openxmlformats.org/officeDocument/2006/relationships/image" Target="../media/image51.png"/><Relationship Id="rId10" Type="http://schemas.openxmlformats.org/officeDocument/2006/relationships/image" Target="../media/image56.emf"/><Relationship Id="rId4" Type="http://schemas.openxmlformats.org/officeDocument/2006/relationships/image" Target="../media/image50.jpeg"/><Relationship Id="rId9" Type="http://schemas.openxmlformats.org/officeDocument/2006/relationships/image" Target="../media/image55.emf"/></Relationships>
</file>

<file path=ppt/slides/_rels/slide29.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emf"/><Relationship Id="rId7"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5.emf"/><Relationship Id="rId10" Type="http://schemas.openxmlformats.org/officeDocument/2006/relationships/image" Target="../media/image64.emf"/><Relationship Id="rId4" Type="http://schemas.openxmlformats.org/officeDocument/2006/relationships/image" Target="../media/image59.emf"/><Relationship Id="rId9" Type="http://schemas.openxmlformats.org/officeDocument/2006/relationships/image" Target="../media/image63.jpe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emf"/><Relationship Id="rId5" Type="http://schemas.openxmlformats.org/officeDocument/2006/relationships/image" Target="../media/image3.jpeg"/><Relationship Id="rId10" Type="http://schemas.openxmlformats.org/officeDocument/2006/relationships/image" Target="../media/image7.jpeg"/><Relationship Id="rId4" Type="http://schemas.openxmlformats.org/officeDocument/2006/relationships/image" Target="../media/image2.jpeg"/><Relationship Id="rId9"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jpeg"/><Relationship Id="rId18" Type="http://schemas.openxmlformats.org/officeDocument/2006/relationships/image" Target="../media/image79.jpeg"/><Relationship Id="rId3" Type="http://schemas.openxmlformats.org/officeDocument/2006/relationships/image" Target="../media/image65.jpeg"/><Relationship Id="rId7" Type="http://schemas.openxmlformats.org/officeDocument/2006/relationships/image" Target="../media/image55.emf"/><Relationship Id="rId12" Type="http://schemas.openxmlformats.org/officeDocument/2006/relationships/image" Target="../media/image73.jpeg"/><Relationship Id="rId17" Type="http://schemas.openxmlformats.org/officeDocument/2006/relationships/image" Target="../media/image78.jpeg"/><Relationship Id="rId2" Type="http://schemas.openxmlformats.org/officeDocument/2006/relationships/notesSlide" Target="../notesSlides/notesSlide24.xml"/><Relationship Id="rId16"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68.jpeg"/><Relationship Id="rId11" Type="http://schemas.openxmlformats.org/officeDocument/2006/relationships/image" Target="../media/image72.jpeg"/><Relationship Id="rId5" Type="http://schemas.openxmlformats.org/officeDocument/2006/relationships/image" Target="../media/image67.jpeg"/><Relationship Id="rId15" Type="http://schemas.openxmlformats.org/officeDocument/2006/relationships/image" Target="../media/image76.jpeg"/><Relationship Id="rId10" Type="http://schemas.openxmlformats.org/officeDocument/2006/relationships/image" Target="../media/image71.jpeg"/><Relationship Id="rId19" Type="http://schemas.openxmlformats.org/officeDocument/2006/relationships/image" Target="../media/image80.emf"/><Relationship Id="rId4" Type="http://schemas.openxmlformats.org/officeDocument/2006/relationships/image" Target="../media/image66.jpeg"/><Relationship Id="rId9" Type="http://schemas.openxmlformats.org/officeDocument/2006/relationships/image" Target="../media/image70.jpeg"/><Relationship Id="rId14" Type="http://schemas.openxmlformats.org/officeDocument/2006/relationships/image" Target="../media/image75.jpeg"/></Relationships>
</file>

<file path=ppt/slides/_rels/slide31.xml.rels><?xml version="1.0" encoding="UTF-8" standalone="yes"?>
<Relationships xmlns="http://schemas.openxmlformats.org/package/2006/relationships"><Relationship Id="rId13" Type="http://schemas.openxmlformats.org/officeDocument/2006/relationships/image" Target="../media/image91.jpeg"/><Relationship Id="rId18" Type="http://schemas.openxmlformats.org/officeDocument/2006/relationships/image" Target="../media/image96.jpeg"/><Relationship Id="rId26" Type="http://schemas.openxmlformats.org/officeDocument/2006/relationships/image" Target="../media/image104.jpeg"/><Relationship Id="rId21" Type="http://schemas.openxmlformats.org/officeDocument/2006/relationships/image" Target="../media/image99.jpeg"/><Relationship Id="rId34" Type="http://schemas.openxmlformats.org/officeDocument/2006/relationships/image" Target="../media/image112.jpeg"/><Relationship Id="rId7" Type="http://schemas.openxmlformats.org/officeDocument/2006/relationships/image" Target="../media/image85.jpeg"/><Relationship Id="rId12" Type="http://schemas.openxmlformats.org/officeDocument/2006/relationships/image" Target="../media/image90.jpeg"/><Relationship Id="rId17" Type="http://schemas.openxmlformats.org/officeDocument/2006/relationships/image" Target="../media/image95.jpeg"/><Relationship Id="rId25" Type="http://schemas.openxmlformats.org/officeDocument/2006/relationships/image" Target="../media/image103.jpeg"/><Relationship Id="rId33" Type="http://schemas.openxmlformats.org/officeDocument/2006/relationships/image" Target="../media/image111.jpeg"/><Relationship Id="rId38" Type="http://schemas.openxmlformats.org/officeDocument/2006/relationships/image" Target="../media/image116.jpeg"/><Relationship Id="rId2" Type="http://schemas.openxmlformats.org/officeDocument/2006/relationships/notesSlide" Target="../notesSlides/notesSlide25.xml"/><Relationship Id="rId16" Type="http://schemas.openxmlformats.org/officeDocument/2006/relationships/image" Target="../media/image94.jpeg"/><Relationship Id="rId20" Type="http://schemas.openxmlformats.org/officeDocument/2006/relationships/image" Target="../media/image98.jpeg"/><Relationship Id="rId29" Type="http://schemas.openxmlformats.org/officeDocument/2006/relationships/image" Target="../media/image107.jpeg"/><Relationship Id="rId1" Type="http://schemas.openxmlformats.org/officeDocument/2006/relationships/slideLayout" Target="../slideLayouts/slideLayout7.xml"/><Relationship Id="rId6" Type="http://schemas.openxmlformats.org/officeDocument/2006/relationships/image" Target="../media/image84.jpeg"/><Relationship Id="rId11" Type="http://schemas.openxmlformats.org/officeDocument/2006/relationships/image" Target="../media/image89.jpeg"/><Relationship Id="rId24" Type="http://schemas.openxmlformats.org/officeDocument/2006/relationships/image" Target="../media/image102.jpeg"/><Relationship Id="rId32" Type="http://schemas.openxmlformats.org/officeDocument/2006/relationships/image" Target="../media/image110.jpeg"/><Relationship Id="rId37" Type="http://schemas.openxmlformats.org/officeDocument/2006/relationships/image" Target="../media/image115.jpeg"/><Relationship Id="rId5" Type="http://schemas.openxmlformats.org/officeDocument/2006/relationships/image" Target="../media/image83.jpeg"/><Relationship Id="rId15" Type="http://schemas.openxmlformats.org/officeDocument/2006/relationships/image" Target="../media/image93.jpeg"/><Relationship Id="rId23" Type="http://schemas.openxmlformats.org/officeDocument/2006/relationships/image" Target="../media/image101.jpeg"/><Relationship Id="rId28" Type="http://schemas.openxmlformats.org/officeDocument/2006/relationships/image" Target="../media/image106.jpeg"/><Relationship Id="rId36" Type="http://schemas.openxmlformats.org/officeDocument/2006/relationships/image" Target="../media/image114.jpeg"/><Relationship Id="rId10" Type="http://schemas.openxmlformats.org/officeDocument/2006/relationships/image" Target="../media/image88.jpeg"/><Relationship Id="rId19" Type="http://schemas.openxmlformats.org/officeDocument/2006/relationships/image" Target="../media/image97.jpeg"/><Relationship Id="rId31" Type="http://schemas.openxmlformats.org/officeDocument/2006/relationships/image" Target="../media/image109.jpeg"/><Relationship Id="rId4" Type="http://schemas.openxmlformats.org/officeDocument/2006/relationships/image" Target="../media/image82.jpeg"/><Relationship Id="rId9" Type="http://schemas.openxmlformats.org/officeDocument/2006/relationships/image" Target="../media/image87.jpeg"/><Relationship Id="rId14" Type="http://schemas.openxmlformats.org/officeDocument/2006/relationships/image" Target="../media/image92.jpeg"/><Relationship Id="rId22" Type="http://schemas.openxmlformats.org/officeDocument/2006/relationships/image" Target="../media/image100.jpeg"/><Relationship Id="rId27" Type="http://schemas.openxmlformats.org/officeDocument/2006/relationships/image" Target="../media/image105.jpeg"/><Relationship Id="rId30" Type="http://schemas.openxmlformats.org/officeDocument/2006/relationships/image" Target="../media/image108.jpeg"/><Relationship Id="rId35" Type="http://schemas.openxmlformats.org/officeDocument/2006/relationships/image" Target="../media/image113.jpeg"/><Relationship Id="rId8" Type="http://schemas.openxmlformats.org/officeDocument/2006/relationships/image" Target="../media/image86.jpeg"/><Relationship Id="rId3" Type="http://schemas.openxmlformats.org/officeDocument/2006/relationships/image" Target="../media/image81.jpeg"/></Relationships>
</file>

<file path=ppt/slides/_rels/slide32.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3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emf"/><Relationship Id="rId1" Type="http://schemas.openxmlformats.org/officeDocument/2006/relationships/slideLayout" Target="../slideLayouts/slideLayout7.xml"/><Relationship Id="rId6" Type="http://schemas.openxmlformats.org/officeDocument/2006/relationships/image" Target="../media/image123.emf"/><Relationship Id="rId5" Type="http://schemas.openxmlformats.org/officeDocument/2006/relationships/image" Target="../media/image122.png"/><Relationship Id="rId4" Type="http://schemas.openxmlformats.org/officeDocument/2006/relationships/image" Target="../media/image121.png"/></Relationships>
</file>

<file path=ppt/slides/_rels/slide3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 Id="rId5" Type="http://schemas.openxmlformats.org/officeDocument/2006/relationships/image" Target="../media/image127.png"/><Relationship Id="rId4" Type="http://schemas.openxmlformats.org/officeDocument/2006/relationships/image" Target="../media/image126.png"/></Relationships>
</file>

<file path=ppt/slides/_rels/slide3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1.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png"/></Relationships>
</file>

<file path=ppt/slides/_rels/slide3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44.png"/><Relationship Id="rId4" Type="http://schemas.openxmlformats.org/officeDocument/2006/relationships/image" Target="../media/image143.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151.emf"/><Relationship Id="rId3" Type="http://schemas.openxmlformats.org/officeDocument/2006/relationships/image" Target="../media/image146.emf"/><Relationship Id="rId7" Type="http://schemas.openxmlformats.org/officeDocument/2006/relationships/image" Target="../media/image150.emf"/><Relationship Id="rId2" Type="http://schemas.openxmlformats.org/officeDocument/2006/relationships/image" Target="../media/image145.emf"/><Relationship Id="rId1" Type="http://schemas.openxmlformats.org/officeDocument/2006/relationships/slideLayout" Target="../slideLayouts/slideLayout7.xml"/><Relationship Id="rId6" Type="http://schemas.openxmlformats.org/officeDocument/2006/relationships/image" Target="../media/image149.emf"/><Relationship Id="rId5" Type="http://schemas.openxmlformats.org/officeDocument/2006/relationships/image" Target="../media/image148.emf"/><Relationship Id="rId10" Type="http://schemas.openxmlformats.org/officeDocument/2006/relationships/image" Target="../media/image153.emf"/><Relationship Id="rId4" Type="http://schemas.openxmlformats.org/officeDocument/2006/relationships/image" Target="../media/image147.emf"/><Relationship Id="rId9" Type="http://schemas.openxmlformats.org/officeDocument/2006/relationships/image" Target="../media/image152.emf"/></Relationships>
</file>

<file path=ppt/slides/_rels/slide41.xml.rels><?xml version="1.0" encoding="UTF-8" standalone="yes"?>
<Relationships xmlns="http://schemas.openxmlformats.org/package/2006/relationships"><Relationship Id="rId3" Type="http://schemas.openxmlformats.org/officeDocument/2006/relationships/image" Target="../media/image155.emf"/><Relationship Id="rId7" Type="http://schemas.openxmlformats.org/officeDocument/2006/relationships/image" Target="../media/image159.emf"/><Relationship Id="rId2" Type="http://schemas.openxmlformats.org/officeDocument/2006/relationships/image" Target="../media/image154.emf"/><Relationship Id="rId1" Type="http://schemas.openxmlformats.org/officeDocument/2006/relationships/slideLayout" Target="../slideLayouts/slideLayout7.xml"/><Relationship Id="rId6" Type="http://schemas.openxmlformats.org/officeDocument/2006/relationships/image" Target="../media/image158.emf"/><Relationship Id="rId5" Type="http://schemas.openxmlformats.org/officeDocument/2006/relationships/image" Target="../media/image157.emf"/><Relationship Id="rId4" Type="http://schemas.openxmlformats.org/officeDocument/2006/relationships/image" Target="../media/image156.emf"/></Relationships>
</file>

<file path=ppt/slides/_rels/slide42.xml.rels><?xml version="1.0" encoding="UTF-8" standalone="yes"?>
<Relationships xmlns="http://schemas.openxmlformats.org/package/2006/relationships"><Relationship Id="rId8" Type="http://schemas.openxmlformats.org/officeDocument/2006/relationships/image" Target="../media/image166.emf"/><Relationship Id="rId3" Type="http://schemas.openxmlformats.org/officeDocument/2006/relationships/image" Target="../media/image161.emf"/><Relationship Id="rId7" Type="http://schemas.openxmlformats.org/officeDocument/2006/relationships/image" Target="../media/image165.emf"/><Relationship Id="rId2" Type="http://schemas.openxmlformats.org/officeDocument/2006/relationships/image" Target="../media/image160.emf"/><Relationship Id="rId1" Type="http://schemas.openxmlformats.org/officeDocument/2006/relationships/slideLayout" Target="../slideLayouts/slideLayout7.xml"/><Relationship Id="rId6" Type="http://schemas.openxmlformats.org/officeDocument/2006/relationships/image" Target="../media/image164.emf"/><Relationship Id="rId5" Type="http://schemas.openxmlformats.org/officeDocument/2006/relationships/image" Target="../media/image163.emf"/><Relationship Id="rId10" Type="http://schemas.openxmlformats.org/officeDocument/2006/relationships/image" Target="../media/image168.emf"/><Relationship Id="rId4" Type="http://schemas.openxmlformats.org/officeDocument/2006/relationships/image" Target="../media/image162.emf"/><Relationship Id="rId9" Type="http://schemas.openxmlformats.org/officeDocument/2006/relationships/image" Target="../media/image167.emf"/></Relationships>
</file>

<file path=ppt/slides/_rels/slide43.xml.rels><?xml version="1.0" encoding="UTF-8" standalone="yes"?>
<Relationships xmlns="http://schemas.openxmlformats.org/package/2006/relationships"><Relationship Id="rId3" Type="http://schemas.openxmlformats.org/officeDocument/2006/relationships/image" Target="../media/image169.emf"/><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70.emf"/></Relationships>
</file>

<file path=ppt/slides/_rels/slide4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176.emf"/><Relationship Id="rId3" Type="http://schemas.openxmlformats.org/officeDocument/2006/relationships/image" Target="../media/image171.emf"/><Relationship Id="rId7" Type="http://schemas.openxmlformats.org/officeDocument/2006/relationships/image" Target="../media/image175.emf"/><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74.emf"/><Relationship Id="rId5" Type="http://schemas.openxmlformats.org/officeDocument/2006/relationships/image" Target="../media/image173.emf"/><Relationship Id="rId10" Type="http://schemas.openxmlformats.org/officeDocument/2006/relationships/image" Target="../media/image4.emf"/><Relationship Id="rId4" Type="http://schemas.openxmlformats.org/officeDocument/2006/relationships/image" Target="../media/image172.emf"/><Relationship Id="rId9" Type="http://schemas.openxmlformats.org/officeDocument/2006/relationships/image" Target="../media/image177.emf"/></Relationships>
</file>

<file path=ppt/slides/_rels/slide46.xml.rels><?xml version="1.0" encoding="UTF-8" standalone="yes"?>
<Relationships xmlns="http://schemas.openxmlformats.org/package/2006/relationships"><Relationship Id="rId3" Type="http://schemas.openxmlformats.org/officeDocument/2006/relationships/image" Target="../media/image178.e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6E0771EF-8D26-4CE3-911E-A2E452331BEB}"/>
              </a:ext>
            </a:extLst>
          </p:cNvPr>
          <p:cNvSpPr txBox="1"/>
          <p:nvPr/>
        </p:nvSpPr>
        <p:spPr>
          <a:xfrm>
            <a:off x="3124889" y="2867221"/>
            <a:ext cx="9084725" cy="6576737"/>
          </a:xfrm>
          <a:prstGeom prst="rect">
            <a:avLst/>
          </a:prstGeom>
          <a:noFill/>
          <a:ln>
            <a:solidFill>
              <a:schemeClr val="tx1"/>
            </a:solidFill>
          </a:ln>
        </p:spPr>
        <p:txBody>
          <a:bodyPr wrap="square" rtlCol="0" anchor="ctr">
            <a:spAutoFit/>
          </a:bodyPr>
          <a:lstStyle/>
          <a:p>
            <a:pPr algn="ctr"/>
            <a:r>
              <a:rPr lang="ja-JP" altLang="en-US" sz="3200" dirty="0">
                <a:latin typeface="ＭＳ ゴシック" panose="020B0609070205080204" pitchFamily="49" charset="-128"/>
                <a:ea typeface="ＭＳ ゴシック" panose="020B0609070205080204" pitchFamily="49" charset="-128"/>
              </a:rPr>
              <a:t>目 次</a:t>
            </a:r>
            <a:endParaRPr lang="en-US" altLang="ja-JP" sz="3200" dirty="0">
              <a:latin typeface="ＭＳ ゴシック" panose="020B0609070205080204" pitchFamily="49" charset="-128"/>
              <a:ea typeface="ＭＳ ゴシック" panose="020B0609070205080204" pitchFamily="49" charset="-128"/>
            </a:endParaRPr>
          </a:p>
          <a:p>
            <a:pPr algn="ctr"/>
            <a:endParaRPr lang="en-US" altLang="ja-JP" sz="3107" dirty="0">
              <a:latin typeface="ＭＳ ゴシック" panose="020B0609070205080204" pitchFamily="49" charset="-128"/>
              <a:ea typeface="ＭＳ ゴシック" panose="020B0609070205080204" pitchFamily="49" charset="-128"/>
            </a:endParaRPr>
          </a:p>
          <a:p>
            <a:r>
              <a:rPr lang="ja-JP" altLang="en-US" sz="2486" dirty="0">
                <a:latin typeface="ＭＳ ゴシック" panose="020B0609070205080204" pitchFamily="49" charset="-128"/>
                <a:ea typeface="ＭＳ ゴシック" panose="020B0609070205080204" pitchFamily="49" charset="-128"/>
              </a:rPr>
              <a:t>１．</a:t>
            </a:r>
            <a:r>
              <a:rPr lang="ja-JP" altLang="en-US" sz="2486" dirty="0" smtClean="0">
                <a:latin typeface="ＭＳ ゴシック" panose="020B0609070205080204" pitchFamily="49" charset="-128"/>
                <a:ea typeface="ＭＳ ゴシック" panose="020B0609070205080204" pitchFamily="49" charset="-128"/>
              </a:rPr>
              <a:t>薬剤に</a:t>
            </a:r>
            <a:r>
              <a:rPr lang="ja-JP" altLang="en-US" sz="2486" dirty="0">
                <a:latin typeface="ＭＳ ゴシック" panose="020B0609070205080204" pitchFamily="49" charset="-128"/>
                <a:ea typeface="ＭＳ ゴシック" panose="020B0609070205080204" pitchFamily="49" charset="-128"/>
              </a:rPr>
              <a:t>よる底質改善対策のロードマップ・・・</a:t>
            </a:r>
            <a:r>
              <a:rPr lang="ja-JP" altLang="en-US" sz="2486" dirty="0" smtClean="0">
                <a:latin typeface="ＭＳ ゴシック" panose="020B0609070205080204" pitchFamily="49" charset="-128"/>
                <a:ea typeface="ＭＳ ゴシック" panose="020B0609070205080204" pitchFamily="49" charset="-128"/>
              </a:rPr>
              <a:t>・・ </a:t>
            </a:r>
            <a:r>
              <a:rPr lang="en-US" altLang="ja-JP" sz="2486" dirty="0" smtClean="0">
                <a:latin typeface="ＭＳ ゴシック" panose="020B0609070205080204" pitchFamily="49" charset="-128"/>
                <a:ea typeface="ＭＳ ゴシック" panose="020B0609070205080204" pitchFamily="49" charset="-128"/>
              </a:rPr>
              <a:t>p.1</a:t>
            </a:r>
            <a:endParaRPr lang="en-US" altLang="ja-JP" sz="2486" dirty="0">
              <a:latin typeface="ＭＳ ゴシック" panose="020B0609070205080204" pitchFamily="49" charset="-128"/>
              <a:ea typeface="ＭＳ ゴシック" panose="020B0609070205080204" pitchFamily="49" charset="-128"/>
            </a:endParaRPr>
          </a:p>
          <a:p>
            <a:pPr>
              <a:spcBef>
                <a:spcPts val="1800"/>
              </a:spcBef>
            </a:pPr>
            <a:r>
              <a:rPr lang="ja-JP" altLang="en-US" sz="2486" dirty="0">
                <a:latin typeface="ＭＳ ゴシック" panose="020B0609070205080204" pitchFamily="49" charset="-128"/>
                <a:ea typeface="ＭＳ ゴシック" panose="020B0609070205080204" pitchFamily="49" charset="-128"/>
              </a:rPr>
              <a:t>２</a:t>
            </a:r>
            <a:r>
              <a:rPr lang="ja-JP" altLang="en-US" sz="2486" dirty="0" smtClean="0">
                <a:latin typeface="ＭＳ ゴシック" panose="020B0609070205080204" pitchFamily="49" charset="-128"/>
                <a:ea typeface="ＭＳ ゴシック" panose="020B0609070205080204" pitchFamily="49" charset="-128"/>
              </a:rPr>
              <a:t>．</a:t>
            </a:r>
            <a:r>
              <a:rPr lang="ja-JP" altLang="en-US" sz="2486" dirty="0">
                <a:latin typeface="ＭＳ ゴシック" panose="020B0609070205080204" pitchFamily="49" charset="-128"/>
                <a:ea typeface="ＭＳ ゴシック" panose="020B0609070205080204" pitchFamily="49" charset="-128"/>
              </a:rPr>
              <a:t>薬剤散布による底質改善試行実施</a:t>
            </a:r>
            <a:r>
              <a:rPr lang="ja-JP" altLang="en-US" sz="2486" dirty="0" smtClean="0">
                <a:latin typeface="ＭＳ ゴシック" panose="020B0609070205080204" pitchFamily="49" charset="-128"/>
                <a:ea typeface="ＭＳ ゴシック" panose="020B0609070205080204" pitchFamily="49" charset="-128"/>
              </a:rPr>
              <a:t>概要・</a:t>
            </a:r>
            <a:r>
              <a:rPr lang="ja-JP" altLang="en-US" sz="2486" dirty="0">
                <a:latin typeface="ＭＳ ゴシック" panose="020B0609070205080204" pitchFamily="49" charset="-128"/>
                <a:ea typeface="ＭＳ ゴシック" panose="020B0609070205080204" pitchFamily="49" charset="-128"/>
              </a:rPr>
              <a:t>・・・・・ </a:t>
            </a:r>
            <a:r>
              <a:rPr lang="en-US" altLang="ja-JP" sz="2486" dirty="0" smtClean="0">
                <a:latin typeface="ＭＳ ゴシック" panose="020B0609070205080204" pitchFamily="49" charset="-128"/>
                <a:ea typeface="ＭＳ ゴシック" panose="020B0609070205080204" pitchFamily="49" charset="-128"/>
              </a:rPr>
              <a:t>p.2</a:t>
            </a:r>
            <a:endParaRPr lang="en-US" altLang="ja-JP" sz="2486" dirty="0">
              <a:latin typeface="ＭＳ ゴシック" panose="020B0609070205080204" pitchFamily="49" charset="-128"/>
              <a:ea typeface="ＭＳ ゴシック" panose="020B0609070205080204" pitchFamily="49" charset="-128"/>
            </a:endParaRPr>
          </a:p>
          <a:p>
            <a:pPr>
              <a:spcBef>
                <a:spcPts val="1800"/>
              </a:spcBef>
            </a:pPr>
            <a:r>
              <a:rPr lang="ja-JP" altLang="en-US" sz="2486" dirty="0" smtClean="0">
                <a:latin typeface="ＭＳ ゴシック" panose="020B0609070205080204" pitchFamily="49" charset="-128"/>
                <a:ea typeface="ＭＳ ゴシック" panose="020B0609070205080204" pitchFamily="49" charset="-128"/>
              </a:rPr>
              <a:t>３．</a:t>
            </a:r>
            <a:r>
              <a:rPr lang="ja-JP" altLang="en-US" sz="2486" dirty="0">
                <a:latin typeface="ＭＳ ゴシック" panose="020B0609070205080204" pitchFamily="49" charset="-128"/>
                <a:ea typeface="ＭＳ ゴシック" panose="020B0609070205080204" pitchFamily="49" charset="-128"/>
              </a:rPr>
              <a:t>前回（</a:t>
            </a:r>
            <a:r>
              <a:rPr lang="en-US" altLang="ja-JP" sz="2486" dirty="0">
                <a:latin typeface="ＭＳ ゴシック" panose="020B0609070205080204" pitchFamily="49" charset="-128"/>
                <a:ea typeface="ＭＳ ゴシック" panose="020B0609070205080204" pitchFamily="49" charset="-128"/>
              </a:rPr>
              <a:t>R4.1/7</a:t>
            </a:r>
            <a:r>
              <a:rPr lang="ja-JP" altLang="en-US" sz="2486" dirty="0">
                <a:latin typeface="ＭＳ ゴシック" panose="020B0609070205080204" pitchFamily="49" charset="-128"/>
                <a:ea typeface="ＭＳ ゴシック" panose="020B0609070205080204" pitchFamily="49" charset="-128"/>
              </a:rPr>
              <a:t>）部会の意見と対応・・・・・・・・ </a:t>
            </a:r>
            <a:r>
              <a:rPr lang="en-US" altLang="ja-JP" sz="2486" dirty="0" smtClean="0">
                <a:latin typeface="ＭＳ ゴシック" panose="020B0609070205080204" pitchFamily="49" charset="-128"/>
                <a:ea typeface="ＭＳ ゴシック" panose="020B0609070205080204" pitchFamily="49" charset="-128"/>
              </a:rPr>
              <a:t>p.8</a:t>
            </a:r>
            <a:endParaRPr lang="en-US" altLang="ja-JP" sz="2486" dirty="0">
              <a:latin typeface="ＭＳ ゴシック" panose="020B0609070205080204" pitchFamily="49" charset="-128"/>
              <a:ea typeface="ＭＳ ゴシック" panose="020B0609070205080204" pitchFamily="49" charset="-128"/>
            </a:endParaRPr>
          </a:p>
          <a:p>
            <a:pPr>
              <a:spcBef>
                <a:spcPts val="1800"/>
              </a:spcBef>
            </a:pPr>
            <a:r>
              <a:rPr lang="ja-JP" altLang="en-US" sz="2486" dirty="0" smtClean="0">
                <a:latin typeface="ＭＳ ゴシック" panose="020B0609070205080204" pitchFamily="49" charset="-128"/>
                <a:ea typeface="ＭＳ ゴシック" panose="020B0609070205080204" pitchFamily="49" charset="-128"/>
              </a:rPr>
              <a:t>４．</a:t>
            </a:r>
            <a:r>
              <a:rPr lang="ja-JP" altLang="en-US" sz="2486" dirty="0">
                <a:latin typeface="ＭＳ ゴシック" panose="020B0609070205080204" pitchFamily="49" charset="-128"/>
                <a:ea typeface="ＭＳ ゴシック" panose="020B0609070205080204" pitchFamily="49" charset="-128"/>
              </a:rPr>
              <a:t>試行実施結果</a:t>
            </a:r>
            <a:endParaRPr lang="en-US" altLang="ja-JP" sz="2486" dirty="0">
              <a:latin typeface="ＭＳ ゴシック" panose="020B0609070205080204" pitchFamily="49" charset="-128"/>
              <a:ea typeface="ＭＳ ゴシック" panose="020B0609070205080204" pitchFamily="49" charset="-128"/>
            </a:endParaRPr>
          </a:p>
          <a:p>
            <a:r>
              <a:rPr lang="ja-JP" altLang="en-US" sz="2486" dirty="0">
                <a:latin typeface="ＭＳ ゴシック" panose="020B0609070205080204" pitchFamily="49" charset="-128"/>
                <a:ea typeface="ＭＳ ゴシック" panose="020B0609070205080204" pitchFamily="49" charset="-128"/>
              </a:rPr>
              <a:t>　４</a:t>
            </a:r>
            <a:r>
              <a:rPr lang="ja-JP" altLang="en-US" sz="2486" dirty="0" smtClean="0">
                <a:latin typeface="ＭＳ ゴシック" panose="020B0609070205080204" pitchFamily="49" charset="-128"/>
                <a:ea typeface="ＭＳ ゴシック" panose="020B0609070205080204" pitchFamily="49" charset="-128"/>
              </a:rPr>
              <a:t>．１</a:t>
            </a:r>
            <a:r>
              <a:rPr lang="ja-JP" altLang="en-US" sz="2486" dirty="0">
                <a:latin typeface="ＭＳ ゴシック" panose="020B0609070205080204" pitchFamily="49" charset="-128"/>
                <a:ea typeface="ＭＳ ゴシック" panose="020B0609070205080204" pitchFamily="49" charset="-128"/>
              </a:rPr>
              <a:t>　水質・・・・・・・・・・・・・・・・・・</a:t>
            </a:r>
            <a:r>
              <a:rPr lang="en-US" altLang="ja-JP" sz="2486" dirty="0">
                <a:latin typeface="ＭＳ ゴシック" panose="020B0609070205080204" pitchFamily="49" charset="-128"/>
                <a:ea typeface="ＭＳ ゴシック" panose="020B0609070205080204" pitchFamily="49" charset="-128"/>
              </a:rPr>
              <a:t> </a:t>
            </a:r>
            <a:r>
              <a:rPr lang="en-US" altLang="ja-JP" sz="2486" dirty="0" smtClean="0">
                <a:latin typeface="ＭＳ ゴシック" panose="020B0609070205080204" pitchFamily="49" charset="-128"/>
                <a:ea typeface="ＭＳ ゴシック" panose="020B0609070205080204" pitchFamily="49" charset="-128"/>
              </a:rPr>
              <a:t>p.9</a:t>
            </a:r>
            <a:endParaRPr lang="en-US" altLang="ja-JP" sz="2486" dirty="0">
              <a:latin typeface="ＭＳ ゴシック" panose="020B0609070205080204" pitchFamily="49" charset="-128"/>
              <a:ea typeface="ＭＳ ゴシック" panose="020B0609070205080204" pitchFamily="49" charset="-128"/>
            </a:endParaRPr>
          </a:p>
          <a:p>
            <a:r>
              <a:rPr lang="ja-JP" altLang="en-US" sz="2486" dirty="0">
                <a:latin typeface="ＭＳ ゴシック" panose="020B0609070205080204" pitchFamily="49" charset="-128"/>
                <a:ea typeface="ＭＳ ゴシック" panose="020B0609070205080204" pitchFamily="49" charset="-128"/>
              </a:rPr>
              <a:t>　</a:t>
            </a:r>
            <a:r>
              <a:rPr lang="ja-JP" altLang="en-US" sz="2486" dirty="0" smtClean="0">
                <a:latin typeface="ＭＳ ゴシック" panose="020B0609070205080204" pitchFamily="49" charset="-128"/>
                <a:ea typeface="ＭＳ ゴシック" panose="020B0609070205080204" pitchFamily="49" charset="-128"/>
              </a:rPr>
              <a:t>４．２</a:t>
            </a:r>
            <a:r>
              <a:rPr lang="ja-JP" altLang="en-US" sz="2486" dirty="0">
                <a:latin typeface="ＭＳ ゴシック" panose="020B0609070205080204" pitchFamily="49" charset="-128"/>
                <a:ea typeface="ＭＳ ゴシック" panose="020B0609070205080204" pitchFamily="49" charset="-128"/>
              </a:rPr>
              <a:t>　地盤高・・・・・・・・・・・・・・・・・</a:t>
            </a:r>
            <a:r>
              <a:rPr lang="en-US" altLang="ja-JP" sz="2486" dirty="0">
                <a:latin typeface="ＭＳ ゴシック" panose="020B0609070205080204" pitchFamily="49" charset="-128"/>
                <a:ea typeface="ＭＳ ゴシック" panose="020B0609070205080204" pitchFamily="49" charset="-128"/>
              </a:rPr>
              <a:t> </a:t>
            </a:r>
            <a:r>
              <a:rPr lang="en-US" altLang="ja-JP" sz="2486" dirty="0" smtClean="0">
                <a:latin typeface="ＭＳ ゴシック" panose="020B0609070205080204" pitchFamily="49" charset="-128"/>
                <a:ea typeface="ＭＳ ゴシック" panose="020B0609070205080204" pitchFamily="49" charset="-128"/>
              </a:rPr>
              <a:t>p.10</a:t>
            </a:r>
            <a:endParaRPr lang="en-US" altLang="ja-JP" sz="2486" dirty="0">
              <a:latin typeface="ＭＳ ゴシック" panose="020B0609070205080204" pitchFamily="49" charset="-128"/>
              <a:ea typeface="ＭＳ ゴシック" panose="020B0609070205080204" pitchFamily="49" charset="-128"/>
            </a:endParaRPr>
          </a:p>
          <a:p>
            <a:r>
              <a:rPr lang="ja-JP" altLang="en-US" sz="2486" dirty="0">
                <a:latin typeface="ＭＳ ゴシック" panose="020B0609070205080204" pitchFamily="49" charset="-128"/>
                <a:ea typeface="ＭＳ ゴシック" panose="020B0609070205080204" pitchFamily="49" charset="-128"/>
              </a:rPr>
              <a:t>　</a:t>
            </a:r>
            <a:r>
              <a:rPr lang="ja-JP" altLang="en-US" sz="2486" dirty="0" smtClean="0">
                <a:latin typeface="ＭＳ ゴシック" panose="020B0609070205080204" pitchFamily="49" charset="-128"/>
                <a:ea typeface="ＭＳ ゴシック" panose="020B0609070205080204" pitchFamily="49" charset="-128"/>
              </a:rPr>
              <a:t>４．３</a:t>
            </a:r>
            <a:r>
              <a:rPr lang="ja-JP" altLang="en-US" sz="2486" dirty="0">
                <a:latin typeface="ＭＳ ゴシック" panose="020B0609070205080204" pitchFamily="49" charset="-128"/>
                <a:ea typeface="ＭＳ ゴシック" panose="020B0609070205080204" pitchFamily="49" charset="-128"/>
              </a:rPr>
              <a:t>　</a:t>
            </a:r>
            <a:r>
              <a:rPr lang="ja-JP" altLang="en-US" sz="2486" dirty="0" smtClean="0">
                <a:latin typeface="ＭＳ ゴシック" panose="020B0609070205080204" pitchFamily="49" charset="-128"/>
                <a:ea typeface="ＭＳ ゴシック" panose="020B0609070205080204" pitchFamily="49" charset="-128"/>
              </a:rPr>
              <a:t>底質・・・・・</a:t>
            </a:r>
            <a:r>
              <a:rPr lang="ja-JP" altLang="en-US" sz="2486" dirty="0">
                <a:latin typeface="ＭＳ ゴシック" panose="020B0609070205080204" pitchFamily="49" charset="-128"/>
                <a:ea typeface="ＭＳ ゴシック" panose="020B0609070205080204" pitchFamily="49" charset="-128"/>
              </a:rPr>
              <a:t>・・・・・・・・・・・・・</a:t>
            </a:r>
            <a:r>
              <a:rPr lang="en-US" altLang="ja-JP" sz="2486" dirty="0">
                <a:latin typeface="ＭＳ ゴシック" panose="020B0609070205080204" pitchFamily="49" charset="-128"/>
                <a:ea typeface="ＭＳ ゴシック" panose="020B0609070205080204" pitchFamily="49" charset="-128"/>
              </a:rPr>
              <a:t> </a:t>
            </a:r>
            <a:r>
              <a:rPr lang="en-US" altLang="ja-JP" sz="2486" dirty="0" smtClean="0">
                <a:latin typeface="ＭＳ ゴシック" panose="020B0609070205080204" pitchFamily="49" charset="-128"/>
                <a:ea typeface="ＭＳ ゴシック" panose="020B0609070205080204" pitchFamily="49" charset="-128"/>
              </a:rPr>
              <a:t>p.11</a:t>
            </a:r>
          </a:p>
          <a:p>
            <a:endParaRPr lang="en-US" altLang="ja-JP" sz="2486" dirty="0">
              <a:latin typeface="ＭＳ ゴシック" panose="020B0609070205080204" pitchFamily="49" charset="-128"/>
              <a:ea typeface="ＭＳ ゴシック" panose="020B0609070205080204" pitchFamily="49" charset="-128"/>
            </a:endParaRPr>
          </a:p>
          <a:p>
            <a:r>
              <a:rPr lang="ja-JP" altLang="en-US" sz="2486" dirty="0" smtClean="0">
                <a:latin typeface="ＭＳ ゴシック" panose="020B0609070205080204" pitchFamily="49" charset="-128"/>
                <a:ea typeface="ＭＳ ゴシック" panose="020B0609070205080204" pitchFamily="49" charset="-128"/>
              </a:rPr>
              <a:t>５．試行実施結果の検証</a:t>
            </a:r>
            <a:endParaRPr lang="en-US" altLang="ja-JP" sz="2486" dirty="0" smtClean="0">
              <a:latin typeface="ＭＳ ゴシック" panose="020B0609070205080204" pitchFamily="49" charset="-128"/>
              <a:ea typeface="ＭＳ ゴシック" panose="020B0609070205080204" pitchFamily="49" charset="-128"/>
            </a:endParaRPr>
          </a:p>
          <a:p>
            <a:r>
              <a:rPr lang="ja-JP" altLang="en-US" sz="2486" dirty="0">
                <a:latin typeface="ＭＳ ゴシック" panose="020B0609070205080204" pitchFamily="49" charset="-128"/>
                <a:ea typeface="ＭＳ ゴシック" panose="020B0609070205080204" pitchFamily="49" charset="-128"/>
              </a:rPr>
              <a:t>　</a:t>
            </a:r>
            <a:r>
              <a:rPr lang="ja-JP" altLang="en-US" sz="2486" dirty="0" smtClean="0">
                <a:latin typeface="ＭＳ ゴシック" panose="020B0609070205080204" pitchFamily="49" charset="-128"/>
                <a:ea typeface="ＭＳ ゴシック" panose="020B0609070205080204" pitchFamily="49" charset="-128"/>
              </a:rPr>
              <a:t>５．１　１年間を通じた改善効果について・・・・・</a:t>
            </a:r>
            <a:r>
              <a:rPr lang="en-US" altLang="ja-JP" sz="2486" dirty="0">
                <a:latin typeface="ＭＳ ゴシック" panose="020B0609070205080204" pitchFamily="49" charset="-128"/>
                <a:ea typeface="ＭＳ ゴシック" panose="020B0609070205080204" pitchFamily="49" charset="-128"/>
              </a:rPr>
              <a:t> </a:t>
            </a:r>
            <a:r>
              <a:rPr lang="en-US" altLang="ja-JP" sz="2486" dirty="0" smtClean="0">
                <a:latin typeface="ＭＳ ゴシック" panose="020B0609070205080204" pitchFamily="49" charset="-128"/>
                <a:ea typeface="ＭＳ ゴシック" panose="020B0609070205080204" pitchFamily="49" charset="-128"/>
              </a:rPr>
              <a:t>p.18</a:t>
            </a:r>
          </a:p>
          <a:p>
            <a:r>
              <a:rPr lang="en-US" altLang="ja-JP" sz="2486" dirty="0">
                <a:latin typeface="ＭＳ ゴシック" panose="020B0609070205080204" pitchFamily="49" charset="-128"/>
                <a:ea typeface="ＭＳ ゴシック" panose="020B0609070205080204" pitchFamily="49" charset="-128"/>
              </a:rPr>
              <a:t> </a:t>
            </a:r>
            <a:r>
              <a:rPr lang="en-US" altLang="ja-JP" sz="2486" dirty="0" smtClean="0">
                <a:latin typeface="ＭＳ ゴシック" panose="020B0609070205080204" pitchFamily="49" charset="-128"/>
                <a:ea typeface="ＭＳ ゴシック" panose="020B0609070205080204" pitchFamily="49" charset="-128"/>
              </a:rPr>
              <a:t> </a:t>
            </a:r>
            <a:r>
              <a:rPr lang="ja-JP" altLang="en-US" sz="2486" dirty="0" smtClean="0">
                <a:latin typeface="ＭＳ ゴシック" panose="020B0609070205080204" pitchFamily="49" charset="-128"/>
                <a:ea typeface="ＭＳ ゴシック" panose="020B0609070205080204" pitchFamily="49" charset="-128"/>
              </a:rPr>
              <a:t>５．２　検証結果に対する原因の考察・・・・・・・ </a:t>
            </a:r>
            <a:r>
              <a:rPr lang="en-US" altLang="ja-JP" sz="2486" dirty="0" smtClean="0">
                <a:latin typeface="ＭＳ ゴシック" panose="020B0609070205080204" pitchFamily="49" charset="-128"/>
                <a:ea typeface="ＭＳ ゴシック" panose="020B0609070205080204" pitchFamily="49" charset="-128"/>
              </a:rPr>
              <a:t>p.20</a:t>
            </a:r>
          </a:p>
          <a:p>
            <a:pPr>
              <a:spcBef>
                <a:spcPts val="1800"/>
              </a:spcBef>
            </a:pPr>
            <a:r>
              <a:rPr lang="ja-JP" altLang="en-US" sz="2486" dirty="0" smtClean="0">
                <a:latin typeface="ＭＳ ゴシック" panose="020B0609070205080204" pitchFamily="49" charset="-128"/>
                <a:ea typeface="ＭＳ ゴシック" panose="020B0609070205080204" pitchFamily="49" charset="-128"/>
              </a:rPr>
              <a:t>６．</a:t>
            </a:r>
            <a:r>
              <a:rPr lang="ja-JP" altLang="en-US" sz="2486" dirty="0">
                <a:latin typeface="ＭＳ ゴシック" panose="020B0609070205080204" pitchFamily="49" charset="-128"/>
                <a:ea typeface="ＭＳ ゴシック" panose="020B0609070205080204" pitchFamily="49" charset="-128"/>
              </a:rPr>
              <a:t>試行実施結果の</a:t>
            </a:r>
            <a:r>
              <a:rPr lang="ja-JP" altLang="en-US" sz="2486" dirty="0" smtClean="0">
                <a:latin typeface="ＭＳ ゴシック" panose="020B0609070205080204" pitchFamily="49" charset="-128"/>
                <a:ea typeface="ＭＳ ゴシック" panose="020B0609070205080204" pitchFamily="49" charset="-128"/>
              </a:rPr>
              <a:t>まとめ</a:t>
            </a:r>
            <a:r>
              <a:rPr lang="ja-JP" altLang="en-US" sz="2486" dirty="0">
                <a:latin typeface="ＭＳ ゴシック" panose="020B0609070205080204" pitchFamily="49" charset="-128"/>
                <a:ea typeface="ＭＳ ゴシック" panose="020B0609070205080204" pitchFamily="49" charset="-128"/>
              </a:rPr>
              <a:t>・</a:t>
            </a:r>
            <a:r>
              <a:rPr lang="ja-JP" altLang="en-US" sz="2486" dirty="0" smtClean="0">
                <a:latin typeface="ＭＳ ゴシック" panose="020B0609070205080204" pitchFamily="49" charset="-128"/>
                <a:ea typeface="ＭＳ ゴシック" panose="020B0609070205080204" pitchFamily="49" charset="-128"/>
              </a:rPr>
              <a:t>・・・・・</a:t>
            </a:r>
            <a:r>
              <a:rPr lang="ja-JP" altLang="en-US" sz="2486" dirty="0">
                <a:latin typeface="ＭＳ ゴシック" panose="020B0609070205080204" pitchFamily="49" charset="-128"/>
                <a:ea typeface="ＭＳ ゴシック" panose="020B0609070205080204" pitchFamily="49" charset="-128"/>
              </a:rPr>
              <a:t>・・・・・・・</a:t>
            </a:r>
            <a:r>
              <a:rPr lang="en-US" altLang="ja-JP" sz="2486" dirty="0">
                <a:latin typeface="ＭＳ ゴシック" panose="020B0609070205080204" pitchFamily="49" charset="-128"/>
                <a:ea typeface="ＭＳ ゴシック" panose="020B0609070205080204" pitchFamily="49" charset="-128"/>
              </a:rPr>
              <a:t> </a:t>
            </a:r>
            <a:r>
              <a:rPr lang="en-US" altLang="ja-JP" sz="2486" dirty="0" smtClean="0">
                <a:latin typeface="ＭＳ ゴシック" panose="020B0609070205080204" pitchFamily="49" charset="-128"/>
                <a:ea typeface="ＭＳ ゴシック" panose="020B0609070205080204" pitchFamily="49" charset="-128"/>
              </a:rPr>
              <a:t>p.25</a:t>
            </a:r>
            <a:endParaRPr lang="en-US" altLang="ja-JP" sz="2486" dirty="0">
              <a:latin typeface="ＭＳ ゴシック" panose="020B0609070205080204" pitchFamily="49" charset="-128"/>
              <a:ea typeface="ＭＳ ゴシック" panose="020B0609070205080204" pitchFamily="49" charset="-128"/>
            </a:endParaRPr>
          </a:p>
        </p:txBody>
      </p:sp>
      <p:sp>
        <p:nvSpPr>
          <p:cNvPr id="6" name="テキスト ボックス 5">
            <a:extLst>
              <a:ext uri="{FF2B5EF4-FFF2-40B4-BE49-F238E27FC236}">
                <a16:creationId xmlns:a16="http://schemas.microsoft.com/office/drawing/2014/main" id="{C3DD1626-346E-4408-9AD1-ADA5B1F2C265}"/>
              </a:ext>
            </a:extLst>
          </p:cNvPr>
          <p:cNvSpPr txBox="1"/>
          <p:nvPr/>
        </p:nvSpPr>
        <p:spPr>
          <a:xfrm>
            <a:off x="905275" y="1142537"/>
            <a:ext cx="13523951" cy="646331"/>
          </a:xfrm>
          <a:prstGeom prst="rect">
            <a:avLst/>
          </a:prstGeom>
          <a:noFill/>
        </p:spPr>
        <p:txBody>
          <a:bodyPr wrap="square" rtlCol="0">
            <a:spAutoFit/>
          </a:bodyPr>
          <a:lstStyle/>
          <a:p>
            <a:pPr algn="ctr"/>
            <a:r>
              <a:rPr lang="ja-JP" altLang="en-US" sz="3600" dirty="0">
                <a:latin typeface="ＭＳ ゴシック" panose="020B0609070205080204" pitchFamily="49" charset="-128"/>
                <a:ea typeface="ＭＳ ゴシック" panose="020B0609070205080204" pitchFamily="49" charset="-128"/>
              </a:rPr>
              <a:t>平野川における</a:t>
            </a:r>
            <a:r>
              <a:rPr lang="ja-JP" altLang="en-US" sz="3600" dirty="0" smtClean="0">
                <a:latin typeface="ＭＳ ゴシック" panose="020B0609070205080204" pitchFamily="49" charset="-128"/>
                <a:ea typeface="ＭＳ ゴシック" panose="020B0609070205080204" pitchFamily="49" charset="-128"/>
              </a:rPr>
              <a:t>薬剤を</a:t>
            </a:r>
            <a:r>
              <a:rPr lang="ja-JP" altLang="en-US" sz="3600" dirty="0">
                <a:latin typeface="ＭＳ ゴシック" panose="020B0609070205080204" pitchFamily="49" charset="-128"/>
                <a:ea typeface="ＭＳ ゴシック" panose="020B0609070205080204" pitchFamily="49" charset="-128"/>
              </a:rPr>
              <a:t>活用した底質改善対策の試行実施について</a:t>
            </a:r>
            <a:endParaRPr lang="en-US" altLang="ja-JP" sz="4000" dirty="0">
              <a:latin typeface="ＭＳ ゴシック" panose="020B0609070205080204" pitchFamily="49" charset="-128"/>
              <a:ea typeface="ＭＳ ゴシック" panose="020B0609070205080204" pitchFamily="49" charset="-128"/>
            </a:endParaRPr>
          </a:p>
        </p:txBody>
      </p:sp>
      <p:graphicFrame>
        <p:nvGraphicFramePr>
          <p:cNvPr id="2" name="表 2">
            <a:extLst>
              <a:ext uri="{FF2B5EF4-FFF2-40B4-BE49-F238E27FC236}">
                <a16:creationId xmlns:a16="http://schemas.microsoft.com/office/drawing/2014/main" id="{E5F811A1-5447-405E-B192-8BE1F3057899}"/>
              </a:ext>
            </a:extLst>
          </p:cNvPr>
          <p:cNvGraphicFramePr>
            <a:graphicFrameLocks noGrp="1"/>
          </p:cNvGraphicFramePr>
          <p:nvPr>
            <p:extLst>
              <p:ext uri="{D42A27DB-BD31-4B8C-83A1-F6EECF244321}">
                <p14:modId xmlns:p14="http://schemas.microsoft.com/office/powerpoint/2010/main" val="2975005362"/>
              </p:ext>
            </p:extLst>
          </p:nvPr>
        </p:nvGraphicFramePr>
        <p:xfrm>
          <a:off x="10631425" y="161876"/>
          <a:ext cx="4315968" cy="548640"/>
        </p:xfrm>
        <a:graphic>
          <a:graphicData uri="http://schemas.openxmlformats.org/drawingml/2006/table">
            <a:tbl>
              <a:tblPr firstRow="1" bandRow="1">
                <a:tableStyleId>{5940675A-B579-460E-94D1-54222C63F5DA}</a:tableStyleId>
              </a:tblPr>
              <a:tblGrid>
                <a:gridCol w="3589905">
                  <a:extLst>
                    <a:ext uri="{9D8B030D-6E8A-4147-A177-3AD203B41FA5}">
                      <a16:colId xmlns:a16="http://schemas.microsoft.com/office/drawing/2014/main" val="1975201427"/>
                    </a:ext>
                  </a:extLst>
                </a:gridCol>
                <a:gridCol w="726063">
                  <a:extLst>
                    <a:ext uri="{9D8B030D-6E8A-4147-A177-3AD203B41FA5}">
                      <a16:colId xmlns:a16="http://schemas.microsoft.com/office/drawing/2014/main" val="2820109596"/>
                    </a:ext>
                  </a:extLst>
                </a:gridCol>
              </a:tblGrid>
              <a:tr h="370840">
                <a:tc>
                  <a:txBody>
                    <a:bodyPr/>
                    <a:lstStyle/>
                    <a:p>
                      <a:pPr algn="l"/>
                      <a:r>
                        <a:rPr kumimoji="1" lang="ja-JP" altLang="en-US" sz="1000" dirty="0" smtClean="0">
                          <a:latin typeface="ＭＳ 明朝" panose="02020609040205080304" pitchFamily="17" charset="-128"/>
                          <a:ea typeface="ＭＳ 明朝" panose="02020609040205080304" pitchFamily="17" charset="-128"/>
                        </a:rPr>
                        <a:t>令和４年９月</a:t>
                      </a:r>
                      <a:r>
                        <a:rPr kumimoji="1" lang="en-US" altLang="ja-JP" sz="1000" dirty="0">
                          <a:latin typeface="ＭＳ 明朝" panose="02020609040205080304" pitchFamily="17" charset="-128"/>
                          <a:ea typeface="ＭＳ 明朝" panose="02020609040205080304" pitchFamily="17" charset="-128"/>
                        </a:rPr>
                        <a:t>15</a:t>
                      </a:r>
                      <a:r>
                        <a:rPr kumimoji="1" lang="ja-JP" altLang="en-US" sz="1000" dirty="0">
                          <a:latin typeface="ＭＳ 明朝" panose="02020609040205080304" pitchFamily="17" charset="-128"/>
                          <a:ea typeface="ＭＳ 明朝" panose="02020609040205080304" pitchFamily="17" charset="-128"/>
                        </a:rPr>
                        <a:t>日</a:t>
                      </a:r>
                      <a:r>
                        <a:rPr kumimoji="1" lang="en-US" altLang="ja-JP" sz="1000" dirty="0">
                          <a:latin typeface="ＭＳ 明朝" panose="02020609040205080304" pitchFamily="17" charset="-128"/>
                          <a:ea typeface="ＭＳ 明朝" panose="02020609040205080304" pitchFamily="17" charset="-128"/>
                        </a:rPr>
                        <a:t>(</a:t>
                      </a:r>
                      <a:r>
                        <a:rPr kumimoji="1" lang="ja-JP" altLang="en-US" sz="1000" dirty="0">
                          <a:latin typeface="ＭＳ 明朝" panose="02020609040205080304" pitchFamily="17" charset="-128"/>
                          <a:ea typeface="ＭＳ 明朝" panose="02020609040205080304" pitchFamily="17" charset="-128"/>
                        </a:rPr>
                        <a:t>木</a:t>
                      </a:r>
                      <a:r>
                        <a:rPr kumimoji="1" lang="en-US" altLang="ja-JP" sz="1000" dirty="0">
                          <a:latin typeface="ＭＳ 明朝" panose="02020609040205080304" pitchFamily="17" charset="-128"/>
                          <a:ea typeface="ＭＳ 明朝" panose="02020609040205080304" pitchFamily="17" charset="-128"/>
                        </a:rPr>
                        <a:t>)</a:t>
                      </a:r>
                    </a:p>
                    <a:p>
                      <a:pPr algn="l"/>
                      <a:r>
                        <a:rPr kumimoji="1" lang="ja-JP" altLang="en-US" sz="1000" dirty="0" smtClean="0">
                          <a:latin typeface="ＭＳ 明朝" panose="02020609040205080304" pitchFamily="17" charset="-128"/>
                          <a:ea typeface="ＭＳ 明朝" panose="02020609040205080304" pitchFamily="17" charset="-128"/>
                        </a:rPr>
                        <a:t>令和４年度</a:t>
                      </a:r>
                      <a:r>
                        <a:rPr kumimoji="1" lang="ja-JP" altLang="en-US" sz="1000" dirty="0">
                          <a:latin typeface="ＭＳ 明朝" panose="02020609040205080304" pitchFamily="17" charset="-128"/>
                          <a:ea typeface="ＭＳ 明朝" panose="02020609040205080304" pitchFamily="17" charset="-128"/>
                        </a:rPr>
                        <a:t>　</a:t>
                      </a:r>
                      <a:r>
                        <a:rPr kumimoji="1" lang="ja-JP" altLang="en-US" sz="1000" dirty="0" smtClean="0">
                          <a:latin typeface="ＭＳ 明朝" panose="02020609040205080304" pitchFamily="17" charset="-128"/>
                          <a:ea typeface="ＭＳ 明朝" panose="02020609040205080304" pitchFamily="17" charset="-128"/>
                        </a:rPr>
                        <a:t>第１回</a:t>
                      </a:r>
                      <a:r>
                        <a:rPr kumimoji="1" lang="ja-JP" altLang="en-US" sz="1000" dirty="0">
                          <a:latin typeface="ＭＳ 明朝" panose="02020609040205080304" pitchFamily="17" charset="-128"/>
                          <a:ea typeface="ＭＳ 明朝" panose="02020609040205080304" pitchFamily="17" charset="-128"/>
                        </a:rPr>
                        <a:t>大阪府河川及び港湾の底質浄化審議会</a:t>
                      </a:r>
                      <a:endParaRPr kumimoji="1" lang="en-US" altLang="ja-JP" sz="1000" dirty="0">
                        <a:latin typeface="ＭＳ 明朝" panose="02020609040205080304" pitchFamily="17" charset="-128"/>
                        <a:ea typeface="ＭＳ 明朝" panose="02020609040205080304" pitchFamily="17" charset="-128"/>
                      </a:endParaRPr>
                    </a:p>
                    <a:p>
                      <a:pPr algn="l"/>
                      <a:r>
                        <a:rPr kumimoji="1" lang="ja-JP" altLang="en-US" sz="1000" dirty="0">
                          <a:latin typeface="ＭＳ 明朝" panose="02020609040205080304" pitchFamily="17" charset="-128"/>
                          <a:ea typeface="ＭＳ 明朝" panose="02020609040205080304" pitchFamily="17" charset="-128"/>
                        </a:rPr>
                        <a:t>寝屋川流域底質改善対策検討部会</a:t>
                      </a:r>
                    </a:p>
                  </a:txBody>
                  <a:tcPr anchor="ctr"/>
                </a:tc>
                <a:tc>
                  <a:txBody>
                    <a:bodyPr/>
                    <a:lstStyle/>
                    <a:p>
                      <a:pPr algn="l"/>
                      <a:r>
                        <a:rPr kumimoji="1" lang="ja-JP" altLang="en-US" sz="1400" dirty="0" smtClean="0">
                          <a:latin typeface="ＭＳ 明朝" panose="02020609040205080304" pitchFamily="17" charset="-128"/>
                          <a:ea typeface="ＭＳ 明朝" panose="02020609040205080304" pitchFamily="17" charset="-128"/>
                        </a:rPr>
                        <a:t>資料１</a:t>
                      </a:r>
                      <a:endParaRPr kumimoji="1" lang="ja-JP" altLang="en-US" sz="1400" dirty="0">
                        <a:latin typeface="ＭＳ 明朝" panose="02020609040205080304" pitchFamily="17" charset="-128"/>
                        <a:ea typeface="ＭＳ 明朝" panose="02020609040205080304" pitchFamily="17" charset="-128"/>
                      </a:endParaRPr>
                    </a:p>
                  </a:txBody>
                  <a:tcPr anchor="ctr"/>
                </a:tc>
                <a:extLst>
                  <a:ext uri="{0D108BD9-81ED-4DB2-BD59-A6C34878D82A}">
                    <a16:rowId xmlns:a16="http://schemas.microsoft.com/office/drawing/2014/main" val="2855764955"/>
                  </a:ext>
                </a:extLst>
              </a:tr>
            </a:tbl>
          </a:graphicData>
        </a:graphic>
      </p:graphicFrame>
    </p:spTree>
    <p:extLst>
      <p:ext uri="{BB962C8B-B14F-4D97-AF65-F5344CB8AC3E}">
        <p14:creationId xmlns:p14="http://schemas.microsoft.com/office/powerpoint/2010/main" val="27602665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表 50">
            <a:extLst>
              <a:ext uri="{FF2B5EF4-FFF2-40B4-BE49-F238E27FC236}">
                <a16:creationId xmlns:a16="http://schemas.microsoft.com/office/drawing/2014/main" id="{FD1099DE-80B1-47AC-8777-9BB22664FFA8}"/>
              </a:ext>
            </a:extLst>
          </p:cNvPr>
          <p:cNvGraphicFramePr>
            <a:graphicFrameLocks noGrp="1"/>
          </p:cNvGraphicFramePr>
          <p:nvPr>
            <p:extLst>
              <p:ext uri="{D42A27DB-BD31-4B8C-83A1-F6EECF244321}">
                <p14:modId xmlns:p14="http://schemas.microsoft.com/office/powerpoint/2010/main" val="2616538431"/>
              </p:ext>
            </p:extLst>
          </p:nvPr>
        </p:nvGraphicFramePr>
        <p:xfrm>
          <a:off x="364806" y="1487308"/>
          <a:ext cx="10546807" cy="8241287"/>
        </p:xfrm>
        <a:graphic>
          <a:graphicData uri="http://schemas.openxmlformats.org/drawingml/2006/table">
            <a:tbl>
              <a:tblPr firstRow="1" bandRow="1">
                <a:tableStyleId>{5940675A-B579-460E-94D1-54222C63F5DA}</a:tableStyleId>
              </a:tblPr>
              <a:tblGrid>
                <a:gridCol w="722035">
                  <a:extLst>
                    <a:ext uri="{9D8B030D-6E8A-4147-A177-3AD203B41FA5}">
                      <a16:colId xmlns:a16="http://schemas.microsoft.com/office/drawing/2014/main" val="3649475352"/>
                    </a:ext>
                  </a:extLst>
                </a:gridCol>
                <a:gridCol w="3274924">
                  <a:extLst>
                    <a:ext uri="{9D8B030D-6E8A-4147-A177-3AD203B41FA5}">
                      <a16:colId xmlns:a16="http://schemas.microsoft.com/office/drawing/2014/main" val="1456372851"/>
                    </a:ext>
                  </a:extLst>
                </a:gridCol>
                <a:gridCol w="3274924">
                  <a:extLst>
                    <a:ext uri="{9D8B030D-6E8A-4147-A177-3AD203B41FA5}">
                      <a16:colId xmlns:a16="http://schemas.microsoft.com/office/drawing/2014/main" val="3492022314"/>
                    </a:ext>
                  </a:extLst>
                </a:gridCol>
                <a:gridCol w="3274924">
                  <a:extLst>
                    <a:ext uri="{9D8B030D-6E8A-4147-A177-3AD203B41FA5}">
                      <a16:colId xmlns:a16="http://schemas.microsoft.com/office/drawing/2014/main" val="1229923971"/>
                    </a:ext>
                  </a:extLst>
                </a:gridCol>
              </a:tblGrid>
              <a:tr h="239907">
                <a:tc>
                  <a:txBody>
                    <a:bodyPr/>
                    <a:lstStyle/>
                    <a:p>
                      <a:pPr marL="31750" indent="63500" algn="ctr"/>
                      <a:r>
                        <a:rPr lang="ja-JP" altLang="en-US" sz="1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項目</a:t>
                      </a:r>
                      <a:endParaRPr lang="ja-JP" sz="1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92534" marR="92534" marT="0" marB="0" anchor="ctr">
                    <a:solidFill>
                      <a:schemeClr val="accent5">
                        <a:lumMod val="40000"/>
                        <a:lumOff val="60000"/>
                      </a:schemeClr>
                    </a:solidFill>
                  </a:tcPr>
                </a:tc>
                <a:tc>
                  <a:txBody>
                    <a:bodyPr/>
                    <a:lstStyle/>
                    <a:p>
                      <a:pPr marL="31750" indent="63500" algn="ctr"/>
                      <a:r>
                        <a:rPr lang="ja-JP" altLang="en-US"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エリア１</a:t>
                      </a:r>
                      <a:r>
                        <a:rPr lang="en-US" altLang="ja-JP"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万才橋</a:t>
                      </a:r>
                      <a:r>
                        <a:rPr lang="en-US" altLang="ja-JP"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lang="ja-JP" sz="14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92534" marR="92534" marT="0" marB="0" anchor="ctr">
                    <a:solidFill>
                      <a:schemeClr val="accent5">
                        <a:lumMod val="40000"/>
                        <a:lumOff val="60000"/>
                      </a:schemeClr>
                    </a:solidFill>
                  </a:tcPr>
                </a:tc>
                <a:tc>
                  <a:txBody>
                    <a:bodyPr/>
                    <a:lstStyle/>
                    <a:p>
                      <a:pPr marL="31750" indent="63500" algn="ctr"/>
                      <a:r>
                        <a:rPr lang="ja-JP" altLang="en-US"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エリア２</a:t>
                      </a:r>
                      <a:r>
                        <a:rPr lang="en-US" altLang="ja-JP"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12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千歳橋</a:t>
                      </a:r>
                      <a:r>
                        <a:rPr lang="en-US" altLang="ja-JP" sz="12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lang="ja-JP" sz="14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92534" marR="92534" marT="0" marB="0" anchor="ctr">
                    <a:solidFill>
                      <a:schemeClr val="accent5">
                        <a:lumMod val="40000"/>
                        <a:lumOff val="60000"/>
                      </a:schemeClr>
                    </a:solidFill>
                  </a:tcPr>
                </a:tc>
                <a:tc>
                  <a:txBody>
                    <a:bodyPr/>
                    <a:lstStyle/>
                    <a:p>
                      <a:pPr marL="31750" indent="63500" algn="ctr"/>
                      <a:r>
                        <a:rPr lang="ja-JP" altLang="en-US"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エリア３</a:t>
                      </a:r>
                      <a:r>
                        <a:rPr lang="en-US" altLang="ja-JP"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12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南弁天橋</a:t>
                      </a:r>
                      <a:r>
                        <a:rPr lang="en-US" altLang="ja-JP" sz="1200" kern="10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lang="ja-JP" sz="14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92534" marR="92534" marT="0" marB="0" anchor="ctr">
                    <a:solidFill>
                      <a:schemeClr val="accent5">
                        <a:lumMod val="40000"/>
                        <a:lumOff val="60000"/>
                      </a:schemeClr>
                    </a:solidFill>
                  </a:tcPr>
                </a:tc>
                <a:extLst>
                  <a:ext uri="{0D108BD9-81ED-4DB2-BD59-A6C34878D82A}">
                    <a16:rowId xmlns:a16="http://schemas.microsoft.com/office/drawing/2014/main" val="2707961998"/>
                  </a:ext>
                </a:extLst>
              </a:tr>
              <a:tr h="1600276">
                <a:tc>
                  <a:txBody>
                    <a:bodyPr/>
                    <a:lstStyle/>
                    <a:p>
                      <a:r>
                        <a:rPr kumimoji="1" lang="ja-JP" altLang="en-US" sz="1400" dirty="0">
                          <a:latin typeface="ＭＳ ゴシック" panose="020B0609070205080204" pitchFamily="49" charset="-128"/>
                          <a:ea typeface="ＭＳ ゴシック" panose="020B0609070205080204" pitchFamily="49" charset="-128"/>
                        </a:rPr>
                        <a:t>水温</a:t>
                      </a:r>
                    </a:p>
                  </a:txBody>
                  <a:tcPr marL="48573" marR="48573" marT="61688" marB="61688" anchor="ctr">
                    <a:solidFill>
                      <a:schemeClr val="accent5">
                        <a:lumMod val="40000"/>
                        <a:lumOff val="60000"/>
                      </a:schemeClr>
                    </a:solidFill>
                  </a:tcPr>
                </a:tc>
                <a:tc>
                  <a:txBody>
                    <a:bodyPr/>
                    <a:lstStyle/>
                    <a:p>
                      <a:endParaRPr kumimoji="1" lang="ja-JP" altLang="en-US" sz="1900" dirty="0">
                        <a:latin typeface="ＭＳ ゴシック" panose="020B0609070205080204" pitchFamily="49" charset="-128"/>
                        <a:ea typeface="ＭＳ ゴシック" panose="020B0609070205080204" pitchFamily="49" charset="-128"/>
                      </a:endParaRPr>
                    </a:p>
                  </a:txBody>
                  <a:tcPr marL="123377" marR="123377" marT="61688" marB="61688" anchor="ctr"/>
                </a:tc>
                <a:tc>
                  <a:txBody>
                    <a:bodyPr/>
                    <a:lstStyle/>
                    <a:p>
                      <a:endParaRPr kumimoji="1" lang="ja-JP" altLang="en-US" sz="1900" dirty="0">
                        <a:latin typeface="ＭＳ ゴシック" panose="020B0609070205080204" pitchFamily="49" charset="-128"/>
                        <a:ea typeface="ＭＳ ゴシック" panose="020B0609070205080204" pitchFamily="49" charset="-128"/>
                      </a:endParaRPr>
                    </a:p>
                  </a:txBody>
                  <a:tcPr marL="123377" marR="123377" marT="61688" marB="61688" anchor="ctr"/>
                </a:tc>
                <a:tc>
                  <a:txBody>
                    <a:bodyPr/>
                    <a:lstStyle/>
                    <a:p>
                      <a:endParaRPr kumimoji="1" lang="ja-JP" altLang="en-US" sz="1900" dirty="0">
                        <a:latin typeface="ＭＳ ゴシック" panose="020B0609070205080204" pitchFamily="49" charset="-128"/>
                        <a:ea typeface="ＭＳ ゴシック" panose="020B0609070205080204" pitchFamily="49" charset="-128"/>
                      </a:endParaRPr>
                    </a:p>
                  </a:txBody>
                  <a:tcPr marL="123377" marR="123377" marT="61688" marB="61688" anchor="ctr"/>
                </a:tc>
                <a:extLst>
                  <a:ext uri="{0D108BD9-81ED-4DB2-BD59-A6C34878D82A}">
                    <a16:rowId xmlns:a16="http://schemas.microsoft.com/office/drawing/2014/main" val="1474579480"/>
                  </a:ext>
                </a:extLst>
              </a:tr>
              <a:tr h="160027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dirty="0">
                          <a:latin typeface="ＭＳ ゴシック" panose="020B0609070205080204" pitchFamily="49" charset="-128"/>
                          <a:ea typeface="ＭＳ ゴシック" panose="020B0609070205080204" pitchFamily="49" charset="-128"/>
                        </a:rPr>
                        <a:t>塩分</a:t>
                      </a:r>
                    </a:p>
                  </a:txBody>
                  <a:tcPr marL="48573" marR="48573" marT="61688" marB="61688" anchor="ctr">
                    <a:solidFill>
                      <a:schemeClr val="accent5">
                        <a:lumMod val="40000"/>
                        <a:lumOff val="60000"/>
                      </a:schemeClr>
                    </a:solidFill>
                  </a:tcPr>
                </a:tc>
                <a:tc>
                  <a:txBody>
                    <a:bodyPr/>
                    <a:lstStyle/>
                    <a:p>
                      <a:endParaRPr kumimoji="1" lang="ja-JP" altLang="en-US" sz="1900" dirty="0">
                        <a:latin typeface="ＭＳ ゴシック" panose="020B0609070205080204" pitchFamily="49" charset="-128"/>
                        <a:ea typeface="ＭＳ ゴシック" panose="020B0609070205080204" pitchFamily="49" charset="-128"/>
                      </a:endParaRPr>
                    </a:p>
                  </a:txBody>
                  <a:tcPr marL="123377" marR="123377" marT="61688" marB="61688" anchor="ctr"/>
                </a:tc>
                <a:tc>
                  <a:txBody>
                    <a:bodyPr/>
                    <a:lstStyle/>
                    <a:p>
                      <a:endParaRPr kumimoji="1" lang="ja-JP" altLang="en-US" sz="1900" dirty="0">
                        <a:latin typeface="ＭＳ ゴシック" panose="020B0609070205080204" pitchFamily="49" charset="-128"/>
                        <a:ea typeface="ＭＳ ゴシック" panose="020B0609070205080204" pitchFamily="49" charset="-128"/>
                      </a:endParaRPr>
                    </a:p>
                  </a:txBody>
                  <a:tcPr marL="123377" marR="123377" marT="61688" marB="61688" anchor="ctr"/>
                </a:tc>
                <a:tc>
                  <a:txBody>
                    <a:bodyPr/>
                    <a:lstStyle/>
                    <a:p>
                      <a:endParaRPr kumimoji="1" lang="ja-JP" altLang="en-US" sz="1900" dirty="0">
                        <a:latin typeface="ＭＳ ゴシック" panose="020B0609070205080204" pitchFamily="49" charset="-128"/>
                        <a:ea typeface="ＭＳ ゴシック" panose="020B0609070205080204" pitchFamily="49" charset="-128"/>
                      </a:endParaRPr>
                    </a:p>
                  </a:txBody>
                  <a:tcPr marL="123377" marR="123377" marT="61688" marB="61688" anchor="ctr"/>
                </a:tc>
                <a:extLst>
                  <a:ext uri="{0D108BD9-81ED-4DB2-BD59-A6C34878D82A}">
                    <a16:rowId xmlns:a16="http://schemas.microsoft.com/office/drawing/2014/main" val="3774027084"/>
                  </a:ext>
                </a:extLst>
              </a:tr>
              <a:tr h="1600276">
                <a:tc>
                  <a:txBody>
                    <a:bodyPr/>
                    <a:lstStyle/>
                    <a:p>
                      <a:r>
                        <a:rPr kumimoji="1" lang="en-US" altLang="ja-JP" sz="1400" dirty="0">
                          <a:latin typeface="ＭＳ ゴシック" panose="020B0609070205080204" pitchFamily="49" charset="-128"/>
                          <a:ea typeface="ＭＳ ゴシック" panose="020B0609070205080204" pitchFamily="49" charset="-128"/>
                        </a:rPr>
                        <a:t>pH</a:t>
                      </a:r>
                      <a:endParaRPr kumimoji="1" lang="ja-JP" altLang="en-US" sz="1400" dirty="0">
                        <a:latin typeface="ＭＳ ゴシック" panose="020B0609070205080204" pitchFamily="49" charset="-128"/>
                        <a:ea typeface="ＭＳ ゴシック" panose="020B0609070205080204" pitchFamily="49" charset="-128"/>
                      </a:endParaRPr>
                    </a:p>
                  </a:txBody>
                  <a:tcPr marL="48573" marR="48573" marT="61688" marB="61688" anchor="ctr">
                    <a:solidFill>
                      <a:schemeClr val="accent5">
                        <a:lumMod val="40000"/>
                        <a:lumOff val="60000"/>
                      </a:schemeClr>
                    </a:solidFill>
                  </a:tcPr>
                </a:tc>
                <a:tc>
                  <a:txBody>
                    <a:bodyPr/>
                    <a:lstStyle/>
                    <a:p>
                      <a:endParaRPr kumimoji="1" lang="ja-JP" altLang="en-US" sz="1900" dirty="0">
                        <a:latin typeface="ＭＳ ゴシック" panose="020B0609070205080204" pitchFamily="49" charset="-128"/>
                        <a:ea typeface="ＭＳ ゴシック" panose="020B0609070205080204" pitchFamily="49" charset="-128"/>
                      </a:endParaRPr>
                    </a:p>
                  </a:txBody>
                  <a:tcPr marL="123377" marR="123377" marT="61688" marB="61688" anchor="ctr"/>
                </a:tc>
                <a:tc>
                  <a:txBody>
                    <a:bodyPr/>
                    <a:lstStyle/>
                    <a:p>
                      <a:endParaRPr kumimoji="1" lang="ja-JP" altLang="en-US" sz="1900" dirty="0">
                        <a:latin typeface="ＭＳ ゴシック" panose="020B0609070205080204" pitchFamily="49" charset="-128"/>
                        <a:ea typeface="ＭＳ ゴシック" panose="020B0609070205080204" pitchFamily="49" charset="-128"/>
                      </a:endParaRPr>
                    </a:p>
                  </a:txBody>
                  <a:tcPr marL="123377" marR="123377" marT="61688" marB="61688" anchor="ctr"/>
                </a:tc>
                <a:tc>
                  <a:txBody>
                    <a:bodyPr/>
                    <a:lstStyle/>
                    <a:p>
                      <a:endParaRPr kumimoji="1" lang="ja-JP" altLang="en-US" sz="1900" dirty="0">
                        <a:latin typeface="ＭＳ ゴシック" panose="020B0609070205080204" pitchFamily="49" charset="-128"/>
                        <a:ea typeface="ＭＳ ゴシック" panose="020B0609070205080204" pitchFamily="49" charset="-128"/>
                      </a:endParaRPr>
                    </a:p>
                  </a:txBody>
                  <a:tcPr marL="123377" marR="123377" marT="61688" marB="61688" anchor="ctr"/>
                </a:tc>
                <a:extLst>
                  <a:ext uri="{0D108BD9-81ED-4DB2-BD59-A6C34878D82A}">
                    <a16:rowId xmlns:a16="http://schemas.microsoft.com/office/drawing/2014/main" val="3107462647"/>
                  </a:ext>
                </a:extLst>
              </a:tr>
              <a:tr h="1600276">
                <a:tc>
                  <a:txBody>
                    <a:bodyPr/>
                    <a:lstStyle/>
                    <a:p>
                      <a:r>
                        <a:rPr kumimoji="1" lang="en-US" altLang="ja-JP" sz="1400" dirty="0">
                          <a:latin typeface="ＭＳ ゴシック" panose="020B0609070205080204" pitchFamily="49" charset="-128"/>
                          <a:ea typeface="ＭＳ ゴシック" panose="020B0609070205080204" pitchFamily="49" charset="-128"/>
                        </a:rPr>
                        <a:t>DO</a:t>
                      </a:r>
                      <a:endParaRPr kumimoji="1" lang="ja-JP" altLang="en-US" sz="1400" dirty="0">
                        <a:latin typeface="ＭＳ ゴシック" panose="020B0609070205080204" pitchFamily="49" charset="-128"/>
                        <a:ea typeface="ＭＳ ゴシック" panose="020B0609070205080204" pitchFamily="49" charset="-128"/>
                      </a:endParaRPr>
                    </a:p>
                  </a:txBody>
                  <a:tcPr marL="48573" marR="48573" marT="61688" marB="61688" anchor="ctr">
                    <a:solidFill>
                      <a:schemeClr val="accent5">
                        <a:lumMod val="40000"/>
                        <a:lumOff val="60000"/>
                      </a:schemeClr>
                    </a:solidFill>
                  </a:tcPr>
                </a:tc>
                <a:tc>
                  <a:txBody>
                    <a:bodyPr/>
                    <a:lstStyle/>
                    <a:p>
                      <a:endParaRPr kumimoji="1" lang="ja-JP" altLang="en-US" sz="1900" dirty="0">
                        <a:latin typeface="ＭＳ ゴシック" panose="020B0609070205080204" pitchFamily="49" charset="-128"/>
                        <a:ea typeface="ＭＳ ゴシック" panose="020B0609070205080204" pitchFamily="49" charset="-128"/>
                      </a:endParaRPr>
                    </a:p>
                  </a:txBody>
                  <a:tcPr marL="123377" marR="123377" marT="61688" marB="61688" anchor="ctr"/>
                </a:tc>
                <a:tc>
                  <a:txBody>
                    <a:bodyPr/>
                    <a:lstStyle/>
                    <a:p>
                      <a:endParaRPr kumimoji="1" lang="ja-JP" altLang="en-US" sz="1900" dirty="0">
                        <a:latin typeface="ＭＳ ゴシック" panose="020B0609070205080204" pitchFamily="49" charset="-128"/>
                        <a:ea typeface="ＭＳ ゴシック" panose="020B0609070205080204" pitchFamily="49" charset="-128"/>
                      </a:endParaRPr>
                    </a:p>
                  </a:txBody>
                  <a:tcPr marL="123377" marR="123377" marT="61688" marB="61688" anchor="ctr"/>
                </a:tc>
                <a:tc>
                  <a:txBody>
                    <a:bodyPr/>
                    <a:lstStyle/>
                    <a:p>
                      <a:endParaRPr kumimoji="1" lang="ja-JP" altLang="en-US" sz="1900" dirty="0">
                        <a:latin typeface="ＭＳ ゴシック" panose="020B0609070205080204" pitchFamily="49" charset="-128"/>
                        <a:ea typeface="ＭＳ ゴシック" panose="020B0609070205080204" pitchFamily="49" charset="-128"/>
                      </a:endParaRPr>
                    </a:p>
                  </a:txBody>
                  <a:tcPr marL="123377" marR="123377" marT="61688" marB="61688" anchor="ctr"/>
                </a:tc>
                <a:extLst>
                  <a:ext uri="{0D108BD9-81ED-4DB2-BD59-A6C34878D82A}">
                    <a16:rowId xmlns:a16="http://schemas.microsoft.com/office/drawing/2014/main" val="2781051378"/>
                  </a:ext>
                </a:extLst>
              </a:tr>
              <a:tr h="160027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400" dirty="0">
                          <a:latin typeface="ＭＳ ゴシック" panose="020B0609070205080204" pitchFamily="49" charset="-128"/>
                          <a:ea typeface="ＭＳ ゴシック" panose="020B0609070205080204" pitchFamily="49" charset="-128"/>
                        </a:rPr>
                        <a:t>ORP</a:t>
                      </a:r>
                      <a:endParaRPr kumimoji="1" lang="ja-JP" altLang="en-US" sz="1400" dirty="0">
                        <a:latin typeface="ＭＳ ゴシック" panose="020B0609070205080204" pitchFamily="49" charset="-128"/>
                        <a:ea typeface="ＭＳ ゴシック" panose="020B0609070205080204" pitchFamily="49" charset="-128"/>
                      </a:endParaRPr>
                    </a:p>
                  </a:txBody>
                  <a:tcPr marL="48573" marR="48573" marT="61688" marB="61688" anchor="ctr">
                    <a:solidFill>
                      <a:schemeClr val="accent5">
                        <a:lumMod val="40000"/>
                        <a:lumOff val="60000"/>
                      </a:schemeClr>
                    </a:solidFill>
                  </a:tcPr>
                </a:tc>
                <a:tc>
                  <a:txBody>
                    <a:bodyPr/>
                    <a:lstStyle/>
                    <a:p>
                      <a:endParaRPr kumimoji="1" lang="ja-JP" altLang="en-US" sz="1900" dirty="0">
                        <a:latin typeface="ＭＳ ゴシック" panose="020B0609070205080204" pitchFamily="49" charset="-128"/>
                        <a:ea typeface="ＭＳ ゴシック" panose="020B0609070205080204" pitchFamily="49" charset="-128"/>
                      </a:endParaRPr>
                    </a:p>
                  </a:txBody>
                  <a:tcPr marL="123377" marR="123377" marT="61688" marB="61688" anchor="ctr"/>
                </a:tc>
                <a:tc>
                  <a:txBody>
                    <a:bodyPr/>
                    <a:lstStyle/>
                    <a:p>
                      <a:endParaRPr kumimoji="1" lang="ja-JP" altLang="en-US" sz="1900" dirty="0">
                        <a:latin typeface="ＭＳ ゴシック" panose="020B0609070205080204" pitchFamily="49" charset="-128"/>
                        <a:ea typeface="ＭＳ ゴシック" panose="020B0609070205080204" pitchFamily="49" charset="-128"/>
                      </a:endParaRPr>
                    </a:p>
                  </a:txBody>
                  <a:tcPr marL="123377" marR="123377" marT="61688" marB="61688" anchor="ctr"/>
                </a:tc>
                <a:tc>
                  <a:txBody>
                    <a:bodyPr/>
                    <a:lstStyle/>
                    <a:p>
                      <a:endParaRPr kumimoji="1" lang="ja-JP" altLang="en-US" sz="1900" dirty="0">
                        <a:latin typeface="ＭＳ ゴシック" panose="020B0609070205080204" pitchFamily="49" charset="-128"/>
                        <a:ea typeface="ＭＳ ゴシック" panose="020B0609070205080204" pitchFamily="49" charset="-128"/>
                      </a:endParaRPr>
                    </a:p>
                  </a:txBody>
                  <a:tcPr marL="123377" marR="123377" marT="61688" marB="61688" anchor="ctr"/>
                </a:tc>
                <a:extLst>
                  <a:ext uri="{0D108BD9-81ED-4DB2-BD59-A6C34878D82A}">
                    <a16:rowId xmlns:a16="http://schemas.microsoft.com/office/drawing/2014/main" val="2092778449"/>
                  </a:ext>
                </a:extLst>
              </a:tr>
            </a:tbl>
          </a:graphicData>
        </a:graphic>
      </p:graphicFrame>
      <p:pic>
        <p:nvPicPr>
          <p:cNvPr id="3" name="図 2"/>
          <p:cNvPicPr>
            <a:picLocks noChangeAspect="1"/>
          </p:cNvPicPr>
          <p:nvPr/>
        </p:nvPicPr>
        <p:blipFill>
          <a:blip r:embed="rId3"/>
          <a:stretch>
            <a:fillRect/>
          </a:stretch>
        </p:blipFill>
        <p:spPr>
          <a:xfrm>
            <a:off x="871817" y="1788495"/>
            <a:ext cx="10216729" cy="7859709"/>
          </a:xfrm>
          <a:prstGeom prst="rect">
            <a:avLst/>
          </a:prstGeom>
        </p:spPr>
      </p:pic>
      <p:graphicFrame>
        <p:nvGraphicFramePr>
          <p:cNvPr id="61" name="表 60"/>
          <p:cNvGraphicFramePr>
            <a:graphicFrameLocks noGrp="1"/>
          </p:cNvGraphicFramePr>
          <p:nvPr>
            <p:extLst>
              <p:ext uri="{D42A27DB-BD31-4B8C-83A1-F6EECF244321}">
                <p14:modId xmlns:p14="http://schemas.microsoft.com/office/powerpoint/2010/main" val="1210704255"/>
              </p:ext>
            </p:extLst>
          </p:nvPr>
        </p:nvGraphicFramePr>
        <p:xfrm>
          <a:off x="0" y="636993"/>
          <a:ext cx="15120000" cy="458938"/>
        </p:xfrm>
        <a:graphic>
          <a:graphicData uri="http://schemas.openxmlformats.org/drawingml/2006/table">
            <a:tbl>
              <a:tblPr firstRow="1" bandRow="1">
                <a:tableStyleId>{5C22544A-7EE6-4342-B048-85BDC9FD1C3A}</a:tableStyleId>
              </a:tblPr>
              <a:tblGrid>
                <a:gridCol w="15120000">
                  <a:extLst>
                    <a:ext uri="{9D8B030D-6E8A-4147-A177-3AD203B41FA5}">
                      <a16:colId xmlns:a16="http://schemas.microsoft.com/office/drawing/2014/main" val="3578394316"/>
                    </a:ext>
                  </a:extLst>
                </a:gridCol>
              </a:tblGrid>
              <a:tr h="458938">
                <a:tc>
                  <a:txBody>
                    <a:bodyPr/>
                    <a:lstStyle/>
                    <a:p>
                      <a:pPr algn="ctr"/>
                      <a:r>
                        <a:rPr kumimoji="1" lang="ja-JP" altLang="en-US" sz="1900" dirty="0">
                          <a:latin typeface="ＭＳ ゴシック" panose="020B0609070205080204" pitchFamily="49" charset="-128"/>
                          <a:ea typeface="ＭＳ ゴシック" panose="020B0609070205080204" pitchFamily="49" charset="-128"/>
                        </a:rPr>
                        <a:t>水質の状況</a:t>
                      </a:r>
                    </a:p>
                  </a:txBody>
                  <a:tcPr marL="142071" marR="142071" marT="71035" marB="71035" anchor="ctr">
                    <a:solidFill>
                      <a:schemeClr val="accent5">
                        <a:lumMod val="75000"/>
                      </a:schemeClr>
                    </a:solidFill>
                  </a:tcPr>
                </a:tc>
                <a:extLst>
                  <a:ext uri="{0D108BD9-81ED-4DB2-BD59-A6C34878D82A}">
                    <a16:rowId xmlns:a16="http://schemas.microsoft.com/office/drawing/2014/main" val="3349066960"/>
                  </a:ext>
                </a:extLst>
              </a:tr>
            </a:tbl>
          </a:graphicData>
        </a:graphic>
      </p:graphicFrame>
      <p:grpSp>
        <p:nvGrpSpPr>
          <p:cNvPr id="6" name="グループ化 5"/>
          <p:cNvGrpSpPr/>
          <p:nvPr/>
        </p:nvGrpSpPr>
        <p:grpSpPr>
          <a:xfrm>
            <a:off x="364806" y="9772309"/>
            <a:ext cx="12744810" cy="595046"/>
            <a:chOff x="651170" y="9495731"/>
            <a:chExt cx="12744810" cy="595046"/>
          </a:xfrm>
        </p:grpSpPr>
        <p:grpSp>
          <p:nvGrpSpPr>
            <p:cNvPr id="5" name="グループ化 4"/>
            <p:cNvGrpSpPr/>
            <p:nvPr/>
          </p:nvGrpSpPr>
          <p:grpSpPr>
            <a:xfrm>
              <a:off x="651170" y="9495731"/>
              <a:ext cx="12744810" cy="595046"/>
              <a:chOff x="698234" y="9481025"/>
              <a:chExt cx="12744810" cy="595046"/>
            </a:xfrm>
          </p:grpSpPr>
          <p:sp>
            <p:nvSpPr>
              <p:cNvPr id="60" name="二等辺三角形 59">
                <a:extLst>
                  <a:ext uri="{FF2B5EF4-FFF2-40B4-BE49-F238E27FC236}">
                    <a16:creationId xmlns:a16="http://schemas.microsoft.com/office/drawing/2014/main" id="{958905D3-A42A-40A2-A3B4-79D40C9660A6}"/>
                  </a:ext>
                </a:extLst>
              </p:cNvPr>
              <p:cNvSpPr/>
              <p:nvPr/>
            </p:nvSpPr>
            <p:spPr>
              <a:xfrm rot="10800000">
                <a:off x="977688" y="9595599"/>
                <a:ext cx="89774" cy="129471"/>
              </a:xfrm>
              <a:prstGeom prst="triangl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a:p>
            </p:txBody>
          </p:sp>
          <p:sp>
            <p:nvSpPr>
              <p:cNvPr id="63" name="正方形/長方形 62">
                <a:extLst>
                  <a:ext uri="{FF2B5EF4-FFF2-40B4-BE49-F238E27FC236}">
                    <a16:creationId xmlns:a16="http://schemas.microsoft.com/office/drawing/2014/main" id="{62584062-5580-449A-B062-41A739F0EA59}"/>
                  </a:ext>
                </a:extLst>
              </p:cNvPr>
              <p:cNvSpPr/>
              <p:nvPr/>
            </p:nvSpPr>
            <p:spPr>
              <a:xfrm>
                <a:off x="698234" y="9481025"/>
                <a:ext cx="11256201" cy="503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a:p>
            </p:txBody>
          </p:sp>
          <p:sp>
            <p:nvSpPr>
              <p:cNvPr id="66" name="テキスト ボックス 65">
                <a:extLst>
                  <a:ext uri="{FF2B5EF4-FFF2-40B4-BE49-F238E27FC236}">
                    <a16:creationId xmlns:a16="http://schemas.microsoft.com/office/drawing/2014/main" id="{981117D1-9F53-4248-AF56-2B78DF4D01CB}"/>
                  </a:ext>
                </a:extLst>
              </p:cNvPr>
              <p:cNvSpPr txBox="1"/>
              <p:nvPr/>
            </p:nvSpPr>
            <p:spPr>
              <a:xfrm>
                <a:off x="1239599" y="9498990"/>
                <a:ext cx="12203445" cy="577081"/>
              </a:xfrm>
              <a:prstGeom prst="rect">
                <a:avLst/>
              </a:prstGeom>
              <a:noFill/>
            </p:spPr>
            <p:txBody>
              <a:bodyPr wrap="square" rtlCol="0">
                <a:spAutoFit/>
              </a:bodyPr>
              <a:lstStyle/>
              <a:p>
                <a:pPr>
                  <a:lnSpc>
                    <a:spcPct val="150000"/>
                  </a:lnSpc>
                </a:pPr>
                <a:r>
                  <a:rPr lang="ja-JP" altLang="en-US" sz="1050" dirty="0">
                    <a:latin typeface="ＭＳ Ｐゴシック" panose="020B0600070205080204" pitchFamily="50" charset="-128"/>
                    <a:ea typeface="ＭＳ Ｐゴシック" panose="020B0600070205080204" pitchFamily="50" charset="-128"/>
                  </a:rPr>
                  <a:t>薬剤散布</a:t>
                </a:r>
                <a:r>
                  <a:rPr lang="ja-JP" altLang="en-US" sz="1050" dirty="0" smtClean="0">
                    <a:latin typeface="ＭＳ Ｐゴシック" panose="020B0600070205080204" pitchFamily="50" charset="-128"/>
                    <a:ea typeface="ＭＳ Ｐゴシック" panose="020B0600070205080204" pitchFamily="50" charset="-128"/>
                  </a:rPr>
                  <a:t>時期</a:t>
                </a:r>
                <a:r>
                  <a:rPr lang="ja-JP" altLang="en-US" sz="1050" dirty="0">
                    <a:latin typeface="ＭＳ Ｐゴシック" panose="020B0600070205080204" pitchFamily="50" charset="-128"/>
                    <a:ea typeface="ＭＳ Ｐゴシック" panose="020B0600070205080204" pitchFamily="50" charset="-128"/>
                  </a:rPr>
                  <a:t>　</a:t>
                </a:r>
                <a:r>
                  <a:rPr lang="ja-JP" altLang="en-US" sz="1050" dirty="0" smtClean="0">
                    <a:latin typeface="ＭＳ Ｐゴシック" panose="020B0600070205080204" pitchFamily="50" charset="-128"/>
                    <a:ea typeface="ＭＳ Ｐゴシック" panose="020B0600070205080204" pitchFamily="50" charset="-128"/>
                  </a:rPr>
                  <a:t>　　　　　　　</a:t>
                </a:r>
                <a:r>
                  <a:rPr lang="en-US" altLang="ja-JP" sz="1050" dirty="0" smtClean="0">
                    <a:latin typeface="ＭＳ Ｐゴシック" panose="020B0600070205080204" pitchFamily="50" charset="-128"/>
                    <a:ea typeface="ＭＳ Ｐゴシック" panose="020B0600070205080204" pitchFamily="50" charset="-128"/>
                  </a:rPr>
                  <a:t>R3 </a:t>
                </a:r>
                <a:r>
                  <a:rPr lang="ja-JP" altLang="en-US" sz="1050" dirty="0">
                    <a:latin typeface="ＭＳ Ｐゴシック" panose="020B0600070205080204" pitchFamily="50" charset="-128"/>
                    <a:ea typeface="ＭＳ Ｐゴシック" panose="020B0600070205080204" pitchFamily="50" charset="-128"/>
                  </a:rPr>
                  <a:t>表層</a:t>
                </a:r>
                <a:r>
                  <a:rPr lang="en-US" altLang="ja-JP" sz="1050" dirty="0">
                    <a:latin typeface="ＭＳ Ｐゴシック" panose="020B0600070205080204" pitchFamily="50" charset="-128"/>
                    <a:ea typeface="ＭＳ Ｐゴシック" panose="020B0600070205080204" pitchFamily="50" charset="-128"/>
                  </a:rPr>
                  <a:t>(</a:t>
                </a:r>
                <a:r>
                  <a:rPr lang="ja-JP" altLang="en-US" sz="1050" dirty="0">
                    <a:latin typeface="ＭＳ Ｐゴシック" panose="020B0600070205080204" pitchFamily="50" charset="-128"/>
                    <a:ea typeface="ＭＳ Ｐゴシック" panose="020B0600070205080204" pitchFamily="50" charset="-128"/>
                  </a:rPr>
                  <a:t>水面から</a:t>
                </a:r>
                <a:r>
                  <a:rPr lang="en-US" altLang="ja-JP" sz="1050" dirty="0">
                    <a:latin typeface="ＭＳ Ｐゴシック" panose="020B0600070205080204" pitchFamily="50" charset="-128"/>
                    <a:ea typeface="ＭＳ Ｐゴシック" panose="020B0600070205080204" pitchFamily="50" charset="-128"/>
                  </a:rPr>
                  <a:t>0.5m)</a:t>
                </a:r>
                <a:r>
                  <a:rPr lang="ja-JP" altLang="en-US" sz="1050" dirty="0">
                    <a:latin typeface="ＭＳ Ｐゴシック" panose="020B0600070205080204" pitchFamily="50" charset="-128"/>
                    <a:ea typeface="ＭＳ Ｐゴシック" panose="020B0600070205080204" pitchFamily="50" charset="-128"/>
                  </a:rPr>
                  <a:t>　　　　　　　　　　</a:t>
                </a:r>
                <a:r>
                  <a:rPr lang="en-US" altLang="ja-JP" sz="1050" dirty="0">
                    <a:latin typeface="ＭＳ Ｐゴシック" panose="020B0600070205080204" pitchFamily="50" charset="-128"/>
                    <a:ea typeface="ＭＳ Ｐゴシック" panose="020B0600070205080204" pitchFamily="50" charset="-128"/>
                  </a:rPr>
                  <a:t>R2(</a:t>
                </a:r>
                <a:r>
                  <a:rPr lang="ja-JP" altLang="en-US" sz="1050" dirty="0">
                    <a:latin typeface="ＭＳ Ｐゴシック" panose="020B0600070205080204" pitchFamily="50" charset="-128"/>
                    <a:ea typeface="ＭＳ Ｐゴシック" panose="020B0600070205080204" pitchFamily="50" charset="-128"/>
                  </a:rPr>
                  <a:t>万才橋</a:t>
                </a:r>
                <a:r>
                  <a:rPr lang="en-US" altLang="ja-JP" sz="1050" dirty="0">
                    <a:latin typeface="ＭＳ Ｐゴシック" panose="020B0600070205080204" pitchFamily="50" charset="-128"/>
                    <a:ea typeface="ＭＳ Ｐゴシック" panose="020B0600070205080204" pitchFamily="50" charset="-128"/>
                  </a:rPr>
                  <a:t>)</a:t>
                </a:r>
                <a:r>
                  <a:rPr lang="ja-JP" altLang="en-US" sz="1050" dirty="0">
                    <a:latin typeface="ＭＳ Ｐゴシック" panose="020B0600070205080204" pitchFamily="50" charset="-128"/>
                    <a:ea typeface="ＭＳ Ｐゴシック" panose="020B0600070205080204" pitchFamily="50" charset="-128"/>
                  </a:rPr>
                  <a:t> 表層</a:t>
                </a:r>
                <a:r>
                  <a:rPr lang="en-US" altLang="ja-JP" sz="1050" dirty="0">
                    <a:latin typeface="ＭＳ Ｐゴシック" panose="020B0600070205080204" pitchFamily="50" charset="-128"/>
                    <a:ea typeface="ＭＳ Ｐゴシック" panose="020B0600070205080204" pitchFamily="50" charset="-128"/>
                  </a:rPr>
                  <a:t>(</a:t>
                </a:r>
                <a:r>
                  <a:rPr lang="ja-JP" altLang="en-US" sz="1050" dirty="0">
                    <a:latin typeface="ＭＳ Ｐゴシック" panose="020B0600070205080204" pitchFamily="50" charset="-128"/>
                    <a:ea typeface="ＭＳ Ｐゴシック" panose="020B0600070205080204" pitchFamily="50" charset="-128"/>
                  </a:rPr>
                  <a:t>水面から</a:t>
                </a:r>
                <a:r>
                  <a:rPr lang="en-US" altLang="ja-JP" sz="1050" dirty="0" smtClean="0">
                    <a:latin typeface="ＭＳ Ｐゴシック" panose="020B0600070205080204" pitchFamily="50" charset="-128"/>
                    <a:ea typeface="ＭＳ Ｐゴシック" panose="020B0600070205080204" pitchFamily="50" charset="-128"/>
                  </a:rPr>
                  <a:t>0.5m)</a:t>
                </a:r>
                <a:r>
                  <a:rPr lang="ja-JP" altLang="en-US" sz="1050" dirty="0" smtClean="0">
                    <a:latin typeface="ＭＳ Ｐゴシック" panose="020B0600070205080204" pitchFamily="50" charset="-128"/>
                    <a:ea typeface="ＭＳ Ｐゴシック" panose="020B0600070205080204" pitchFamily="50" charset="-128"/>
                  </a:rPr>
                  <a:t>　　　　　　　</a:t>
                </a:r>
                <a:r>
                  <a:rPr lang="en-US" altLang="ja-JP" sz="1050" dirty="0" smtClean="0">
                    <a:latin typeface="ＭＳ Ｐゴシック" panose="020B0600070205080204" pitchFamily="50" charset="-128"/>
                    <a:ea typeface="ＭＳ Ｐゴシック" panose="020B0600070205080204" pitchFamily="50" charset="-128"/>
                  </a:rPr>
                  <a:t>R3 </a:t>
                </a:r>
                <a:r>
                  <a:rPr lang="ja-JP" altLang="en-US" sz="1050" dirty="0">
                    <a:latin typeface="ＭＳ Ｐゴシック" panose="020B0600070205080204" pitchFamily="50" charset="-128"/>
                    <a:ea typeface="ＭＳ Ｐゴシック" panose="020B0600070205080204" pitchFamily="50" charset="-128"/>
                  </a:rPr>
                  <a:t>底泥直上</a:t>
                </a:r>
                <a:r>
                  <a:rPr lang="en-US" altLang="ja-JP" sz="1050" dirty="0">
                    <a:latin typeface="ＭＳ Ｐゴシック" panose="020B0600070205080204" pitchFamily="50" charset="-128"/>
                    <a:ea typeface="ＭＳ Ｐゴシック" panose="020B0600070205080204" pitchFamily="50" charset="-128"/>
                  </a:rPr>
                  <a:t>(</a:t>
                </a:r>
                <a:r>
                  <a:rPr lang="ja-JP" altLang="en-US" sz="1050" dirty="0">
                    <a:latin typeface="ＭＳ Ｐゴシック" panose="020B0600070205080204" pitchFamily="50" charset="-128"/>
                    <a:ea typeface="ＭＳ Ｐゴシック" panose="020B0600070205080204" pitchFamily="50" charset="-128"/>
                  </a:rPr>
                  <a:t>底泥から</a:t>
                </a:r>
                <a:r>
                  <a:rPr lang="en-US" altLang="ja-JP" sz="1050" dirty="0">
                    <a:latin typeface="ＭＳ Ｐゴシック" panose="020B0600070205080204" pitchFamily="50" charset="-128"/>
                    <a:ea typeface="ＭＳ Ｐゴシック" panose="020B0600070205080204" pitchFamily="50" charset="-128"/>
                  </a:rPr>
                  <a:t>0.2m)</a:t>
                </a:r>
                <a:r>
                  <a:rPr lang="ja-JP" altLang="en-US" sz="1050" dirty="0">
                    <a:latin typeface="ＭＳ Ｐゴシック" panose="020B0600070205080204" pitchFamily="50" charset="-128"/>
                    <a:ea typeface="ＭＳ Ｐゴシック" panose="020B0600070205080204" pitchFamily="50" charset="-128"/>
                  </a:rPr>
                  <a:t>　　</a:t>
                </a:r>
                <a:r>
                  <a:rPr lang="ja-JP" altLang="en-US" sz="1050" dirty="0" smtClean="0">
                    <a:latin typeface="ＭＳ Ｐゴシック" panose="020B0600070205080204" pitchFamily="50" charset="-128"/>
                    <a:ea typeface="ＭＳ Ｐゴシック" panose="020B0600070205080204" pitchFamily="50" charset="-128"/>
                  </a:rPr>
                  <a:t>　　　　　</a:t>
                </a:r>
                <a:r>
                  <a:rPr lang="en-US" altLang="ja-JP" sz="1050" dirty="0" smtClean="0">
                    <a:latin typeface="ＭＳ Ｐゴシック" panose="020B0600070205080204" pitchFamily="50" charset="-128"/>
                    <a:ea typeface="ＭＳ Ｐゴシック" panose="020B0600070205080204" pitchFamily="50" charset="-128"/>
                  </a:rPr>
                  <a:t>R2</a:t>
                </a:r>
                <a:r>
                  <a:rPr lang="en-US" altLang="ja-JP" sz="1050" dirty="0">
                    <a:latin typeface="ＭＳ Ｐゴシック" panose="020B0600070205080204" pitchFamily="50" charset="-128"/>
                    <a:ea typeface="ＭＳ Ｐゴシック" panose="020B0600070205080204" pitchFamily="50" charset="-128"/>
                  </a:rPr>
                  <a:t>(</a:t>
                </a:r>
                <a:r>
                  <a:rPr lang="ja-JP" altLang="en-US" sz="1050" dirty="0">
                    <a:latin typeface="ＭＳ Ｐゴシック" panose="020B0600070205080204" pitchFamily="50" charset="-128"/>
                    <a:ea typeface="ＭＳ Ｐゴシック" panose="020B0600070205080204" pitchFamily="50" charset="-128"/>
                  </a:rPr>
                  <a:t>万才橋</a:t>
                </a:r>
                <a:r>
                  <a:rPr lang="en-US" altLang="ja-JP" sz="1050" dirty="0">
                    <a:latin typeface="ＭＳ Ｐゴシック" panose="020B0600070205080204" pitchFamily="50" charset="-128"/>
                    <a:ea typeface="ＭＳ Ｐゴシック" panose="020B0600070205080204" pitchFamily="50" charset="-128"/>
                  </a:rPr>
                  <a:t>)</a:t>
                </a:r>
                <a:r>
                  <a:rPr lang="ja-JP" altLang="en-US" sz="1050" dirty="0">
                    <a:latin typeface="ＭＳ Ｐゴシック" panose="020B0600070205080204" pitchFamily="50" charset="-128"/>
                    <a:ea typeface="ＭＳ Ｐゴシック" panose="020B0600070205080204" pitchFamily="50" charset="-128"/>
                  </a:rPr>
                  <a:t> 底泥直上</a:t>
                </a:r>
                <a:r>
                  <a:rPr lang="en-US" altLang="ja-JP" sz="1050" dirty="0">
                    <a:latin typeface="ＭＳ Ｐゴシック" panose="020B0600070205080204" pitchFamily="50" charset="-128"/>
                    <a:ea typeface="ＭＳ Ｐゴシック" panose="020B0600070205080204" pitchFamily="50" charset="-128"/>
                  </a:rPr>
                  <a:t>(</a:t>
                </a:r>
                <a:r>
                  <a:rPr lang="ja-JP" altLang="en-US" sz="1050" dirty="0">
                    <a:latin typeface="ＭＳ Ｐゴシック" panose="020B0600070205080204" pitchFamily="50" charset="-128"/>
                    <a:ea typeface="ＭＳ Ｐゴシック" panose="020B0600070205080204" pitchFamily="50" charset="-128"/>
                  </a:rPr>
                  <a:t>底泥から</a:t>
                </a:r>
                <a:r>
                  <a:rPr lang="en-US" altLang="ja-JP" sz="1050" dirty="0">
                    <a:latin typeface="ＭＳ Ｐゴシック" panose="020B0600070205080204" pitchFamily="50" charset="-128"/>
                    <a:ea typeface="ＭＳ Ｐゴシック" panose="020B0600070205080204" pitchFamily="50" charset="-128"/>
                  </a:rPr>
                  <a:t>0.2m)</a:t>
                </a:r>
                <a:endParaRPr lang="ja-JP" altLang="en-US" sz="1050" dirty="0">
                  <a:latin typeface="ＭＳ Ｐゴシック" panose="020B0600070205080204" pitchFamily="50" charset="-128"/>
                  <a:ea typeface="ＭＳ Ｐゴシック" panose="020B0600070205080204" pitchFamily="50" charset="-128"/>
                </a:endParaRPr>
              </a:p>
              <a:p>
                <a:pPr>
                  <a:lnSpc>
                    <a:spcPct val="150000"/>
                  </a:lnSpc>
                </a:pPr>
                <a:endParaRPr lang="ja-JP" altLang="en-US" sz="1050" dirty="0">
                  <a:latin typeface="ＭＳ Ｐゴシック" panose="020B0600070205080204" pitchFamily="50" charset="-128"/>
                  <a:ea typeface="ＭＳ Ｐゴシック" panose="020B0600070205080204" pitchFamily="50" charset="-128"/>
                </a:endParaRPr>
              </a:p>
            </p:txBody>
          </p:sp>
          <p:cxnSp>
            <p:nvCxnSpPr>
              <p:cNvPr id="19" name="直線コネクタ 18">
                <a:extLst>
                  <a:ext uri="{FF2B5EF4-FFF2-40B4-BE49-F238E27FC236}">
                    <a16:creationId xmlns:a16="http://schemas.microsoft.com/office/drawing/2014/main" id="{4E18648C-1290-4FA0-B643-38BE1A5DEB6B}"/>
                  </a:ext>
                </a:extLst>
              </p:cNvPr>
              <p:cNvCxnSpPr>
                <a:cxnSpLocks/>
              </p:cNvCxnSpPr>
              <p:nvPr/>
            </p:nvCxnSpPr>
            <p:spPr>
              <a:xfrm>
                <a:off x="2459713" y="9689002"/>
                <a:ext cx="315636"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B4F98858-1639-44DA-A6AD-B1EBD30D32EE}"/>
                  </a:ext>
                </a:extLst>
              </p:cNvPr>
              <p:cNvCxnSpPr>
                <a:cxnSpLocks/>
              </p:cNvCxnSpPr>
              <p:nvPr/>
            </p:nvCxnSpPr>
            <p:spPr>
              <a:xfrm>
                <a:off x="7099667" y="9678334"/>
                <a:ext cx="315636" cy="0"/>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1D63D9C2-3505-40AC-8E82-4BFC01EEA167}"/>
                  </a:ext>
                </a:extLst>
              </p:cNvPr>
              <p:cNvCxnSpPr>
                <a:cxnSpLocks/>
              </p:cNvCxnSpPr>
              <p:nvPr/>
            </p:nvCxnSpPr>
            <p:spPr>
              <a:xfrm>
                <a:off x="4653183" y="9678757"/>
                <a:ext cx="315636"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145C2777-163B-487E-A35F-19DF8E83CE03}"/>
                  </a:ext>
                </a:extLst>
              </p:cNvPr>
              <p:cNvCxnSpPr>
                <a:cxnSpLocks/>
              </p:cNvCxnSpPr>
              <p:nvPr/>
            </p:nvCxnSpPr>
            <p:spPr>
              <a:xfrm>
                <a:off x="9283331" y="9692204"/>
                <a:ext cx="315636" cy="0"/>
              </a:xfrm>
              <a:prstGeom prst="line">
                <a:avLst/>
              </a:prstGeom>
              <a:ln w="1270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20" name="楕円 19">
                <a:extLst>
                  <a:ext uri="{FF2B5EF4-FFF2-40B4-BE49-F238E27FC236}">
                    <a16:creationId xmlns:a16="http://schemas.microsoft.com/office/drawing/2014/main" id="{3B4A5358-CA50-485B-95AE-56BCE497B917}"/>
                  </a:ext>
                </a:extLst>
              </p:cNvPr>
              <p:cNvSpPr/>
              <p:nvPr/>
            </p:nvSpPr>
            <p:spPr>
              <a:xfrm>
                <a:off x="2583357" y="9653558"/>
                <a:ext cx="72000" cy="72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a:p>
            </p:txBody>
          </p:sp>
          <p:sp>
            <p:nvSpPr>
              <p:cNvPr id="82" name="楕円 81">
                <a:extLst>
                  <a:ext uri="{FF2B5EF4-FFF2-40B4-BE49-F238E27FC236}">
                    <a16:creationId xmlns:a16="http://schemas.microsoft.com/office/drawing/2014/main" id="{ED621BD4-024A-4E5F-AFD9-41FD68E938EB}"/>
                  </a:ext>
                </a:extLst>
              </p:cNvPr>
              <p:cNvSpPr/>
              <p:nvPr/>
            </p:nvSpPr>
            <p:spPr>
              <a:xfrm>
                <a:off x="4776827" y="9646264"/>
                <a:ext cx="72000" cy="72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a:p>
            </p:txBody>
          </p:sp>
          <p:sp>
            <p:nvSpPr>
              <p:cNvPr id="21" name="ひし形 20">
                <a:extLst>
                  <a:ext uri="{FF2B5EF4-FFF2-40B4-BE49-F238E27FC236}">
                    <a16:creationId xmlns:a16="http://schemas.microsoft.com/office/drawing/2014/main" id="{14986D76-7343-4F20-A498-748CDD5E1346}"/>
                  </a:ext>
                </a:extLst>
              </p:cNvPr>
              <p:cNvSpPr/>
              <p:nvPr/>
            </p:nvSpPr>
            <p:spPr>
              <a:xfrm>
                <a:off x="7223311" y="9638449"/>
                <a:ext cx="72000" cy="72000"/>
              </a:xfrm>
              <a:prstGeom prst="diamond">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a:p>
            </p:txBody>
          </p:sp>
          <p:sp>
            <p:nvSpPr>
              <p:cNvPr id="83" name="ひし形 82">
                <a:extLst>
                  <a:ext uri="{FF2B5EF4-FFF2-40B4-BE49-F238E27FC236}">
                    <a16:creationId xmlns:a16="http://schemas.microsoft.com/office/drawing/2014/main" id="{8042424F-7FC4-4000-8A92-4F0A76989C76}"/>
                  </a:ext>
                </a:extLst>
              </p:cNvPr>
              <p:cNvSpPr/>
              <p:nvPr/>
            </p:nvSpPr>
            <p:spPr>
              <a:xfrm>
                <a:off x="9423538" y="9651500"/>
                <a:ext cx="72000" cy="72000"/>
              </a:xfrm>
              <a:prstGeom prst="diamond">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a:p>
            </p:txBody>
          </p:sp>
        </p:grpSp>
        <p:sp>
          <p:nvSpPr>
            <p:cNvPr id="84" name="テキスト ボックス 83">
              <a:extLst>
                <a:ext uri="{FF2B5EF4-FFF2-40B4-BE49-F238E27FC236}">
                  <a16:creationId xmlns:a16="http://schemas.microsoft.com/office/drawing/2014/main" id="{2A995B74-2DEA-4C37-B3F7-4A9F0193FE86}"/>
                </a:ext>
              </a:extLst>
            </p:cNvPr>
            <p:cNvSpPr txBox="1"/>
            <p:nvPr/>
          </p:nvSpPr>
          <p:spPr>
            <a:xfrm>
              <a:off x="10068145" y="9601631"/>
              <a:ext cx="1762501" cy="383246"/>
            </a:xfrm>
            <a:prstGeom prst="rect">
              <a:avLst/>
            </a:prstGeom>
            <a:noFill/>
          </p:spPr>
          <p:txBody>
            <a:bodyPr wrap="square" rtlCol="0">
              <a:spAutoFit/>
            </a:bodyPr>
            <a:lstStyle/>
            <a:p>
              <a:pPr>
                <a:lnSpc>
                  <a:spcPts val="2797"/>
                </a:lnSpc>
              </a:pPr>
              <a:r>
                <a:rPr lang="ja-JP" altLang="en-US" sz="1000" dirty="0">
                  <a:latin typeface="ＭＳ Ｐゴシック" panose="020B0600070205080204" pitchFamily="50" charset="-128"/>
                  <a:ea typeface="ＭＳ Ｐゴシック" panose="020B0600070205080204" pitchFamily="50" charset="-128"/>
                </a:rPr>
                <a:t>注）</a:t>
              </a:r>
              <a:r>
                <a:rPr lang="en-US" altLang="ja-JP" sz="1000" dirty="0">
                  <a:latin typeface="ＭＳ Ｐゴシック" panose="020B0600070205080204" pitchFamily="50" charset="-128"/>
                  <a:ea typeface="ＭＳ Ｐゴシック" panose="020B0600070205080204" pitchFamily="50" charset="-128"/>
                </a:rPr>
                <a:t>R2</a:t>
              </a:r>
              <a:r>
                <a:rPr lang="ja-JP" altLang="en-US" sz="1000" dirty="0">
                  <a:latin typeface="ＭＳ Ｐゴシック" panose="020B0600070205080204" pitchFamily="50" charset="-128"/>
                  <a:ea typeface="ＭＳ Ｐゴシック" panose="020B0600070205080204" pitchFamily="50" charset="-128"/>
                </a:rPr>
                <a:t>は万才橋でのみ測定</a:t>
              </a:r>
              <a:endParaRPr lang="ja-JP" altLang="en-US" sz="800" dirty="0">
                <a:latin typeface="ＭＳ Ｐゴシック" panose="020B0600070205080204" pitchFamily="50" charset="-128"/>
                <a:ea typeface="ＭＳ Ｐゴシック" panose="020B0600070205080204" pitchFamily="50" charset="-128"/>
              </a:endParaRPr>
            </a:p>
          </p:txBody>
        </p:sp>
      </p:grpSp>
      <p:sp>
        <p:nvSpPr>
          <p:cNvPr id="220" name="正方形/長方形 219">
            <a:extLst>
              <a:ext uri="{FF2B5EF4-FFF2-40B4-BE49-F238E27FC236}">
                <a16:creationId xmlns:a16="http://schemas.microsoft.com/office/drawing/2014/main" id="{95785E35-02DB-49EC-BD24-A0414A53F532}"/>
              </a:ext>
            </a:extLst>
          </p:cNvPr>
          <p:cNvSpPr/>
          <p:nvPr/>
        </p:nvSpPr>
        <p:spPr>
          <a:xfrm>
            <a:off x="0" y="0"/>
            <a:ext cx="15119350" cy="615267"/>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sp>
        <p:nvSpPr>
          <p:cNvPr id="55" name="テキスト ボックス 3"/>
          <p:cNvSpPr txBox="1"/>
          <p:nvPr/>
        </p:nvSpPr>
        <p:spPr>
          <a:xfrm>
            <a:off x="0" y="-16013"/>
            <a:ext cx="10911613" cy="63128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４</a:t>
            </a:r>
            <a:r>
              <a:rPr lang="zh-TW"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zh-TW"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試行</a:t>
            </a: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実施結果　</a:t>
            </a:r>
            <a:r>
              <a:rPr lang="ja-JP"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４．１</a:t>
            </a: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　水質</a:t>
            </a:r>
            <a:endParaRPr lang="zh-TW"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241" name="テキスト ボックス 240">
            <a:extLst>
              <a:ext uri="{FF2B5EF4-FFF2-40B4-BE49-F238E27FC236}">
                <a16:creationId xmlns:a16="http://schemas.microsoft.com/office/drawing/2014/main" id="{1604E637-BF81-428D-A352-8B32C4D5CC91}"/>
              </a:ext>
            </a:extLst>
          </p:cNvPr>
          <p:cNvSpPr txBox="1"/>
          <p:nvPr/>
        </p:nvSpPr>
        <p:spPr>
          <a:xfrm>
            <a:off x="11271537" y="1741922"/>
            <a:ext cx="3409529" cy="1440000"/>
          </a:xfrm>
          <a:prstGeom prst="rect">
            <a:avLst/>
          </a:prstGeom>
          <a:solidFill>
            <a:srgbClr val="FFFFCC"/>
          </a:solidFill>
          <a:ln>
            <a:solidFill>
              <a:srgbClr val="333300"/>
            </a:solidFill>
          </a:ln>
        </p:spPr>
        <p:txBody>
          <a:bodyPr wrap="square" lIns="36000" tIns="36000" rIns="36000" bIns="0" rtlCol="0">
            <a:noAutofit/>
          </a:bodyPr>
          <a:lstStyle/>
          <a:p>
            <a:pPr marL="108000" indent="-108000"/>
            <a:r>
              <a:rPr lang="en-US" altLang="ja-JP" sz="1400" dirty="0">
                <a:latin typeface="ＭＳ Ｐゴシック" panose="020B0600070205080204" pitchFamily="50" charset="-128"/>
                <a:ea typeface="ＭＳ Ｐゴシック" panose="020B0600070205080204" pitchFamily="50" charset="-128"/>
              </a:rPr>
              <a:t>【</a:t>
            </a:r>
            <a:r>
              <a:rPr lang="ja-JP" altLang="en-US" sz="1400" dirty="0">
                <a:latin typeface="ＭＳ Ｐゴシック" panose="020B0600070205080204" pitchFamily="50" charset="-128"/>
                <a:ea typeface="ＭＳ Ｐゴシック" panose="020B0600070205080204" pitchFamily="50" charset="-128"/>
              </a:rPr>
              <a:t>水温</a:t>
            </a:r>
            <a:r>
              <a:rPr lang="en-US" altLang="ja-JP" sz="1400" dirty="0">
                <a:latin typeface="ＭＳ Ｐゴシック" panose="020B0600070205080204" pitchFamily="50" charset="-128"/>
                <a:ea typeface="ＭＳ Ｐゴシック" panose="020B0600070205080204" pitchFamily="50" charset="-128"/>
              </a:rPr>
              <a:t>】</a:t>
            </a:r>
          </a:p>
          <a:p>
            <a:pPr marL="108000" indent="-108000"/>
            <a:r>
              <a:rPr lang="ja-JP" altLang="en-US" sz="1400" dirty="0">
                <a:latin typeface="ＭＳ Ｐゴシック" panose="020B0600070205080204" pitchFamily="50" charset="-128"/>
                <a:ea typeface="ＭＳ Ｐゴシック" panose="020B0600070205080204" pitchFamily="50" charset="-128"/>
              </a:rPr>
              <a:t>・最高が</a:t>
            </a:r>
            <a:r>
              <a:rPr lang="en-US" altLang="ja-JP" sz="1400" dirty="0">
                <a:latin typeface="ＭＳ Ｐゴシック" panose="020B0600070205080204" pitchFamily="50" charset="-128"/>
                <a:ea typeface="ＭＳ Ｐゴシック" panose="020B0600070205080204" pitchFamily="50" charset="-128"/>
              </a:rPr>
              <a:t>8</a:t>
            </a:r>
            <a:r>
              <a:rPr lang="ja-JP" altLang="en-US" sz="1400" dirty="0">
                <a:latin typeface="ＭＳ Ｐゴシック" panose="020B0600070205080204" pitchFamily="50" charset="-128"/>
                <a:ea typeface="ＭＳ Ｐゴシック" panose="020B0600070205080204" pitchFamily="50" charset="-128"/>
              </a:rPr>
              <a:t>月で約</a:t>
            </a:r>
            <a:r>
              <a:rPr lang="en-US" altLang="ja-JP" sz="1400" dirty="0">
                <a:latin typeface="ＭＳ Ｐゴシック" panose="020B0600070205080204" pitchFamily="50" charset="-128"/>
                <a:ea typeface="ＭＳ Ｐゴシック" panose="020B0600070205080204" pitchFamily="50" charset="-128"/>
              </a:rPr>
              <a:t>28℃</a:t>
            </a:r>
            <a:r>
              <a:rPr lang="ja-JP" altLang="en-US" sz="1400" dirty="0" err="1">
                <a:latin typeface="ＭＳ Ｐゴシック" panose="020B0600070205080204" pitchFamily="50" charset="-128"/>
                <a:ea typeface="ＭＳ Ｐゴシック" panose="020B0600070205080204" pitchFamily="50" charset="-128"/>
              </a:rPr>
              <a:t>、</a:t>
            </a:r>
            <a:r>
              <a:rPr lang="ja-JP" altLang="en-US" sz="1400" dirty="0">
                <a:latin typeface="ＭＳ Ｐゴシック" panose="020B0600070205080204" pitchFamily="50" charset="-128"/>
                <a:ea typeface="ＭＳ Ｐゴシック" panose="020B0600070205080204" pitchFamily="50" charset="-128"/>
              </a:rPr>
              <a:t>最低が</a:t>
            </a:r>
            <a:r>
              <a:rPr lang="en-US" altLang="ja-JP" sz="1400" dirty="0">
                <a:latin typeface="ＭＳ Ｐゴシック" panose="020B0600070205080204" pitchFamily="50" charset="-128"/>
                <a:ea typeface="ＭＳ Ｐゴシック" panose="020B0600070205080204" pitchFamily="50" charset="-128"/>
              </a:rPr>
              <a:t>2</a:t>
            </a:r>
            <a:r>
              <a:rPr lang="ja-JP" altLang="en-US" sz="1400" dirty="0">
                <a:latin typeface="ＭＳ Ｐゴシック" panose="020B0600070205080204" pitchFamily="50" charset="-128"/>
                <a:ea typeface="ＭＳ Ｐゴシック" panose="020B0600070205080204" pitchFamily="50" charset="-128"/>
              </a:rPr>
              <a:t>月に約</a:t>
            </a:r>
            <a:r>
              <a:rPr lang="en-US" altLang="ja-JP" sz="1400" dirty="0">
                <a:latin typeface="ＭＳ Ｐゴシック" panose="020B0600070205080204" pitchFamily="50" charset="-128"/>
                <a:ea typeface="ＭＳ Ｐゴシック" panose="020B0600070205080204" pitchFamily="50" charset="-128"/>
              </a:rPr>
              <a:t>15℃</a:t>
            </a:r>
            <a:r>
              <a:rPr lang="ja-JP" altLang="en-US" sz="1400" dirty="0">
                <a:latin typeface="ＭＳ Ｐゴシック" panose="020B0600070205080204" pitchFamily="50" charset="-128"/>
                <a:ea typeface="ＭＳ Ｐゴシック" panose="020B0600070205080204" pitchFamily="50" charset="-128"/>
              </a:rPr>
              <a:t>である。</a:t>
            </a:r>
            <a:endParaRPr lang="en-US" altLang="ja-JP" sz="1400" dirty="0">
              <a:latin typeface="ＭＳ Ｐゴシック" panose="020B0600070205080204" pitchFamily="50" charset="-128"/>
              <a:ea typeface="ＭＳ Ｐゴシック" panose="020B0600070205080204" pitchFamily="50" charset="-128"/>
            </a:endParaRPr>
          </a:p>
          <a:p>
            <a:pPr marL="108000" indent="-108000"/>
            <a:r>
              <a:rPr lang="ja-JP" altLang="en-US" sz="1400" dirty="0">
                <a:latin typeface="ＭＳ Ｐゴシック" panose="020B0600070205080204" pitchFamily="50" charset="-128"/>
                <a:ea typeface="ＭＳ Ｐゴシック" panose="020B0600070205080204" pitchFamily="50" charset="-128"/>
              </a:rPr>
              <a:t>・各地点間に差は見られない。</a:t>
            </a:r>
          </a:p>
        </p:txBody>
      </p:sp>
      <p:sp>
        <p:nvSpPr>
          <p:cNvPr id="242" name="テキスト ボックス 241">
            <a:extLst>
              <a:ext uri="{FF2B5EF4-FFF2-40B4-BE49-F238E27FC236}">
                <a16:creationId xmlns:a16="http://schemas.microsoft.com/office/drawing/2014/main" id="{FF668D3B-A472-4B98-970A-9FA9EE472A8B}"/>
              </a:ext>
            </a:extLst>
          </p:cNvPr>
          <p:cNvSpPr txBox="1"/>
          <p:nvPr/>
        </p:nvSpPr>
        <p:spPr>
          <a:xfrm>
            <a:off x="11271537" y="3340698"/>
            <a:ext cx="3409529" cy="1440000"/>
          </a:xfrm>
          <a:prstGeom prst="rect">
            <a:avLst/>
          </a:prstGeom>
          <a:solidFill>
            <a:srgbClr val="FFFFCC"/>
          </a:solidFill>
          <a:ln>
            <a:solidFill>
              <a:srgbClr val="333300"/>
            </a:solidFill>
          </a:ln>
        </p:spPr>
        <p:txBody>
          <a:bodyPr wrap="square" lIns="36000" tIns="36000" rIns="36000" bIns="0" rtlCol="0">
            <a:noAutofit/>
          </a:bodyPr>
          <a:lstStyle/>
          <a:p>
            <a:pPr marL="108000" indent="-108000"/>
            <a:r>
              <a:rPr lang="en-US" altLang="ja-JP" sz="1400" dirty="0">
                <a:latin typeface="ＭＳ Ｐゴシック" panose="020B0600070205080204" pitchFamily="50" charset="-128"/>
                <a:ea typeface="ＭＳ Ｐゴシック" panose="020B0600070205080204" pitchFamily="50" charset="-128"/>
              </a:rPr>
              <a:t>【</a:t>
            </a:r>
            <a:r>
              <a:rPr lang="ja-JP" altLang="en-US" sz="1400" dirty="0">
                <a:latin typeface="ＭＳ Ｐゴシック" panose="020B0600070205080204" pitchFamily="50" charset="-128"/>
                <a:ea typeface="ＭＳ Ｐゴシック" panose="020B0600070205080204" pitchFamily="50" charset="-128"/>
              </a:rPr>
              <a:t>塩分</a:t>
            </a:r>
            <a:r>
              <a:rPr lang="en-US" altLang="ja-JP" sz="1400" dirty="0">
                <a:latin typeface="ＭＳ Ｐゴシック" panose="020B0600070205080204" pitchFamily="50" charset="-128"/>
                <a:ea typeface="ＭＳ Ｐゴシック" panose="020B0600070205080204" pitchFamily="50" charset="-128"/>
              </a:rPr>
              <a:t>】</a:t>
            </a:r>
          </a:p>
          <a:p>
            <a:pPr marL="108000" indent="-108000"/>
            <a:r>
              <a:rPr lang="ja-JP" altLang="en-US" sz="1400" dirty="0">
                <a:latin typeface="ＭＳ Ｐゴシック" panose="020B0600070205080204" pitchFamily="50" charset="-128"/>
                <a:ea typeface="ＭＳ Ｐゴシック" panose="020B0600070205080204" pitchFamily="50" charset="-128"/>
              </a:rPr>
              <a:t>・</a:t>
            </a:r>
            <a:r>
              <a:rPr lang="en-US" altLang="ja-JP" sz="1400" dirty="0">
                <a:latin typeface="ＭＳ Ｐゴシック" panose="020B0600070205080204" pitchFamily="50" charset="-128"/>
                <a:ea typeface="ＭＳ Ｐゴシック" panose="020B0600070205080204" pitchFamily="50" charset="-128"/>
              </a:rPr>
              <a:t>0.2</a:t>
            </a:r>
            <a:r>
              <a:rPr lang="ja-JP" altLang="en-US" sz="1400" dirty="0">
                <a:latin typeface="ＭＳ Ｐゴシック" panose="020B0600070205080204" pitchFamily="50" charset="-128"/>
                <a:ea typeface="ＭＳ Ｐゴシック" panose="020B0600070205080204" pitchFamily="50" charset="-128"/>
              </a:rPr>
              <a:t>～</a:t>
            </a:r>
            <a:r>
              <a:rPr lang="en-US" altLang="ja-JP" sz="1400" dirty="0">
                <a:latin typeface="ＭＳ Ｐゴシック" panose="020B0600070205080204" pitchFamily="50" charset="-128"/>
                <a:ea typeface="ＭＳ Ｐゴシック" panose="020B0600070205080204" pitchFamily="50" charset="-128"/>
              </a:rPr>
              <a:t>0.3psu</a:t>
            </a:r>
            <a:r>
              <a:rPr lang="ja-JP" altLang="en-US" sz="1400" dirty="0">
                <a:latin typeface="ＭＳ Ｐゴシック" panose="020B0600070205080204" pitchFamily="50" charset="-128"/>
                <a:ea typeface="ＭＳ Ｐゴシック" panose="020B0600070205080204" pitchFamily="50" charset="-128"/>
              </a:rPr>
              <a:t>と一定であり、海水の影響は見られない。</a:t>
            </a:r>
            <a:endParaRPr lang="en-US" altLang="ja-JP" sz="1400" dirty="0">
              <a:latin typeface="ＭＳ Ｐゴシック" panose="020B0600070205080204" pitchFamily="50" charset="-128"/>
              <a:ea typeface="ＭＳ Ｐゴシック" panose="020B0600070205080204" pitchFamily="50" charset="-128"/>
            </a:endParaRPr>
          </a:p>
        </p:txBody>
      </p:sp>
      <p:sp>
        <p:nvSpPr>
          <p:cNvPr id="243" name="テキスト ボックス 242">
            <a:extLst>
              <a:ext uri="{FF2B5EF4-FFF2-40B4-BE49-F238E27FC236}">
                <a16:creationId xmlns:a16="http://schemas.microsoft.com/office/drawing/2014/main" id="{5FAC2B11-670A-4891-8F0E-EC6E97EF538D}"/>
              </a:ext>
            </a:extLst>
          </p:cNvPr>
          <p:cNvSpPr txBox="1"/>
          <p:nvPr/>
        </p:nvSpPr>
        <p:spPr>
          <a:xfrm>
            <a:off x="11271537" y="4939474"/>
            <a:ext cx="3409529" cy="1440000"/>
          </a:xfrm>
          <a:prstGeom prst="rect">
            <a:avLst/>
          </a:prstGeom>
          <a:solidFill>
            <a:srgbClr val="FFFFCC"/>
          </a:solidFill>
          <a:ln>
            <a:solidFill>
              <a:srgbClr val="333300"/>
            </a:solidFill>
          </a:ln>
        </p:spPr>
        <p:txBody>
          <a:bodyPr wrap="square" lIns="36000" tIns="36000" rIns="36000" bIns="0" rtlCol="0">
            <a:noAutofit/>
          </a:bodyPr>
          <a:lstStyle/>
          <a:p>
            <a:pPr marL="108000" indent="-108000"/>
            <a:r>
              <a:rPr lang="en-US" altLang="ja-JP" sz="1400" dirty="0">
                <a:latin typeface="ＭＳ Ｐゴシック" panose="020B0600070205080204" pitchFamily="50" charset="-128"/>
                <a:ea typeface="ＭＳ Ｐゴシック" panose="020B0600070205080204" pitchFamily="50" charset="-128"/>
              </a:rPr>
              <a:t>【pH】</a:t>
            </a:r>
          </a:p>
          <a:p>
            <a:pPr marL="108000" indent="-108000"/>
            <a:r>
              <a:rPr lang="ja-JP" altLang="en-US" sz="1400" dirty="0">
                <a:latin typeface="ＭＳ Ｐゴシック" panose="020B0600070205080204" pitchFamily="50" charset="-128"/>
                <a:ea typeface="ＭＳ Ｐゴシック" panose="020B0600070205080204" pitchFamily="50" charset="-128"/>
              </a:rPr>
              <a:t>・</a:t>
            </a:r>
            <a:r>
              <a:rPr lang="en-US" altLang="ja-JP" sz="1400" dirty="0">
                <a:latin typeface="ＭＳ Ｐゴシック" panose="020B0600070205080204" pitchFamily="50" charset="-128"/>
                <a:ea typeface="ＭＳ Ｐゴシック" panose="020B0600070205080204" pitchFamily="50" charset="-128"/>
              </a:rPr>
              <a:t>7</a:t>
            </a:r>
            <a:r>
              <a:rPr lang="ja-JP" altLang="en-US" sz="1400" dirty="0">
                <a:latin typeface="ＭＳ Ｐゴシック" panose="020B0600070205080204" pitchFamily="50" charset="-128"/>
                <a:ea typeface="ＭＳ Ｐゴシック" panose="020B0600070205080204" pitchFamily="50" charset="-128"/>
              </a:rPr>
              <a:t>前後で一定であるが、やや上昇傾向であった。</a:t>
            </a:r>
            <a:endParaRPr lang="en-US" altLang="ja-JP" sz="1400" dirty="0">
              <a:latin typeface="ＭＳ Ｐゴシック" panose="020B0600070205080204" pitchFamily="50" charset="-128"/>
              <a:ea typeface="ＭＳ Ｐゴシック" panose="020B0600070205080204" pitchFamily="50" charset="-128"/>
            </a:endParaRPr>
          </a:p>
          <a:p>
            <a:pPr marL="108000" indent="-108000"/>
            <a:r>
              <a:rPr lang="ja-JP" altLang="en-US" sz="1400" dirty="0">
                <a:latin typeface="ＭＳ Ｐゴシック" panose="020B0600070205080204" pitchFamily="50" charset="-128"/>
                <a:ea typeface="ＭＳ Ｐゴシック" panose="020B0600070205080204" pitchFamily="50" charset="-128"/>
              </a:rPr>
              <a:t>・各地点間に差は見られない。</a:t>
            </a:r>
          </a:p>
        </p:txBody>
      </p:sp>
      <p:sp>
        <p:nvSpPr>
          <p:cNvPr id="244" name="テキスト ボックス 243">
            <a:extLst>
              <a:ext uri="{FF2B5EF4-FFF2-40B4-BE49-F238E27FC236}">
                <a16:creationId xmlns:a16="http://schemas.microsoft.com/office/drawing/2014/main" id="{C0D46D35-0AEA-4539-8041-8437DE0CA0F0}"/>
              </a:ext>
            </a:extLst>
          </p:cNvPr>
          <p:cNvSpPr txBox="1"/>
          <p:nvPr/>
        </p:nvSpPr>
        <p:spPr>
          <a:xfrm>
            <a:off x="11271537" y="6538250"/>
            <a:ext cx="3409529" cy="1440000"/>
          </a:xfrm>
          <a:prstGeom prst="rect">
            <a:avLst/>
          </a:prstGeom>
          <a:solidFill>
            <a:srgbClr val="FFFFCC"/>
          </a:solidFill>
          <a:ln>
            <a:solidFill>
              <a:srgbClr val="333300"/>
            </a:solidFill>
          </a:ln>
        </p:spPr>
        <p:txBody>
          <a:bodyPr wrap="square" lIns="36000" tIns="36000" rIns="36000" bIns="0" rtlCol="0">
            <a:noAutofit/>
          </a:bodyPr>
          <a:lstStyle/>
          <a:p>
            <a:pPr marL="108000" indent="-108000"/>
            <a:r>
              <a:rPr lang="en-US" altLang="ja-JP" sz="1400" dirty="0">
                <a:latin typeface="ＭＳ Ｐゴシック" panose="020B0600070205080204" pitchFamily="50" charset="-128"/>
                <a:ea typeface="ＭＳ Ｐゴシック" panose="020B0600070205080204" pitchFamily="50" charset="-128"/>
              </a:rPr>
              <a:t>【DO】</a:t>
            </a:r>
          </a:p>
          <a:p>
            <a:pPr marL="108000" indent="-108000"/>
            <a:r>
              <a:rPr lang="ja-JP" altLang="en-US" sz="1400" dirty="0">
                <a:latin typeface="ＭＳ Ｐゴシック" panose="020B0600070205080204" pitchFamily="50" charset="-128"/>
                <a:ea typeface="ＭＳ Ｐゴシック" panose="020B0600070205080204" pitchFamily="50" charset="-128"/>
              </a:rPr>
              <a:t>・令和</a:t>
            </a:r>
            <a:r>
              <a:rPr lang="en-US" altLang="ja-JP" sz="1400" dirty="0">
                <a:latin typeface="ＭＳ Ｐゴシック" panose="020B0600070205080204" pitchFamily="50" charset="-128"/>
                <a:ea typeface="ＭＳ Ｐゴシック" panose="020B0600070205080204" pitchFamily="50" charset="-128"/>
              </a:rPr>
              <a:t>2</a:t>
            </a:r>
            <a:r>
              <a:rPr lang="ja-JP" altLang="en-US" sz="1400" dirty="0">
                <a:latin typeface="ＭＳ Ｐゴシック" panose="020B0600070205080204" pitchFamily="50" charset="-128"/>
                <a:ea typeface="ＭＳ Ｐゴシック" panose="020B0600070205080204" pitchFamily="50" charset="-128"/>
              </a:rPr>
              <a:t>年</a:t>
            </a:r>
            <a:r>
              <a:rPr lang="en-US" altLang="ja-JP" sz="1400" dirty="0">
                <a:latin typeface="ＭＳ Ｐゴシック" panose="020B0600070205080204" pitchFamily="50" charset="-128"/>
                <a:ea typeface="ＭＳ Ｐゴシック" panose="020B0600070205080204" pitchFamily="50" charset="-128"/>
              </a:rPr>
              <a:t>9</a:t>
            </a:r>
            <a:r>
              <a:rPr lang="ja-JP" altLang="en-US" sz="1400" dirty="0">
                <a:latin typeface="ＭＳ Ｐゴシック" panose="020B0600070205080204" pitchFamily="50" charset="-128"/>
                <a:ea typeface="ＭＳ Ｐゴシック" panose="020B0600070205080204" pitchFamily="50" charset="-128"/>
              </a:rPr>
              <a:t>月を除き、表層は</a:t>
            </a:r>
            <a:r>
              <a:rPr lang="en-US" altLang="ja-JP" sz="1400" dirty="0">
                <a:latin typeface="ＭＳ Ｐゴシック" panose="020B0600070205080204" pitchFamily="50" charset="-128"/>
                <a:ea typeface="ＭＳ Ｐゴシック" panose="020B0600070205080204" pitchFamily="50" charset="-128"/>
              </a:rPr>
              <a:t>6</a:t>
            </a:r>
            <a:r>
              <a:rPr lang="ja-JP" altLang="en-US" sz="1400" dirty="0">
                <a:latin typeface="ＭＳ Ｐゴシック" panose="020B0600070205080204" pitchFamily="50" charset="-128"/>
                <a:ea typeface="ＭＳ Ｐゴシック" panose="020B0600070205080204" pitchFamily="50" charset="-128"/>
              </a:rPr>
              <a:t>～</a:t>
            </a:r>
            <a:r>
              <a:rPr lang="en-US" altLang="ja-JP" sz="1400" dirty="0">
                <a:latin typeface="ＭＳ Ｐゴシック" panose="020B0600070205080204" pitchFamily="50" charset="-128"/>
                <a:ea typeface="ＭＳ Ｐゴシック" panose="020B0600070205080204" pitchFamily="50" charset="-128"/>
              </a:rPr>
              <a:t>8mg/L</a:t>
            </a:r>
            <a:r>
              <a:rPr lang="ja-JP" altLang="en-US" sz="1400" dirty="0">
                <a:latin typeface="ＭＳ Ｐゴシック" panose="020B0600070205080204" pitchFamily="50" charset="-128"/>
                <a:ea typeface="ＭＳ Ｐゴシック" panose="020B0600070205080204" pitchFamily="50" charset="-128"/>
              </a:rPr>
              <a:t>で概ね一定であり、各地点間に差は見られない。</a:t>
            </a:r>
            <a:endParaRPr lang="en-US" altLang="ja-JP" sz="1400" dirty="0">
              <a:latin typeface="ＭＳ Ｐゴシック" panose="020B0600070205080204" pitchFamily="50" charset="-128"/>
              <a:ea typeface="ＭＳ Ｐゴシック" panose="020B0600070205080204" pitchFamily="50" charset="-128"/>
            </a:endParaRPr>
          </a:p>
          <a:p>
            <a:pPr marL="108000" indent="-108000"/>
            <a:r>
              <a:rPr lang="ja-JP" altLang="en-US" sz="1400" dirty="0">
                <a:latin typeface="ＭＳ Ｐゴシック" panose="020B0600070205080204" pitchFamily="50" charset="-128"/>
                <a:ea typeface="ＭＳ Ｐゴシック" panose="020B0600070205080204" pitchFamily="50" charset="-128"/>
              </a:rPr>
              <a:t>・底泥直上は、万才橋、南弁天橋において</a:t>
            </a:r>
            <a:r>
              <a:rPr lang="en-US" altLang="ja-JP" sz="1400" dirty="0">
                <a:latin typeface="ＭＳ Ｐゴシック" panose="020B0600070205080204" pitchFamily="50" charset="-128"/>
                <a:ea typeface="ＭＳ Ｐゴシック" panose="020B0600070205080204" pitchFamily="50" charset="-128"/>
              </a:rPr>
              <a:t>8</a:t>
            </a:r>
            <a:r>
              <a:rPr lang="ja-JP" altLang="en-US" sz="1400" dirty="0">
                <a:latin typeface="ＭＳ Ｐゴシック" panose="020B0600070205080204" pitchFamily="50" charset="-128"/>
                <a:ea typeface="ＭＳ Ｐゴシック" panose="020B0600070205080204" pitchFamily="50" charset="-128"/>
              </a:rPr>
              <a:t>月～</a:t>
            </a:r>
            <a:r>
              <a:rPr lang="en-US" altLang="ja-JP" sz="1400" dirty="0">
                <a:latin typeface="ＭＳ Ｐゴシック" panose="020B0600070205080204" pitchFamily="50" charset="-128"/>
                <a:ea typeface="ＭＳ Ｐゴシック" panose="020B0600070205080204" pitchFamily="50" charset="-128"/>
              </a:rPr>
              <a:t>9</a:t>
            </a:r>
            <a:r>
              <a:rPr lang="ja-JP" altLang="en-US" sz="1400" dirty="0">
                <a:latin typeface="ＭＳ Ｐゴシック" panose="020B0600070205080204" pitchFamily="50" charset="-128"/>
                <a:ea typeface="ＭＳ Ｐゴシック" panose="020B0600070205080204" pitchFamily="50" charset="-128"/>
              </a:rPr>
              <a:t>月に</a:t>
            </a:r>
            <a:r>
              <a:rPr lang="en-US" altLang="ja-JP" sz="1400" dirty="0">
                <a:latin typeface="ＭＳ Ｐゴシック" panose="020B0600070205080204" pitchFamily="50" charset="-128"/>
                <a:ea typeface="ＭＳ Ｐゴシック" panose="020B0600070205080204" pitchFamily="50" charset="-128"/>
              </a:rPr>
              <a:t>1mg/L</a:t>
            </a:r>
            <a:r>
              <a:rPr lang="ja-JP" altLang="en-US" sz="1400" dirty="0">
                <a:latin typeface="ＭＳ Ｐゴシック" panose="020B0600070205080204" pitchFamily="50" charset="-128"/>
                <a:ea typeface="ＭＳ Ｐゴシック" panose="020B0600070205080204" pitchFamily="50" charset="-128"/>
              </a:rPr>
              <a:t>程度まで低下している。</a:t>
            </a:r>
          </a:p>
        </p:txBody>
      </p:sp>
      <p:sp>
        <p:nvSpPr>
          <p:cNvPr id="245" name="テキスト ボックス 244">
            <a:extLst>
              <a:ext uri="{FF2B5EF4-FFF2-40B4-BE49-F238E27FC236}">
                <a16:creationId xmlns:a16="http://schemas.microsoft.com/office/drawing/2014/main" id="{D2BBD75C-6680-4C58-9572-44C8BC0914A2}"/>
              </a:ext>
            </a:extLst>
          </p:cNvPr>
          <p:cNvSpPr txBox="1"/>
          <p:nvPr/>
        </p:nvSpPr>
        <p:spPr>
          <a:xfrm>
            <a:off x="11271537" y="8122277"/>
            <a:ext cx="3409529" cy="1440000"/>
          </a:xfrm>
          <a:prstGeom prst="rect">
            <a:avLst/>
          </a:prstGeom>
          <a:solidFill>
            <a:srgbClr val="FFFFCC"/>
          </a:solidFill>
          <a:ln>
            <a:solidFill>
              <a:srgbClr val="333300"/>
            </a:solidFill>
          </a:ln>
        </p:spPr>
        <p:txBody>
          <a:bodyPr wrap="square" lIns="36000" tIns="36000" rIns="36000" bIns="0" rtlCol="0">
            <a:noAutofit/>
          </a:bodyPr>
          <a:lstStyle/>
          <a:p>
            <a:pPr marL="108000" indent="-108000"/>
            <a:r>
              <a:rPr lang="en-US" altLang="ja-JP" sz="1400" dirty="0">
                <a:latin typeface="ＭＳ Ｐゴシック" panose="020B0600070205080204" pitchFamily="50" charset="-128"/>
                <a:ea typeface="ＭＳ Ｐゴシック" panose="020B0600070205080204" pitchFamily="50" charset="-128"/>
              </a:rPr>
              <a:t>【ORP】</a:t>
            </a:r>
          </a:p>
          <a:p>
            <a:pPr marL="108000" indent="-108000"/>
            <a:r>
              <a:rPr lang="ja-JP" altLang="en-US" sz="1400" dirty="0">
                <a:latin typeface="ＭＳ Ｐゴシック" panose="020B0600070205080204" pitchFamily="50" charset="-128"/>
                <a:ea typeface="ＭＳ Ｐゴシック" panose="020B0600070205080204" pitchFamily="50" charset="-128"/>
              </a:rPr>
              <a:t>・表層は</a:t>
            </a:r>
            <a:r>
              <a:rPr lang="en-US" altLang="ja-JP" sz="1400" dirty="0">
                <a:latin typeface="ＭＳ Ｐゴシック" panose="020B0600070205080204" pitchFamily="50" charset="-128"/>
                <a:ea typeface="ＭＳ Ｐゴシック" panose="020B0600070205080204" pitchFamily="50" charset="-128"/>
              </a:rPr>
              <a:t>150</a:t>
            </a:r>
            <a:r>
              <a:rPr lang="ja-JP" altLang="en-US" sz="1400" dirty="0">
                <a:latin typeface="ＭＳ Ｐゴシック" panose="020B0600070205080204" pitchFamily="50" charset="-128"/>
                <a:ea typeface="ＭＳ Ｐゴシック" panose="020B0600070205080204" pitchFamily="50" charset="-128"/>
              </a:rPr>
              <a:t>～</a:t>
            </a:r>
            <a:r>
              <a:rPr lang="en-US" altLang="ja-JP" sz="1400" dirty="0">
                <a:latin typeface="ＭＳ Ｐゴシック" panose="020B0600070205080204" pitchFamily="50" charset="-128"/>
                <a:ea typeface="ＭＳ Ｐゴシック" panose="020B0600070205080204" pitchFamily="50" charset="-128"/>
              </a:rPr>
              <a:t>250mV</a:t>
            </a:r>
            <a:r>
              <a:rPr lang="ja-JP" altLang="en-US" sz="1400" dirty="0">
                <a:latin typeface="ＭＳ Ｐゴシック" panose="020B0600070205080204" pitchFamily="50" charset="-128"/>
                <a:ea typeface="ＭＳ Ｐゴシック" panose="020B0600070205080204" pitchFamily="50" charset="-128"/>
              </a:rPr>
              <a:t>で変動し、概ね一定である。</a:t>
            </a:r>
            <a:endParaRPr lang="en-US" altLang="ja-JP" sz="1400" dirty="0">
              <a:latin typeface="ＭＳ Ｐゴシック" panose="020B0600070205080204" pitchFamily="50" charset="-128"/>
              <a:ea typeface="ＭＳ Ｐゴシック" panose="020B0600070205080204" pitchFamily="50" charset="-128"/>
            </a:endParaRPr>
          </a:p>
          <a:p>
            <a:pPr marL="108000" indent="-108000"/>
            <a:r>
              <a:rPr lang="ja-JP" altLang="en-US" sz="1400" dirty="0">
                <a:latin typeface="ＭＳ Ｐゴシック" panose="020B0600070205080204" pitchFamily="50" charset="-128"/>
                <a:ea typeface="ＭＳ Ｐゴシック" panose="020B0600070205080204" pitchFamily="50" charset="-128"/>
              </a:rPr>
              <a:t>・底泥直上は表層よりも低く、万才橋の令和</a:t>
            </a:r>
            <a:r>
              <a:rPr lang="en-US" altLang="ja-JP" sz="1400" dirty="0">
                <a:latin typeface="ＭＳ Ｐゴシック" panose="020B0600070205080204" pitchFamily="50" charset="-128"/>
                <a:ea typeface="ＭＳ Ｐゴシック" panose="020B0600070205080204" pitchFamily="50" charset="-128"/>
              </a:rPr>
              <a:t>2</a:t>
            </a:r>
            <a:r>
              <a:rPr lang="ja-JP" altLang="en-US" sz="1400" dirty="0">
                <a:latin typeface="ＭＳ Ｐゴシック" panose="020B0600070205080204" pitchFamily="50" charset="-128"/>
                <a:ea typeface="ＭＳ Ｐゴシック" panose="020B0600070205080204" pitchFamily="50" charset="-128"/>
              </a:rPr>
              <a:t>年の</a:t>
            </a:r>
            <a:r>
              <a:rPr lang="en-US" altLang="ja-JP" sz="1400" dirty="0">
                <a:latin typeface="ＭＳ Ｐゴシック" panose="020B0600070205080204" pitchFamily="50" charset="-128"/>
                <a:ea typeface="ＭＳ Ｐゴシック" panose="020B0600070205080204" pitchFamily="50" charset="-128"/>
              </a:rPr>
              <a:t>8,9,11</a:t>
            </a:r>
            <a:r>
              <a:rPr lang="ja-JP" altLang="en-US" sz="1400" dirty="0">
                <a:latin typeface="ＭＳ Ｐゴシック" panose="020B0600070205080204" pitchFamily="50" charset="-128"/>
                <a:ea typeface="ＭＳ Ｐゴシック" panose="020B0600070205080204" pitchFamily="50" charset="-128"/>
              </a:rPr>
              <a:t>月と千歳橋の令和</a:t>
            </a:r>
            <a:r>
              <a:rPr lang="en-US" altLang="ja-JP" sz="1400" dirty="0">
                <a:latin typeface="ＭＳ Ｐゴシック" panose="020B0600070205080204" pitchFamily="50" charset="-128"/>
                <a:ea typeface="ＭＳ Ｐゴシック" panose="020B0600070205080204" pitchFamily="50" charset="-128"/>
              </a:rPr>
              <a:t>3</a:t>
            </a:r>
            <a:r>
              <a:rPr lang="ja-JP" altLang="en-US" sz="1400" dirty="0">
                <a:latin typeface="ＭＳ Ｐゴシック" panose="020B0600070205080204" pitchFamily="50" charset="-128"/>
                <a:ea typeface="ＭＳ Ｐゴシック" panose="020B0600070205080204" pitchFamily="50" charset="-128"/>
              </a:rPr>
              <a:t>年</a:t>
            </a:r>
            <a:r>
              <a:rPr lang="en-US" altLang="ja-JP" sz="1400" dirty="0">
                <a:latin typeface="ＭＳ Ｐゴシック" panose="020B0600070205080204" pitchFamily="50" charset="-128"/>
                <a:ea typeface="ＭＳ Ｐゴシック" panose="020B0600070205080204" pitchFamily="50" charset="-128"/>
              </a:rPr>
              <a:t>5</a:t>
            </a:r>
            <a:r>
              <a:rPr lang="ja-JP" altLang="en-US" sz="1400" dirty="0">
                <a:latin typeface="ＭＳ Ｐゴシック" panose="020B0600070205080204" pitchFamily="50" charset="-128"/>
                <a:ea typeface="ＭＳ Ｐゴシック" panose="020B0600070205080204" pitchFamily="50" charset="-128"/>
              </a:rPr>
              <a:t>月はマイナス値になっている。</a:t>
            </a:r>
            <a:endParaRPr lang="en-US" altLang="ja-JP" sz="1400" dirty="0">
              <a:latin typeface="ＭＳ Ｐゴシック" panose="020B0600070205080204" pitchFamily="50" charset="-128"/>
              <a:ea typeface="ＭＳ Ｐゴシック" panose="020B0600070205080204" pitchFamily="50" charset="-128"/>
            </a:endParaRPr>
          </a:p>
        </p:txBody>
      </p:sp>
      <p:sp>
        <p:nvSpPr>
          <p:cNvPr id="43" name="テキスト ボックス 42">
            <a:extLst>
              <a:ext uri="{FF2B5EF4-FFF2-40B4-BE49-F238E27FC236}">
                <a16:creationId xmlns:a16="http://schemas.microsoft.com/office/drawing/2014/main" id="{33F9F082-8F35-417C-9D26-AE729E9C28E8}"/>
              </a:ext>
            </a:extLst>
          </p:cNvPr>
          <p:cNvSpPr txBox="1"/>
          <p:nvPr/>
        </p:nvSpPr>
        <p:spPr>
          <a:xfrm>
            <a:off x="364806" y="1118770"/>
            <a:ext cx="13680000" cy="288147"/>
          </a:xfrm>
          <a:prstGeom prst="rect">
            <a:avLst/>
          </a:prstGeom>
          <a:noFill/>
          <a:ln cmpd="dbl">
            <a:noFill/>
          </a:ln>
        </p:spPr>
        <p:txBody>
          <a:bodyPr wrap="square" lIns="72000" tIns="72000" rIns="72000" bIns="0" rtlCol="0">
            <a:spAutoFit/>
          </a:bodyPr>
          <a:lstStyle/>
          <a:p>
            <a:r>
              <a:rPr lang="ja-JP" altLang="en-US" sz="1400" dirty="0" smtClean="0">
                <a:latin typeface="ＭＳ Ｐゴシック" panose="020B0600070205080204" pitchFamily="50" charset="-128"/>
                <a:ea typeface="ＭＳ Ｐゴシック" panose="020B0600070205080204" pitchFamily="50" charset="-128"/>
              </a:rPr>
              <a:t>底質を採取した各地点の表層と底層の水質を計測した。</a:t>
            </a:r>
            <a:endParaRPr lang="ja-JP" altLang="en-US" sz="1400" dirty="0">
              <a:latin typeface="ＭＳ Ｐゴシック" panose="020B0600070205080204" pitchFamily="50" charset="-128"/>
              <a:ea typeface="ＭＳ Ｐゴシック" panose="020B0600070205080204" pitchFamily="50" charset="-128"/>
            </a:endParaRPr>
          </a:p>
        </p:txBody>
      </p:sp>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9</a:t>
            </a:fld>
            <a:endParaRPr kumimoji="1" lang="ja-JP" altLang="en-US" dirty="0"/>
          </a:p>
        </p:txBody>
      </p:sp>
    </p:spTree>
    <p:extLst>
      <p:ext uri="{BB962C8B-B14F-4D97-AF65-F5344CB8AC3E}">
        <p14:creationId xmlns:p14="http://schemas.microsoft.com/office/powerpoint/2010/main" val="22342937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7">
            <a:extLst>
              <a:ext uri="{FF2B5EF4-FFF2-40B4-BE49-F238E27FC236}">
                <a16:creationId xmlns:a16="http://schemas.microsoft.com/office/drawing/2014/main" id="{2BB536CE-98AE-4405-BD25-9A05F39EFC6A}"/>
              </a:ext>
            </a:extLst>
          </p:cNvPr>
          <p:cNvGraphicFramePr>
            <a:graphicFrameLocks noGrp="1"/>
          </p:cNvGraphicFramePr>
          <p:nvPr>
            <p:extLst>
              <p:ext uri="{D42A27DB-BD31-4B8C-83A1-F6EECF244321}">
                <p14:modId xmlns:p14="http://schemas.microsoft.com/office/powerpoint/2010/main" val="1654822332"/>
              </p:ext>
            </p:extLst>
          </p:nvPr>
        </p:nvGraphicFramePr>
        <p:xfrm>
          <a:off x="720000" y="1440000"/>
          <a:ext cx="13680000" cy="7541517"/>
        </p:xfrm>
        <a:graphic>
          <a:graphicData uri="http://schemas.openxmlformats.org/drawingml/2006/table">
            <a:tbl>
              <a:tblPr firstRow="1" bandRow="1">
                <a:tableStyleId>{5940675A-B579-460E-94D1-54222C63F5DA}</a:tableStyleId>
              </a:tblPr>
              <a:tblGrid>
                <a:gridCol w="1260000">
                  <a:extLst>
                    <a:ext uri="{9D8B030D-6E8A-4147-A177-3AD203B41FA5}">
                      <a16:colId xmlns:a16="http://schemas.microsoft.com/office/drawing/2014/main" val="3288603210"/>
                    </a:ext>
                  </a:extLst>
                </a:gridCol>
                <a:gridCol w="4140000">
                  <a:extLst>
                    <a:ext uri="{9D8B030D-6E8A-4147-A177-3AD203B41FA5}">
                      <a16:colId xmlns:a16="http://schemas.microsoft.com/office/drawing/2014/main" val="1456372851"/>
                    </a:ext>
                  </a:extLst>
                </a:gridCol>
                <a:gridCol w="4140000">
                  <a:extLst>
                    <a:ext uri="{9D8B030D-6E8A-4147-A177-3AD203B41FA5}">
                      <a16:colId xmlns:a16="http://schemas.microsoft.com/office/drawing/2014/main" val="3492022314"/>
                    </a:ext>
                  </a:extLst>
                </a:gridCol>
                <a:gridCol w="4140000">
                  <a:extLst>
                    <a:ext uri="{9D8B030D-6E8A-4147-A177-3AD203B41FA5}">
                      <a16:colId xmlns:a16="http://schemas.microsoft.com/office/drawing/2014/main" val="1229923971"/>
                    </a:ext>
                  </a:extLst>
                </a:gridCol>
              </a:tblGrid>
              <a:tr h="305517">
                <a:tc>
                  <a:txBody>
                    <a:bodyPr/>
                    <a:lstStyle/>
                    <a:p>
                      <a:pPr algn="ctr"/>
                      <a:r>
                        <a:rPr kumimoji="1" lang="ja-JP" altLang="en-US" sz="1600" dirty="0">
                          <a:latin typeface="ＭＳ Ｐゴシック" panose="020B0600070205080204" pitchFamily="50" charset="-128"/>
                          <a:ea typeface="ＭＳ Ｐゴシック" panose="020B0600070205080204" pitchFamily="50" charset="-128"/>
                        </a:rPr>
                        <a:t>エリア</a:t>
                      </a:r>
                      <a:endParaRPr kumimoji="1" lang="en-US" altLang="ja-JP" sz="1600" dirty="0">
                        <a:latin typeface="ＭＳ Ｐゴシック" panose="020B0600070205080204" pitchFamily="50" charset="-128"/>
                        <a:ea typeface="ＭＳ Ｐゴシック" panose="020B0600070205080204" pitchFamily="50" charset="-128"/>
                      </a:endParaRPr>
                    </a:p>
                  </a:txBody>
                  <a:tcPr marL="99819" marR="99819" marT="0" marB="0" anchor="ctr">
                    <a:solidFill>
                      <a:schemeClr val="accent5">
                        <a:lumMod val="40000"/>
                        <a:lumOff val="60000"/>
                      </a:schemeClr>
                    </a:solidFill>
                  </a:tcPr>
                </a:tc>
                <a:tc>
                  <a:txBody>
                    <a:bodyPr/>
                    <a:lstStyle/>
                    <a:p>
                      <a:pPr marL="31750" indent="63500" algn="ctr"/>
                      <a:r>
                        <a:rPr lang="ja-JP" altLang="en-US"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実験区１</a:t>
                      </a:r>
                      <a:endPar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99819" marR="99819" marT="0" marB="0" anchor="ctr">
                    <a:solidFill>
                      <a:schemeClr val="accent5">
                        <a:lumMod val="40000"/>
                        <a:lumOff val="60000"/>
                      </a:schemeClr>
                    </a:solidFill>
                  </a:tcPr>
                </a:tc>
                <a:tc>
                  <a:txBody>
                    <a:bodyPr/>
                    <a:lstStyle/>
                    <a:p>
                      <a:pPr marL="31750" indent="63500" algn="ctr"/>
                      <a:r>
                        <a:rPr lang="ja-JP" altLang="en-US"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対照区</a:t>
                      </a:r>
                      <a:endPar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99819" marR="99819" marT="0" marB="0" anchor="ctr">
                    <a:solidFill>
                      <a:schemeClr val="accent5">
                        <a:lumMod val="40000"/>
                        <a:lumOff val="60000"/>
                      </a:schemeClr>
                    </a:solidFill>
                  </a:tcPr>
                </a:tc>
                <a:tc>
                  <a:txBody>
                    <a:bodyPr/>
                    <a:lstStyle/>
                    <a:p>
                      <a:pPr marL="31750" indent="63500" algn="ctr"/>
                      <a:r>
                        <a:rPr lang="ja-JP" altLang="en-US"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実験区２</a:t>
                      </a:r>
                      <a:endPar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99819" marR="99819" marT="0" marB="0" anchor="ctr">
                    <a:solidFill>
                      <a:schemeClr val="accent5">
                        <a:lumMod val="40000"/>
                        <a:lumOff val="60000"/>
                      </a:schemeClr>
                    </a:solidFill>
                  </a:tcPr>
                </a:tc>
                <a:extLst>
                  <a:ext uri="{0D108BD9-81ED-4DB2-BD59-A6C34878D82A}">
                    <a16:rowId xmlns:a16="http://schemas.microsoft.com/office/drawing/2014/main" val="2707961998"/>
                  </a:ext>
                </a:extLst>
              </a:tr>
              <a:tr h="2412000">
                <a:tc>
                  <a:txBody>
                    <a:bodyPr/>
                    <a:lstStyle/>
                    <a:p>
                      <a:pPr marL="0" marR="0" lvl="0" indent="0" algn="ctr" defTabSz="1420703" rtl="0" eaLnBrk="1" fontAlgn="auto" latinLnBrk="0" hangingPunct="1">
                        <a:lnSpc>
                          <a:spcPct val="100000"/>
                        </a:lnSpc>
                        <a:spcBef>
                          <a:spcPts val="0"/>
                        </a:spcBef>
                        <a:spcAft>
                          <a:spcPts val="0"/>
                        </a:spcAft>
                        <a:buClrTx/>
                        <a:buSzTx/>
                        <a:buFontTx/>
                        <a:buNone/>
                        <a:tabLst/>
                        <a:defRPr/>
                      </a:pPr>
                      <a:r>
                        <a:rPr kumimoji="1" lang="ja-JP" altLang="en-US" sz="1600" dirty="0">
                          <a:latin typeface="ＭＳ Ｐゴシック" panose="020B0600070205080204" pitchFamily="50" charset="-128"/>
                          <a:ea typeface="ＭＳ Ｐゴシック" panose="020B0600070205080204" pitchFamily="50" charset="-128"/>
                        </a:rPr>
                        <a:t>エリア１</a:t>
                      </a:r>
                      <a:endParaRPr kumimoji="1" lang="en-US" altLang="ja-JP" sz="1600" dirty="0">
                        <a:latin typeface="ＭＳ Ｐゴシック" panose="020B0600070205080204" pitchFamily="50" charset="-128"/>
                        <a:ea typeface="ＭＳ Ｐゴシック" panose="020B0600070205080204" pitchFamily="50" charset="-128"/>
                      </a:endParaRPr>
                    </a:p>
                    <a:p>
                      <a:pPr marL="0" marR="0" lvl="0" indent="0" algn="ctr" defTabSz="1420703" rtl="0" eaLnBrk="1" fontAlgn="auto" latinLnBrk="0" hangingPunct="1">
                        <a:lnSpc>
                          <a:spcPct val="100000"/>
                        </a:lnSpc>
                        <a:spcBef>
                          <a:spcPts val="0"/>
                        </a:spcBef>
                        <a:spcAft>
                          <a:spcPts val="0"/>
                        </a:spcAft>
                        <a:buClrTx/>
                        <a:buSzTx/>
                        <a:buFontTx/>
                        <a:buNone/>
                        <a:tabLst/>
                        <a:defRPr/>
                      </a:pPr>
                      <a:r>
                        <a:rPr kumimoji="1" lang="en-US" altLang="ja-JP" sz="1600" dirty="0">
                          <a:latin typeface="ＭＳ Ｐゴシック" panose="020B0600070205080204" pitchFamily="50" charset="-128"/>
                          <a:ea typeface="ＭＳ Ｐゴシック" panose="020B0600070205080204" pitchFamily="50" charset="-128"/>
                        </a:rPr>
                        <a:t>(</a:t>
                      </a:r>
                      <a:r>
                        <a:rPr kumimoji="1" lang="ja-JP" altLang="en-US" sz="1600" dirty="0">
                          <a:latin typeface="ＭＳ Ｐゴシック" panose="020B0600070205080204" pitchFamily="50" charset="-128"/>
                          <a:ea typeface="ＭＳ Ｐゴシック" panose="020B0600070205080204" pitchFamily="50" charset="-128"/>
                        </a:rPr>
                        <a:t>万才橋</a:t>
                      </a:r>
                      <a:r>
                        <a:rPr kumimoji="1" lang="en-US" altLang="ja-JP" sz="1600" dirty="0">
                          <a:latin typeface="ＭＳ Ｐゴシック" panose="020B0600070205080204" pitchFamily="50" charset="-128"/>
                          <a:ea typeface="ＭＳ Ｐゴシック" panose="020B0600070205080204" pitchFamily="50" charset="-128"/>
                        </a:rPr>
                        <a:t>)</a:t>
                      </a:r>
                    </a:p>
                  </a:txBody>
                  <a:tcPr marL="99819" marR="99819" marT="0" marB="0" anchor="ctr">
                    <a:solidFill>
                      <a:schemeClr val="accent5">
                        <a:lumMod val="40000"/>
                        <a:lumOff val="60000"/>
                      </a:schemeClr>
                    </a:solidFill>
                  </a:tcPr>
                </a:tc>
                <a:tc>
                  <a:txBody>
                    <a:bodyPr/>
                    <a:lstStyle/>
                    <a:p>
                      <a:endParaRPr kumimoji="1" lang="ja-JP" altLang="en-US" sz="2000" dirty="0">
                        <a:latin typeface="ＭＳ ゴシック" panose="020B0609070205080204" pitchFamily="49" charset="-128"/>
                        <a:ea typeface="ＭＳ ゴシック" panose="020B0609070205080204" pitchFamily="49" charset="-128"/>
                      </a:endParaRPr>
                    </a:p>
                  </a:txBody>
                  <a:tcPr marL="133090" marR="133090" marT="66544" marB="66544" anchor="ctr"/>
                </a:tc>
                <a:tc>
                  <a:txBody>
                    <a:bodyPr/>
                    <a:lstStyle/>
                    <a:p>
                      <a:endParaRPr kumimoji="1" lang="ja-JP" altLang="en-US" sz="2000" dirty="0">
                        <a:latin typeface="ＭＳ ゴシック" panose="020B0609070205080204" pitchFamily="49" charset="-128"/>
                        <a:ea typeface="ＭＳ ゴシック" panose="020B0609070205080204" pitchFamily="49" charset="-128"/>
                      </a:endParaRPr>
                    </a:p>
                  </a:txBody>
                  <a:tcPr marL="133090" marR="133090" marT="66544" marB="66544" anchor="ctr"/>
                </a:tc>
                <a:tc>
                  <a:txBody>
                    <a:bodyPr/>
                    <a:lstStyle/>
                    <a:p>
                      <a:pPr algn="ctr"/>
                      <a:endParaRPr kumimoji="1" lang="ja-JP" altLang="en-US" sz="2000" dirty="0">
                        <a:latin typeface="ＭＳ ゴシック" panose="020B0609070205080204" pitchFamily="49" charset="-128"/>
                        <a:ea typeface="ＭＳ ゴシック" panose="020B0609070205080204" pitchFamily="49" charset="-128"/>
                      </a:endParaRPr>
                    </a:p>
                  </a:txBody>
                  <a:tcPr marL="133090" marR="133090" marT="66544" marB="66544" anchor="ctr"/>
                </a:tc>
                <a:extLst>
                  <a:ext uri="{0D108BD9-81ED-4DB2-BD59-A6C34878D82A}">
                    <a16:rowId xmlns:a16="http://schemas.microsoft.com/office/drawing/2014/main" val="1474579480"/>
                  </a:ext>
                </a:extLst>
              </a:tr>
              <a:tr h="2412000">
                <a:tc>
                  <a:txBody>
                    <a:bodyPr/>
                    <a:lstStyle/>
                    <a:p>
                      <a:pPr algn="ctr"/>
                      <a:r>
                        <a:rPr kumimoji="1" lang="ja-JP" altLang="en-US" sz="1600" dirty="0">
                          <a:latin typeface="ＭＳ Ｐゴシック" panose="020B0600070205080204" pitchFamily="50" charset="-128"/>
                          <a:ea typeface="ＭＳ Ｐゴシック" panose="020B0600070205080204" pitchFamily="50" charset="-128"/>
                        </a:rPr>
                        <a:t>エリア２</a:t>
                      </a:r>
                      <a:endParaRPr kumimoji="1" lang="en-US" altLang="ja-JP" sz="1600" dirty="0">
                        <a:latin typeface="ＭＳ Ｐゴシック" panose="020B0600070205080204" pitchFamily="50" charset="-128"/>
                        <a:ea typeface="ＭＳ Ｐゴシック" panose="020B0600070205080204" pitchFamily="50" charset="-128"/>
                      </a:endParaRPr>
                    </a:p>
                    <a:p>
                      <a:pPr algn="ctr"/>
                      <a:r>
                        <a:rPr kumimoji="1" lang="en-US" altLang="ja-JP" sz="1600" dirty="0">
                          <a:latin typeface="ＭＳ Ｐゴシック" panose="020B0600070205080204" pitchFamily="50" charset="-128"/>
                          <a:ea typeface="ＭＳ Ｐゴシック" panose="020B0600070205080204" pitchFamily="50" charset="-128"/>
                        </a:rPr>
                        <a:t>(</a:t>
                      </a:r>
                      <a:r>
                        <a:rPr kumimoji="1" lang="ja-JP" altLang="en-US" sz="1600" dirty="0">
                          <a:latin typeface="ＭＳ Ｐゴシック" panose="020B0600070205080204" pitchFamily="50" charset="-128"/>
                          <a:ea typeface="ＭＳ Ｐゴシック" panose="020B0600070205080204" pitchFamily="50" charset="-128"/>
                        </a:rPr>
                        <a:t>千歳橋</a:t>
                      </a:r>
                      <a:r>
                        <a:rPr kumimoji="1" lang="en-US" altLang="ja-JP" sz="1600" dirty="0">
                          <a:latin typeface="ＭＳ Ｐゴシック" panose="020B0600070205080204" pitchFamily="50" charset="-128"/>
                          <a:ea typeface="ＭＳ Ｐゴシック" panose="020B0600070205080204" pitchFamily="50" charset="-128"/>
                        </a:rPr>
                        <a:t>)</a:t>
                      </a:r>
                    </a:p>
                  </a:txBody>
                  <a:tcPr marL="99819" marR="99819" marT="0" marB="0" anchor="ctr">
                    <a:solidFill>
                      <a:schemeClr val="accent5">
                        <a:lumMod val="40000"/>
                        <a:lumOff val="60000"/>
                      </a:schemeClr>
                    </a:solidFill>
                  </a:tcPr>
                </a:tc>
                <a:tc>
                  <a:txBody>
                    <a:bodyPr/>
                    <a:lstStyle/>
                    <a:p>
                      <a:endParaRPr kumimoji="1" lang="ja-JP" altLang="en-US" sz="2000" dirty="0">
                        <a:latin typeface="ＭＳ ゴシック" panose="020B0609070205080204" pitchFamily="49" charset="-128"/>
                        <a:ea typeface="ＭＳ ゴシック" panose="020B0609070205080204" pitchFamily="49" charset="-128"/>
                      </a:endParaRPr>
                    </a:p>
                  </a:txBody>
                  <a:tcPr marL="133090" marR="133090" marT="66544" marB="66544" anchor="ctr"/>
                </a:tc>
                <a:tc>
                  <a:txBody>
                    <a:bodyPr/>
                    <a:lstStyle/>
                    <a:p>
                      <a:endParaRPr kumimoji="1" lang="ja-JP" altLang="en-US" sz="2000" dirty="0">
                        <a:latin typeface="ＭＳ ゴシック" panose="020B0609070205080204" pitchFamily="49" charset="-128"/>
                        <a:ea typeface="ＭＳ ゴシック" panose="020B0609070205080204" pitchFamily="49" charset="-128"/>
                      </a:endParaRPr>
                    </a:p>
                  </a:txBody>
                  <a:tcPr marL="133090" marR="133090" marT="66544" marB="66544" anchor="ctr"/>
                </a:tc>
                <a:tc>
                  <a:txBody>
                    <a:bodyPr/>
                    <a:lstStyle/>
                    <a:p>
                      <a:pPr algn="ctr"/>
                      <a:endParaRPr kumimoji="1" lang="ja-JP" altLang="en-US" sz="2000" dirty="0">
                        <a:latin typeface="ＭＳ ゴシック" panose="020B0609070205080204" pitchFamily="49" charset="-128"/>
                        <a:ea typeface="ＭＳ ゴシック" panose="020B0609070205080204" pitchFamily="49" charset="-128"/>
                      </a:endParaRPr>
                    </a:p>
                  </a:txBody>
                  <a:tcPr marL="133090" marR="133090" marT="66544" marB="66544" anchor="ctr"/>
                </a:tc>
                <a:extLst>
                  <a:ext uri="{0D108BD9-81ED-4DB2-BD59-A6C34878D82A}">
                    <a16:rowId xmlns:a16="http://schemas.microsoft.com/office/drawing/2014/main" val="3320675580"/>
                  </a:ext>
                </a:extLst>
              </a:tr>
              <a:tr h="2412000">
                <a:tc>
                  <a:txBody>
                    <a:bodyPr/>
                    <a:lstStyle/>
                    <a:p>
                      <a:pPr algn="ctr"/>
                      <a:r>
                        <a:rPr kumimoji="1" lang="ja-JP" altLang="en-US" sz="1600" dirty="0">
                          <a:latin typeface="ＭＳ Ｐゴシック" panose="020B0600070205080204" pitchFamily="50" charset="-128"/>
                          <a:ea typeface="ＭＳ Ｐゴシック" panose="020B0600070205080204" pitchFamily="50" charset="-128"/>
                        </a:rPr>
                        <a:t>エリア３</a:t>
                      </a:r>
                      <a:endParaRPr kumimoji="1" lang="en-US" altLang="ja-JP" sz="1600" dirty="0">
                        <a:latin typeface="ＭＳ Ｐゴシック" panose="020B0600070205080204" pitchFamily="50" charset="-128"/>
                        <a:ea typeface="ＭＳ Ｐゴシック" panose="020B0600070205080204" pitchFamily="50" charset="-128"/>
                      </a:endParaRPr>
                    </a:p>
                    <a:p>
                      <a:pPr algn="ctr"/>
                      <a:r>
                        <a:rPr kumimoji="1" lang="en-US" altLang="ja-JP" sz="1600" dirty="0">
                          <a:latin typeface="ＭＳ Ｐゴシック" panose="020B0600070205080204" pitchFamily="50" charset="-128"/>
                          <a:ea typeface="ＭＳ Ｐゴシック" panose="020B0600070205080204" pitchFamily="50" charset="-128"/>
                        </a:rPr>
                        <a:t>(</a:t>
                      </a:r>
                      <a:r>
                        <a:rPr kumimoji="1" lang="ja-JP" altLang="en-US" sz="1600" dirty="0">
                          <a:latin typeface="ＭＳ Ｐゴシック" panose="020B0600070205080204" pitchFamily="50" charset="-128"/>
                          <a:ea typeface="ＭＳ Ｐゴシック" panose="020B0600070205080204" pitchFamily="50" charset="-128"/>
                        </a:rPr>
                        <a:t>南弁天橋</a:t>
                      </a:r>
                      <a:r>
                        <a:rPr kumimoji="1" lang="en-US" altLang="ja-JP" sz="1600" dirty="0">
                          <a:latin typeface="ＭＳ Ｐゴシック" panose="020B0600070205080204" pitchFamily="50" charset="-128"/>
                          <a:ea typeface="ＭＳ Ｐゴシック" panose="020B0600070205080204" pitchFamily="50" charset="-128"/>
                        </a:rPr>
                        <a:t>)</a:t>
                      </a:r>
                    </a:p>
                  </a:txBody>
                  <a:tcPr marL="99819" marR="99819" marT="0" marB="0" anchor="ctr">
                    <a:solidFill>
                      <a:schemeClr val="accent5">
                        <a:lumMod val="40000"/>
                        <a:lumOff val="60000"/>
                      </a:schemeClr>
                    </a:solidFill>
                  </a:tcPr>
                </a:tc>
                <a:tc>
                  <a:txBody>
                    <a:bodyPr/>
                    <a:lstStyle/>
                    <a:p>
                      <a:endParaRPr kumimoji="1" lang="ja-JP" altLang="en-US" sz="2000" dirty="0">
                        <a:latin typeface="ＭＳ ゴシック" panose="020B0609070205080204" pitchFamily="49" charset="-128"/>
                        <a:ea typeface="ＭＳ ゴシック" panose="020B0609070205080204" pitchFamily="49" charset="-128"/>
                      </a:endParaRPr>
                    </a:p>
                  </a:txBody>
                  <a:tcPr marL="133090" marR="133090" marT="66544" marB="66544" anchor="ctr"/>
                </a:tc>
                <a:tc>
                  <a:txBody>
                    <a:bodyPr/>
                    <a:lstStyle/>
                    <a:p>
                      <a:endParaRPr kumimoji="1" lang="ja-JP" altLang="en-US" sz="2000" dirty="0">
                        <a:latin typeface="ＭＳ ゴシック" panose="020B0609070205080204" pitchFamily="49" charset="-128"/>
                        <a:ea typeface="ＭＳ ゴシック" panose="020B0609070205080204" pitchFamily="49" charset="-128"/>
                      </a:endParaRPr>
                    </a:p>
                  </a:txBody>
                  <a:tcPr marL="133090" marR="133090" marT="66544" marB="66544" anchor="ctr"/>
                </a:tc>
                <a:tc>
                  <a:txBody>
                    <a:bodyPr/>
                    <a:lstStyle/>
                    <a:p>
                      <a:pPr algn="ctr"/>
                      <a:endParaRPr kumimoji="1" lang="ja-JP" altLang="en-US" sz="2000" dirty="0">
                        <a:latin typeface="ＭＳ ゴシック" panose="020B0609070205080204" pitchFamily="49" charset="-128"/>
                        <a:ea typeface="ＭＳ ゴシック" panose="020B0609070205080204" pitchFamily="49" charset="-128"/>
                      </a:endParaRPr>
                    </a:p>
                  </a:txBody>
                  <a:tcPr marL="133090" marR="133090" marT="66544" marB="66544" anchor="ctr"/>
                </a:tc>
                <a:extLst>
                  <a:ext uri="{0D108BD9-81ED-4DB2-BD59-A6C34878D82A}">
                    <a16:rowId xmlns:a16="http://schemas.microsoft.com/office/drawing/2014/main" val="4035087383"/>
                  </a:ext>
                </a:extLst>
              </a:tr>
            </a:tbl>
          </a:graphicData>
        </a:graphic>
      </p:graphicFrame>
      <p:graphicFrame>
        <p:nvGraphicFramePr>
          <p:cNvPr id="3" name="表 2">
            <a:extLst>
              <a:ext uri="{FF2B5EF4-FFF2-40B4-BE49-F238E27FC236}">
                <a16:creationId xmlns:a16="http://schemas.microsoft.com/office/drawing/2014/main" id="{EA1C36E7-0C87-4AA4-8561-998364A117A3}"/>
              </a:ext>
            </a:extLst>
          </p:cNvPr>
          <p:cNvGraphicFramePr>
            <a:graphicFrameLocks noGrp="1"/>
          </p:cNvGraphicFramePr>
          <p:nvPr>
            <p:extLst>
              <p:ext uri="{D42A27DB-BD31-4B8C-83A1-F6EECF244321}">
                <p14:modId xmlns:p14="http://schemas.microsoft.com/office/powerpoint/2010/main" val="575358036"/>
              </p:ext>
            </p:extLst>
          </p:nvPr>
        </p:nvGraphicFramePr>
        <p:xfrm>
          <a:off x="-325" y="502716"/>
          <a:ext cx="15120000" cy="458938"/>
        </p:xfrm>
        <a:graphic>
          <a:graphicData uri="http://schemas.openxmlformats.org/drawingml/2006/table">
            <a:tbl>
              <a:tblPr firstRow="1" bandRow="1">
                <a:tableStyleId>{5C22544A-7EE6-4342-B048-85BDC9FD1C3A}</a:tableStyleId>
              </a:tblPr>
              <a:tblGrid>
                <a:gridCol w="15120000">
                  <a:extLst>
                    <a:ext uri="{9D8B030D-6E8A-4147-A177-3AD203B41FA5}">
                      <a16:colId xmlns:a16="http://schemas.microsoft.com/office/drawing/2014/main" val="3578394316"/>
                    </a:ext>
                  </a:extLst>
                </a:gridCol>
              </a:tblGrid>
              <a:tr h="458938">
                <a:tc>
                  <a:txBody>
                    <a:bodyPr/>
                    <a:lstStyle/>
                    <a:p>
                      <a:pPr algn="ctr"/>
                      <a:r>
                        <a:rPr kumimoji="1" lang="ja-JP" altLang="en-US" sz="1800" dirty="0">
                          <a:latin typeface="ＭＳ ゴシック" panose="020B0609070205080204" pitchFamily="49" charset="-128"/>
                          <a:ea typeface="ＭＳ ゴシック" panose="020B0609070205080204" pitchFamily="49" charset="-128"/>
                        </a:rPr>
                        <a:t>地盤高の変化</a:t>
                      </a:r>
                    </a:p>
                  </a:txBody>
                  <a:tcPr marL="142071" marR="142071" marT="71035" marB="71035" anchor="ctr">
                    <a:solidFill>
                      <a:schemeClr val="accent5">
                        <a:lumMod val="75000"/>
                      </a:schemeClr>
                    </a:solidFill>
                  </a:tcPr>
                </a:tc>
                <a:extLst>
                  <a:ext uri="{0D108BD9-81ED-4DB2-BD59-A6C34878D82A}">
                    <a16:rowId xmlns:a16="http://schemas.microsoft.com/office/drawing/2014/main" val="3349066960"/>
                  </a:ext>
                </a:extLst>
              </a:tr>
            </a:tbl>
          </a:graphicData>
        </a:graphic>
      </p:graphicFrame>
      <p:sp>
        <p:nvSpPr>
          <p:cNvPr id="7" name="テキスト ボックス 6">
            <a:extLst>
              <a:ext uri="{FF2B5EF4-FFF2-40B4-BE49-F238E27FC236}">
                <a16:creationId xmlns:a16="http://schemas.microsoft.com/office/drawing/2014/main" id="{33F9F082-8F35-417C-9D26-AE729E9C28E8}"/>
              </a:ext>
            </a:extLst>
          </p:cNvPr>
          <p:cNvSpPr txBox="1"/>
          <p:nvPr/>
        </p:nvSpPr>
        <p:spPr>
          <a:xfrm>
            <a:off x="720000" y="913744"/>
            <a:ext cx="13680000" cy="503590"/>
          </a:xfrm>
          <a:prstGeom prst="rect">
            <a:avLst/>
          </a:prstGeom>
          <a:noFill/>
          <a:ln cmpd="dbl">
            <a:noFill/>
          </a:ln>
        </p:spPr>
        <p:txBody>
          <a:bodyPr wrap="square" lIns="72000" tIns="72000" rIns="72000" bIns="0" rtlCol="0">
            <a:spAutoFit/>
          </a:bodyPr>
          <a:lstStyle/>
          <a:p>
            <a:r>
              <a:rPr lang="ja-JP" altLang="en-US" sz="1400" dirty="0">
                <a:latin typeface="ＭＳ Ｐゴシック" panose="020B0600070205080204" pitchFamily="50" charset="-128"/>
                <a:ea typeface="ＭＳ Ｐゴシック" panose="020B0600070205080204" pitchFamily="50" charset="-128"/>
              </a:rPr>
              <a:t>各地区の</a:t>
            </a:r>
            <a:r>
              <a:rPr lang="en-US" altLang="ja-JP" sz="1400" dirty="0">
                <a:latin typeface="ＭＳ Ｐゴシック" panose="020B0600070205080204" pitchFamily="50" charset="-128"/>
                <a:ea typeface="ＭＳ Ｐゴシック" panose="020B0600070205080204" pitchFamily="50" charset="-128"/>
              </a:rPr>
              <a:t>4</a:t>
            </a:r>
            <a:r>
              <a:rPr lang="ja-JP" altLang="en-US" sz="1400" dirty="0">
                <a:latin typeface="ＭＳ Ｐゴシック" panose="020B0600070205080204" pitchFamily="50" charset="-128"/>
                <a:ea typeface="ＭＳ Ｐゴシック" panose="020B0600070205080204" pitchFamily="50" charset="-128"/>
              </a:rPr>
              <a:t>地点</a:t>
            </a:r>
            <a:r>
              <a:rPr lang="en-US" altLang="ja-JP" sz="1400" dirty="0">
                <a:latin typeface="ＭＳ Ｐゴシック" panose="020B0600070205080204" pitchFamily="50" charset="-128"/>
                <a:ea typeface="ＭＳ Ｐゴシック" panose="020B0600070205080204" pitchFamily="50" charset="-128"/>
              </a:rPr>
              <a:t>(P1,P3,P9,P11)</a:t>
            </a:r>
            <a:r>
              <a:rPr lang="ja-JP" altLang="en-US" sz="1400" dirty="0">
                <a:latin typeface="ＭＳ Ｐゴシック" panose="020B0600070205080204" pitchFamily="50" charset="-128"/>
                <a:ea typeface="ＭＳ Ｐゴシック" panose="020B0600070205080204" pitchFamily="50" charset="-128"/>
              </a:rPr>
              <a:t>における試行開始時からの地盤高の変化を計測した</a:t>
            </a:r>
            <a:r>
              <a:rPr lang="ja-JP" altLang="en-US" sz="1400" dirty="0" smtClean="0">
                <a:latin typeface="ＭＳ Ｐゴシック" panose="020B0600070205080204" pitchFamily="50" charset="-128"/>
                <a:ea typeface="ＭＳ Ｐゴシック" panose="020B0600070205080204" pitchFamily="50" charset="-128"/>
              </a:rPr>
              <a:t>。</a:t>
            </a:r>
            <a:endParaRPr lang="en-US" altLang="ja-JP" sz="1400" dirty="0" smtClean="0">
              <a:latin typeface="ＭＳ Ｐゴシック" panose="020B0600070205080204" pitchFamily="50" charset="-128"/>
              <a:ea typeface="ＭＳ Ｐゴシック" panose="020B0600070205080204" pitchFamily="50" charset="-128"/>
            </a:endParaRPr>
          </a:p>
          <a:p>
            <a:r>
              <a:rPr lang="ja-JP" altLang="en-US" sz="1400" dirty="0" smtClean="0">
                <a:latin typeface="ＭＳ Ｐゴシック" panose="020B0600070205080204" pitchFamily="50" charset="-128"/>
                <a:ea typeface="ＭＳ Ｐゴシック" panose="020B0600070205080204" pitchFamily="50" charset="-128"/>
              </a:rPr>
              <a:t>各エリアとも実験区、対象区の間で地盤高に大きな差はなく、試行実施の結果に影響を及ぼすような浚渫や不法投棄等の人為的な影響はなかった。</a:t>
            </a:r>
            <a:endParaRPr lang="ja-JP" altLang="en-US" sz="1400" dirty="0">
              <a:latin typeface="ＭＳ Ｐゴシック" panose="020B0600070205080204" pitchFamily="50" charset="-128"/>
              <a:ea typeface="ＭＳ Ｐゴシック" panose="020B0600070205080204" pitchFamily="50" charset="-128"/>
            </a:endParaRPr>
          </a:p>
        </p:txBody>
      </p:sp>
      <p:sp>
        <p:nvSpPr>
          <p:cNvPr id="20" name="テキスト ボックス 19">
            <a:extLst>
              <a:ext uri="{FF2B5EF4-FFF2-40B4-BE49-F238E27FC236}">
                <a16:creationId xmlns:a16="http://schemas.microsoft.com/office/drawing/2014/main" id="{26123DDB-70B2-4B95-A7B1-90F5BF6DF529}"/>
              </a:ext>
            </a:extLst>
          </p:cNvPr>
          <p:cNvSpPr txBox="1"/>
          <p:nvPr/>
        </p:nvSpPr>
        <p:spPr>
          <a:xfrm>
            <a:off x="720000" y="9000000"/>
            <a:ext cx="7056000" cy="288000"/>
          </a:xfrm>
          <a:prstGeom prst="rect">
            <a:avLst/>
          </a:prstGeom>
          <a:noFill/>
          <a:ln cmpd="dbl">
            <a:noFill/>
          </a:ln>
        </p:spPr>
        <p:txBody>
          <a:bodyPr wrap="square" lIns="0" tIns="0" rIns="0" bIns="0" rtlCol="0" anchor="ctr" anchorCtr="0">
            <a:noAutofit/>
          </a:bodyPr>
          <a:lstStyle/>
          <a:p>
            <a:r>
              <a:rPr lang="ja-JP" altLang="en-US" sz="1400" dirty="0">
                <a:latin typeface="ＭＳ Ｐゴシック" panose="020B0600070205080204" pitchFamily="50" charset="-128"/>
                <a:ea typeface="ＭＳ Ｐゴシック" panose="020B0600070205080204" pitchFamily="50" charset="-128"/>
              </a:rPr>
              <a:t>地盤高：試行開始時</a:t>
            </a:r>
            <a:r>
              <a:rPr lang="en-US" altLang="ja-JP" sz="1400" dirty="0">
                <a:latin typeface="ＭＳ Ｐゴシック" panose="020B0600070205080204" pitchFamily="50" charset="-128"/>
                <a:ea typeface="ＭＳ Ｐゴシック" panose="020B0600070205080204" pitchFamily="50" charset="-128"/>
              </a:rPr>
              <a:t>(R3.5/13)</a:t>
            </a:r>
            <a:r>
              <a:rPr lang="ja-JP" altLang="en-US" sz="1400" dirty="0">
                <a:latin typeface="ＭＳ Ｐゴシック" panose="020B0600070205080204" pitchFamily="50" charset="-128"/>
                <a:ea typeface="ＭＳ Ｐゴシック" panose="020B0600070205080204" pitchFamily="50" charset="-128"/>
              </a:rPr>
              <a:t>を基準とした高さ　</a:t>
            </a:r>
          </a:p>
        </p:txBody>
      </p:sp>
      <p:sp>
        <p:nvSpPr>
          <p:cNvPr id="21" name="テキスト ボックス 20">
            <a:extLst>
              <a:ext uri="{FF2B5EF4-FFF2-40B4-BE49-F238E27FC236}">
                <a16:creationId xmlns:a16="http://schemas.microsoft.com/office/drawing/2014/main" id="{02473722-078B-4C8C-A459-C79264F6C43A}"/>
              </a:ext>
            </a:extLst>
          </p:cNvPr>
          <p:cNvSpPr txBox="1"/>
          <p:nvPr/>
        </p:nvSpPr>
        <p:spPr>
          <a:xfrm>
            <a:off x="6993508" y="8989532"/>
            <a:ext cx="7405841" cy="1665768"/>
          </a:xfrm>
          <a:prstGeom prst="rect">
            <a:avLst/>
          </a:prstGeom>
          <a:solidFill>
            <a:srgbClr val="FFFFCC"/>
          </a:solidFill>
          <a:ln>
            <a:solidFill>
              <a:srgbClr val="333300"/>
            </a:solidFill>
          </a:ln>
        </p:spPr>
        <p:txBody>
          <a:bodyPr wrap="square" lIns="72000" tIns="72000" rIns="72000" bIns="0" rtlCol="0">
            <a:noAutofit/>
          </a:bodyPr>
          <a:lstStyle/>
          <a:p>
            <a:pPr marL="180000" indent="-180000"/>
            <a:r>
              <a:rPr lang="ja-JP" altLang="en-US" sz="1400" dirty="0" smtClean="0">
                <a:latin typeface="ＭＳ Ｐゴシック" panose="020B0600070205080204" pitchFamily="50" charset="-128"/>
                <a:ea typeface="ＭＳ Ｐゴシック" panose="020B0600070205080204" pitchFamily="50" charset="-128"/>
              </a:rPr>
              <a:t>・</a:t>
            </a:r>
            <a:r>
              <a:rPr lang="en-US" altLang="ja-JP" sz="1400" dirty="0" smtClean="0">
                <a:latin typeface="ＭＳ Ｐゴシック" panose="020B0600070205080204" pitchFamily="50" charset="-128"/>
                <a:ea typeface="ＭＳ Ｐゴシック" panose="020B0600070205080204" pitchFamily="50" charset="-128"/>
              </a:rPr>
              <a:t>4</a:t>
            </a:r>
            <a:r>
              <a:rPr lang="ja-JP" altLang="en-US" sz="1400" dirty="0" smtClean="0">
                <a:latin typeface="ＭＳ Ｐゴシック" panose="020B0600070205080204" pitchFamily="50" charset="-128"/>
                <a:ea typeface="ＭＳ Ｐゴシック" panose="020B0600070205080204" pitchFamily="50" charset="-128"/>
              </a:rPr>
              <a:t>点の地盤高の平均値は</a:t>
            </a:r>
            <a:r>
              <a:rPr lang="en-US" altLang="ja-JP" sz="1400" dirty="0" smtClean="0">
                <a:latin typeface="ＭＳ Ｐゴシック" panose="020B0600070205080204" pitchFamily="50" charset="-128"/>
                <a:ea typeface="ＭＳ Ｐゴシック" panose="020B0600070205080204" pitchFamily="50" charset="-128"/>
              </a:rPr>
              <a:t>4</a:t>
            </a:r>
            <a:r>
              <a:rPr lang="ja-JP" altLang="en-US" sz="1400" dirty="0" smtClean="0">
                <a:latin typeface="ＭＳ Ｐゴシック" panose="020B0600070205080204" pitchFamily="50" charset="-128"/>
                <a:ea typeface="ＭＳ Ｐゴシック" panose="020B0600070205080204" pitchFamily="50" charset="-128"/>
              </a:rPr>
              <a:t>地点の浸食・堆積傾向と同じ傾向を示した。</a:t>
            </a:r>
            <a:endParaRPr lang="en-US" altLang="ja-JP" sz="1400" dirty="0" smtClean="0">
              <a:latin typeface="ＭＳ Ｐゴシック" panose="020B0600070205080204" pitchFamily="50" charset="-128"/>
              <a:ea typeface="ＭＳ Ｐゴシック" panose="020B0600070205080204" pitchFamily="50" charset="-128"/>
            </a:endParaRPr>
          </a:p>
          <a:p>
            <a:pPr marL="180000" indent="-180000"/>
            <a:r>
              <a:rPr lang="ja-JP" altLang="en-US" sz="1400" dirty="0" smtClean="0">
                <a:latin typeface="ＭＳ Ｐゴシック" panose="020B0600070205080204" pitchFamily="50" charset="-128"/>
                <a:ea typeface="ＭＳ Ｐゴシック" panose="020B0600070205080204" pitchFamily="50" charset="-128"/>
              </a:rPr>
              <a:t>・</a:t>
            </a:r>
            <a:r>
              <a:rPr lang="ja-JP" altLang="en-US" sz="1400" dirty="0">
                <a:latin typeface="ＭＳ Ｐゴシック" panose="020B0600070205080204" pitchFamily="50" charset="-128"/>
                <a:ea typeface="ＭＳ Ｐゴシック" panose="020B0600070205080204" pitchFamily="50" charset="-128"/>
              </a:rPr>
              <a:t>各地区における平均地盤高の堆積・洗堀傾向は、以下のとおりであった。</a:t>
            </a:r>
            <a:endParaRPr lang="en-US" altLang="ja-JP" sz="1400" dirty="0">
              <a:latin typeface="ＭＳ Ｐゴシック" panose="020B0600070205080204" pitchFamily="50" charset="-128"/>
              <a:ea typeface="ＭＳ Ｐゴシック" panose="020B0600070205080204" pitchFamily="50" charset="-128"/>
            </a:endParaRPr>
          </a:p>
          <a:p>
            <a:pPr marL="180000" indent="-180000"/>
            <a:r>
              <a:rPr lang="ja-JP" altLang="en-US" sz="1400" dirty="0">
                <a:latin typeface="ＭＳ ゴシック" panose="020B0609070205080204" pitchFamily="49" charset="-128"/>
                <a:ea typeface="ＭＳ ゴシック" panose="020B0609070205080204" pitchFamily="49" charset="-128"/>
              </a:rPr>
              <a:t>　第</a:t>
            </a:r>
            <a:r>
              <a:rPr lang="en-US" altLang="ja-JP" sz="1400" dirty="0">
                <a:latin typeface="ＭＳ ゴシック" panose="020B0609070205080204" pitchFamily="49" charset="-128"/>
                <a:ea typeface="ＭＳ ゴシック" panose="020B0609070205080204" pitchFamily="49" charset="-128"/>
              </a:rPr>
              <a:t>1</a:t>
            </a:r>
            <a:r>
              <a:rPr lang="ja-JP" altLang="en-US" sz="1400" dirty="0">
                <a:latin typeface="ＭＳ ゴシック" panose="020B0609070205080204" pitchFamily="49" charset="-128"/>
                <a:ea typeface="ＭＳ ゴシック" panose="020B0609070205080204" pitchFamily="49" charset="-128"/>
              </a:rPr>
              <a:t>回</a:t>
            </a:r>
            <a:r>
              <a:rPr lang="en-US" altLang="ja-JP" sz="1400" dirty="0">
                <a:latin typeface="ＭＳ ゴシック" panose="020B0609070205080204" pitchFamily="49" charset="-128"/>
                <a:ea typeface="ＭＳ ゴシック" panose="020B0609070205080204" pitchFamily="49" charset="-128"/>
              </a:rPr>
              <a:t>(R3.6/25)</a:t>
            </a:r>
            <a:r>
              <a:rPr lang="ja-JP" altLang="en-US" sz="1400" dirty="0">
                <a:latin typeface="ＭＳ ゴシック" panose="020B0609070205080204" pitchFamily="49" charset="-128"/>
                <a:ea typeface="ＭＳ ゴシック" panose="020B0609070205080204" pitchFamily="49" charset="-128"/>
              </a:rPr>
              <a:t>　：概ね</a:t>
            </a:r>
            <a:r>
              <a:rPr lang="ja-JP" altLang="en-US" sz="1400" dirty="0">
                <a:solidFill>
                  <a:schemeClr val="accent5"/>
                </a:solidFill>
                <a:latin typeface="ＭＳ ゴシック" panose="020B0609070205080204" pitchFamily="49" charset="-128"/>
                <a:ea typeface="ＭＳ ゴシック" panose="020B0609070205080204" pitchFamily="49" charset="-128"/>
              </a:rPr>
              <a:t>堆積</a:t>
            </a:r>
            <a:r>
              <a:rPr lang="ja-JP" altLang="en-US" sz="1400" dirty="0">
                <a:latin typeface="ＭＳ ゴシック" panose="020B0609070205080204" pitchFamily="49" charset="-128"/>
                <a:ea typeface="ＭＳ ゴシック" panose="020B0609070205080204" pitchFamily="49" charset="-128"/>
              </a:rPr>
              <a:t>傾向　　　　第</a:t>
            </a:r>
            <a:r>
              <a:rPr lang="en-US" altLang="ja-JP" sz="1400" dirty="0">
                <a:latin typeface="ＭＳ ゴシック" panose="020B0609070205080204" pitchFamily="49" charset="-128"/>
                <a:ea typeface="ＭＳ ゴシック" panose="020B0609070205080204" pitchFamily="49" charset="-128"/>
              </a:rPr>
              <a:t>5</a:t>
            </a:r>
            <a:r>
              <a:rPr lang="ja-JP" altLang="en-US" sz="1400" dirty="0">
                <a:latin typeface="ＭＳ ゴシック" panose="020B0609070205080204" pitchFamily="49" charset="-128"/>
                <a:ea typeface="ＭＳ ゴシック" panose="020B0609070205080204" pitchFamily="49" charset="-128"/>
              </a:rPr>
              <a:t>回</a:t>
            </a:r>
            <a:r>
              <a:rPr lang="en-US" altLang="ja-JP" sz="1400" dirty="0">
                <a:latin typeface="ＭＳ ゴシック" panose="020B0609070205080204" pitchFamily="49" charset="-128"/>
                <a:ea typeface="ＭＳ ゴシック" panose="020B0609070205080204" pitchFamily="49" charset="-128"/>
              </a:rPr>
              <a:t>(R3.11/22)</a:t>
            </a:r>
            <a:r>
              <a:rPr lang="ja-JP" altLang="en-US" sz="1400" dirty="0">
                <a:latin typeface="ＭＳ ゴシック" panose="020B0609070205080204" pitchFamily="49" charset="-128"/>
                <a:ea typeface="ＭＳ ゴシック" panose="020B0609070205080204" pitchFamily="49" charset="-128"/>
              </a:rPr>
              <a:t> ：概ね</a:t>
            </a:r>
            <a:r>
              <a:rPr lang="ja-JP" altLang="en-US" sz="1400" dirty="0">
                <a:solidFill>
                  <a:schemeClr val="accent5"/>
                </a:solidFill>
                <a:latin typeface="ＭＳ ゴシック" panose="020B0609070205080204" pitchFamily="49" charset="-128"/>
                <a:ea typeface="ＭＳ ゴシック" panose="020B0609070205080204" pitchFamily="49" charset="-128"/>
              </a:rPr>
              <a:t>堆積</a:t>
            </a:r>
            <a:r>
              <a:rPr lang="ja-JP" altLang="en-US" sz="1400" dirty="0">
                <a:latin typeface="ＭＳ ゴシック" panose="020B0609070205080204" pitchFamily="49" charset="-128"/>
                <a:ea typeface="ＭＳ ゴシック" panose="020B0609070205080204" pitchFamily="49" charset="-128"/>
              </a:rPr>
              <a:t>傾向</a:t>
            </a:r>
            <a:endParaRPr lang="en-US" altLang="ja-JP" sz="1400" dirty="0">
              <a:latin typeface="ＭＳ ゴシック" panose="020B0609070205080204" pitchFamily="49" charset="-128"/>
              <a:ea typeface="ＭＳ ゴシック" panose="020B0609070205080204" pitchFamily="49" charset="-128"/>
            </a:endParaRPr>
          </a:p>
          <a:p>
            <a:pPr marL="180000" indent="-180000"/>
            <a:r>
              <a:rPr lang="ja-JP" altLang="en-US" sz="1400" dirty="0">
                <a:latin typeface="ＭＳ ゴシック" panose="020B0609070205080204" pitchFamily="49" charset="-128"/>
                <a:ea typeface="ＭＳ ゴシック" panose="020B0609070205080204" pitchFamily="49" charset="-128"/>
              </a:rPr>
              <a:t>　第</a:t>
            </a:r>
            <a:r>
              <a:rPr lang="en-US" altLang="ja-JP" sz="1400" dirty="0">
                <a:latin typeface="ＭＳ ゴシック" panose="020B0609070205080204" pitchFamily="49" charset="-128"/>
                <a:ea typeface="ＭＳ ゴシック" panose="020B0609070205080204" pitchFamily="49" charset="-128"/>
              </a:rPr>
              <a:t>2</a:t>
            </a:r>
            <a:r>
              <a:rPr lang="ja-JP" altLang="en-US" sz="1400" dirty="0">
                <a:latin typeface="ＭＳ ゴシック" panose="020B0609070205080204" pitchFamily="49" charset="-128"/>
                <a:ea typeface="ＭＳ ゴシック" panose="020B0609070205080204" pitchFamily="49" charset="-128"/>
              </a:rPr>
              <a:t>回</a:t>
            </a:r>
            <a:r>
              <a:rPr lang="en-US" altLang="ja-JP" sz="1400" dirty="0">
                <a:latin typeface="ＭＳ ゴシック" panose="020B0609070205080204" pitchFamily="49" charset="-128"/>
                <a:ea typeface="ＭＳ ゴシック" panose="020B0609070205080204" pitchFamily="49" charset="-128"/>
              </a:rPr>
              <a:t>(R3.8/23)</a:t>
            </a:r>
            <a:r>
              <a:rPr lang="ja-JP" altLang="en-US" sz="1400" dirty="0">
                <a:latin typeface="ＭＳ ゴシック" panose="020B0609070205080204" pitchFamily="49" charset="-128"/>
                <a:ea typeface="ＭＳ ゴシック" panose="020B0609070205080204" pitchFamily="49" charset="-128"/>
              </a:rPr>
              <a:t>　：</a:t>
            </a:r>
            <a:r>
              <a:rPr lang="ja-JP" altLang="en-US" sz="1400" dirty="0" smtClean="0">
                <a:latin typeface="ＭＳ ゴシック" panose="020B0609070205080204" pitchFamily="49" charset="-128"/>
                <a:ea typeface="ＭＳ ゴシック" panose="020B0609070205080204" pitchFamily="49" charset="-128"/>
              </a:rPr>
              <a:t>概ね</a:t>
            </a:r>
            <a:r>
              <a:rPr lang="ja-JP" altLang="en-US" sz="1400" dirty="0" smtClean="0">
                <a:solidFill>
                  <a:srgbClr val="FF66FF"/>
                </a:solidFill>
                <a:latin typeface="ＭＳ ゴシック" panose="020B0609070205080204" pitchFamily="49" charset="-128"/>
                <a:ea typeface="ＭＳ ゴシック" panose="020B0609070205080204" pitchFamily="49" charset="-128"/>
              </a:rPr>
              <a:t>浸食</a:t>
            </a:r>
            <a:r>
              <a:rPr lang="ja-JP" altLang="en-US" sz="1400" dirty="0" smtClean="0">
                <a:latin typeface="ＭＳ ゴシック" panose="020B0609070205080204" pitchFamily="49" charset="-128"/>
                <a:ea typeface="ＭＳ ゴシック" panose="020B0609070205080204" pitchFamily="49" charset="-128"/>
              </a:rPr>
              <a:t>傾向</a:t>
            </a:r>
            <a:r>
              <a:rPr lang="ja-JP" altLang="en-US" sz="1400" dirty="0">
                <a:latin typeface="ＭＳ ゴシック" panose="020B0609070205080204" pitchFamily="49" charset="-128"/>
                <a:ea typeface="ＭＳ ゴシック" panose="020B0609070205080204" pitchFamily="49" charset="-128"/>
              </a:rPr>
              <a:t>　　　　第</a:t>
            </a:r>
            <a:r>
              <a:rPr lang="en-US" altLang="ja-JP" sz="1400" dirty="0">
                <a:latin typeface="ＭＳ ゴシック" panose="020B0609070205080204" pitchFamily="49" charset="-128"/>
                <a:ea typeface="ＭＳ ゴシック" panose="020B0609070205080204" pitchFamily="49" charset="-128"/>
              </a:rPr>
              <a:t>6</a:t>
            </a:r>
            <a:r>
              <a:rPr lang="ja-JP" altLang="en-US" sz="1400" dirty="0">
                <a:latin typeface="ＭＳ ゴシック" panose="020B0609070205080204" pitchFamily="49" charset="-128"/>
                <a:ea typeface="ＭＳ ゴシック" panose="020B0609070205080204" pitchFamily="49" charset="-128"/>
              </a:rPr>
              <a:t>回</a:t>
            </a:r>
            <a:r>
              <a:rPr lang="en-US" altLang="ja-JP" sz="1400" dirty="0">
                <a:latin typeface="ＭＳ ゴシック" panose="020B0609070205080204" pitchFamily="49" charset="-128"/>
                <a:ea typeface="ＭＳ ゴシック" panose="020B0609070205080204" pitchFamily="49" charset="-128"/>
              </a:rPr>
              <a:t>(R4.2/13)</a:t>
            </a:r>
            <a:r>
              <a:rPr lang="ja-JP" altLang="en-US" sz="1400" dirty="0">
                <a:latin typeface="ＭＳ ゴシック" panose="020B0609070205080204" pitchFamily="49" charset="-128"/>
                <a:ea typeface="ＭＳ ゴシック" panose="020B0609070205080204" pitchFamily="49" charset="-128"/>
              </a:rPr>
              <a:t> ：概ね</a:t>
            </a:r>
            <a:r>
              <a:rPr lang="ja-JP" altLang="en-US" sz="1400" dirty="0">
                <a:solidFill>
                  <a:schemeClr val="accent5"/>
                </a:solidFill>
                <a:latin typeface="ＭＳ ゴシック" panose="020B0609070205080204" pitchFamily="49" charset="-128"/>
                <a:ea typeface="ＭＳ ゴシック" panose="020B0609070205080204" pitchFamily="49" charset="-128"/>
              </a:rPr>
              <a:t>堆積</a:t>
            </a:r>
            <a:r>
              <a:rPr lang="ja-JP" altLang="en-US" sz="1400" dirty="0">
                <a:latin typeface="ＭＳ ゴシック" panose="020B0609070205080204" pitchFamily="49" charset="-128"/>
                <a:ea typeface="ＭＳ ゴシック" panose="020B0609070205080204" pitchFamily="49" charset="-128"/>
              </a:rPr>
              <a:t>傾向</a:t>
            </a:r>
            <a:endParaRPr lang="en-US" altLang="ja-JP" sz="1400" dirty="0">
              <a:latin typeface="ＭＳ ゴシック" panose="020B0609070205080204" pitchFamily="49" charset="-128"/>
              <a:ea typeface="ＭＳ ゴシック" panose="020B0609070205080204" pitchFamily="49" charset="-128"/>
            </a:endParaRPr>
          </a:p>
          <a:p>
            <a:pPr marL="180000" indent="-180000"/>
            <a:r>
              <a:rPr lang="ja-JP" altLang="en-US" sz="1400" dirty="0">
                <a:latin typeface="ＭＳ ゴシック" panose="020B0609070205080204" pitchFamily="49" charset="-128"/>
                <a:ea typeface="ＭＳ ゴシック" panose="020B0609070205080204" pitchFamily="49" charset="-128"/>
              </a:rPr>
              <a:t>　第</a:t>
            </a:r>
            <a:r>
              <a:rPr lang="en-US" altLang="ja-JP" sz="1400" dirty="0">
                <a:latin typeface="ＭＳ ゴシック" panose="020B0609070205080204" pitchFamily="49" charset="-128"/>
                <a:ea typeface="ＭＳ ゴシック" panose="020B0609070205080204" pitchFamily="49" charset="-128"/>
              </a:rPr>
              <a:t>3</a:t>
            </a:r>
            <a:r>
              <a:rPr lang="ja-JP" altLang="en-US" sz="1400" dirty="0">
                <a:latin typeface="ＭＳ ゴシック" panose="020B0609070205080204" pitchFamily="49" charset="-128"/>
                <a:ea typeface="ＭＳ ゴシック" panose="020B0609070205080204" pitchFamily="49" charset="-128"/>
              </a:rPr>
              <a:t>回</a:t>
            </a:r>
            <a:r>
              <a:rPr lang="en-US" altLang="ja-JP" sz="1400" dirty="0">
                <a:latin typeface="ＭＳ ゴシック" panose="020B0609070205080204" pitchFamily="49" charset="-128"/>
                <a:ea typeface="ＭＳ ゴシック" panose="020B0609070205080204" pitchFamily="49" charset="-128"/>
              </a:rPr>
              <a:t>(R3.9/27)</a:t>
            </a:r>
            <a:r>
              <a:rPr lang="ja-JP" altLang="en-US" sz="1400" dirty="0">
                <a:latin typeface="ＭＳ ゴシック" panose="020B0609070205080204" pitchFamily="49" charset="-128"/>
                <a:ea typeface="ＭＳ ゴシック" panose="020B0609070205080204" pitchFamily="49" charset="-128"/>
              </a:rPr>
              <a:t>　：概ね</a:t>
            </a:r>
            <a:r>
              <a:rPr lang="ja-JP" altLang="en-US" sz="1400" dirty="0">
                <a:solidFill>
                  <a:schemeClr val="accent5"/>
                </a:solidFill>
                <a:latin typeface="ＭＳ ゴシック" panose="020B0609070205080204" pitchFamily="49" charset="-128"/>
                <a:ea typeface="ＭＳ ゴシック" panose="020B0609070205080204" pitchFamily="49" charset="-128"/>
              </a:rPr>
              <a:t>堆積</a:t>
            </a:r>
            <a:r>
              <a:rPr lang="ja-JP" altLang="en-US" sz="1400" dirty="0">
                <a:latin typeface="ＭＳ ゴシック" panose="020B0609070205080204" pitchFamily="49" charset="-128"/>
                <a:ea typeface="ＭＳ ゴシック" panose="020B0609070205080204" pitchFamily="49" charset="-128"/>
              </a:rPr>
              <a:t>傾向　　　　第</a:t>
            </a:r>
            <a:r>
              <a:rPr lang="en-US" altLang="ja-JP" sz="1400" dirty="0">
                <a:latin typeface="ＭＳ ゴシック" panose="020B0609070205080204" pitchFamily="49" charset="-128"/>
                <a:ea typeface="ＭＳ ゴシック" panose="020B0609070205080204" pitchFamily="49" charset="-128"/>
              </a:rPr>
              <a:t>7</a:t>
            </a:r>
            <a:r>
              <a:rPr lang="ja-JP" altLang="en-US" sz="1400" dirty="0">
                <a:latin typeface="ＭＳ ゴシック" panose="020B0609070205080204" pitchFamily="49" charset="-128"/>
                <a:ea typeface="ＭＳ ゴシック" panose="020B0609070205080204" pitchFamily="49" charset="-128"/>
              </a:rPr>
              <a:t>回</a:t>
            </a:r>
            <a:r>
              <a:rPr lang="en-US" altLang="ja-JP" sz="1400" dirty="0">
                <a:latin typeface="ＭＳ ゴシック" panose="020B0609070205080204" pitchFamily="49" charset="-128"/>
                <a:ea typeface="ＭＳ ゴシック" panose="020B0609070205080204" pitchFamily="49" charset="-128"/>
              </a:rPr>
              <a:t>(R4.5/17)</a:t>
            </a:r>
            <a:r>
              <a:rPr lang="ja-JP" altLang="en-US" sz="1400" dirty="0">
                <a:latin typeface="ＭＳ ゴシック" panose="020B0609070205080204" pitchFamily="49" charset="-128"/>
                <a:ea typeface="ＭＳ ゴシック" panose="020B0609070205080204" pitchFamily="49" charset="-128"/>
              </a:rPr>
              <a:t> ：概ね</a:t>
            </a:r>
            <a:r>
              <a:rPr lang="ja-JP" altLang="en-US" sz="1400" dirty="0">
                <a:solidFill>
                  <a:schemeClr val="accent5"/>
                </a:solidFill>
                <a:latin typeface="ＭＳ ゴシック" panose="020B0609070205080204" pitchFamily="49" charset="-128"/>
                <a:ea typeface="ＭＳ ゴシック" panose="020B0609070205080204" pitchFamily="49" charset="-128"/>
              </a:rPr>
              <a:t>堆積</a:t>
            </a:r>
            <a:r>
              <a:rPr lang="ja-JP" altLang="en-US" sz="1400" dirty="0">
                <a:latin typeface="ＭＳ ゴシック" panose="020B0609070205080204" pitchFamily="49" charset="-128"/>
                <a:ea typeface="ＭＳ ゴシック" panose="020B0609070205080204" pitchFamily="49" charset="-128"/>
              </a:rPr>
              <a:t>傾向</a:t>
            </a:r>
            <a:endParaRPr lang="en-US" altLang="ja-JP" sz="1400" dirty="0">
              <a:latin typeface="ＭＳ ゴシック" panose="020B0609070205080204" pitchFamily="49" charset="-128"/>
              <a:ea typeface="ＭＳ ゴシック" panose="020B0609070205080204" pitchFamily="49" charset="-128"/>
            </a:endParaRPr>
          </a:p>
          <a:p>
            <a:pPr marL="180000" indent="-180000"/>
            <a:r>
              <a:rPr lang="ja-JP" altLang="en-US" sz="1400" dirty="0">
                <a:latin typeface="ＭＳ ゴシック" panose="020B0609070205080204" pitchFamily="49" charset="-128"/>
                <a:ea typeface="ＭＳ ゴシック" panose="020B0609070205080204" pitchFamily="49" charset="-128"/>
              </a:rPr>
              <a:t>　第</a:t>
            </a:r>
            <a:r>
              <a:rPr lang="en-US" altLang="ja-JP" sz="1400" dirty="0">
                <a:latin typeface="ＭＳ ゴシック" panose="020B0609070205080204" pitchFamily="49" charset="-128"/>
                <a:ea typeface="ＭＳ ゴシック" panose="020B0609070205080204" pitchFamily="49" charset="-128"/>
              </a:rPr>
              <a:t>4</a:t>
            </a:r>
            <a:r>
              <a:rPr lang="ja-JP" altLang="en-US" sz="1400" dirty="0">
                <a:latin typeface="ＭＳ ゴシック" panose="020B0609070205080204" pitchFamily="49" charset="-128"/>
                <a:ea typeface="ＭＳ ゴシック" panose="020B0609070205080204" pitchFamily="49" charset="-128"/>
              </a:rPr>
              <a:t>回</a:t>
            </a:r>
            <a:r>
              <a:rPr lang="en-US" altLang="ja-JP" sz="1400" dirty="0">
                <a:latin typeface="ＭＳ ゴシック" panose="020B0609070205080204" pitchFamily="49" charset="-128"/>
                <a:ea typeface="ＭＳ ゴシック" panose="020B0609070205080204" pitchFamily="49" charset="-128"/>
              </a:rPr>
              <a:t>(R3.10/25)</a:t>
            </a:r>
            <a:r>
              <a:rPr lang="ja-JP" altLang="en-US" sz="1400" dirty="0">
                <a:latin typeface="ＭＳ ゴシック" panose="020B0609070205080204" pitchFamily="49" charset="-128"/>
                <a:ea typeface="ＭＳ ゴシック" panose="020B0609070205080204" pitchFamily="49" charset="-128"/>
              </a:rPr>
              <a:t> ：概ね</a:t>
            </a:r>
            <a:r>
              <a:rPr lang="ja-JP" altLang="en-US" sz="1400" dirty="0">
                <a:solidFill>
                  <a:schemeClr val="accent5"/>
                </a:solidFill>
                <a:latin typeface="ＭＳ ゴシック" panose="020B0609070205080204" pitchFamily="49" charset="-128"/>
                <a:ea typeface="ＭＳ ゴシック" panose="020B0609070205080204" pitchFamily="49" charset="-128"/>
              </a:rPr>
              <a:t>堆積</a:t>
            </a:r>
            <a:r>
              <a:rPr lang="ja-JP" altLang="en-US" sz="1400" dirty="0">
                <a:latin typeface="ＭＳ ゴシック" panose="020B0609070205080204" pitchFamily="49" charset="-128"/>
                <a:ea typeface="ＭＳ ゴシック" panose="020B0609070205080204" pitchFamily="49" charset="-128"/>
              </a:rPr>
              <a:t>傾向</a:t>
            </a:r>
            <a:endParaRPr lang="en-US" altLang="ja-JP" sz="1400" dirty="0">
              <a:latin typeface="ＭＳ ゴシック" panose="020B0609070205080204" pitchFamily="49" charset="-128"/>
              <a:ea typeface="ＭＳ ゴシック" panose="020B0609070205080204" pitchFamily="49" charset="-128"/>
            </a:endParaRPr>
          </a:p>
          <a:p>
            <a:pPr marL="85725" indent="-85725"/>
            <a:r>
              <a:rPr lang="ja-JP" altLang="en-US" sz="1600" dirty="0">
                <a:latin typeface="ＭＳ Ｐゴシック" panose="020B0600070205080204" pitchFamily="50" charset="-128"/>
                <a:ea typeface="ＭＳ Ｐゴシック" panose="020B0600070205080204" pitchFamily="50" charset="-128"/>
              </a:rPr>
              <a:t>・エリア</a:t>
            </a:r>
            <a:r>
              <a:rPr lang="en-US" altLang="ja-JP" sz="1600" dirty="0">
                <a:latin typeface="ＭＳ Ｐゴシック" panose="020B0600070205080204" pitchFamily="50" charset="-128"/>
                <a:ea typeface="ＭＳ Ｐゴシック" panose="020B0600070205080204" pitchFamily="50" charset="-128"/>
              </a:rPr>
              <a:t>1</a:t>
            </a:r>
            <a:r>
              <a:rPr lang="ja-JP" altLang="en-US" sz="1600" dirty="0">
                <a:latin typeface="ＭＳ Ｐゴシック" panose="020B0600070205080204" pitchFamily="50" charset="-128"/>
                <a:ea typeface="ＭＳ Ｐゴシック" panose="020B0600070205080204" pitchFamily="50" charset="-128"/>
              </a:rPr>
              <a:t>（万才橋）、エリア</a:t>
            </a:r>
            <a:r>
              <a:rPr lang="en-US" altLang="ja-JP" sz="1600" dirty="0">
                <a:latin typeface="ＭＳ Ｐゴシック" panose="020B0600070205080204" pitchFamily="50" charset="-128"/>
                <a:ea typeface="ＭＳ Ｐゴシック" panose="020B0600070205080204" pitchFamily="50" charset="-128"/>
              </a:rPr>
              <a:t>3(</a:t>
            </a:r>
            <a:r>
              <a:rPr lang="ja-JP" altLang="en-US" sz="1600" dirty="0">
                <a:latin typeface="ＭＳ Ｐゴシック" panose="020B0600070205080204" pitchFamily="50" charset="-128"/>
                <a:ea typeface="ＭＳ Ｐゴシック" panose="020B0600070205080204" pitchFamily="50" charset="-128"/>
              </a:rPr>
              <a:t>南弁天橋</a:t>
            </a:r>
            <a:r>
              <a:rPr lang="en-US" altLang="ja-JP" sz="1600" dirty="0">
                <a:latin typeface="ＭＳ Ｐゴシック" panose="020B0600070205080204" pitchFamily="50" charset="-128"/>
                <a:ea typeface="ＭＳ Ｐゴシック" panose="020B0600070205080204" pitchFamily="50" charset="-128"/>
              </a:rPr>
              <a:t>)</a:t>
            </a:r>
            <a:r>
              <a:rPr lang="ja-JP" altLang="en-US" sz="1600" dirty="0">
                <a:latin typeface="ＭＳ Ｐゴシック" panose="020B0600070205080204" pitchFamily="50" charset="-128"/>
                <a:ea typeface="ＭＳ Ｐゴシック" panose="020B0600070205080204" pitchFamily="50" charset="-128"/>
              </a:rPr>
              <a:t>で堆積傾向が大きい。</a:t>
            </a:r>
            <a:endParaRPr lang="en-US" altLang="ja-JP" sz="1600" dirty="0">
              <a:latin typeface="ＭＳ Ｐゴシック" panose="020B0600070205080204" pitchFamily="50" charset="-128"/>
              <a:ea typeface="ＭＳ Ｐゴシック" panose="020B0600070205080204" pitchFamily="50" charset="-128"/>
            </a:endParaRPr>
          </a:p>
        </p:txBody>
      </p:sp>
      <p:sp>
        <p:nvSpPr>
          <p:cNvPr id="22" name="正方形/長方形 21">
            <a:extLst>
              <a:ext uri="{FF2B5EF4-FFF2-40B4-BE49-F238E27FC236}">
                <a16:creationId xmlns:a16="http://schemas.microsoft.com/office/drawing/2014/main" id="{44CC2BD1-8CF5-437D-B0E3-7F0DC5908301}"/>
              </a:ext>
            </a:extLst>
          </p:cNvPr>
          <p:cNvSpPr/>
          <p:nvPr/>
        </p:nvSpPr>
        <p:spPr>
          <a:xfrm>
            <a:off x="0" y="0"/>
            <a:ext cx="15119350" cy="500201"/>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sp>
        <p:nvSpPr>
          <p:cNvPr id="60" name="テキスト ボックス 3">
            <a:extLst>
              <a:ext uri="{FF2B5EF4-FFF2-40B4-BE49-F238E27FC236}">
                <a16:creationId xmlns:a16="http://schemas.microsoft.com/office/drawing/2014/main" id="{55491129-CC71-410F-8C1B-3E81CBE8F1A7}"/>
              </a:ext>
            </a:extLst>
          </p:cNvPr>
          <p:cNvSpPr txBox="1"/>
          <p:nvPr/>
        </p:nvSpPr>
        <p:spPr>
          <a:xfrm>
            <a:off x="0" y="-99141"/>
            <a:ext cx="10911613" cy="63128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４</a:t>
            </a:r>
            <a:r>
              <a:rPr lang="zh-TW"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zh-TW"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試行実施結果</a:t>
            </a: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　４．２　地盤高</a:t>
            </a:r>
            <a:endParaRPr lang="zh-TW"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pSp>
        <p:nvGrpSpPr>
          <p:cNvPr id="5" name="Group 4">
            <a:extLst>
              <a:ext uri="{FF2B5EF4-FFF2-40B4-BE49-F238E27FC236}">
                <a16:creationId xmlns:a16="http://schemas.microsoft.com/office/drawing/2014/main" id="{4506F7CE-B830-465D-8906-E8DF167AE339}"/>
              </a:ext>
            </a:extLst>
          </p:cNvPr>
          <p:cNvGrpSpPr>
            <a:grpSpLocks noChangeAspect="1"/>
          </p:cNvGrpSpPr>
          <p:nvPr/>
        </p:nvGrpSpPr>
        <p:grpSpPr bwMode="auto">
          <a:xfrm>
            <a:off x="3708400" y="9288463"/>
            <a:ext cx="3303588" cy="1295400"/>
            <a:chOff x="2336" y="5851"/>
            <a:chExt cx="2081" cy="816"/>
          </a:xfrm>
        </p:grpSpPr>
        <p:sp>
          <p:nvSpPr>
            <p:cNvPr id="6" name="AutoShape 3">
              <a:extLst>
                <a:ext uri="{FF2B5EF4-FFF2-40B4-BE49-F238E27FC236}">
                  <a16:creationId xmlns:a16="http://schemas.microsoft.com/office/drawing/2014/main" id="{61576159-601B-46CF-8940-DB1F68B70925}"/>
                </a:ext>
              </a:extLst>
            </p:cNvPr>
            <p:cNvSpPr>
              <a:spLocks noChangeAspect="1" noChangeArrowheads="1" noTextEdit="1"/>
            </p:cNvSpPr>
            <p:nvPr/>
          </p:nvSpPr>
          <p:spPr bwMode="auto">
            <a:xfrm>
              <a:off x="2336" y="5851"/>
              <a:ext cx="2081"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 name="Rectangle 5">
              <a:extLst>
                <a:ext uri="{FF2B5EF4-FFF2-40B4-BE49-F238E27FC236}">
                  <a16:creationId xmlns:a16="http://schemas.microsoft.com/office/drawing/2014/main" id="{8B8A600A-027B-439F-AA48-476838F254FC}"/>
                </a:ext>
              </a:extLst>
            </p:cNvPr>
            <p:cNvSpPr>
              <a:spLocks noChangeArrowheads="1"/>
            </p:cNvSpPr>
            <p:nvPr/>
          </p:nvSpPr>
          <p:spPr bwMode="auto">
            <a:xfrm>
              <a:off x="2964" y="5873"/>
              <a:ext cx="128"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4472C4"/>
                  </a:solidFill>
                  <a:effectLst/>
                  <a:latin typeface="Calibri" panose="020F0502020204030204" pitchFamily="34" charset="0"/>
                </a:rPr>
                <a:t>P1</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 name="Rectangle 6">
              <a:extLst>
                <a:ext uri="{FF2B5EF4-FFF2-40B4-BE49-F238E27FC236}">
                  <a16:creationId xmlns:a16="http://schemas.microsoft.com/office/drawing/2014/main" id="{31F153FB-9241-43DB-9AB5-24738170BCEC}"/>
                </a:ext>
              </a:extLst>
            </p:cNvPr>
            <p:cNvSpPr>
              <a:spLocks noChangeArrowheads="1"/>
            </p:cNvSpPr>
            <p:nvPr/>
          </p:nvSpPr>
          <p:spPr bwMode="auto">
            <a:xfrm>
              <a:off x="3261" y="5873"/>
              <a:ext cx="128"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0000"/>
                  </a:solidFill>
                  <a:effectLst/>
                  <a:latin typeface="Calibri" panose="020F0502020204030204" pitchFamily="34" charset="0"/>
                </a:rPr>
                <a:t>P2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5" name="Rectangle 7">
              <a:extLst>
                <a:ext uri="{FF2B5EF4-FFF2-40B4-BE49-F238E27FC236}">
                  <a16:creationId xmlns:a16="http://schemas.microsoft.com/office/drawing/2014/main" id="{D7E3CE03-95BE-40D4-A7A7-CA640509839F}"/>
                </a:ext>
              </a:extLst>
            </p:cNvPr>
            <p:cNvSpPr>
              <a:spLocks noChangeArrowheads="1"/>
            </p:cNvSpPr>
            <p:nvPr/>
          </p:nvSpPr>
          <p:spPr bwMode="auto">
            <a:xfrm>
              <a:off x="3558" y="5873"/>
              <a:ext cx="75"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dirty="0">
                  <a:ln>
                    <a:noFill/>
                  </a:ln>
                  <a:solidFill>
                    <a:srgbClr val="339933"/>
                  </a:solidFill>
                  <a:effectLst/>
                  <a:latin typeface="Calibri" panose="020F0502020204030204" pitchFamily="34" charset="0"/>
                </a:rPr>
                <a:t>P3</a:t>
              </a:r>
              <a:endParaRPr kumimoji="0" lang="ja-JP" altLang="ja-JP" sz="1800" b="0" i="0" u="none" strike="noStrike" cap="none" normalizeH="0" baseline="0" dirty="0">
                <a:ln>
                  <a:noFill/>
                </a:ln>
                <a:solidFill>
                  <a:srgbClr val="339933"/>
                </a:solidFill>
                <a:effectLst/>
                <a:latin typeface="Arial" panose="020B0604020202020204" pitchFamily="34" charset="0"/>
              </a:endParaRPr>
            </a:p>
          </p:txBody>
        </p:sp>
        <p:sp>
          <p:nvSpPr>
            <p:cNvPr id="16" name="Rectangle 8">
              <a:extLst>
                <a:ext uri="{FF2B5EF4-FFF2-40B4-BE49-F238E27FC236}">
                  <a16:creationId xmlns:a16="http://schemas.microsoft.com/office/drawing/2014/main" id="{2279416F-14AC-406F-81B0-3715E652B3EC}"/>
                </a:ext>
              </a:extLst>
            </p:cNvPr>
            <p:cNvSpPr>
              <a:spLocks noChangeArrowheads="1"/>
            </p:cNvSpPr>
            <p:nvPr/>
          </p:nvSpPr>
          <p:spPr bwMode="auto">
            <a:xfrm>
              <a:off x="3855" y="5873"/>
              <a:ext cx="128"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0000"/>
                  </a:solidFill>
                  <a:effectLst/>
                  <a:latin typeface="Calibri" panose="020F0502020204030204" pitchFamily="34" charset="0"/>
                </a:rPr>
                <a:t>P4</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7" name="Rectangle 9">
              <a:extLst>
                <a:ext uri="{FF2B5EF4-FFF2-40B4-BE49-F238E27FC236}">
                  <a16:creationId xmlns:a16="http://schemas.microsoft.com/office/drawing/2014/main" id="{E7A66A9B-9358-4DE1-ACFA-FC44BDC8F176}"/>
                </a:ext>
              </a:extLst>
            </p:cNvPr>
            <p:cNvSpPr>
              <a:spLocks noChangeArrowheads="1"/>
            </p:cNvSpPr>
            <p:nvPr/>
          </p:nvSpPr>
          <p:spPr bwMode="auto">
            <a:xfrm>
              <a:off x="2966" y="6165"/>
              <a:ext cx="127"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0000"/>
                  </a:solidFill>
                  <a:effectLst/>
                  <a:latin typeface="Calibri" panose="020F0502020204030204" pitchFamily="34" charset="0"/>
                </a:rPr>
                <a:t>P5</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8" name="Rectangle 10">
              <a:extLst>
                <a:ext uri="{FF2B5EF4-FFF2-40B4-BE49-F238E27FC236}">
                  <a16:creationId xmlns:a16="http://schemas.microsoft.com/office/drawing/2014/main" id="{8F902B36-80B7-4318-B9FF-F79F09221CB8}"/>
                </a:ext>
              </a:extLst>
            </p:cNvPr>
            <p:cNvSpPr>
              <a:spLocks noChangeArrowheads="1"/>
            </p:cNvSpPr>
            <p:nvPr/>
          </p:nvSpPr>
          <p:spPr bwMode="auto">
            <a:xfrm>
              <a:off x="3263" y="6165"/>
              <a:ext cx="127"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0000"/>
                  </a:solidFill>
                  <a:effectLst/>
                  <a:latin typeface="Calibri" panose="020F0502020204030204" pitchFamily="34" charset="0"/>
                </a:rPr>
                <a:t>P6</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5" name="Rectangle 11">
              <a:extLst>
                <a:ext uri="{FF2B5EF4-FFF2-40B4-BE49-F238E27FC236}">
                  <a16:creationId xmlns:a16="http://schemas.microsoft.com/office/drawing/2014/main" id="{4C60AAF1-D43D-4682-9375-F57B445B75D0}"/>
                </a:ext>
              </a:extLst>
            </p:cNvPr>
            <p:cNvSpPr>
              <a:spLocks noChangeArrowheads="1"/>
            </p:cNvSpPr>
            <p:nvPr/>
          </p:nvSpPr>
          <p:spPr bwMode="auto">
            <a:xfrm>
              <a:off x="3560" y="6165"/>
              <a:ext cx="127"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0000"/>
                  </a:solidFill>
                  <a:effectLst/>
                  <a:latin typeface="Calibri" panose="020F0502020204030204" pitchFamily="34" charset="0"/>
                </a:rPr>
                <a:t>P7</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9" name="Rectangle 12">
              <a:extLst>
                <a:ext uri="{FF2B5EF4-FFF2-40B4-BE49-F238E27FC236}">
                  <a16:creationId xmlns:a16="http://schemas.microsoft.com/office/drawing/2014/main" id="{32704D60-6955-4665-AB97-CE146F8311DE}"/>
                </a:ext>
              </a:extLst>
            </p:cNvPr>
            <p:cNvSpPr>
              <a:spLocks noChangeArrowheads="1"/>
            </p:cNvSpPr>
            <p:nvPr/>
          </p:nvSpPr>
          <p:spPr bwMode="auto">
            <a:xfrm>
              <a:off x="3857" y="6165"/>
              <a:ext cx="127"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0000"/>
                  </a:solidFill>
                  <a:effectLst/>
                  <a:latin typeface="Calibri" panose="020F0502020204030204" pitchFamily="34" charset="0"/>
                </a:rPr>
                <a:t>P8</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0" name="Rectangle 13">
              <a:extLst>
                <a:ext uri="{FF2B5EF4-FFF2-40B4-BE49-F238E27FC236}">
                  <a16:creationId xmlns:a16="http://schemas.microsoft.com/office/drawing/2014/main" id="{888D38D7-EEC8-489B-909B-1799D81B2736}"/>
                </a:ext>
              </a:extLst>
            </p:cNvPr>
            <p:cNvSpPr>
              <a:spLocks noChangeArrowheads="1"/>
            </p:cNvSpPr>
            <p:nvPr/>
          </p:nvSpPr>
          <p:spPr bwMode="auto">
            <a:xfrm>
              <a:off x="2970" y="6460"/>
              <a:ext cx="75"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dirty="0">
                  <a:ln>
                    <a:noFill/>
                  </a:ln>
                  <a:solidFill>
                    <a:srgbClr val="FF6600"/>
                  </a:solidFill>
                  <a:effectLst/>
                  <a:latin typeface="Calibri" panose="020F0502020204030204" pitchFamily="34" charset="0"/>
                </a:rPr>
                <a:t>P9</a:t>
              </a:r>
              <a:endParaRPr kumimoji="0" lang="ja-JP" altLang="ja-JP" sz="1800" b="0" i="0" u="none" strike="noStrike" cap="none" normalizeH="0" baseline="0" dirty="0">
                <a:ln>
                  <a:noFill/>
                </a:ln>
                <a:solidFill>
                  <a:srgbClr val="FF6600"/>
                </a:solidFill>
                <a:effectLst/>
                <a:latin typeface="Arial" panose="020B0604020202020204" pitchFamily="34" charset="0"/>
              </a:endParaRPr>
            </a:p>
          </p:txBody>
        </p:sp>
        <p:sp>
          <p:nvSpPr>
            <p:cNvPr id="31" name="Rectangle 14">
              <a:extLst>
                <a:ext uri="{FF2B5EF4-FFF2-40B4-BE49-F238E27FC236}">
                  <a16:creationId xmlns:a16="http://schemas.microsoft.com/office/drawing/2014/main" id="{76F673ED-48D8-400F-88E8-5DFF0C136020}"/>
                </a:ext>
              </a:extLst>
            </p:cNvPr>
            <p:cNvSpPr>
              <a:spLocks noChangeArrowheads="1"/>
            </p:cNvSpPr>
            <p:nvPr/>
          </p:nvSpPr>
          <p:spPr bwMode="auto">
            <a:xfrm>
              <a:off x="3248" y="6460"/>
              <a:ext cx="16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0000"/>
                  </a:solidFill>
                  <a:effectLst/>
                  <a:latin typeface="Calibri" panose="020F0502020204030204" pitchFamily="34" charset="0"/>
                </a:rPr>
                <a:t>P10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2" name="Rectangle 15">
              <a:extLst>
                <a:ext uri="{FF2B5EF4-FFF2-40B4-BE49-F238E27FC236}">
                  <a16:creationId xmlns:a16="http://schemas.microsoft.com/office/drawing/2014/main" id="{43C37FE0-3CF1-43CF-80FB-B49661E0E8DF}"/>
                </a:ext>
              </a:extLst>
            </p:cNvPr>
            <p:cNvSpPr>
              <a:spLocks noChangeArrowheads="1"/>
            </p:cNvSpPr>
            <p:nvPr/>
          </p:nvSpPr>
          <p:spPr bwMode="auto">
            <a:xfrm>
              <a:off x="3545" y="6460"/>
              <a:ext cx="11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dirty="0">
                  <a:ln>
                    <a:noFill/>
                  </a:ln>
                  <a:solidFill>
                    <a:srgbClr val="FF66FF"/>
                  </a:solidFill>
                  <a:effectLst/>
                  <a:latin typeface="Calibri" panose="020F0502020204030204" pitchFamily="34" charset="0"/>
                </a:rPr>
                <a:t>P11</a:t>
              </a:r>
              <a:endParaRPr kumimoji="0" lang="ja-JP" altLang="ja-JP" sz="1800" b="0" i="0" u="none" strike="noStrike" cap="none" normalizeH="0" baseline="0" dirty="0">
                <a:ln>
                  <a:noFill/>
                </a:ln>
                <a:solidFill>
                  <a:srgbClr val="FF66FF"/>
                </a:solidFill>
                <a:effectLst/>
                <a:latin typeface="Arial" panose="020B0604020202020204" pitchFamily="34" charset="0"/>
              </a:endParaRPr>
            </a:p>
          </p:txBody>
        </p:sp>
        <p:sp>
          <p:nvSpPr>
            <p:cNvPr id="33" name="Rectangle 16">
              <a:extLst>
                <a:ext uri="{FF2B5EF4-FFF2-40B4-BE49-F238E27FC236}">
                  <a16:creationId xmlns:a16="http://schemas.microsoft.com/office/drawing/2014/main" id="{EF16ADA3-CB50-460A-8C1A-4354DB14255A}"/>
                </a:ext>
              </a:extLst>
            </p:cNvPr>
            <p:cNvSpPr>
              <a:spLocks noChangeArrowheads="1"/>
            </p:cNvSpPr>
            <p:nvPr/>
          </p:nvSpPr>
          <p:spPr bwMode="auto">
            <a:xfrm>
              <a:off x="3842" y="6460"/>
              <a:ext cx="16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0000"/>
                  </a:solidFill>
                  <a:effectLst/>
                  <a:latin typeface="Calibri" panose="020F0502020204030204" pitchFamily="34" charset="0"/>
                </a:rPr>
                <a:t>P12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 name="Line 17">
              <a:extLst>
                <a:ext uri="{FF2B5EF4-FFF2-40B4-BE49-F238E27FC236}">
                  <a16:creationId xmlns:a16="http://schemas.microsoft.com/office/drawing/2014/main" id="{5987CCF8-6073-469D-AD39-3F92C6D57391}"/>
                </a:ext>
              </a:extLst>
            </p:cNvPr>
            <p:cNvSpPr>
              <a:spLocks noChangeShapeType="1"/>
            </p:cNvSpPr>
            <p:nvPr/>
          </p:nvSpPr>
          <p:spPr bwMode="auto">
            <a:xfrm>
              <a:off x="3405" y="5972"/>
              <a:ext cx="0" cy="588"/>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5" name="Line 18">
              <a:extLst>
                <a:ext uri="{FF2B5EF4-FFF2-40B4-BE49-F238E27FC236}">
                  <a16:creationId xmlns:a16="http://schemas.microsoft.com/office/drawing/2014/main" id="{83AA348E-5C45-42E7-824B-8D4EACB2696F}"/>
                </a:ext>
              </a:extLst>
            </p:cNvPr>
            <p:cNvSpPr>
              <a:spLocks noChangeShapeType="1"/>
            </p:cNvSpPr>
            <p:nvPr/>
          </p:nvSpPr>
          <p:spPr bwMode="auto">
            <a:xfrm>
              <a:off x="3704" y="5972"/>
              <a:ext cx="0" cy="588"/>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Line 19">
              <a:extLst>
                <a:ext uri="{FF2B5EF4-FFF2-40B4-BE49-F238E27FC236}">
                  <a16:creationId xmlns:a16="http://schemas.microsoft.com/office/drawing/2014/main" id="{643DAA2C-479A-40B7-900B-CD6E47E72FA1}"/>
                </a:ext>
              </a:extLst>
            </p:cNvPr>
            <p:cNvSpPr>
              <a:spLocks noChangeShapeType="1"/>
            </p:cNvSpPr>
            <p:nvPr/>
          </p:nvSpPr>
          <p:spPr bwMode="auto">
            <a:xfrm>
              <a:off x="3104" y="6266"/>
              <a:ext cx="901" cy="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Line 20">
              <a:extLst>
                <a:ext uri="{FF2B5EF4-FFF2-40B4-BE49-F238E27FC236}">
                  <a16:creationId xmlns:a16="http://schemas.microsoft.com/office/drawing/2014/main" id="{1C127F2B-B44D-4984-9D5A-1057FE6AA613}"/>
                </a:ext>
              </a:extLst>
            </p:cNvPr>
            <p:cNvSpPr>
              <a:spLocks noChangeShapeType="1"/>
            </p:cNvSpPr>
            <p:nvPr/>
          </p:nvSpPr>
          <p:spPr bwMode="auto">
            <a:xfrm>
              <a:off x="3106" y="5972"/>
              <a:ext cx="0" cy="588"/>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Line 21">
              <a:extLst>
                <a:ext uri="{FF2B5EF4-FFF2-40B4-BE49-F238E27FC236}">
                  <a16:creationId xmlns:a16="http://schemas.microsoft.com/office/drawing/2014/main" id="{C7FE8E24-EFB0-4979-8B6F-0443EDCB0855}"/>
                </a:ext>
              </a:extLst>
            </p:cNvPr>
            <p:cNvSpPr>
              <a:spLocks noChangeShapeType="1"/>
            </p:cNvSpPr>
            <p:nvPr/>
          </p:nvSpPr>
          <p:spPr bwMode="auto">
            <a:xfrm>
              <a:off x="4002" y="5972"/>
              <a:ext cx="0" cy="588"/>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9" name="Line 22">
              <a:extLst>
                <a:ext uri="{FF2B5EF4-FFF2-40B4-BE49-F238E27FC236}">
                  <a16:creationId xmlns:a16="http://schemas.microsoft.com/office/drawing/2014/main" id="{F0548E73-3A52-4892-9539-A6924A3E3078}"/>
                </a:ext>
              </a:extLst>
            </p:cNvPr>
            <p:cNvSpPr>
              <a:spLocks noChangeShapeType="1"/>
            </p:cNvSpPr>
            <p:nvPr/>
          </p:nvSpPr>
          <p:spPr bwMode="auto">
            <a:xfrm>
              <a:off x="3104" y="5974"/>
              <a:ext cx="901" cy="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0" name="Line 23">
              <a:extLst>
                <a:ext uri="{FF2B5EF4-FFF2-40B4-BE49-F238E27FC236}">
                  <a16:creationId xmlns:a16="http://schemas.microsoft.com/office/drawing/2014/main" id="{21A097AF-9D22-401F-8885-BBA66C238DC5}"/>
                </a:ext>
              </a:extLst>
            </p:cNvPr>
            <p:cNvSpPr>
              <a:spLocks noChangeShapeType="1"/>
            </p:cNvSpPr>
            <p:nvPr/>
          </p:nvSpPr>
          <p:spPr bwMode="auto">
            <a:xfrm>
              <a:off x="3104" y="6557"/>
              <a:ext cx="901" cy="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Freeform 24">
              <a:extLst>
                <a:ext uri="{FF2B5EF4-FFF2-40B4-BE49-F238E27FC236}">
                  <a16:creationId xmlns:a16="http://schemas.microsoft.com/office/drawing/2014/main" id="{70287BC1-BB2F-4E76-9E58-6B70C0AD84D9}"/>
                </a:ext>
              </a:extLst>
            </p:cNvPr>
            <p:cNvSpPr>
              <a:spLocks/>
            </p:cNvSpPr>
            <p:nvPr/>
          </p:nvSpPr>
          <p:spPr bwMode="auto">
            <a:xfrm>
              <a:off x="3059" y="5929"/>
              <a:ext cx="87" cy="87"/>
            </a:xfrm>
            <a:custGeom>
              <a:avLst/>
              <a:gdLst>
                <a:gd name="T0" fmla="*/ 0 w 87"/>
                <a:gd name="T1" fmla="*/ 21 h 87"/>
                <a:gd name="T2" fmla="*/ 21 w 87"/>
                <a:gd name="T3" fmla="*/ 0 h 87"/>
                <a:gd name="T4" fmla="*/ 44 w 87"/>
                <a:gd name="T5" fmla="*/ 23 h 87"/>
                <a:gd name="T6" fmla="*/ 66 w 87"/>
                <a:gd name="T7" fmla="*/ 0 h 87"/>
                <a:gd name="T8" fmla="*/ 87 w 87"/>
                <a:gd name="T9" fmla="*/ 21 h 87"/>
                <a:gd name="T10" fmla="*/ 65 w 87"/>
                <a:gd name="T11" fmla="*/ 44 h 87"/>
                <a:gd name="T12" fmla="*/ 87 w 87"/>
                <a:gd name="T13" fmla="*/ 66 h 87"/>
                <a:gd name="T14" fmla="*/ 66 w 87"/>
                <a:gd name="T15" fmla="*/ 87 h 87"/>
                <a:gd name="T16" fmla="*/ 44 w 87"/>
                <a:gd name="T17" fmla="*/ 65 h 87"/>
                <a:gd name="T18" fmla="*/ 21 w 87"/>
                <a:gd name="T19" fmla="*/ 87 h 87"/>
                <a:gd name="T20" fmla="*/ 0 w 87"/>
                <a:gd name="T21" fmla="*/ 66 h 87"/>
                <a:gd name="T22" fmla="*/ 23 w 87"/>
                <a:gd name="T23" fmla="*/ 44 h 87"/>
                <a:gd name="T24" fmla="*/ 0 w 87"/>
                <a:gd name="T25"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87">
                  <a:moveTo>
                    <a:pt x="0" y="21"/>
                  </a:moveTo>
                  <a:lnTo>
                    <a:pt x="21" y="0"/>
                  </a:lnTo>
                  <a:lnTo>
                    <a:pt x="44" y="23"/>
                  </a:lnTo>
                  <a:lnTo>
                    <a:pt x="66" y="0"/>
                  </a:lnTo>
                  <a:lnTo>
                    <a:pt x="87" y="21"/>
                  </a:lnTo>
                  <a:lnTo>
                    <a:pt x="65" y="44"/>
                  </a:lnTo>
                  <a:lnTo>
                    <a:pt x="87" y="66"/>
                  </a:lnTo>
                  <a:lnTo>
                    <a:pt x="66" y="87"/>
                  </a:lnTo>
                  <a:lnTo>
                    <a:pt x="44" y="65"/>
                  </a:lnTo>
                  <a:lnTo>
                    <a:pt x="21" y="87"/>
                  </a:lnTo>
                  <a:lnTo>
                    <a:pt x="0" y="66"/>
                  </a:lnTo>
                  <a:lnTo>
                    <a:pt x="23" y="44"/>
                  </a:lnTo>
                  <a:lnTo>
                    <a:pt x="0" y="21"/>
                  </a:lnTo>
                  <a:close/>
                </a:path>
              </a:pathLst>
            </a:custGeom>
            <a:solidFill>
              <a:srgbClr val="4472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 name="Rectangle 25">
              <a:extLst>
                <a:ext uri="{FF2B5EF4-FFF2-40B4-BE49-F238E27FC236}">
                  <a16:creationId xmlns:a16="http://schemas.microsoft.com/office/drawing/2014/main" id="{77C46A57-CE13-4ABE-A55A-BE9777081EB9}"/>
                </a:ext>
              </a:extLst>
            </p:cNvPr>
            <p:cNvSpPr>
              <a:spLocks noChangeArrowheads="1"/>
            </p:cNvSpPr>
            <p:nvPr/>
          </p:nvSpPr>
          <p:spPr bwMode="auto">
            <a:xfrm>
              <a:off x="2700" y="6211"/>
              <a:ext cx="18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下流</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3" name="Rectangle 26">
              <a:extLst>
                <a:ext uri="{FF2B5EF4-FFF2-40B4-BE49-F238E27FC236}">
                  <a16:creationId xmlns:a16="http://schemas.microsoft.com/office/drawing/2014/main" id="{D2D48B31-E285-4764-A766-DBA62A88C2F1}"/>
                </a:ext>
              </a:extLst>
            </p:cNvPr>
            <p:cNvSpPr>
              <a:spLocks noChangeArrowheads="1"/>
            </p:cNvSpPr>
            <p:nvPr/>
          </p:nvSpPr>
          <p:spPr bwMode="auto">
            <a:xfrm>
              <a:off x="4148" y="6211"/>
              <a:ext cx="18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上流</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4" name="Rectangle 27">
              <a:extLst>
                <a:ext uri="{FF2B5EF4-FFF2-40B4-BE49-F238E27FC236}">
                  <a16:creationId xmlns:a16="http://schemas.microsoft.com/office/drawing/2014/main" id="{A378571D-C18B-43B4-9A01-AC6380135851}"/>
                </a:ext>
              </a:extLst>
            </p:cNvPr>
            <p:cNvSpPr>
              <a:spLocks noChangeArrowheads="1"/>
            </p:cNvSpPr>
            <p:nvPr/>
          </p:nvSpPr>
          <p:spPr bwMode="auto">
            <a:xfrm>
              <a:off x="3196" y="6556"/>
              <a:ext cx="113"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1" i="0" u="none" strike="noStrike" cap="none" normalizeH="0" baseline="0">
                  <a:ln>
                    <a:noFill/>
                  </a:ln>
                  <a:solidFill>
                    <a:srgbClr val="7F7F7F"/>
                  </a:solidFill>
                  <a:effectLst/>
                  <a:latin typeface="游ゴシック" panose="020B0400000000000000" pitchFamily="50" charset="-128"/>
                  <a:ea typeface="游ゴシック" panose="020B0400000000000000" pitchFamily="50" charset="-128"/>
                </a:rPr>
                <a:t>２ｍ</a:t>
              </a:r>
              <a:endParaRPr kumimoji="0" lang="ja-JP" altLang="ja-JP" sz="1800" b="1" i="0" u="none" strike="noStrike" cap="none" normalizeH="0" baseline="0">
                <a:ln>
                  <a:noFill/>
                </a:ln>
                <a:solidFill>
                  <a:schemeClr val="tx1"/>
                </a:solidFill>
                <a:effectLst/>
              </a:endParaRPr>
            </a:p>
          </p:txBody>
        </p:sp>
        <p:sp>
          <p:nvSpPr>
            <p:cNvPr id="45" name="Rectangle 28">
              <a:extLst>
                <a:ext uri="{FF2B5EF4-FFF2-40B4-BE49-F238E27FC236}">
                  <a16:creationId xmlns:a16="http://schemas.microsoft.com/office/drawing/2014/main" id="{C2DCDF39-E8DC-48AF-B1F2-308674AE2658}"/>
                </a:ext>
              </a:extLst>
            </p:cNvPr>
            <p:cNvSpPr>
              <a:spLocks noChangeArrowheads="1"/>
            </p:cNvSpPr>
            <p:nvPr/>
          </p:nvSpPr>
          <p:spPr bwMode="auto">
            <a:xfrm>
              <a:off x="3499" y="6556"/>
              <a:ext cx="113"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1" i="0" u="none" strike="noStrike" cap="none" normalizeH="0" baseline="0">
                  <a:ln>
                    <a:noFill/>
                  </a:ln>
                  <a:solidFill>
                    <a:srgbClr val="7F7F7F"/>
                  </a:solidFill>
                  <a:effectLst/>
                  <a:latin typeface="游ゴシック" panose="020B0400000000000000" pitchFamily="50" charset="-128"/>
                  <a:ea typeface="游ゴシック" panose="020B0400000000000000" pitchFamily="50" charset="-128"/>
                </a:rPr>
                <a:t>２ｍ</a:t>
              </a:r>
              <a:endParaRPr kumimoji="0" lang="ja-JP" altLang="ja-JP" sz="1800" b="1" i="0" u="none" strike="noStrike" cap="none" normalizeH="0" baseline="0">
                <a:ln>
                  <a:noFill/>
                </a:ln>
                <a:solidFill>
                  <a:schemeClr val="tx1"/>
                </a:solidFill>
                <a:effectLst/>
              </a:endParaRPr>
            </a:p>
          </p:txBody>
        </p:sp>
        <p:sp>
          <p:nvSpPr>
            <p:cNvPr id="46" name="Rectangle 29">
              <a:extLst>
                <a:ext uri="{FF2B5EF4-FFF2-40B4-BE49-F238E27FC236}">
                  <a16:creationId xmlns:a16="http://schemas.microsoft.com/office/drawing/2014/main" id="{AF962CE2-3CE1-4957-8952-8274ABB40342}"/>
                </a:ext>
              </a:extLst>
            </p:cNvPr>
            <p:cNvSpPr>
              <a:spLocks noChangeArrowheads="1"/>
            </p:cNvSpPr>
            <p:nvPr/>
          </p:nvSpPr>
          <p:spPr bwMode="auto">
            <a:xfrm>
              <a:off x="3789" y="6556"/>
              <a:ext cx="113"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1" i="0" u="none" strike="noStrike" cap="none" normalizeH="0" baseline="0">
                  <a:ln>
                    <a:noFill/>
                  </a:ln>
                  <a:solidFill>
                    <a:srgbClr val="7F7F7F"/>
                  </a:solidFill>
                  <a:effectLst/>
                  <a:latin typeface="游ゴシック" panose="020B0400000000000000" pitchFamily="50" charset="-128"/>
                  <a:ea typeface="游ゴシック" panose="020B0400000000000000" pitchFamily="50" charset="-128"/>
                </a:rPr>
                <a:t>２ｍ</a:t>
              </a:r>
              <a:endParaRPr kumimoji="0" lang="ja-JP" altLang="ja-JP" sz="1800" b="1" i="0" u="none" strike="noStrike" cap="none" normalizeH="0" baseline="0">
                <a:ln>
                  <a:noFill/>
                </a:ln>
                <a:solidFill>
                  <a:schemeClr val="tx1"/>
                </a:solidFill>
                <a:effectLst/>
              </a:endParaRPr>
            </a:p>
          </p:txBody>
        </p:sp>
        <p:sp>
          <p:nvSpPr>
            <p:cNvPr id="47" name="Rectangle 30">
              <a:extLst>
                <a:ext uri="{FF2B5EF4-FFF2-40B4-BE49-F238E27FC236}">
                  <a16:creationId xmlns:a16="http://schemas.microsoft.com/office/drawing/2014/main" id="{1DA2BE4D-66B9-49EB-B4B3-354088FBF103}"/>
                </a:ext>
              </a:extLst>
            </p:cNvPr>
            <p:cNvSpPr>
              <a:spLocks noChangeArrowheads="1"/>
            </p:cNvSpPr>
            <p:nvPr/>
          </p:nvSpPr>
          <p:spPr bwMode="auto">
            <a:xfrm>
              <a:off x="4018" y="6359"/>
              <a:ext cx="12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a:ln>
                    <a:noFill/>
                  </a:ln>
                  <a:solidFill>
                    <a:srgbClr val="7F7F7F"/>
                  </a:solidFill>
                  <a:effectLst/>
                  <a:latin typeface="游ゴシック" panose="020B0400000000000000" pitchFamily="50" charset="-128"/>
                  <a:ea typeface="游ゴシック" panose="020B0400000000000000" pitchFamily="50" charset="-128"/>
                </a:rPr>
                <a:t>２ｍ</a:t>
              </a:r>
              <a:endParaRPr kumimoji="0" lang="ja-JP" altLang="ja-JP" sz="1800" b="1" i="0" u="none" strike="noStrike" cap="none" normalizeH="0" baseline="0">
                <a:ln>
                  <a:noFill/>
                </a:ln>
                <a:solidFill>
                  <a:schemeClr val="tx1"/>
                </a:solidFill>
                <a:effectLst/>
              </a:endParaRPr>
            </a:p>
          </p:txBody>
        </p:sp>
        <p:sp>
          <p:nvSpPr>
            <p:cNvPr id="48" name="Rectangle 31">
              <a:extLst>
                <a:ext uri="{FF2B5EF4-FFF2-40B4-BE49-F238E27FC236}">
                  <a16:creationId xmlns:a16="http://schemas.microsoft.com/office/drawing/2014/main" id="{671F8698-22A1-4174-AEC6-F16D2B220CF2}"/>
                </a:ext>
              </a:extLst>
            </p:cNvPr>
            <p:cNvSpPr>
              <a:spLocks noChangeArrowheads="1"/>
            </p:cNvSpPr>
            <p:nvPr/>
          </p:nvSpPr>
          <p:spPr bwMode="auto">
            <a:xfrm>
              <a:off x="4014" y="6072"/>
              <a:ext cx="113"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1" i="0" u="none" strike="noStrike" cap="none" normalizeH="0" baseline="0" dirty="0">
                  <a:ln>
                    <a:noFill/>
                  </a:ln>
                  <a:solidFill>
                    <a:srgbClr val="7F7F7F"/>
                  </a:solidFill>
                  <a:effectLst/>
                  <a:latin typeface="游ゴシック" panose="020B0400000000000000" pitchFamily="50" charset="-128"/>
                  <a:ea typeface="游ゴシック" panose="020B0400000000000000" pitchFamily="50" charset="-128"/>
                </a:rPr>
                <a:t>２ｍ</a:t>
              </a:r>
              <a:endParaRPr kumimoji="0" lang="ja-JP" altLang="ja-JP" sz="1800" b="1" i="0" u="none" strike="noStrike" cap="none" normalizeH="0" baseline="0" dirty="0">
                <a:ln>
                  <a:noFill/>
                </a:ln>
                <a:solidFill>
                  <a:schemeClr val="tx1"/>
                </a:solidFill>
                <a:effectLst/>
              </a:endParaRPr>
            </a:p>
          </p:txBody>
        </p:sp>
        <p:sp>
          <p:nvSpPr>
            <p:cNvPr id="49" name="Rectangle 32">
              <a:extLst>
                <a:ext uri="{FF2B5EF4-FFF2-40B4-BE49-F238E27FC236}">
                  <a16:creationId xmlns:a16="http://schemas.microsoft.com/office/drawing/2014/main" id="{9E3A28D1-E33E-4554-A784-8D4A9D1F3E56}"/>
                </a:ext>
              </a:extLst>
            </p:cNvPr>
            <p:cNvSpPr>
              <a:spLocks noChangeArrowheads="1"/>
            </p:cNvSpPr>
            <p:nvPr/>
          </p:nvSpPr>
          <p:spPr bwMode="auto">
            <a:xfrm>
              <a:off x="2357" y="5900"/>
              <a:ext cx="536" cy="1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 name="Rectangle 33">
              <a:extLst>
                <a:ext uri="{FF2B5EF4-FFF2-40B4-BE49-F238E27FC236}">
                  <a16:creationId xmlns:a16="http://schemas.microsoft.com/office/drawing/2014/main" id="{0366122E-23F2-4EE2-8C24-FE9586641162}"/>
                </a:ext>
              </a:extLst>
            </p:cNvPr>
            <p:cNvSpPr>
              <a:spLocks noChangeArrowheads="1"/>
            </p:cNvSpPr>
            <p:nvPr/>
          </p:nvSpPr>
          <p:spPr bwMode="auto">
            <a:xfrm>
              <a:off x="2357" y="5900"/>
              <a:ext cx="536" cy="130"/>
            </a:xfrm>
            <a:prstGeom prst="rect">
              <a:avLst/>
            </a:prstGeom>
            <a:noFill/>
            <a:ln w="635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Rectangle 34">
              <a:extLst>
                <a:ext uri="{FF2B5EF4-FFF2-40B4-BE49-F238E27FC236}">
                  <a16:creationId xmlns:a16="http://schemas.microsoft.com/office/drawing/2014/main" id="{79B7157D-6563-4B8E-8985-57ED3CC43A45}"/>
                </a:ext>
              </a:extLst>
            </p:cNvPr>
            <p:cNvSpPr>
              <a:spLocks noChangeArrowheads="1"/>
            </p:cNvSpPr>
            <p:nvPr/>
          </p:nvSpPr>
          <p:spPr bwMode="auto">
            <a:xfrm>
              <a:off x="2392" y="5914"/>
              <a:ext cx="317"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rPr>
                <a:t>ペグ配置図</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2" name="Freeform 35">
              <a:extLst>
                <a:ext uri="{FF2B5EF4-FFF2-40B4-BE49-F238E27FC236}">
                  <a16:creationId xmlns:a16="http://schemas.microsoft.com/office/drawing/2014/main" id="{D4592D63-C8D1-44E0-81BC-C1C954079B47}"/>
                </a:ext>
              </a:extLst>
            </p:cNvPr>
            <p:cNvSpPr>
              <a:spLocks/>
            </p:cNvSpPr>
            <p:nvPr/>
          </p:nvSpPr>
          <p:spPr bwMode="auto">
            <a:xfrm>
              <a:off x="3358" y="5929"/>
              <a:ext cx="87" cy="87"/>
            </a:xfrm>
            <a:custGeom>
              <a:avLst/>
              <a:gdLst>
                <a:gd name="T0" fmla="*/ 0 w 87"/>
                <a:gd name="T1" fmla="*/ 21 h 87"/>
                <a:gd name="T2" fmla="*/ 21 w 87"/>
                <a:gd name="T3" fmla="*/ 0 h 87"/>
                <a:gd name="T4" fmla="*/ 43 w 87"/>
                <a:gd name="T5" fmla="*/ 23 h 87"/>
                <a:gd name="T6" fmla="*/ 66 w 87"/>
                <a:gd name="T7" fmla="*/ 0 h 87"/>
                <a:gd name="T8" fmla="*/ 87 w 87"/>
                <a:gd name="T9" fmla="*/ 21 h 87"/>
                <a:gd name="T10" fmla="*/ 64 w 87"/>
                <a:gd name="T11" fmla="*/ 44 h 87"/>
                <a:gd name="T12" fmla="*/ 87 w 87"/>
                <a:gd name="T13" fmla="*/ 66 h 87"/>
                <a:gd name="T14" fmla="*/ 66 w 87"/>
                <a:gd name="T15" fmla="*/ 87 h 87"/>
                <a:gd name="T16" fmla="*/ 43 w 87"/>
                <a:gd name="T17" fmla="*/ 65 h 87"/>
                <a:gd name="T18" fmla="*/ 21 w 87"/>
                <a:gd name="T19" fmla="*/ 87 h 87"/>
                <a:gd name="T20" fmla="*/ 0 w 87"/>
                <a:gd name="T21" fmla="*/ 66 h 87"/>
                <a:gd name="T22" fmla="*/ 22 w 87"/>
                <a:gd name="T23" fmla="*/ 44 h 87"/>
                <a:gd name="T24" fmla="*/ 0 w 87"/>
                <a:gd name="T25"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87">
                  <a:moveTo>
                    <a:pt x="0" y="21"/>
                  </a:moveTo>
                  <a:lnTo>
                    <a:pt x="21" y="0"/>
                  </a:lnTo>
                  <a:lnTo>
                    <a:pt x="43" y="23"/>
                  </a:lnTo>
                  <a:lnTo>
                    <a:pt x="66" y="0"/>
                  </a:lnTo>
                  <a:lnTo>
                    <a:pt x="87" y="21"/>
                  </a:lnTo>
                  <a:lnTo>
                    <a:pt x="64" y="44"/>
                  </a:lnTo>
                  <a:lnTo>
                    <a:pt x="87" y="66"/>
                  </a:lnTo>
                  <a:lnTo>
                    <a:pt x="66" y="87"/>
                  </a:lnTo>
                  <a:lnTo>
                    <a:pt x="43" y="65"/>
                  </a:lnTo>
                  <a:lnTo>
                    <a:pt x="21" y="87"/>
                  </a:lnTo>
                  <a:lnTo>
                    <a:pt x="0" y="66"/>
                  </a:lnTo>
                  <a:lnTo>
                    <a:pt x="22" y="44"/>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3" name="Freeform 36">
              <a:extLst>
                <a:ext uri="{FF2B5EF4-FFF2-40B4-BE49-F238E27FC236}">
                  <a16:creationId xmlns:a16="http://schemas.microsoft.com/office/drawing/2014/main" id="{0FEBA7D3-F699-4A44-8BA5-86F3F306DC43}"/>
                </a:ext>
              </a:extLst>
            </p:cNvPr>
            <p:cNvSpPr>
              <a:spLocks/>
            </p:cNvSpPr>
            <p:nvPr/>
          </p:nvSpPr>
          <p:spPr bwMode="auto">
            <a:xfrm>
              <a:off x="3657" y="5930"/>
              <a:ext cx="86" cy="86"/>
            </a:xfrm>
            <a:custGeom>
              <a:avLst/>
              <a:gdLst>
                <a:gd name="T0" fmla="*/ 0 w 86"/>
                <a:gd name="T1" fmla="*/ 21 h 86"/>
                <a:gd name="T2" fmla="*/ 21 w 86"/>
                <a:gd name="T3" fmla="*/ 0 h 86"/>
                <a:gd name="T4" fmla="*/ 43 w 86"/>
                <a:gd name="T5" fmla="*/ 22 h 86"/>
                <a:gd name="T6" fmla="*/ 65 w 86"/>
                <a:gd name="T7" fmla="*/ 0 h 86"/>
                <a:gd name="T8" fmla="*/ 86 w 86"/>
                <a:gd name="T9" fmla="*/ 21 h 86"/>
                <a:gd name="T10" fmla="*/ 64 w 86"/>
                <a:gd name="T11" fmla="*/ 43 h 86"/>
                <a:gd name="T12" fmla="*/ 86 w 86"/>
                <a:gd name="T13" fmla="*/ 65 h 86"/>
                <a:gd name="T14" fmla="*/ 65 w 86"/>
                <a:gd name="T15" fmla="*/ 86 h 86"/>
                <a:gd name="T16" fmla="*/ 43 w 86"/>
                <a:gd name="T17" fmla="*/ 64 h 86"/>
                <a:gd name="T18" fmla="*/ 21 w 86"/>
                <a:gd name="T19" fmla="*/ 86 h 86"/>
                <a:gd name="T20" fmla="*/ 0 w 86"/>
                <a:gd name="T21" fmla="*/ 65 h 86"/>
                <a:gd name="T22" fmla="*/ 22 w 86"/>
                <a:gd name="T23" fmla="*/ 43 h 86"/>
                <a:gd name="T24" fmla="*/ 0 w 86"/>
                <a:gd name="T25" fmla="*/ 2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86">
                  <a:moveTo>
                    <a:pt x="0" y="21"/>
                  </a:moveTo>
                  <a:lnTo>
                    <a:pt x="21" y="0"/>
                  </a:lnTo>
                  <a:lnTo>
                    <a:pt x="43" y="22"/>
                  </a:lnTo>
                  <a:lnTo>
                    <a:pt x="65" y="0"/>
                  </a:lnTo>
                  <a:lnTo>
                    <a:pt x="86" y="21"/>
                  </a:lnTo>
                  <a:lnTo>
                    <a:pt x="64" y="43"/>
                  </a:lnTo>
                  <a:lnTo>
                    <a:pt x="86" y="65"/>
                  </a:lnTo>
                  <a:lnTo>
                    <a:pt x="65" y="86"/>
                  </a:lnTo>
                  <a:lnTo>
                    <a:pt x="43" y="64"/>
                  </a:lnTo>
                  <a:lnTo>
                    <a:pt x="21" y="86"/>
                  </a:lnTo>
                  <a:lnTo>
                    <a:pt x="0" y="65"/>
                  </a:lnTo>
                  <a:lnTo>
                    <a:pt x="22" y="43"/>
                  </a:lnTo>
                  <a:lnTo>
                    <a:pt x="0" y="21"/>
                  </a:lnTo>
                  <a:close/>
                </a:path>
              </a:pathLst>
            </a:custGeom>
            <a:solidFill>
              <a:srgbClr val="33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4" name="Freeform 37">
              <a:extLst>
                <a:ext uri="{FF2B5EF4-FFF2-40B4-BE49-F238E27FC236}">
                  <a16:creationId xmlns:a16="http://schemas.microsoft.com/office/drawing/2014/main" id="{A40AB9FA-E7D8-4825-97D5-FC7A5C4ABDD4}"/>
                </a:ext>
              </a:extLst>
            </p:cNvPr>
            <p:cNvSpPr>
              <a:spLocks/>
            </p:cNvSpPr>
            <p:nvPr/>
          </p:nvSpPr>
          <p:spPr bwMode="auto">
            <a:xfrm>
              <a:off x="3955" y="5929"/>
              <a:ext cx="87" cy="87"/>
            </a:xfrm>
            <a:custGeom>
              <a:avLst/>
              <a:gdLst>
                <a:gd name="T0" fmla="*/ 0 w 87"/>
                <a:gd name="T1" fmla="*/ 22 h 87"/>
                <a:gd name="T2" fmla="*/ 21 w 87"/>
                <a:gd name="T3" fmla="*/ 0 h 87"/>
                <a:gd name="T4" fmla="*/ 43 w 87"/>
                <a:gd name="T5" fmla="*/ 23 h 87"/>
                <a:gd name="T6" fmla="*/ 66 w 87"/>
                <a:gd name="T7" fmla="*/ 0 h 87"/>
                <a:gd name="T8" fmla="*/ 87 w 87"/>
                <a:gd name="T9" fmla="*/ 22 h 87"/>
                <a:gd name="T10" fmla="*/ 64 w 87"/>
                <a:gd name="T11" fmla="*/ 44 h 87"/>
                <a:gd name="T12" fmla="*/ 87 w 87"/>
                <a:gd name="T13" fmla="*/ 66 h 87"/>
                <a:gd name="T14" fmla="*/ 66 w 87"/>
                <a:gd name="T15" fmla="*/ 87 h 87"/>
                <a:gd name="T16" fmla="*/ 43 w 87"/>
                <a:gd name="T17" fmla="*/ 65 h 87"/>
                <a:gd name="T18" fmla="*/ 21 w 87"/>
                <a:gd name="T19" fmla="*/ 87 h 87"/>
                <a:gd name="T20" fmla="*/ 0 w 87"/>
                <a:gd name="T21" fmla="*/ 66 h 87"/>
                <a:gd name="T22" fmla="*/ 22 w 87"/>
                <a:gd name="T23" fmla="*/ 44 h 87"/>
                <a:gd name="T24" fmla="*/ 0 w 87"/>
                <a:gd name="T25" fmla="*/ 2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87">
                  <a:moveTo>
                    <a:pt x="0" y="22"/>
                  </a:moveTo>
                  <a:lnTo>
                    <a:pt x="21" y="0"/>
                  </a:lnTo>
                  <a:lnTo>
                    <a:pt x="43" y="23"/>
                  </a:lnTo>
                  <a:lnTo>
                    <a:pt x="66" y="0"/>
                  </a:lnTo>
                  <a:lnTo>
                    <a:pt x="87" y="22"/>
                  </a:lnTo>
                  <a:lnTo>
                    <a:pt x="64" y="44"/>
                  </a:lnTo>
                  <a:lnTo>
                    <a:pt x="87" y="66"/>
                  </a:lnTo>
                  <a:lnTo>
                    <a:pt x="66" y="87"/>
                  </a:lnTo>
                  <a:lnTo>
                    <a:pt x="43" y="65"/>
                  </a:lnTo>
                  <a:lnTo>
                    <a:pt x="21" y="87"/>
                  </a:lnTo>
                  <a:lnTo>
                    <a:pt x="0" y="66"/>
                  </a:lnTo>
                  <a:lnTo>
                    <a:pt x="22" y="44"/>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5" name="Freeform 38">
              <a:extLst>
                <a:ext uri="{FF2B5EF4-FFF2-40B4-BE49-F238E27FC236}">
                  <a16:creationId xmlns:a16="http://schemas.microsoft.com/office/drawing/2014/main" id="{C02F9905-F95C-48F0-9BB3-363894A5A77B}"/>
                </a:ext>
              </a:extLst>
            </p:cNvPr>
            <p:cNvSpPr>
              <a:spLocks/>
            </p:cNvSpPr>
            <p:nvPr/>
          </p:nvSpPr>
          <p:spPr bwMode="auto">
            <a:xfrm>
              <a:off x="3063" y="6224"/>
              <a:ext cx="87" cy="87"/>
            </a:xfrm>
            <a:custGeom>
              <a:avLst/>
              <a:gdLst>
                <a:gd name="T0" fmla="*/ 0 w 87"/>
                <a:gd name="T1" fmla="*/ 21 h 87"/>
                <a:gd name="T2" fmla="*/ 21 w 87"/>
                <a:gd name="T3" fmla="*/ 0 h 87"/>
                <a:gd name="T4" fmla="*/ 43 w 87"/>
                <a:gd name="T5" fmla="*/ 23 h 87"/>
                <a:gd name="T6" fmla="*/ 66 w 87"/>
                <a:gd name="T7" fmla="*/ 0 h 87"/>
                <a:gd name="T8" fmla="*/ 87 w 87"/>
                <a:gd name="T9" fmla="*/ 21 h 87"/>
                <a:gd name="T10" fmla="*/ 64 w 87"/>
                <a:gd name="T11" fmla="*/ 44 h 87"/>
                <a:gd name="T12" fmla="*/ 87 w 87"/>
                <a:gd name="T13" fmla="*/ 66 h 87"/>
                <a:gd name="T14" fmla="*/ 66 w 87"/>
                <a:gd name="T15" fmla="*/ 87 h 87"/>
                <a:gd name="T16" fmla="*/ 43 w 87"/>
                <a:gd name="T17" fmla="*/ 65 h 87"/>
                <a:gd name="T18" fmla="*/ 21 w 87"/>
                <a:gd name="T19" fmla="*/ 87 h 87"/>
                <a:gd name="T20" fmla="*/ 0 w 87"/>
                <a:gd name="T21" fmla="*/ 66 h 87"/>
                <a:gd name="T22" fmla="*/ 22 w 87"/>
                <a:gd name="T23" fmla="*/ 44 h 87"/>
                <a:gd name="T24" fmla="*/ 0 w 87"/>
                <a:gd name="T25"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87">
                  <a:moveTo>
                    <a:pt x="0" y="21"/>
                  </a:moveTo>
                  <a:lnTo>
                    <a:pt x="21" y="0"/>
                  </a:lnTo>
                  <a:lnTo>
                    <a:pt x="43" y="23"/>
                  </a:lnTo>
                  <a:lnTo>
                    <a:pt x="66" y="0"/>
                  </a:lnTo>
                  <a:lnTo>
                    <a:pt x="87" y="21"/>
                  </a:lnTo>
                  <a:lnTo>
                    <a:pt x="64" y="44"/>
                  </a:lnTo>
                  <a:lnTo>
                    <a:pt x="87" y="66"/>
                  </a:lnTo>
                  <a:lnTo>
                    <a:pt x="66" y="87"/>
                  </a:lnTo>
                  <a:lnTo>
                    <a:pt x="43" y="65"/>
                  </a:lnTo>
                  <a:lnTo>
                    <a:pt x="21" y="87"/>
                  </a:lnTo>
                  <a:lnTo>
                    <a:pt x="0" y="66"/>
                  </a:lnTo>
                  <a:lnTo>
                    <a:pt x="22" y="44"/>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6" name="Freeform 39">
              <a:extLst>
                <a:ext uri="{FF2B5EF4-FFF2-40B4-BE49-F238E27FC236}">
                  <a16:creationId xmlns:a16="http://schemas.microsoft.com/office/drawing/2014/main" id="{742A698E-F571-48BE-81C9-CEE4562BFEEC}"/>
                </a:ext>
              </a:extLst>
            </p:cNvPr>
            <p:cNvSpPr>
              <a:spLocks/>
            </p:cNvSpPr>
            <p:nvPr/>
          </p:nvSpPr>
          <p:spPr bwMode="auto">
            <a:xfrm>
              <a:off x="3362" y="6224"/>
              <a:ext cx="86" cy="87"/>
            </a:xfrm>
            <a:custGeom>
              <a:avLst/>
              <a:gdLst>
                <a:gd name="T0" fmla="*/ 0 w 86"/>
                <a:gd name="T1" fmla="*/ 21 h 87"/>
                <a:gd name="T2" fmla="*/ 21 w 86"/>
                <a:gd name="T3" fmla="*/ 0 h 87"/>
                <a:gd name="T4" fmla="*/ 43 w 86"/>
                <a:gd name="T5" fmla="*/ 23 h 87"/>
                <a:gd name="T6" fmla="*/ 65 w 86"/>
                <a:gd name="T7" fmla="*/ 0 h 87"/>
                <a:gd name="T8" fmla="*/ 86 w 86"/>
                <a:gd name="T9" fmla="*/ 21 h 87"/>
                <a:gd name="T10" fmla="*/ 64 w 86"/>
                <a:gd name="T11" fmla="*/ 44 h 87"/>
                <a:gd name="T12" fmla="*/ 86 w 86"/>
                <a:gd name="T13" fmla="*/ 66 h 87"/>
                <a:gd name="T14" fmla="*/ 65 w 86"/>
                <a:gd name="T15" fmla="*/ 87 h 87"/>
                <a:gd name="T16" fmla="*/ 43 w 86"/>
                <a:gd name="T17" fmla="*/ 65 h 87"/>
                <a:gd name="T18" fmla="*/ 21 w 86"/>
                <a:gd name="T19" fmla="*/ 87 h 87"/>
                <a:gd name="T20" fmla="*/ 0 w 86"/>
                <a:gd name="T21" fmla="*/ 66 h 87"/>
                <a:gd name="T22" fmla="*/ 22 w 86"/>
                <a:gd name="T23" fmla="*/ 44 h 87"/>
                <a:gd name="T24" fmla="*/ 0 w 86"/>
                <a:gd name="T25"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87">
                  <a:moveTo>
                    <a:pt x="0" y="21"/>
                  </a:moveTo>
                  <a:lnTo>
                    <a:pt x="21" y="0"/>
                  </a:lnTo>
                  <a:lnTo>
                    <a:pt x="43" y="23"/>
                  </a:lnTo>
                  <a:lnTo>
                    <a:pt x="65" y="0"/>
                  </a:lnTo>
                  <a:lnTo>
                    <a:pt x="86" y="21"/>
                  </a:lnTo>
                  <a:lnTo>
                    <a:pt x="64" y="44"/>
                  </a:lnTo>
                  <a:lnTo>
                    <a:pt x="86" y="66"/>
                  </a:lnTo>
                  <a:lnTo>
                    <a:pt x="65" y="87"/>
                  </a:lnTo>
                  <a:lnTo>
                    <a:pt x="43" y="65"/>
                  </a:lnTo>
                  <a:lnTo>
                    <a:pt x="21" y="87"/>
                  </a:lnTo>
                  <a:lnTo>
                    <a:pt x="0" y="66"/>
                  </a:lnTo>
                  <a:lnTo>
                    <a:pt x="22" y="44"/>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 name="Freeform 40">
              <a:extLst>
                <a:ext uri="{FF2B5EF4-FFF2-40B4-BE49-F238E27FC236}">
                  <a16:creationId xmlns:a16="http://schemas.microsoft.com/office/drawing/2014/main" id="{ADF98B81-28E1-4E65-BEBB-522F33A15C65}"/>
                </a:ext>
              </a:extLst>
            </p:cNvPr>
            <p:cNvSpPr>
              <a:spLocks/>
            </p:cNvSpPr>
            <p:nvPr/>
          </p:nvSpPr>
          <p:spPr bwMode="auto">
            <a:xfrm>
              <a:off x="3660" y="6224"/>
              <a:ext cx="87" cy="87"/>
            </a:xfrm>
            <a:custGeom>
              <a:avLst/>
              <a:gdLst>
                <a:gd name="T0" fmla="*/ 0 w 87"/>
                <a:gd name="T1" fmla="*/ 21 h 87"/>
                <a:gd name="T2" fmla="*/ 21 w 87"/>
                <a:gd name="T3" fmla="*/ 0 h 87"/>
                <a:gd name="T4" fmla="*/ 43 w 87"/>
                <a:gd name="T5" fmla="*/ 23 h 87"/>
                <a:gd name="T6" fmla="*/ 66 w 87"/>
                <a:gd name="T7" fmla="*/ 0 h 87"/>
                <a:gd name="T8" fmla="*/ 87 w 87"/>
                <a:gd name="T9" fmla="*/ 21 h 87"/>
                <a:gd name="T10" fmla="*/ 64 w 87"/>
                <a:gd name="T11" fmla="*/ 44 h 87"/>
                <a:gd name="T12" fmla="*/ 87 w 87"/>
                <a:gd name="T13" fmla="*/ 66 h 87"/>
                <a:gd name="T14" fmla="*/ 66 w 87"/>
                <a:gd name="T15" fmla="*/ 87 h 87"/>
                <a:gd name="T16" fmla="*/ 43 w 87"/>
                <a:gd name="T17" fmla="*/ 65 h 87"/>
                <a:gd name="T18" fmla="*/ 21 w 87"/>
                <a:gd name="T19" fmla="*/ 87 h 87"/>
                <a:gd name="T20" fmla="*/ 0 w 87"/>
                <a:gd name="T21" fmla="*/ 66 h 87"/>
                <a:gd name="T22" fmla="*/ 23 w 87"/>
                <a:gd name="T23" fmla="*/ 44 h 87"/>
                <a:gd name="T24" fmla="*/ 0 w 87"/>
                <a:gd name="T25"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87">
                  <a:moveTo>
                    <a:pt x="0" y="21"/>
                  </a:moveTo>
                  <a:lnTo>
                    <a:pt x="21" y="0"/>
                  </a:lnTo>
                  <a:lnTo>
                    <a:pt x="43" y="23"/>
                  </a:lnTo>
                  <a:lnTo>
                    <a:pt x="66" y="0"/>
                  </a:lnTo>
                  <a:lnTo>
                    <a:pt x="87" y="21"/>
                  </a:lnTo>
                  <a:lnTo>
                    <a:pt x="64" y="44"/>
                  </a:lnTo>
                  <a:lnTo>
                    <a:pt x="87" y="66"/>
                  </a:lnTo>
                  <a:lnTo>
                    <a:pt x="66" y="87"/>
                  </a:lnTo>
                  <a:lnTo>
                    <a:pt x="43" y="65"/>
                  </a:lnTo>
                  <a:lnTo>
                    <a:pt x="21" y="87"/>
                  </a:lnTo>
                  <a:lnTo>
                    <a:pt x="0" y="66"/>
                  </a:lnTo>
                  <a:lnTo>
                    <a:pt x="23" y="44"/>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Freeform 41">
              <a:extLst>
                <a:ext uri="{FF2B5EF4-FFF2-40B4-BE49-F238E27FC236}">
                  <a16:creationId xmlns:a16="http://schemas.microsoft.com/office/drawing/2014/main" id="{C854B9C8-0E31-4191-A435-A6648A479203}"/>
                </a:ext>
              </a:extLst>
            </p:cNvPr>
            <p:cNvSpPr>
              <a:spLocks/>
            </p:cNvSpPr>
            <p:nvPr/>
          </p:nvSpPr>
          <p:spPr bwMode="auto">
            <a:xfrm>
              <a:off x="3959" y="6224"/>
              <a:ext cx="86" cy="87"/>
            </a:xfrm>
            <a:custGeom>
              <a:avLst/>
              <a:gdLst>
                <a:gd name="T0" fmla="*/ 0 w 86"/>
                <a:gd name="T1" fmla="*/ 21 h 87"/>
                <a:gd name="T2" fmla="*/ 21 w 86"/>
                <a:gd name="T3" fmla="*/ 0 h 87"/>
                <a:gd name="T4" fmla="*/ 43 w 86"/>
                <a:gd name="T5" fmla="*/ 23 h 87"/>
                <a:gd name="T6" fmla="*/ 65 w 86"/>
                <a:gd name="T7" fmla="*/ 0 h 87"/>
                <a:gd name="T8" fmla="*/ 86 w 86"/>
                <a:gd name="T9" fmla="*/ 21 h 87"/>
                <a:gd name="T10" fmla="*/ 64 w 86"/>
                <a:gd name="T11" fmla="*/ 44 h 87"/>
                <a:gd name="T12" fmla="*/ 86 w 86"/>
                <a:gd name="T13" fmla="*/ 66 h 87"/>
                <a:gd name="T14" fmla="*/ 65 w 86"/>
                <a:gd name="T15" fmla="*/ 87 h 87"/>
                <a:gd name="T16" fmla="*/ 43 w 86"/>
                <a:gd name="T17" fmla="*/ 65 h 87"/>
                <a:gd name="T18" fmla="*/ 21 w 86"/>
                <a:gd name="T19" fmla="*/ 87 h 87"/>
                <a:gd name="T20" fmla="*/ 0 w 86"/>
                <a:gd name="T21" fmla="*/ 66 h 87"/>
                <a:gd name="T22" fmla="*/ 22 w 86"/>
                <a:gd name="T23" fmla="*/ 44 h 87"/>
                <a:gd name="T24" fmla="*/ 0 w 86"/>
                <a:gd name="T25"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87">
                  <a:moveTo>
                    <a:pt x="0" y="21"/>
                  </a:moveTo>
                  <a:lnTo>
                    <a:pt x="21" y="0"/>
                  </a:lnTo>
                  <a:lnTo>
                    <a:pt x="43" y="23"/>
                  </a:lnTo>
                  <a:lnTo>
                    <a:pt x="65" y="0"/>
                  </a:lnTo>
                  <a:lnTo>
                    <a:pt x="86" y="21"/>
                  </a:lnTo>
                  <a:lnTo>
                    <a:pt x="64" y="44"/>
                  </a:lnTo>
                  <a:lnTo>
                    <a:pt x="86" y="66"/>
                  </a:lnTo>
                  <a:lnTo>
                    <a:pt x="65" y="87"/>
                  </a:lnTo>
                  <a:lnTo>
                    <a:pt x="43" y="65"/>
                  </a:lnTo>
                  <a:lnTo>
                    <a:pt x="21" y="87"/>
                  </a:lnTo>
                  <a:lnTo>
                    <a:pt x="0" y="66"/>
                  </a:lnTo>
                  <a:lnTo>
                    <a:pt x="22" y="44"/>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Freeform 42">
              <a:extLst>
                <a:ext uri="{FF2B5EF4-FFF2-40B4-BE49-F238E27FC236}">
                  <a16:creationId xmlns:a16="http://schemas.microsoft.com/office/drawing/2014/main" id="{B939B224-0892-4A03-9D9D-65E27F5E3659}"/>
                </a:ext>
              </a:extLst>
            </p:cNvPr>
            <p:cNvSpPr>
              <a:spLocks/>
            </p:cNvSpPr>
            <p:nvPr/>
          </p:nvSpPr>
          <p:spPr bwMode="auto">
            <a:xfrm>
              <a:off x="3062" y="6513"/>
              <a:ext cx="86" cy="87"/>
            </a:xfrm>
            <a:custGeom>
              <a:avLst/>
              <a:gdLst>
                <a:gd name="T0" fmla="*/ 0 w 86"/>
                <a:gd name="T1" fmla="*/ 21 h 87"/>
                <a:gd name="T2" fmla="*/ 21 w 86"/>
                <a:gd name="T3" fmla="*/ 0 h 87"/>
                <a:gd name="T4" fmla="*/ 43 w 86"/>
                <a:gd name="T5" fmla="*/ 23 h 87"/>
                <a:gd name="T6" fmla="*/ 65 w 86"/>
                <a:gd name="T7" fmla="*/ 0 h 87"/>
                <a:gd name="T8" fmla="*/ 86 w 86"/>
                <a:gd name="T9" fmla="*/ 21 h 87"/>
                <a:gd name="T10" fmla="*/ 64 w 86"/>
                <a:gd name="T11" fmla="*/ 44 h 87"/>
                <a:gd name="T12" fmla="*/ 86 w 86"/>
                <a:gd name="T13" fmla="*/ 66 h 87"/>
                <a:gd name="T14" fmla="*/ 65 w 86"/>
                <a:gd name="T15" fmla="*/ 87 h 87"/>
                <a:gd name="T16" fmla="*/ 43 w 86"/>
                <a:gd name="T17" fmla="*/ 65 h 87"/>
                <a:gd name="T18" fmla="*/ 21 w 86"/>
                <a:gd name="T19" fmla="*/ 87 h 87"/>
                <a:gd name="T20" fmla="*/ 0 w 86"/>
                <a:gd name="T21" fmla="*/ 66 h 87"/>
                <a:gd name="T22" fmla="*/ 22 w 86"/>
                <a:gd name="T23" fmla="*/ 44 h 87"/>
                <a:gd name="T24" fmla="*/ 0 w 86"/>
                <a:gd name="T25"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87">
                  <a:moveTo>
                    <a:pt x="0" y="21"/>
                  </a:moveTo>
                  <a:lnTo>
                    <a:pt x="21" y="0"/>
                  </a:lnTo>
                  <a:lnTo>
                    <a:pt x="43" y="23"/>
                  </a:lnTo>
                  <a:lnTo>
                    <a:pt x="65" y="0"/>
                  </a:lnTo>
                  <a:lnTo>
                    <a:pt x="86" y="21"/>
                  </a:lnTo>
                  <a:lnTo>
                    <a:pt x="64" y="44"/>
                  </a:lnTo>
                  <a:lnTo>
                    <a:pt x="86" y="66"/>
                  </a:lnTo>
                  <a:lnTo>
                    <a:pt x="65" y="87"/>
                  </a:lnTo>
                  <a:lnTo>
                    <a:pt x="43" y="65"/>
                  </a:lnTo>
                  <a:lnTo>
                    <a:pt x="21" y="87"/>
                  </a:lnTo>
                  <a:lnTo>
                    <a:pt x="0" y="66"/>
                  </a:lnTo>
                  <a:lnTo>
                    <a:pt x="22" y="44"/>
                  </a:lnTo>
                  <a:lnTo>
                    <a:pt x="0" y="21"/>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43">
              <a:extLst>
                <a:ext uri="{FF2B5EF4-FFF2-40B4-BE49-F238E27FC236}">
                  <a16:creationId xmlns:a16="http://schemas.microsoft.com/office/drawing/2014/main" id="{9CC387D0-5887-4203-B02E-2E3E13F27DE4}"/>
                </a:ext>
              </a:extLst>
            </p:cNvPr>
            <p:cNvSpPr>
              <a:spLocks/>
            </p:cNvSpPr>
            <p:nvPr/>
          </p:nvSpPr>
          <p:spPr bwMode="auto">
            <a:xfrm>
              <a:off x="3360" y="6513"/>
              <a:ext cx="87" cy="87"/>
            </a:xfrm>
            <a:custGeom>
              <a:avLst/>
              <a:gdLst>
                <a:gd name="T0" fmla="*/ 0 w 87"/>
                <a:gd name="T1" fmla="*/ 21 h 87"/>
                <a:gd name="T2" fmla="*/ 21 w 87"/>
                <a:gd name="T3" fmla="*/ 0 h 87"/>
                <a:gd name="T4" fmla="*/ 44 w 87"/>
                <a:gd name="T5" fmla="*/ 23 h 87"/>
                <a:gd name="T6" fmla="*/ 66 w 87"/>
                <a:gd name="T7" fmla="*/ 0 h 87"/>
                <a:gd name="T8" fmla="*/ 87 w 87"/>
                <a:gd name="T9" fmla="*/ 21 h 87"/>
                <a:gd name="T10" fmla="*/ 65 w 87"/>
                <a:gd name="T11" fmla="*/ 44 h 87"/>
                <a:gd name="T12" fmla="*/ 87 w 87"/>
                <a:gd name="T13" fmla="*/ 66 h 87"/>
                <a:gd name="T14" fmla="*/ 66 w 87"/>
                <a:gd name="T15" fmla="*/ 87 h 87"/>
                <a:gd name="T16" fmla="*/ 44 w 87"/>
                <a:gd name="T17" fmla="*/ 65 h 87"/>
                <a:gd name="T18" fmla="*/ 21 w 87"/>
                <a:gd name="T19" fmla="*/ 87 h 87"/>
                <a:gd name="T20" fmla="*/ 0 w 87"/>
                <a:gd name="T21" fmla="*/ 66 h 87"/>
                <a:gd name="T22" fmla="*/ 23 w 87"/>
                <a:gd name="T23" fmla="*/ 44 h 87"/>
                <a:gd name="T24" fmla="*/ 0 w 87"/>
                <a:gd name="T25"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87">
                  <a:moveTo>
                    <a:pt x="0" y="21"/>
                  </a:moveTo>
                  <a:lnTo>
                    <a:pt x="21" y="0"/>
                  </a:lnTo>
                  <a:lnTo>
                    <a:pt x="44" y="23"/>
                  </a:lnTo>
                  <a:lnTo>
                    <a:pt x="66" y="0"/>
                  </a:lnTo>
                  <a:lnTo>
                    <a:pt x="87" y="21"/>
                  </a:lnTo>
                  <a:lnTo>
                    <a:pt x="65" y="44"/>
                  </a:lnTo>
                  <a:lnTo>
                    <a:pt x="87" y="66"/>
                  </a:lnTo>
                  <a:lnTo>
                    <a:pt x="66" y="87"/>
                  </a:lnTo>
                  <a:lnTo>
                    <a:pt x="44" y="65"/>
                  </a:lnTo>
                  <a:lnTo>
                    <a:pt x="21" y="87"/>
                  </a:lnTo>
                  <a:lnTo>
                    <a:pt x="0" y="66"/>
                  </a:lnTo>
                  <a:lnTo>
                    <a:pt x="23" y="44"/>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Freeform 44">
              <a:extLst>
                <a:ext uri="{FF2B5EF4-FFF2-40B4-BE49-F238E27FC236}">
                  <a16:creationId xmlns:a16="http://schemas.microsoft.com/office/drawing/2014/main" id="{D6B6269E-4C8D-4A0B-ACE0-04D40BAD773E}"/>
                </a:ext>
              </a:extLst>
            </p:cNvPr>
            <p:cNvSpPr>
              <a:spLocks/>
            </p:cNvSpPr>
            <p:nvPr/>
          </p:nvSpPr>
          <p:spPr bwMode="auto">
            <a:xfrm>
              <a:off x="3659" y="6513"/>
              <a:ext cx="87" cy="87"/>
            </a:xfrm>
            <a:custGeom>
              <a:avLst/>
              <a:gdLst>
                <a:gd name="T0" fmla="*/ 0 w 87"/>
                <a:gd name="T1" fmla="*/ 21 h 87"/>
                <a:gd name="T2" fmla="*/ 21 w 87"/>
                <a:gd name="T3" fmla="*/ 0 h 87"/>
                <a:gd name="T4" fmla="*/ 43 w 87"/>
                <a:gd name="T5" fmla="*/ 23 h 87"/>
                <a:gd name="T6" fmla="*/ 66 w 87"/>
                <a:gd name="T7" fmla="*/ 0 h 87"/>
                <a:gd name="T8" fmla="*/ 87 w 87"/>
                <a:gd name="T9" fmla="*/ 21 h 87"/>
                <a:gd name="T10" fmla="*/ 64 w 87"/>
                <a:gd name="T11" fmla="*/ 44 h 87"/>
                <a:gd name="T12" fmla="*/ 87 w 87"/>
                <a:gd name="T13" fmla="*/ 66 h 87"/>
                <a:gd name="T14" fmla="*/ 66 w 87"/>
                <a:gd name="T15" fmla="*/ 87 h 87"/>
                <a:gd name="T16" fmla="*/ 43 w 87"/>
                <a:gd name="T17" fmla="*/ 65 h 87"/>
                <a:gd name="T18" fmla="*/ 21 w 87"/>
                <a:gd name="T19" fmla="*/ 87 h 87"/>
                <a:gd name="T20" fmla="*/ 0 w 87"/>
                <a:gd name="T21" fmla="*/ 66 h 87"/>
                <a:gd name="T22" fmla="*/ 22 w 87"/>
                <a:gd name="T23" fmla="*/ 44 h 87"/>
                <a:gd name="T24" fmla="*/ 0 w 87"/>
                <a:gd name="T25"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87">
                  <a:moveTo>
                    <a:pt x="0" y="21"/>
                  </a:moveTo>
                  <a:lnTo>
                    <a:pt x="21" y="0"/>
                  </a:lnTo>
                  <a:lnTo>
                    <a:pt x="43" y="23"/>
                  </a:lnTo>
                  <a:lnTo>
                    <a:pt x="66" y="0"/>
                  </a:lnTo>
                  <a:lnTo>
                    <a:pt x="87" y="21"/>
                  </a:lnTo>
                  <a:lnTo>
                    <a:pt x="64" y="44"/>
                  </a:lnTo>
                  <a:lnTo>
                    <a:pt x="87" y="66"/>
                  </a:lnTo>
                  <a:lnTo>
                    <a:pt x="66" y="87"/>
                  </a:lnTo>
                  <a:lnTo>
                    <a:pt x="43" y="65"/>
                  </a:lnTo>
                  <a:lnTo>
                    <a:pt x="21" y="87"/>
                  </a:lnTo>
                  <a:lnTo>
                    <a:pt x="0" y="66"/>
                  </a:lnTo>
                  <a:lnTo>
                    <a:pt x="22" y="44"/>
                  </a:lnTo>
                  <a:lnTo>
                    <a:pt x="0" y="21"/>
                  </a:lnTo>
                  <a:close/>
                </a:path>
              </a:pathLst>
            </a:custGeom>
            <a:solidFill>
              <a:srgbClr val="FF6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4" name="Freeform 45">
              <a:extLst>
                <a:ext uri="{FF2B5EF4-FFF2-40B4-BE49-F238E27FC236}">
                  <a16:creationId xmlns:a16="http://schemas.microsoft.com/office/drawing/2014/main" id="{8E014984-CCF2-4397-940F-38E7F229276B}"/>
                </a:ext>
              </a:extLst>
            </p:cNvPr>
            <p:cNvSpPr>
              <a:spLocks/>
            </p:cNvSpPr>
            <p:nvPr/>
          </p:nvSpPr>
          <p:spPr bwMode="auto">
            <a:xfrm>
              <a:off x="3957" y="6513"/>
              <a:ext cx="87" cy="87"/>
            </a:xfrm>
            <a:custGeom>
              <a:avLst/>
              <a:gdLst>
                <a:gd name="T0" fmla="*/ 0 w 87"/>
                <a:gd name="T1" fmla="*/ 21 h 87"/>
                <a:gd name="T2" fmla="*/ 21 w 87"/>
                <a:gd name="T3" fmla="*/ 0 h 87"/>
                <a:gd name="T4" fmla="*/ 44 w 87"/>
                <a:gd name="T5" fmla="*/ 23 h 87"/>
                <a:gd name="T6" fmla="*/ 66 w 87"/>
                <a:gd name="T7" fmla="*/ 0 h 87"/>
                <a:gd name="T8" fmla="*/ 87 w 87"/>
                <a:gd name="T9" fmla="*/ 21 h 87"/>
                <a:gd name="T10" fmla="*/ 65 w 87"/>
                <a:gd name="T11" fmla="*/ 44 h 87"/>
                <a:gd name="T12" fmla="*/ 87 w 87"/>
                <a:gd name="T13" fmla="*/ 66 h 87"/>
                <a:gd name="T14" fmla="*/ 66 w 87"/>
                <a:gd name="T15" fmla="*/ 87 h 87"/>
                <a:gd name="T16" fmla="*/ 44 w 87"/>
                <a:gd name="T17" fmla="*/ 65 h 87"/>
                <a:gd name="T18" fmla="*/ 21 w 87"/>
                <a:gd name="T19" fmla="*/ 87 h 87"/>
                <a:gd name="T20" fmla="*/ 0 w 87"/>
                <a:gd name="T21" fmla="*/ 66 h 87"/>
                <a:gd name="T22" fmla="*/ 23 w 87"/>
                <a:gd name="T23" fmla="*/ 44 h 87"/>
                <a:gd name="T24" fmla="*/ 0 w 87"/>
                <a:gd name="T25"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87">
                  <a:moveTo>
                    <a:pt x="0" y="21"/>
                  </a:moveTo>
                  <a:lnTo>
                    <a:pt x="21" y="0"/>
                  </a:lnTo>
                  <a:lnTo>
                    <a:pt x="44" y="23"/>
                  </a:lnTo>
                  <a:lnTo>
                    <a:pt x="66" y="0"/>
                  </a:lnTo>
                  <a:lnTo>
                    <a:pt x="87" y="21"/>
                  </a:lnTo>
                  <a:lnTo>
                    <a:pt x="65" y="44"/>
                  </a:lnTo>
                  <a:lnTo>
                    <a:pt x="87" y="66"/>
                  </a:lnTo>
                  <a:lnTo>
                    <a:pt x="66" y="87"/>
                  </a:lnTo>
                  <a:lnTo>
                    <a:pt x="44" y="65"/>
                  </a:lnTo>
                  <a:lnTo>
                    <a:pt x="21" y="87"/>
                  </a:lnTo>
                  <a:lnTo>
                    <a:pt x="0" y="66"/>
                  </a:lnTo>
                  <a:lnTo>
                    <a:pt x="23" y="44"/>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5" name="Rectangle 46">
              <a:extLst>
                <a:ext uri="{FF2B5EF4-FFF2-40B4-BE49-F238E27FC236}">
                  <a16:creationId xmlns:a16="http://schemas.microsoft.com/office/drawing/2014/main" id="{854991D4-C348-4A44-8D8E-6DDE88D5C4AC}"/>
                </a:ext>
              </a:extLst>
            </p:cNvPr>
            <p:cNvSpPr>
              <a:spLocks noChangeArrowheads="1"/>
            </p:cNvSpPr>
            <p:nvPr/>
          </p:nvSpPr>
          <p:spPr bwMode="auto">
            <a:xfrm>
              <a:off x="2338" y="5875"/>
              <a:ext cx="2024" cy="758"/>
            </a:xfrm>
            <a:prstGeom prst="rect">
              <a:avLst/>
            </a:pr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pic>
        <p:nvPicPr>
          <p:cNvPr id="11" name="図 10">
            <a:extLst>
              <a:ext uri="{FF2B5EF4-FFF2-40B4-BE49-F238E27FC236}">
                <a16:creationId xmlns:a16="http://schemas.microsoft.com/office/drawing/2014/main" id="{BF39089A-886D-4A83-BB96-EBE38F9304A9}"/>
              </a:ext>
            </a:extLst>
          </p:cNvPr>
          <p:cNvPicPr>
            <a:picLocks noChangeAspect="1"/>
          </p:cNvPicPr>
          <p:nvPr/>
        </p:nvPicPr>
        <p:blipFill>
          <a:blip r:embed="rId3"/>
          <a:stretch>
            <a:fillRect/>
          </a:stretch>
        </p:blipFill>
        <p:spPr>
          <a:xfrm>
            <a:off x="11426921" y="988353"/>
            <a:ext cx="3333079" cy="227410"/>
          </a:xfrm>
          <a:prstGeom prst="rect">
            <a:avLst/>
          </a:prstGeom>
        </p:spPr>
      </p:pic>
      <p:grpSp>
        <p:nvGrpSpPr>
          <p:cNvPr id="62" name="グループ化 61">
            <a:extLst>
              <a:ext uri="{FF2B5EF4-FFF2-40B4-BE49-F238E27FC236}">
                <a16:creationId xmlns:a16="http://schemas.microsoft.com/office/drawing/2014/main" id="{6F5F3A28-1BC6-495F-951C-A9F653264793}"/>
              </a:ext>
            </a:extLst>
          </p:cNvPr>
          <p:cNvGrpSpPr/>
          <p:nvPr/>
        </p:nvGrpSpPr>
        <p:grpSpPr>
          <a:xfrm>
            <a:off x="846863" y="9252028"/>
            <a:ext cx="2613600" cy="1399267"/>
            <a:chOff x="846863" y="9252028"/>
            <a:chExt cx="2613600" cy="1399267"/>
          </a:xfrm>
        </p:grpSpPr>
        <p:pic>
          <p:nvPicPr>
            <p:cNvPr id="27" name="図 26">
              <a:extLst>
                <a:ext uri="{FF2B5EF4-FFF2-40B4-BE49-F238E27FC236}">
                  <a16:creationId xmlns:a16="http://schemas.microsoft.com/office/drawing/2014/main" id="{85AF704C-8BA7-4A43-97C0-5D9E9BD2B759}"/>
                </a:ext>
              </a:extLst>
            </p:cNvPr>
            <p:cNvPicPr>
              <a:picLocks noChangeAspect="1"/>
            </p:cNvPicPr>
            <p:nvPr/>
          </p:nvPicPr>
          <p:blipFill>
            <a:blip r:embed="rId4"/>
            <a:stretch>
              <a:fillRect/>
            </a:stretch>
          </p:blipFill>
          <p:spPr>
            <a:xfrm>
              <a:off x="846863" y="9252028"/>
              <a:ext cx="2613600" cy="1399267"/>
            </a:xfrm>
            <a:prstGeom prst="rect">
              <a:avLst/>
            </a:prstGeom>
          </p:spPr>
        </p:pic>
        <p:sp>
          <p:nvSpPr>
            <p:cNvPr id="28" name="楕円 27">
              <a:extLst>
                <a:ext uri="{FF2B5EF4-FFF2-40B4-BE49-F238E27FC236}">
                  <a16:creationId xmlns:a16="http://schemas.microsoft.com/office/drawing/2014/main" id="{0F956286-BC89-4584-8554-857C4C14A411}"/>
                </a:ext>
              </a:extLst>
            </p:cNvPr>
            <p:cNvSpPr/>
            <p:nvPr/>
          </p:nvSpPr>
          <p:spPr>
            <a:xfrm>
              <a:off x="2349610" y="9925215"/>
              <a:ext cx="97404" cy="934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 name="図 1"/>
          <p:cNvPicPr>
            <a:picLocks noChangeAspect="1"/>
          </p:cNvPicPr>
          <p:nvPr/>
        </p:nvPicPr>
        <p:blipFill>
          <a:blip r:embed="rId5"/>
          <a:stretch>
            <a:fillRect/>
          </a:stretch>
        </p:blipFill>
        <p:spPr>
          <a:xfrm>
            <a:off x="2212764" y="1822122"/>
            <a:ext cx="11803239" cy="7051864"/>
          </a:xfrm>
          <a:prstGeom prst="rect">
            <a:avLst/>
          </a:prstGeom>
        </p:spPr>
      </p:pic>
      <p:sp>
        <p:nvSpPr>
          <p:cNvPr id="4" name="スライド番号プレースホルダー 3"/>
          <p:cNvSpPr>
            <a:spLocks noGrp="1"/>
          </p:cNvSpPr>
          <p:nvPr>
            <p:ph type="sldNum" sz="quarter" idx="12"/>
          </p:nvPr>
        </p:nvSpPr>
        <p:spPr/>
        <p:txBody>
          <a:bodyPr/>
          <a:lstStyle/>
          <a:p>
            <a:fld id="{F7809CC4-BC24-49F4-821D-E9970E7A63E4}" type="slidenum">
              <a:rPr kumimoji="1" lang="ja-JP" altLang="en-US" smtClean="0"/>
              <a:pPr/>
              <a:t>10</a:t>
            </a:fld>
            <a:endParaRPr kumimoji="1" lang="ja-JP" altLang="en-US" dirty="0"/>
          </a:p>
        </p:txBody>
      </p:sp>
    </p:spTree>
    <p:extLst>
      <p:ext uri="{BB962C8B-B14F-4D97-AF65-F5344CB8AC3E}">
        <p14:creationId xmlns:p14="http://schemas.microsoft.com/office/powerpoint/2010/main" val="5097531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表 53">
            <a:extLst>
              <a:ext uri="{FF2B5EF4-FFF2-40B4-BE49-F238E27FC236}">
                <a16:creationId xmlns:a16="http://schemas.microsoft.com/office/drawing/2014/main" id="{8A562137-2DFA-4BA6-BE1C-2598E5E1D249}"/>
              </a:ext>
            </a:extLst>
          </p:cNvPr>
          <p:cNvGraphicFramePr>
            <a:graphicFrameLocks noGrp="1"/>
          </p:cNvGraphicFramePr>
          <p:nvPr>
            <p:extLst>
              <p:ext uri="{D42A27DB-BD31-4B8C-83A1-F6EECF244321}">
                <p14:modId xmlns:p14="http://schemas.microsoft.com/office/powerpoint/2010/main" val="4081093992"/>
              </p:ext>
            </p:extLst>
          </p:nvPr>
        </p:nvGraphicFramePr>
        <p:xfrm>
          <a:off x="-325" y="640596"/>
          <a:ext cx="15120000" cy="458938"/>
        </p:xfrm>
        <a:graphic>
          <a:graphicData uri="http://schemas.openxmlformats.org/drawingml/2006/table">
            <a:tbl>
              <a:tblPr firstRow="1" bandRow="1">
                <a:tableStyleId>{5C22544A-7EE6-4342-B048-85BDC9FD1C3A}</a:tableStyleId>
              </a:tblPr>
              <a:tblGrid>
                <a:gridCol w="15120000">
                  <a:extLst>
                    <a:ext uri="{9D8B030D-6E8A-4147-A177-3AD203B41FA5}">
                      <a16:colId xmlns:a16="http://schemas.microsoft.com/office/drawing/2014/main" val="3578394316"/>
                    </a:ext>
                  </a:extLst>
                </a:gridCol>
              </a:tblGrid>
              <a:tr h="458938">
                <a:tc>
                  <a:txBody>
                    <a:bodyPr/>
                    <a:lstStyle/>
                    <a:p>
                      <a:pPr algn="ctr"/>
                      <a:r>
                        <a:rPr kumimoji="1" lang="ja-JP" altLang="en-US" sz="1900" dirty="0" smtClean="0">
                          <a:latin typeface="ＭＳ ゴシック" panose="020B0609070205080204" pitchFamily="49" charset="-128"/>
                          <a:ea typeface="ＭＳ ゴシック" panose="020B0609070205080204" pitchFamily="49" charset="-128"/>
                        </a:rPr>
                        <a:t>評価方法について</a:t>
                      </a:r>
                      <a:endParaRPr kumimoji="1" lang="en-US" altLang="ja-JP" sz="1900" dirty="0">
                        <a:latin typeface="ＭＳ ゴシック" panose="020B0609070205080204" pitchFamily="49" charset="-128"/>
                        <a:ea typeface="ＭＳ ゴシック" panose="020B0609070205080204" pitchFamily="49" charset="-128"/>
                      </a:endParaRPr>
                    </a:p>
                  </a:txBody>
                  <a:tcPr marL="142071" marR="142071" marT="71035" marB="71035" anchor="ctr">
                    <a:solidFill>
                      <a:srgbClr val="FF66CC"/>
                    </a:solidFill>
                  </a:tcPr>
                </a:tc>
                <a:extLst>
                  <a:ext uri="{0D108BD9-81ED-4DB2-BD59-A6C34878D82A}">
                    <a16:rowId xmlns:a16="http://schemas.microsoft.com/office/drawing/2014/main" val="3349066960"/>
                  </a:ext>
                </a:extLst>
              </a:tr>
            </a:tbl>
          </a:graphicData>
        </a:graphic>
      </p:graphicFrame>
      <p:sp>
        <p:nvSpPr>
          <p:cNvPr id="57" name="正方形/長方形 56">
            <a:extLst>
              <a:ext uri="{FF2B5EF4-FFF2-40B4-BE49-F238E27FC236}">
                <a16:creationId xmlns:a16="http://schemas.microsoft.com/office/drawing/2014/main" id="{218FD209-9E94-44CD-A345-E286AAABF489}"/>
              </a:ext>
            </a:extLst>
          </p:cNvPr>
          <p:cNvSpPr/>
          <p:nvPr/>
        </p:nvSpPr>
        <p:spPr>
          <a:xfrm>
            <a:off x="0" y="0"/>
            <a:ext cx="15119350" cy="615267"/>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sp>
        <p:nvSpPr>
          <p:cNvPr id="74" name="テキスト ボックス 3">
            <a:extLst>
              <a:ext uri="{FF2B5EF4-FFF2-40B4-BE49-F238E27FC236}">
                <a16:creationId xmlns:a16="http://schemas.microsoft.com/office/drawing/2014/main" id="{DB4CE161-E48F-4601-84F0-45A1621F2695}"/>
              </a:ext>
            </a:extLst>
          </p:cNvPr>
          <p:cNvSpPr txBox="1"/>
          <p:nvPr/>
        </p:nvSpPr>
        <p:spPr>
          <a:xfrm>
            <a:off x="0" y="-16013"/>
            <a:ext cx="10585874" cy="63128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４</a:t>
            </a:r>
            <a:r>
              <a:rPr lang="zh-TW"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zh-TW"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試行実施結果</a:t>
            </a: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　　４．３　</a:t>
            </a:r>
            <a:r>
              <a:rPr lang="ja-JP"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底質</a:t>
            </a:r>
            <a:endParaRPr lang="zh-TW"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22" name="テキスト ボックス 21">
            <a:extLst>
              <a:ext uri="{FF2B5EF4-FFF2-40B4-BE49-F238E27FC236}">
                <a16:creationId xmlns:a16="http://schemas.microsoft.com/office/drawing/2014/main" id="{5650FD9B-1185-45D2-9240-D2FCC4ED3E41}"/>
              </a:ext>
            </a:extLst>
          </p:cNvPr>
          <p:cNvSpPr txBox="1"/>
          <p:nvPr/>
        </p:nvSpPr>
        <p:spPr>
          <a:xfrm>
            <a:off x="276939" y="1138465"/>
            <a:ext cx="14687290" cy="758841"/>
          </a:xfrm>
          <a:prstGeom prst="rect">
            <a:avLst/>
          </a:prstGeom>
          <a:solidFill>
            <a:srgbClr val="FFFFCC"/>
          </a:solidFill>
          <a:ln>
            <a:solidFill>
              <a:srgbClr val="333300"/>
            </a:solidFill>
          </a:ln>
        </p:spPr>
        <p:txBody>
          <a:bodyPr wrap="square" lIns="72000" tIns="72000" rIns="72000" bIns="0" rtlCol="0">
            <a:noAutofit/>
          </a:bodyPr>
          <a:lstStyle/>
          <a:p>
            <a:pPr marL="180000" indent="-180000"/>
            <a:r>
              <a:rPr lang="ja-JP" altLang="en-US" sz="1400" dirty="0" smtClean="0">
                <a:latin typeface="ＭＳ Ｐゴシック" panose="020B0600070205080204" pitchFamily="50" charset="-128"/>
                <a:ea typeface="ＭＳ Ｐゴシック" panose="020B0600070205080204" pitchFamily="50" charset="-128"/>
              </a:rPr>
              <a:t>・本資料では調査前後の底泥の評価指標について、</a:t>
            </a:r>
            <a:r>
              <a:rPr lang="en-US" altLang="ja-JP" sz="1400" dirty="0" smtClean="0">
                <a:latin typeface="ＭＳ Ｐゴシック" panose="020B0600070205080204" pitchFamily="50" charset="-128"/>
                <a:ea typeface="ＭＳ Ｐゴシック" panose="020B0600070205080204" pitchFamily="50" charset="-128"/>
              </a:rPr>
              <a:t>20</a:t>
            </a:r>
            <a:r>
              <a:rPr lang="ja-JP" altLang="en-US" sz="1400" dirty="0" smtClean="0">
                <a:latin typeface="ＭＳ Ｐゴシック" panose="020B0600070205080204" pitchFamily="50" charset="-128"/>
                <a:ea typeface="ＭＳ Ｐゴシック" panose="020B0600070205080204" pitchFamily="50" charset="-128"/>
              </a:rPr>
              <a:t>％以上の減少を「低下傾向」、</a:t>
            </a:r>
            <a:r>
              <a:rPr lang="en-US" altLang="ja-JP" sz="1400" dirty="0" smtClean="0">
                <a:latin typeface="ＭＳ Ｐゴシック" panose="020B0600070205080204" pitchFamily="50" charset="-128"/>
                <a:ea typeface="ＭＳ Ｐゴシック" panose="020B0600070205080204" pitchFamily="50" charset="-128"/>
              </a:rPr>
              <a:t>-20</a:t>
            </a:r>
            <a:r>
              <a:rPr lang="ja-JP" altLang="en-US" sz="1400" dirty="0" smtClean="0">
                <a:latin typeface="ＭＳ Ｐゴシック" panose="020B0600070205080204" pitchFamily="50" charset="-128"/>
                <a:ea typeface="ＭＳ Ｐゴシック" panose="020B0600070205080204" pitchFamily="50" charset="-128"/>
              </a:rPr>
              <a:t>％未満の減少～</a:t>
            </a:r>
            <a:r>
              <a:rPr lang="en-US" altLang="ja-JP" sz="1400" dirty="0" smtClean="0">
                <a:latin typeface="ＭＳ Ｐゴシック" panose="020B0600070205080204" pitchFamily="50" charset="-128"/>
                <a:ea typeface="ＭＳ Ｐゴシック" panose="020B0600070205080204" pitchFamily="50" charset="-128"/>
              </a:rPr>
              <a:t>+20</a:t>
            </a:r>
            <a:r>
              <a:rPr lang="ja-JP" altLang="en-US" sz="1400" dirty="0" smtClean="0">
                <a:latin typeface="ＭＳ Ｐゴシック" panose="020B0600070205080204" pitchFamily="50" charset="-128"/>
                <a:ea typeface="ＭＳ Ｐゴシック" panose="020B0600070205080204" pitchFamily="50" charset="-128"/>
              </a:rPr>
              <a:t>％未満の上昇を「横ばい傾向」、</a:t>
            </a:r>
            <a:r>
              <a:rPr lang="en-US" altLang="ja-JP" sz="1400" dirty="0" smtClean="0">
                <a:latin typeface="ＭＳ Ｐゴシック" panose="020B0600070205080204" pitchFamily="50" charset="-128"/>
                <a:ea typeface="ＭＳ Ｐゴシック" panose="020B0600070205080204" pitchFamily="50" charset="-128"/>
              </a:rPr>
              <a:t>20</a:t>
            </a:r>
            <a:r>
              <a:rPr lang="ja-JP" altLang="en-US" sz="1400" dirty="0" smtClean="0">
                <a:latin typeface="ＭＳ Ｐゴシック" panose="020B0600070205080204" pitchFamily="50" charset="-128"/>
                <a:ea typeface="ＭＳ Ｐゴシック" panose="020B0600070205080204" pitchFamily="50" charset="-128"/>
              </a:rPr>
              <a:t>％以上の上昇を「増加傾向」の３区分に分類した</a:t>
            </a:r>
            <a:r>
              <a:rPr lang="en-US" altLang="ja-JP" sz="1400" baseline="30000" dirty="0" smtClean="0">
                <a:latin typeface="ＭＳ Ｐゴシック" panose="020B0600070205080204" pitchFamily="50" charset="-128"/>
                <a:ea typeface="ＭＳ Ｐゴシック" panose="020B0600070205080204" pitchFamily="50" charset="-128"/>
              </a:rPr>
              <a:t>※</a:t>
            </a:r>
            <a:r>
              <a:rPr lang="ja-JP" altLang="en-US" sz="1400" dirty="0" err="1" smtClean="0">
                <a:latin typeface="ＭＳ Ｐゴシック" panose="020B0600070205080204" pitchFamily="50" charset="-128"/>
                <a:ea typeface="ＭＳ Ｐゴシック" panose="020B0600070205080204" pitchFamily="50" charset="-128"/>
              </a:rPr>
              <a:t>。</a:t>
            </a:r>
            <a:endParaRPr lang="en-US" altLang="ja-JP" sz="1400" dirty="0" smtClean="0">
              <a:latin typeface="ＭＳ Ｐゴシック" panose="020B0600070205080204" pitchFamily="50" charset="-128"/>
              <a:ea typeface="ＭＳ Ｐゴシック" panose="020B0600070205080204" pitchFamily="50" charset="-128"/>
            </a:endParaRPr>
          </a:p>
          <a:p>
            <a:pPr marL="180000" indent="-180000"/>
            <a:r>
              <a:rPr lang="ja-JP" altLang="en-US" sz="1400" dirty="0" smtClean="0">
                <a:latin typeface="ＭＳ Ｐゴシック" panose="020B0600070205080204" pitchFamily="50" charset="-128"/>
                <a:ea typeface="ＭＳ Ｐゴシック" panose="020B0600070205080204" pitchFamily="50" charset="-128"/>
              </a:rPr>
              <a:t>・１年間</a:t>
            </a:r>
            <a:r>
              <a:rPr lang="ja-JP" altLang="en-US" sz="1400" dirty="0">
                <a:latin typeface="ＭＳ Ｐゴシック" panose="020B0600070205080204" pitchFamily="50" charset="-128"/>
                <a:ea typeface="ＭＳ Ｐゴシック" panose="020B0600070205080204" pitchFamily="50" charset="-128"/>
              </a:rPr>
              <a:t>の</a:t>
            </a:r>
            <a:r>
              <a:rPr lang="ja-JP" altLang="en-US" sz="1400" dirty="0" smtClean="0">
                <a:latin typeface="ＭＳ Ｐゴシック" panose="020B0600070205080204" pitchFamily="50" charset="-128"/>
                <a:ea typeface="ＭＳ Ｐゴシック" panose="020B0600070205080204" pitchFamily="50" charset="-128"/>
              </a:rPr>
              <a:t>変動については最小</a:t>
            </a:r>
            <a:r>
              <a:rPr lang="ja-JP" altLang="en-US" sz="1400" dirty="0">
                <a:latin typeface="ＭＳ Ｐゴシック" panose="020B0600070205080204" pitchFamily="50" charset="-128"/>
                <a:ea typeface="ＭＳ Ｐゴシック" panose="020B0600070205080204" pitchFamily="50" charset="-128"/>
              </a:rPr>
              <a:t>二乗法に</a:t>
            </a:r>
            <a:r>
              <a:rPr lang="ja-JP" altLang="en-US" sz="1400" dirty="0" smtClean="0">
                <a:latin typeface="ＭＳ Ｐゴシック" panose="020B0600070205080204" pitchFamily="50" charset="-128"/>
                <a:ea typeface="ＭＳ Ｐゴシック" panose="020B0600070205080204" pitchFamily="50" charset="-128"/>
              </a:rPr>
              <a:t>より変動傾向を直線化し、試行前後の変動を上記指標により区分した。期間ごとの変動は、期間前後の数値を直接比較により区分した。</a:t>
            </a:r>
            <a:endParaRPr lang="en-US" altLang="ja-JP" sz="1400" dirty="0" smtClean="0">
              <a:latin typeface="ＭＳ Ｐゴシック" panose="020B0600070205080204" pitchFamily="50" charset="-128"/>
              <a:ea typeface="ＭＳ Ｐゴシック" panose="020B0600070205080204" pitchFamily="50" charset="-128"/>
            </a:endParaRPr>
          </a:p>
          <a:p>
            <a:pPr marL="180000" indent="-180000"/>
            <a:r>
              <a:rPr lang="ja-JP" altLang="en-US" sz="1400" dirty="0" smtClean="0">
                <a:latin typeface="ＭＳ Ｐゴシック" panose="020B0600070205080204" pitchFamily="50" charset="-128"/>
                <a:ea typeface="ＭＳ Ｐゴシック" panose="020B0600070205080204" pitchFamily="50" charset="-128"/>
              </a:rPr>
              <a:t>・</a:t>
            </a:r>
            <a:r>
              <a:rPr lang="ja-JP" altLang="en-US" sz="1400" dirty="0">
                <a:latin typeface="ＭＳ Ｐゴシック" panose="020B0600070205080204" pitchFamily="50" charset="-128"/>
                <a:ea typeface="ＭＳ Ｐゴシック" panose="020B0600070205080204" pitchFamily="50" charset="-128"/>
              </a:rPr>
              <a:t>本資料では実験区を対照区と比較して</a:t>
            </a:r>
            <a:r>
              <a:rPr lang="ja-JP" altLang="en-US" sz="1400" dirty="0" smtClean="0">
                <a:latin typeface="ＭＳ Ｐゴシック" panose="020B0600070205080204" pitchFamily="50" charset="-128"/>
                <a:ea typeface="ＭＳ Ｐゴシック" panose="020B0600070205080204" pitchFamily="50" charset="-128"/>
              </a:rPr>
              <a:t>、下記に示す通りに改善</a:t>
            </a:r>
            <a:r>
              <a:rPr lang="ja-JP" altLang="en-US" sz="1400" dirty="0">
                <a:latin typeface="ＭＳ Ｐゴシック" panose="020B0600070205080204" pitchFamily="50" charset="-128"/>
                <a:ea typeface="ＭＳ Ｐゴシック" panose="020B0600070205080204" pitchFamily="50" charset="-128"/>
              </a:rPr>
              <a:t>・緩和で分けて効果を分析した</a:t>
            </a:r>
            <a:r>
              <a:rPr lang="ja-JP" altLang="en-US" sz="1400" dirty="0" smtClean="0">
                <a:latin typeface="ＭＳ Ｐゴシック" panose="020B0600070205080204" pitchFamily="50" charset="-128"/>
                <a:ea typeface="ＭＳ Ｐゴシック" panose="020B0600070205080204" pitchFamily="50" charset="-128"/>
              </a:rPr>
              <a:t>。</a:t>
            </a:r>
            <a:endParaRPr lang="en-US" altLang="ja-JP" sz="1400" dirty="0" smtClean="0">
              <a:latin typeface="ＭＳ Ｐゴシック" panose="020B0600070205080204" pitchFamily="50" charset="-128"/>
              <a:ea typeface="ＭＳ Ｐゴシック" panose="020B0600070205080204" pitchFamily="50" charset="-128"/>
            </a:endParaRPr>
          </a:p>
        </p:txBody>
      </p:sp>
      <p:sp>
        <p:nvSpPr>
          <p:cNvPr id="25" name="テキスト ボックス 24">
            <a:extLst>
              <a:ext uri="{FF2B5EF4-FFF2-40B4-BE49-F238E27FC236}">
                <a16:creationId xmlns:a16="http://schemas.microsoft.com/office/drawing/2014/main" id="{5B4811B2-9DF7-BE53-EEDA-485A6A7928D3}"/>
              </a:ext>
            </a:extLst>
          </p:cNvPr>
          <p:cNvSpPr txBox="1"/>
          <p:nvPr/>
        </p:nvSpPr>
        <p:spPr>
          <a:xfrm>
            <a:off x="12471493" y="9285791"/>
            <a:ext cx="1915734" cy="646331"/>
          </a:xfrm>
          <a:prstGeom prst="rect">
            <a:avLst/>
          </a:prstGeom>
          <a:noFill/>
          <a:ln>
            <a:solidFill>
              <a:schemeClr val="tx1"/>
            </a:solidFill>
          </a:ln>
        </p:spPr>
        <p:txBody>
          <a:bodyPr wrap="square" rtlCol="0">
            <a:spAutoFit/>
          </a:bodyPr>
          <a:lstStyle/>
          <a:p>
            <a:r>
              <a:rPr kumimoji="1" lang="ja-JP" altLang="en-US" dirty="0">
                <a:ln>
                  <a:solidFill>
                    <a:schemeClr val="tx1"/>
                  </a:solidFill>
                </a:ln>
                <a:noFill/>
              </a:rPr>
              <a:t>　　　実験区</a:t>
            </a:r>
            <a:endParaRPr kumimoji="1" lang="en-US" altLang="ja-JP" dirty="0">
              <a:ln>
                <a:solidFill>
                  <a:schemeClr val="tx1"/>
                </a:solidFill>
              </a:ln>
              <a:noFill/>
            </a:endParaRPr>
          </a:p>
          <a:p>
            <a:r>
              <a:rPr kumimoji="1" lang="ja-JP" altLang="en-US" dirty="0">
                <a:ln>
                  <a:solidFill>
                    <a:schemeClr val="tx1"/>
                  </a:solidFill>
                </a:ln>
                <a:noFill/>
              </a:rPr>
              <a:t>　　　対照区</a:t>
            </a:r>
          </a:p>
        </p:txBody>
      </p:sp>
      <p:cxnSp>
        <p:nvCxnSpPr>
          <p:cNvPr id="6" name="直線矢印コネクタ 5">
            <a:extLst>
              <a:ext uri="{FF2B5EF4-FFF2-40B4-BE49-F238E27FC236}">
                <a16:creationId xmlns:a16="http://schemas.microsoft.com/office/drawing/2014/main" id="{9DB6850D-A4B7-6D2F-A273-3F2F5A22DCE5}"/>
              </a:ext>
            </a:extLst>
          </p:cNvPr>
          <p:cNvCxnSpPr/>
          <p:nvPr/>
        </p:nvCxnSpPr>
        <p:spPr>
          <a:xfrm>
            <a:off x="12769065" y="9449255"/>
            <a:ext cx="348343" cy="0"/>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A0B68E70-5149-7C72-ECDD-1F6C5D82BC9F}"/>
              </a:ext>
            </a:extLst>
          </p:cNvPr>
          <p:cNvCxnSpPr/>
          <p:nvPr/>
        </p:nvCxnSpPr>
        <p:spPr>
          <a:xfrm>
            <a:off x="12769065" y="9740449"/>
            <a:ext cx="348343" cy="0"/>
          </a:xfrm>
          <a:prstGeom prst="straightConnector1">
            <a:avLst/>
          </a:prstGeom>
          <a:ln>
            <a:solidFill>
              <a:schemeClr val="bg1">
                <a:lumMod val="6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aphicFrame>
        <p:nvGraphicFramePr>
          <p:cNvPr id="5" name="表 4"/>
          <p:cNvGraphicFramePr>
            <a:graphicFrameLocks noGrp="1"/>
          </p:cNvGraphicFramePr>
          <p:nvPr>
            <p:extLst>
              <p:ext uri="{D42A27DB-BD31-4B8C-83A1-F6EECF244321}">
                <p14:modId xmlns:p14="http://schemas.microsoft.com/office/powerpoint/2010/main" val="679872418"/>
              </p:ext>
            </p:extLst>
          </p:nvPr>
        </p:nvGraphicFramePr>
        <p:xfrm>
          <a:off x="718387" y="2038250"/>
          <a:ext cx="11245938" cy="7792282"/>
        </p:xfrm>
        <a:graphic>
          <a:graphicData uri="http://schemas.openxmlformats.org/drawingml/2006/table">
            <a:tbl>
              <a:tblPr firstRow="1" bandRow="1">
                <a:tableStyleId>{5C22544A-7EE6-4342-B048-85BDC9FD1C3A}</a:tableStyleId>
              </a:tblPr>
              <a:tblGrid>
                <a:gridCol w="3748646">
                  <a:extLst>
                    <a:ext uri="{9D8B030D-6E8A-4147-A177-3AD203B41FA5}">
                      <a16:colId xmlns:a16="http://schemas.microsoft.com/office/drawing/2014/main" val="2097689260"/>
                    </a:ext>
                  </a:extLst>
                </a:gridCol>
                <a:gridCol w="3748646">
                  <a:extLst>
                    <a:ext uri="{9D8B030D-6E8A-4147-A177-3AD203B41FA5}">
                      <a16:colId xmlns:a16="http://schemas.microsoft.com/office/drawing/2014/main" val="2600422554"/>
                    </a:ext>
                  </a:extLst>
                </a:gridCol>
                <a:gridCol w="3748646">
                  <a:extLst>
                    <a:ext uri="{9D8B030D-6E8A-4147-A177-3AD203B41FA5}">
                      <a16:colId xmlns:a16="http://schemas.microsoft.com/office/drawing/2014/main" val="2425802146"/>
                    </a:ext>
                  </a:extLst>
                </a:gridCol>
              </a:tblGrid>
              <a:tr h="606568">
                <a:tc>
                  <a:txBody>
                    <a:bodyPr/>
                    <a:lstStyle/>
                    <a:p>
                      <a:pPr algn="ctr"/>
                      <a:r>
                        <a:rPr kumimoji="1" lang="ja-JP" altLang="en-US" b="0" dirty="0" smtClean="0">
                          <a:solidFill>
                            <a:schemeClr val="tx1"/>
                          </a:solidFill>
                          <a:latin typeface="ＭＳ Ｐゴシック" panose="020B0600070205080204" pitchFamily="50" charset="-128"/>
                          <a:ea typeface="ＭＳ Ｐゴシック" panose="020B0600070205080204" pitchFamily="50" charset="-128"/>
                        </a:rPr>
                        <a:t>評価項目</a:t>
                      </a:r>
                      <a:endParaRPr kumimoji="1" lang="ja-JP" altLang="en-US" b="0"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800" b="0" dirty="0" smtClean="0">
                          <a:solidFill>
                            <a:srgbClr val="FF0000"/>
                          </a:solidFill>
                          <a:latin typeface="ＭＳ Ｐゴシック" panose="020B0600070205080204" pitchFamily="50" charset="-128"/>
                          <a:ea typeface="ＭＳ Ｐゴシック" panose="020B0600070205080204" pitchFamily="50" charset="-128"/>
                        </a:rPr>
                        <a:t>改善</a:t>
                      </a:r>
                      <a:endParaRPr kumimoji="1" lang="ja-JP" altLang="en-US" sz="2800" b="0" dirty="0">
                        <a:solidFill>
                          <a:srgbClr val="FF0000"/>
                        </a:solidFill>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rgbClr val="0000FF"/>
                          </a:solidFill>
                          <a:latin typeface="ＭＳ Ｐゴシック" panose="020B0600070205080204" pitchFamily="50" charset="-128"/>
                          <a:ea typeface="ＭＳ Ｐゴシック" panose="020B0600070205080204" pitchFamily="50" charset="-128"/>
                        </a:rPr>
                        <a:t>緩和</a:t>
                      </a:r>
                      <a:endParaRPr kumimoji="1" lang="ja-JP" altLang="en-US" b="0" dirty="0">
                        <a:solidFill>
                          <a:srgbClr val="0000FF"/>
                        </a:solidFill>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1137484"/>
                  </a:ext>
                </a:extLst>
              </a:tr>
              <a:tr h="3592857">
                <a:tc>
                  <a:txBody>
                    <a:bodyPr/>
                    <a:lstStyle/>
                    <a:p>
                      <a:endParaRPr kumimoji="1" lang="ja-JP" altLang="en-US"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0352403"/>
                  </a:ext>
                </a:extLst>
              </a:tr>
              <a:tr h="3592857">
                <a:tc>
                  <a:txBody>
                    <a:bodyPr/>
                    <a:lstStyle/>
                    <a:p>
                      <a:endParaRPr kumimoji="1" lang="ja-JP" altLang="en-US"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7890630"/>
                  </a:ext>
                </a:extLst>
              </a:tr>
            </a:tbl>
          </a:graphicData>
        </a:graphic>
      </p:graphicFrame>
      <p:sp>
        <p:nvSpPr>
          <p:cNvPr id="17" name="矢印: 五方向 47">
            <a:extLst>
              <a:ext uri="{FF2B5EF4-FFF2-40B4-BE49-F238E27FC236}">
                <a16:creationId xmlns:a16="http://schemas.microsoft.com/office/drawing/2014/main" id="{E3E50F3B-4616-42E7-97A3-9DB70C5FD9B8}"/>
              </a:ext>
            </a:extLst>
          </p:cNvPr>
          <p:cNvSpPr/>
          <p:nvPr/>
        </p:nvSpPr>
        <p:spPr>
          <a:xfrm>
            <a:off x="1871353" y="3025332"/>
            <a:ext cx="1540585" cy="1309558"/>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2800" dirty="0">
                <a:solidFill>
                  <a:schemeClr val="tx1"/>
                </a:solidFill>
                <a:latin typeface="ＭＳ Ｐゴシック" panose="020B0600070205080204" pitchFamily="50" charset="-128"/>
                <a:ea typeface="ＭＳ Ｐゴシック" panose="020B0600070205080204" pitchFamily="50" charset="-128"/>
              </a:rPr>
              <a:t>ORP</a:t>
            </a:r>
            <a:endParaRPr lang="ja-JP" altLang="en-US" sz="2800" dirty="0">
              <a:solidFill>
                <a:schemeClr val="tx1"/>
              </a:solidFill>
              <a:latin typeface="ＭＳ Ｐゴシック" panose="020B0600070205080204" pitchFamily="50" charset="-128"/>
              <a:ea typeface="ＭＳ Ｐゴシック" panose="020B0600070205080204" pitchFamily="50" charset="-128"/>
            </a:endParaRPr>
          </a:p>
        </p:txBody>
      </p:sp>
      <p:sp>
        <p:nvSpPr>
          <p:cNvPr id="18" name="矢印: 五方向 50">
            <a:extLst>
              <a:ext uri="{FF2B5EF4-FFF2-40B4-BE49-F238E27FC236}">
                <a16:creationId xmlns:a16="http://schemas.microsoft.com/office/drawing/2014/main" id="{9B479AD8-D8C1-441C-8CC6-75B9058B7AC3}"/>
              </a:ext>
            </a:extLst>
          </p:cNvPr>
          <p:cNvSpPr/>
          <p:nvPr/>
        </p:nvSpPr>
        <p:spPr>
          <a:xfrm>
            <a:off x="1626187" y="6536603"/>
            <a:ext cx="2018256" cy="1824969"/>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2800" dirty="0" smtClean="0">
                <a:solidFill>
                  <a:schemeClr val="tx1"/>
                </a:solidFill>
                <a:latin typeface="ＭＳ Ｐゴシック" panose="020B0600070205080204" pitchFamily="50" charset="-128"/>
                <a:ea typeface="ＭＳ Ｐゴシック" panose="020B0600070205080204" pitchFamily="50" charset="-128"/>
              </a:rPr>
              <a:t>全硫化物</a:t>
            </a:r>
            <a:endParaRPr lang="en-US" altLang="ja-JP" sz="2800" dirty="0" smtClean="0">
              <a:solidFill>
                <a:schemeClr val="tx1"/>
              </a:solidFill>
              <a:latin typeface="ＭＳ Ｐゴシック" panose="020B0600070205080204" pitchFamily="50" charset="-128"/>
              <a:ea typeface="ＭＳ Ｐゴシック" panose="020B0600070205080204" pitchFamily="50" charset="-128"/>
            </a:endParaRPr>
          </a:p>
          <a:p>
            <a:pPr algn="ctr"/>
            <a:r>
              <a:rPr lang="en-US" altLang="ja-JP" sz="2800" dirty="0" smtClean="0">
                <a:solidFill>
                  <a:schemeClr val="tx1"/>
                </a:solidFill>
                <a:latin typeface="ＭＳ Ｐゴシック" panose="020B0600070205080204" pitchFamily="50" charset="-128"/>
                <a:ea typeface="ＭＳ Ｐゴシック" panose="020B0600070205080204" pitchFamily="50" charset="-128"/>
              </a:rPr>
              <a:t>TOC</a:t>
            </a:r>
          </a:p>
          <a:p>
            <a:pPr algn="ctr"/>
            <a:r>
              <a:rPr lang="ja-JP" altLang="en-US" sz="2800" dirty="0" smtClean="0">
                <a:solidFill>
                  <a:schemeClr val="tx1"/>
                </a:solidFill>
                <a:latin typeface="ＭＳ Ｐゴシック" panose="020B0600070205080204" pitchFamily="50" charset="-128"/>
                <a:ea typeface="ＭＳ Ｐゴシック" panose="020B0600070205080204" pitchFamily="50" charset="-128"/>
              </a:rPr>
              <a:t>強熱</a:t>
            </a:r>
            <a:r>
              <a:rPr lang="ja-JP" altLang="en-US" sz="2800" dirty="0">
                <a:solidFill>
                  <a:schemeClr val="tx1"/>
                </a:solidFill>
                <a:latin typeface="ＭＳ Ｐゴシック" panose="020B0600070205080204" pitchFamily="50" charset="-128"/>
                <a:ea typeface="ＭＳ Ｐゴシック" panose="020B0600070205080204" pitchFamily="50" charset="-128"/>
              </a:rPr>
              <a:t>減量</a:t>
            </a:r>
          </a:p>
        </p:txBody>
      </p:sp>
      <p:sp>
        <p:nvSpPr>
          <p:cNvPr id="7" name="テキスト ボックス 6"/>
          <p:cNvSpPr txBox="1"/>
          <p:nvPr/>
        </p:nvSpPr>
        <p:spPr>
          <a:xfrm>
            <a:off x="1298150" y="4955278"/>
            <a:ext cx="2891713" cy="954107"/>
          </a:xfrm>
          <a:prstGeom prst="rect">
            <a:avLst/>
          </a:prstGeom>
          <a:noFill/>
        </p:spPr>
        <p:txBody>
          <a:bodyPr wrap="square" rtlCol="0">
            <a:spAutoFit/>
          </a:bodyPr>
          <a:lstStyle/>
          <a:p>
            <a:r>
              <a:rPr kumimoji="1" lang="ja-JP" altLang="en-US" sz="2800" dirty="0" smtClean="0">
                <a:latin typeface="ＭＳ Ｐゴシック" panose="020B0600070205080204" pitchFamily="50" charset="-128"/>
                <a:ea typeface="ＭＳ Ｐゴシック" panose="020B0600070205080204" pitchFamily="50" charset="-128"/>
              </a:rPr>
              <a:t>数値が高いほど底質環境が良好</a:t>
            </a:r>
            <a:endParaRPr kumimoji="1" lang="ja-JP" altLang="en-US" sz="2800" dirty="0">
              <a:latin typeface="ＭＳ Ｐゴシック" panose="020B0600070205080204" pitchFamily="50" charset="-128"/>
              <a:ea typeface="ＭＳ Ｐゴシック" panose="020B0600070205080204" pitchFamily="50" charset="-128"/>
            </a:endParaRPr>
          </a:p>
        </p:txBody>
      </p:sp>
      <p:sp>
        <p:nvSpPr>
          <p:cNvPr id="24" name="テキスト ボックス 23"/>
          <p:cNvSpPr txBox="1"/>
          <p:nvPr/>
        </p:nvSpPr>
        <p:spPr>
          <a:xfrm>
            <a:off x="1298149" y="8560719"/>
            <a:ext cx="2891713" cy="954107"/>
          </a:xfrm>
          <a:prstGeom prst="rect">
            <a:avLst/>
          </a:prstGeom>
          <a:noFill/>
        </p:spPr>
        <p:txBody>
          <a:bodyPr wrap="square" rtlCol="0">
            <a:spAutoFit/>
          </a:bodyPr>
          <a:lstStyle/>
          <a:p>
            <a:r>
              <a:rPr kumimoji="1" lang="ja-JP" altLang="en-US" sz="2800" dirty="0" smtClean="0">
                <a:latin typeface="ＭＳ Ｐゴシック" panose="020B0600070205080204" pitchFamily="50" charset="-128"/>
                <a:ea typeface="ＭＳ Ｐゴシック" panose="020B0600070205080204" pitchFamily="50" charset="-128"/>
              </a:rPr>
              <a:t>数値が低いほど底質環境が良好</a:t>
            </a:r>
            <a:endParaRPr kumimoji="1" lang="ja-JP" altLang="en-US" sz="2800" dirty="0">
              <a:latin typeface="ＭＳ Ｐゴシック" panose="020B0600070205080204" pitchFamily="50" charset="-128"/>
              <a:ea typeface="ＭＳ Ｐゴシック" panose="020B0600070205080204" pitchFamily="50" charset="-128"/>
            </a:endParaRPr>
          </a:p>
        </p:txBody>
      </p:sp>
      <p:cxnSp>
        <p:nvCxnSpPr>
          <p:cNvPr id="39" name="直線矢印コネクタ 38">
            <a:extLst>
              <a:ext uri="{FF2B5EF4-FFF2-40B4-BE49-F238E27FC236}">
                <a16:creationId xmlns:a16="http://schemas.microsoft.com/office/drawing/2014/main" id="{A0B68E70-5149-7C72-ECDD-1F6C5D82BC9F}"/>
              </a:ext>
            </a:extLst>
          </p:cNvPr>
          <p:cNvCxnSpPr/>
          <p:nvPr/>
        </p:nvCxnSpPr>
        <p:spPr>
          <a:xfrm>
            <a:off x="5798426" y="4418135"/>
            <a:ext cx="1607344" cy="11481"/>
          </a:xfrm>
          <a:prstGeom prst="straightConnector1">
            <a:avLst/>
          </a:prstGeom>
          <a:ln>
            <a:solidFill>
              <a:schemeClr val="bg1">
                <a:lumMod val="6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9DB6850D-A4B7-6D2F-A273-3F2F5A22DCE5}"/>
              </a:ext>
            </a:extLst>
          </p:cNvPr>
          <p:cNvCxnSpPr/>
          <p:nvPr/>
        </p:nvCxnSpPr>
        <p:spPr>
          <a:xfrm flipV="1">
            <a:off x="5798426" y="3442788"/>
            <a:ext cx="1607344" cy="1127772"/>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A0B68E70-5149-7C72-ECDD-1F6C5D82BC9F}"/>
              </a:ext>
            </a:extLst>
          </p:cNvPr>
          <p:cNvCxnSpPr/>
          <p:nvPr/>
        </p:nvCxnSpPr>
        <p:spPr>
          <a:xfrm>
            <a:off x="9429290" y="3639498"/>
            <a:ext cx="1635165" cy="810408"/>
          </a:xfrm>
          <a:prstGeom prst="straightConnector1">
            <a:avLst/>
          </a:prstGeom>
          <a:ln>
            <a:solidFill>
              <a:schemeClr val="bg1">
                <a:lumMod val="6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9DB6850D-A4B7-6D2F-A273-3F2F5A22DCE5}"/>
              </a:ext>
            </a:extLst>
          </p:cNvPr>
          <p:cNvCxnSpPr/>
          <p:nvPr/>
        </p:nvCxnSpPr>
        <p:spPr>
          <a:xfrm>
            <a:off x="9427509" y="3513385"/>
            <a:ext cx="1636946" cy="156708"/>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2" name="直線矢印コネクタ 51">
            <a:extLst>
              <a:ext uri="{FF2B5EF4-FFF2-40B4-BE49-F238E27FC236}">
                <a16:creationId xmlns:a16="http://schemas.microsoft.com/office/drawing/2014/main" id="{A0B68E70-5149-7C72-ECDD-1F6C5D82BC9F}"/>
              </a:ext>
            </a:extLst>
          </p:cNvPr>
          <p:cNvCxnSpPr/>
          <p:nvPr/>
        </p:nvCxnSpPr>
        <p:spPr>
          <a:xfrm>
            <a:off x="5724626" y="7333296"/>
            <a:ext cx="1607344" cy="11481"/>
          </a:xfrm>
          <a:prstGeom prst="straightConnector1">
            <a:avLst/>
          </a:prstGeom>
          <a:ln>
            <a:solidFill>
              <a:schemeClr val="bg1">
                <a:lumMod val="6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9DB6850D-A4B7-6D2F-A273-3F2F5A22DCE5}"/>
              </a:ext>
            </a:extLst>
          </p:cNvPr>
          <p:cNvCxnSpPr/>
          <p:nvPr/>
        </p:nvCxnSpPr>
        <p:spPr>
          <a:xfrm>
            <a:off x="5724626" y="7150795"/>
            <a:ext cx="1575458" cy="835336"/>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A0B68E70-5149-7C72-ECDD-1F6C5D82BC9F}"/>
              </a:ext>
            </a:extLst>
          </p:cNvPr>
          <p:cNvCxnSpPr/>
          <p:nvPr/>
        </p:nvCxnSpPr>
        <p:spPr>
          <a:xfrm flipV="1">
            <a:off x="9473780" y="7286064"/>
            <a:ext cx="1529610" cy="1008423"/>
          </a:xfrm>
          <a:prstGeom prst="straightConnector1">
            <a:avLst/>
          </a:prstGeom>
          <a:ln>
            <a:solidFill>
              <a:schemeClr val="bg1">
                <a:lumMod val="6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60" name="直線矢印コネクタ 59">
            <a:extLst>
              <a:ext uri="{FF2B5EF4-FFF2-40B4-BE49-F238E27FC236}">
                <a16:creationId xmlns:a16="http://schemas.microsoft.com/office/drawing/2014/main" id="{9DB6850D-A4B7-6D2F-A273-3F2F5A22DCE5}"/>
              </a:ext>
            </a:extLst>
          </p:cNvPr>
          <p:cNvCxnSpPr/>
          <p:nvPr/>
        </p:nvCxnSpPr>
        <p:spPr>
          <a:xfrm flipV="1">
            <a:off x="9473780" y="8026819"/>
            <a:ext cx="1529610" cy="151492"/>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67" name="直線矢印コネクタ 66"/>
          <p:cNvCxnSpPr/>
          <p:nvPr/>
        </p:nvCxnSpPr>
        <p:spPr>
          <a:xfrm>
            <a:off x="5313719" y="4926952"/>
            <a:ext cx="2393491" cy="23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1" name="直線矢印コネクタ 70"/>
          <p:cNvCxnSpPr/>
          <p:nvPr/>
        </p:nvCxnSpPr>
        <p:spPr>
          <a:xfrm flipV="1">
            <a:off x="5292937" y="2957746"/>
            <a:ext cx="0" cy="19278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3" name="直線矢印コネクタ 72"/>
          <p:cNvCxnSpPr/>
          <p:nvPr/>
        </p:nvCxnSpPr>
        <p:spPr>
          <a:xfrm>
            <a:off x="9076378" y="4907836"/>
            <a:ext cx="2393491" cy="23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5" name="直線矢印コネクタ 74"/>
          <p:cNvCxnSpPr/>
          <p:nvPr/>
        </p:nvCxnSpPr>
        <p:spPr>
          <a:xfrm flipV="1">
            <a:off x="9076378" y="2978036"/>
            <a:ext cx="0" cy="19278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直線矢印コネクタ 75"/>
          <p:cNvCxnSpPr/>
          <p:nvPr/>
        </p:nvCxnSpPr>
        <p:spPr>
          <a:xfrm>
            <a:off x="5393802" y="8588936"/>
            <a:ext cx="2393491" cy="23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直線矢印コネクタ 76"/>
          <p:cNvCxnSpPr/>
          <p:nvPr/>
        </p:nvCxnSpPr>
        <p:spPr>
          <a:xfrm flipV="1">
            <a:off x="5393802" y="6657987"/>
            <a:ext cx="0" cy="19278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直線矢印コネクタ 77"/>
          <p:cNvCxnSpPr/>
          <p:nvPr/>
        </p:nvCxnSpPr>
        <p:spPr>
          <a:xfrm>
            <a:off x="9112010" y="8626505"/>
            <a:ext cx="2393491" cy="23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直線矢印コネクタ 78"/>
          <p:cNvCxnSpPr/>
          <p:nvPr/>
        </p:nvCxnSpPr>
        <p:spPr>
          <a:xfrm flipV="1">
            <a:off x="9112010" y="6695556"/>
            <a:ext cx="0" cy="19278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0" name="テキスト ボックス 79"/>
          <p:cNvSpPr txBox="1"/>
          <p:nvPr/>
        </p:nvSpPr>
        <p:spPr>
          <a:xfrm>
            <a:off x="4769627" y="5016748"/>
            <a:ext cx="3091434" cy="1200329"/>
          </a:xfrm>
          <a:prstGeom prst="rect">
            <a:avLst/>
          </a:prstGeom>
          <a:noFill/>
        </p:spPr>
        <p:txBody>
          <a:bodyPr wrap="square" rtlCol="0">
            <a:spAutoFit/>
          </a:bodyPr>
          <a:lstStyle/>
          <a:p>
            <a:r>
              <a:rPr kumimoji="1" lang="ja-JP" altLang="en-US" dirty="0">
                <a:latin typeface="ＭＳ Ｐゴシック" panose="020B0600070205080204" pitchFamily="50" charset="-128"/>
                <a:ea typeface="ＭＳ Ｐゴシック" panose="020B0600070205080204" pitchFamily="50" charset="-128"/>
              </a:rPr>
              <a:t>対照</a:t>
            </a:r>
            <a:r>
              <a:rPr kumimoji="1" lang="ja-JP" altLang="en-US" dirty="0" smtClean="0">
                <a:latin typeface="ＭＳ Ｐゴシック" panose="020B0600070205080204" pitchFamily="50" charset="-128"/>
                <a:ea typeface="ＭＳ Ｐゴシック" panose="020B0600070205080204" pitchFamily="50" charset="-128"/>
              </a:rPr>
              <a:t>区に比べ実験区の上昇が大きい（対象区が低下傾向、横ばい傾向のときに実験区が増加傾向）</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81" name="テキスト ボックス 80"/>
          <p:cNvSpPr txBox="1"/>
          <p:nvPr/>
        </p:nvSpPr>
        <p:spPr>
          <a:xfrm>
            <a:off x="8440826" y="5016747"/>
            <a:ext cx="3182894" cy="923330"/>
          </a:xfrm>
          <a:prstGeom prst="rect">
            <a:avLst/>
          </a:prstGeom>
          <a:noFill/>
        </p:spPr>
        <p:txBody>
          <a:bodyPr wrap="square" rtlCol="0">
            <a:spAutoFit/>
          </a:bodyPr>
          <a:lstStyle/>
          <a:p>
            <a:r>
              <a:rPr kumimoji="1" lang="ja-JP" altLang="en-US" dirty="0">
                <a:latin typeface="ＭＳ Ｐゴシック" panose="020B0600070205080204" pitchFamily="50" charset="-128"/>
                <a:ea typeface="ＭＳ Ｐゴシック" panose="020B0600070205080204" pitchFamily="50" charset="-128"/>
              </a:rPr>
              <a:t>対照</a:t>
            </a:r>
            <a:r>
              <a:rPr kumimoji="1" lang="ja-JP" altLang="en-US" dirty="0" smtClean="0">
                <a:latin typeface="ＭＳ Ｐゴシック" panose="020B0600070205080204" pitchFamily="50" charset="-128"/>
                <a:ea typeface="ＭＳ Ｐゴシック" panose="020B0600070205080204" pitchFamily="50" charset="-128"/>
              </a:rPr>
              <a:t>区に比べ実験区の</a:t>
            </a:r>
            <a:r>
              <a:rPr kumimoji="1" lang="ja-JP" altLang="en-US" dirty="0">
                <a:latin typeface="ＭＳ Ｐゴシック" panose="020B0600070205080204" pitchFamily="50" charset="-128"/>
                <a:ea typeface="ＭＳ Ｐゴシック" panose="020B0600070205080204" pitchFamily="50" charset="-128"/>
              </a:rPr>
              <a:t>低下</a:t>
            </a:r>
            <a:r>
              <a:rPr kumimoji="1" lang="ja-JP" altLang="en-US" dirty="0" smtClean="0">
                <a:latin typeface="ＭＳ Ｐゴシック" panose="020B0600070205080204" pitchFamily="50" charset="-128"/>
                <a:ea typeface="ＭＳ Ｐゴシック" panose="020B0600070205080204" pitchFamily="50" charset="-128"/>
              </a:rPr>
              <a:t>が小さい（対象区が低下傾向のときに、実験区が横ばい傾向）</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82" name="テキスト ボックス 81"/>
          <p:cNvSpPr txBox="1"/>
          <p:nvPr/>
        </p:nvSpPr>
        <p:spPr>
          <a:xfrm>
            <a:off x="4697029" y="8631830"/>
            <a:ext cx="3561791" cy="1477328"/>
          </a:xfrm>
          <a:prstGeom prst="rect">
            <a:avLst/>
          </a:prstGeom>
          <a:noFill/>
        </p:spPr>
        <p:txBody>
          <a:bodyPr wrap="square" rtlCol="0">
            <a:spAutoFit/>
          </a:bodyPr>
          <a:lstStyle/>
          <a:p>
            <a:r>
              <a:rPr kumimoji="1" lang="ja-JP" altLang="en-US" dirty="0">
                <a:latin typeface="ＭＳ Ｐゴシック" panose="020B0600070205080204" pitchFamily="50" charset="-128"/>
                <a:ea typeface="ＭＳ Ｐゴシック" panose="020B0600070205080204" pitchFamily="50" charset="-128"/>
              </a:rPr>
              <a:t>対照</a:t>
            </a:r>
            <a:r>
              <a:rPr kumimoji="1" lang="ja-JP" altLang="en-US" dirty="0" smtClean="0">
                <a:latin typeface="ＭＳ Ｐゴシック" panose="020B0600070205080204" pitchFamily="50" charset="-128"/>
                <a:ea typeface="ＭＳ Ｐゴシック" panose="020B0600070205080204" pitchFamily="50" charset="-128"/>
              </a:rPr>
              <a:t>区に比べ、</a:t>
            </a:r>
            <a:endParaRPr kumimoji="1" lang="en-US" altLang="ja-JP" dirty="0" smtClean="0">
              <a:latin typeface="ＭＳ Ｐゴシック" panose="020B0600070205080204" pitchFamily="50" charset="-128"/>
              <a:ea typeface="ＭＳ Ｐゴシック" panose="020B0600070205080204" pitchFamily="50" charset="-128"/>
            </a:endParaRPr>
          </a:p>
          <a:p>
            <a:r>
              <a:rPr kumimoji="1" lang="ja-JP" altLang="en-US" dirty="0" smtClean="0">
                <a:latin typeface="ＭＳ Ｐゴシック" panose="020B0600070205080204" pitchFamily="50" charset="-128"/>
                <a:ea typeface="ＭＳ Ｐゴシック" panose="020B0600070205080204" pitchFamily="50" charset="-128"/>
              </a:rPr>
              <a:t>実験区の低下が大きい</a:t>
            </a:r>
            <a:endParaRPr kumimoji="1" lang="en-US" altLang="ja-JP" dirty="0" smtClean="0">
              <a:latin typeface="ＭＳ Ｐゴシック" panose="020B0600070205080204" pitchFamily="50" charset="-128"/>
              <a:ea typeface="ＭＳ Ｐゴシック" panose="020B0600070205080204" pitchFamily="50" charset="-128"/>
            </a:endParaRPr>
          </a:p>
          <a:p>
            <a:r>
              <a:rPr kumimoji="1" lang="ja-JP" altLang="en-US" dirty="0" smtClean="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対象区</a:t>
            </a:r>
            <a:r>
              <a:rPr kumimoji="1" lang="ja-JP" altLang="en-US" dirty="0" smtClean="0">
                <a:latin typeface="ＭＳ Ｐゴシック" panose="020B0600070205080204" pitchFamily="50" charset="-128"/>
                <a:ea typeface="ＭＳ Ｐゴシック" panose="020B0600070205080204" pitchFamily="50" charset="-128"/>
              </a:rPr>
              <a:t>が横ばい傾向、増加傾向の</a:t>
            </a:r>
            <a:r>
              <a:rPr kumimoji="1" lang="ja-JP" altLang="en-US" dirty="0">
                <a:latin typeface="ＭＳ Ｐゴシック" panose="020B0600070205080204" pitchFamily="50" charset="-128"/>
                <a:ea typeface="ＭＳ Ｐゴシック" panose="020B0600070205080204" pitchFamily="50" charset="-128"/>
              </a:rPr>
              <a:t>ときに実験区</a:t>
            </a:r>
            <a:r>
              <a:rPr kumimoji="1" lang="ja-JP" altLang="en-US" dirty="0" smtClean="0">
                <a:latin typeface="ＭＳ Ｐゴシック" panose="020B0600070205080204" pitchFamily="50" charset="-128"/>
                <a:ea typeface="ＭＳ Ｐゴシック" panose="020B0600070205080204" pitchFamily="50" charset="-128"/>
              </a:rPr>
              <a:t>が低下傾向）</a:t>
            </a:r>
            <a:endParaRPr kumimoji="1" lang="ja-JP" altLang="en-US" dirty="0">
              <a:latin typeface="ＭＳ Ｐゴシック" panose="020B0600070205080204" pitchFamily="50" charset="-128"/>
              <a:ea typeface="ＭＳ Ｐゴシック" panose="020B0600070205080204" pitchFamily="50" charset="-128"/>
            </a:endParaRPr>
          </a:p>
          <a:p>
            <a:endParaRPr kumimoji="1" lang="ja-JP" altLang="en-US" dirty="0">
              <a:latin typeface="ＭＳ Ｐゴシック" panose="020B0600070205080204" pitchFamily="50" charset="-128"/>
              <a:ea typeface="ＭＳ Ｐゴシック" panose="020B0600070205080204" pitchFamily="50" charset="-128"/>
            </a:endParaRPr>
          </a:p>
        </p:txBody>
      </p:sp>
      <p:sp>
        <p:nvSpPr>
          <p:cNvPr id="84" name="テキスト ボックス 83"/>
          <p:cNvSpPr txBox="1"/>
          <p:nvPr/>
        </p:nvSpPr>
        <p:spPr>
          <a:xfrm>
            <a:off x="8440826" y="8666333"/>
            <a:ext cx="3141599" cy="1200329"/>
          </a:xfrm>
          <a:prstGeom prst="rect">
            <a:avLst/>
          </a:prstGeom>
          <a:noFill/>
        </p:spPr>
        <p:txBody>
          <a:bodyPr wrap="square" rtlCol="0">
            <a:spAutoFit/>
          </a:bodyPr>
          <a:lstStyle/>
          <a:p>
            <a:r>
              <a:rPr kumimoji="1" lang="ja-JP" altLang="en-US" dirty="0">
                <a:latin typeface="ＭＳ Ｐゴシック" panose="020B0600070205080204" pitchFamily="50" charset="-128"/>
                <a:ea typeface="ＭＳ Ｐゴシック" panose="020B0600070205080204" pitchFamily="50" charset="-128"/>
              </a:rPr>
              <a:t>対照</a:t>
            </a:r>
            <a:r>
              <a:rPr kumimoji="1" lang="ja-JP" altLang="en-US" dirty="0" smtClean="0">
                <a:latin typeface="ＭＳ Ｐゴシック" panose="020B0600070205080204" pitchFamily="50" charset="-128"/>
                <a:ea typeface="ＭＳ Ｐゴシック" panose="020B0600070205080204" pitchFamily="50" charset="-128"/>
              </a:rPr>
              <a:t>区に比べ、</a:t>
            </a:r>
            <a:endParaRPr kumimoji="1" lang="en-US" altLang="ja-JP" dirty="0" smtClean="0">
              <a:latin typeface="ＭＳ Ｐゴシック" panose="020B0600070205080204" pitchFamily="50" charset="-128"/>
              <a:ea typeface="ＭＳ Ｐゴシック" panose="020B0600070205080204" pitchFamily="50" charset="-128"/>
            </a:endParaRPr>
          </a:p>
          <a:p>
            <a:r>
              <a:rPr kumimoji="1" lang="ja-JP" altLang="en-US" dirty="0" smtClean="0">
                <a:latin typeface="ＭＳ Ｐゴシック" panose="020B0600070205080204" pitchFamily="50" charset="-128"/>
                <a:ea typeface="ＭＳ Ｐゴシック" panose="020B0600070205080204" pitchFamily="50" charset="-128"/>
              </a:rPr>
              <a:t>実験区の上昇が小さい</a:t>
            </a:r>
            <a:endParaRPr kumimoji="1" lang="en-US" altLang="ja-JP" dirty="0" smtClean="0">
              <a:latin typeface="ＭＳ Ｐゴシック" panose="020B0600070205080204" pitchFamily="50" charset="-128"/>
              <a:ea typeface="ＭＳ Ｐゴシック" panose="020B0600070205080204" pitchFamily="50" charset="-128"/>
            </a:endParaRPr>
          </a:p>
          <a:p>
            <a:r>
              <a:rPr kumimoji="1" lang="ja-JP" altLang="en-US" dirty="0" smtClean="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対象区</a:t>
            </a:r>
            <a:r>
              <a:rPr kumimoji="1" lang="ja-JP" altLang="en-US" dirty="0" smtClean="0">
                <a:latin typeface="ＭＳ Ｐゴシック" panose="020B0600070205080204" pitchFamily="50" charset="-128"/>
                <a:ea typeface="ＭＳ Ｐゴシック" panose="020B0600070205080204" pitchFamily="50" charset="-128"/>
              </a:rPr>
              <a:t>が低下傾向の</a:t>
            </a:r>
            <a:r>
              <a:rPr kumimoji="1" lang="ja-JP" altLang="en-US" dirty="0">
                <a:latin typeface="ＭＳ Ｐゴシック" panose="020B0600070205080204" pitchFamily="50" charset="-128"/>
                <a:ea typeface="ＭＳ Ｐゴシック" panose="020B0600070205080204" pitchFamily="50" charset="-128"/>
              </a:rPr>
              <a:t>ときに、実験区が</a:t>
            </a:r>
            <a:r>
              <a:rPr kumimoji="1" lang="ja-JP" altLang="en-US" dirty="0" smtClean="0">
                <a:latin typeface="ＭＳ Ｐゴシック" panose="020B0600070205080204" pitchFamily="50" charset="-128"/>
                <a:ea typeface="ＭＳ Ｐゴシック" panose="020B0600070205080204" pitchFamily="50" charset="-128"/>
              </a:rPr>
              <a:t>横ばい傾向）</a:t>
            </a:r>
            <a:endParaRPr kumimoji="1" lang="ja-JP" altLang="en-US" dirty="0">
              <a:latin typeface="ＭＳ Ｐゴシック" panose="020B0600070205080204" pitchFamily="50" charset="-128"/>
              <a:ea typeface="ＭＳ Ｐゴシック" panose="020B0600070205080204" pitchFamily="50" charset="-128"/>
            </a:endParaRPr>
          </a:p>
        </p:txBody>
      </p:sp>
      <p:cxnSp>
        <p:nvCxnSpPr>
          <p:cNvPr id="85" name="直線矢印コネクタ 84">
            <a:extLst>
              <a:ext uri="{FF2B5EF4-FFF2-40B4-BE49-F238E27FC236}">
                <a16:creationId xmlns:a16="http://schemas.microsoft.com/office/drawing/2014/main" id="{C4AD1E9A-5807-4454-BB57-2F81ADF52D5F}"/>
              </a:ext>
            </a:extLst>
          </p:cNvPr>
          <p:cNvCxnSpPr>
            <a:cxnSpLocks/>
          </p:cNvCxnSpPr>
          <p:nvPr/>
        </p:nvCxnSpPr>
        <p:spPr>
          <a:xfrm flipH="1">
            <a:off x="3950773" y="6911029"/>
            <a:ext cx="15497" cy="1014430"/>
          </a:xfrm>
          <a:prstGeom prst="straightConnector1">
            <a:avLst/>
          </a:prstGeom>
          <a:ln w="762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88" name="直線矢印コネクタ 87">
            <a:extLst>
              <a:ext uri="{FF2B5EF4-FFF2-40B4-BE49-F238E27FC236}">
                <a16:creationId xmlns:a16="http://schemas.microsoft.com/office/drawing/2014/main" id="{C4AD1E9A-5807-4454-BB57-2F81ADF52D5F}"/>
              </a:ext>
            </a:extLst>
          </p:cNvPr>
          <p:cNvCxnSpPr>
            <a:cxnSpLocks/>
          </p:cNvCxnSpPr>
          <p:nvPr/>
        </p:nvCxnSpPr>
        <p:spPr>
          <a:xfrm flipV="1">
            <a:off x="3904451" y="3209850"/>
            <a:ext cx="0" cy="1001711"/>
          </a:xfrm>
          <a:prstGeom prst="straightConnector1">
            <a:avLst/>
          </a:prstGeom>
          <a:ln w="762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11</a:t>
            </a:fld>
            <a:endParaRPr kumimoji="1" lang="ja-JP" altLang="en-US" dirty="0"/>
          </a:p>
        </p:txBody>
      </p:sp>
      <p:sp>
        <p:nvSpPr>
          <p:cNvPr id="37" name="正方形/長方形 36"/>
          <p:cNvSpPr/>
          <p:nvPr/>
        </p:nvSpPr>
        <p:spPr>
          <a:xfrm>
            <a:off x="12146331" y="8113932"/>
            <a:ext cx="2593251" cy="954107"/>
          </a:xfrm>
          <a:prstGeom prst="rect">
            <a:avLst/>
          </a:prstGeom>
        </p:spPr>
        <p:txBody>
          <a:bodyPr wrap="square">
            <a:spAutoFit/>
          </a:bodyPr>
          <a:lstStyle/>
          <a:p>
            <a:r>
              <a:rPr lang="en-US" altLang="ja-JP" sz="1400" b="1" dirty="0" smtClean="0">
                <a:latin typeface="ＭＳ ゴシック" panose="020B0609070205080204" pitchFamily="49" charset="-128"/>
                <a:ea typeface="ＭＳ ゴシック" panose="020B0609070205080204" pitchFamily="49" charset="-128"/>
              </a:rPr>
              <a:t>※</a:t>
            </a:r>
            <a:r>
              <a:rPr lang="ja-JP" altLang="en-US" sz="1400" b="1" dirty="0" smtClean="0">
                <a:latin typeface="ＭＳ ゴシック" panose="020B0609070205080204" pitchFamily="49" charset="-128"/>
                <a:ea typeface="ＭＳ ゴシック" panose="020B0609070205080204" pitchFamily="49" charset="-128"/>
              </a:rPr>
              <a:t>分析等による誤差を考慮し、本資料では、前後の差が</a:t>
            </a:r>
            <a:r>
              <a:rPr lang="en-US" altLang="ja-JP" sz="1400" b="1" dirty="0" smtClean="0">
                <a:latin typeface="ＭＳ ゴシック" panose="020B0609070205080204" pitchFamily="49" charset="-128"/>
                <a:ea typeface="ＭＳ ゴシック" panose="020B0609070205080204" pitchFamily="49" charset="-128"/>
              </a:rPr>
              <a:t>20</a:t>
            </a:r>
            <a:r>
              <a:rPr lang="ja-JP" altLang="en-US" sz="1400" b="1" dirty="0" smtClean="0">
                <a:latin typeface="ＭＳ ゴシック" panose="020B0609070205080204" pitchFamily="49" charset="-128"/>
                <a:ea typeface="ＭＳ ゴシック" panose="020B0609070205080204" pitchFamily="49" charset="-128"/>
              </a:rPr>
              <a:t>％以上見られた場合に変動が</a:t>
            </a:r>
            <a:endParaRPr lang="en-US" altLang="ja-JP" sz="1400" b="1" dirty="0" smtClean="0">
              <a:latin typeface="ＭＳ ゴシック" panose="020B0609070205080204" pitchFamily="49" charset="-128"/>
              <a:ea typeface="ＭＳ ゴシック" panose="020B0609070205080204" pitchFamily="49" charset="-128"/>
            </a:endParaRPr>
          </a:p>
          <a:p>
            <a:r>
              <a:rPr lang="ja-JP" altLang="en-US" sz="1400" b="1" dirty="0" smtClean="0">
                <a:latin typeface="ＭＳ ゴシック" panose="020B0609070205080204" pitchFamily="49" charset="-128"/>
                <a:ea typeface="ＭＳ ゴシック" panose="020B0609070205080204" pitchFamily="49" charset="-128"/>
              </a:rPr>
              <a:t>あると評価した。</a:t>
            </a:r>
            <a:endParaRPr lang="ja-JP" altLang="en-US" sz="1400" dirty="0"/>
          </a:p>
        </p:txBody>
      </p:sp>
    </p:spTree>
    <p:extLst>
      <p:ext uri="{BB962C8B-B14F-4D97-AF65-F5344CB8AC3E}">
        <p14:creationId xmlns:p14="http://schemas.microsoft.com/office/powerpoint/2010/main" val="14324669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2"/>
          <a:stretch>
            <a:fillRect/>
          </a:stretch>
        </p:blipFill>
        <p:spPr>
          <a:xfrm>
            <a:off x="6691207" y="4650390"/>
            <a:ext cx="5287044" cy="5609609"/>
          </a:xfrm>
          <a:prstGeom prst="rect">
            <a:avLst/>
          </a:prstGeom>
        </p:spPr>
      </p:pic>
      <p:graphicFrame>
        <p:nvGraphicFramePr>
          <p:cNvPr id="36" name="表 36">
            <a:extLst>
              <a:ext uri="{FF2B5EF4-FFF2-40B4-BE49-F238E27FC236}">
                <a16:creationId xmlns:a16="http://schemas.microsoft.com/office/drawing/2014/main" id="{6D094353-C356-4C28-AC96-B36C6B5D4593}"/>
              </a:ext>
            </a:extLst>
          </p:cNvPr>
          <p:cNvGraphicFramePr>
            <a:graphicFrameLocks noGrp="1"/>
          </p:cNvGraphicFramePr>
          <p:nvPr>
            <p:extLst>
              <p:ext uri="{D42A27DB-BD31-4B8C-83A1-F6EECF244321}">
                <p14:modId xmlns:p14="http://schemas.microsoft.com/office/powerpoint/2010/main" val="164705812"/>
              </p:ext>
            </p:extLst>
          </p:nvPr>
        </p:nvGraphicFramePr>
        <p:xfrm>
          <a:off x="1296000" y="1870587"/>
          <a:ext cx="10800000" cy="8476800"/>
        </p:xfrm>
        <a:graphic>
          <a:graphicData uri="http://schemas.openxmlformats.org/drawingml/2006/table">
            <a:tbl>
              <a:tblPr firstRow="1" bandRow="1">
                <a:tableStyleId>{5940675A-B579-460E-94D1-54222C63F5DA}</a:tableStyleId>
              </a:tblPr>
              <a:tblGrid>
                <a:gridCol w="5400000">
                  <a:extLst>
                    <a:ext uri="{9D8B030D-6E8A-4147-A177-3AD203B41FA5}">
                      <a16:colId xmlns:a16="http://schemas.microsoft.com/office/drawing/2014/main" val="3521166180"/>
                    </a:ext>
                  </a:extLst>
                </a:gridCol>
                <a:gridCol w="5400000">
                  <a:extLst>
                    <a:ext uri="{9D8B030D-6E8A-4147-A177-3AD203B41FA5}">
                      <a16:colId xmlns:a16="http://schemas.microsoft.com/office/drawing/2014/main" val="3619023527"/>
                    </a:ext>
                  </a:extLst>
                </a:gridCol>
              </a:tblGrid>
              <a:tr h="288000">
                <a:tc>
                  <a:txBody>
                    <a:bodyPr/>
                    <a:lstStyle/>
                    <a:p>
                      <a:pPr algn="ctr"/>
                      <a:r>
                        <a:rPr kumimoji="1" lang="ja-JP" altLang="en-US" sz="1400" dirty="0">
                          <a:latin typeface="ＭＳ Ｐゴシック" panose="020B0600070205080204" pitchFamily="50" charset="-128"/>
                          <a:ea typeface="ＭＳ Ｐゴシック" panose="020B0600070205080204" pitchFamily="50" charset="-128"/>
                        </a:rPr>
                        <a:t>上層</a:t>
                      </a:r>
                      <a:r>
                        <a:rPr kumimoji="1" lang="en-US" altLang="ja-JP" sz="1400" dirty="0">
                          <a:latin typeface="ＭＳ Ｐゴシック" panose="020B0600070205080204" pitchFamily="50" charset="-128"/>
                          <a:ea typeface="ＭＳ Ｐゴシック" panose="020B0600070205080204" pitchFamily="50" charset="-128"/>
                        </a:rPr>
                        <a:t>(0</a:t>
                      </a:r>
                      <a:r>
                        <a:rPr kumimoji="1" lang="ja-JP" altLang="en-US" sz="1400" dirty="0">
                          <a:latin typeface="ＭＳ Ｐゴシック" panose="020B0600070205080204" pitchFamily="50" charset="-128"/>
                          <a:ea typeface="ＭＳ Ｐゴシック" panose="020B0600070205080204" pitchFamily="50" charset="-128"/>
                        </a:rPr>
                        <a:t>～</a:t>
                      </a:r>
                      <a:r>
                        <a:rPr kumimoji="1" lang="en-US" altLang="ja-JP" sz="1400" dirty="0">
                          <a:latin typeface="ＭＳ Ｐゴシック" panose="020B0600070205080204" pitchFamily="50" charset="-128"/>
                          <a:ea typeface="ＭＳ Ｐゴシック" panose="020B0600070205080204" pitchFamily="50" charset="-128"/>
                        </a:rPr>
                        <a:t>5cm)</a:t>
                      </a:r>
                    </a:p>
                  </a:txBody>
                  <a:tcPr anchor="ctr">
                    <a:solidFill>
                      <a:srgbClr val="FFCCFF"/>
                    </a:solidFill>
                  </a:tcPr>
                </a:tc>
                <a:tc>
                  <a:txBody>
                    <a:bodyPr/>
                    <a:lstStyle/>
                    <a:p>
                      <a:pPr marL="0" marR="0" lvl="0" indent="0" algn="ctr" defTabSz="1420703" rtl="0" eaLnBrk="1" fontAlgn="auto" latinLnBrk="0" hangingPunct="1">
                        <a:lnSpc>
                          <a:spcPct val="100000"/>
                        </a:lnSpc>
                        <a:spcBef>
                          <a:spcPts val="0"/>
                        </a:spcBef>
                        <a:spcAft>
                          <a:spcPts val="0"/>
                        </a:spcAft>
                        <a:buClrTx/>
                        <a:buSzTx/>
                        <a:buFontTx/>
                        <a:buNone/>
                        <a:tabLst/>
                        <a:defRPr/>
                      </a:pPr>
                      <a:r>
                        <a:rPr kumimoji="1" lang="ja-JP" altLang="en-US" sz="1400" dirty="0">
                          <a:latin typeface="ＭＳ Ｐゴシック" panose="020B0600070205080204" pitchFamily="50" charset="-128"/>
                          <a:ea typeface="ＭＳ Ｐゴシック" panose="020B0600070205080204" pitchFamily="50" charset="-128"/>
                        </a:rPr>
                        <a:t>下層</a:t>
                      </a:r>
                      <a:r>
                        <a:rPr kumimoji="1" lang="en-US" altLang="ja-JP" sz="1400" dirty="0">
                          <a:latin typeface="ＭＳ Ｐゴシック" panose="020B0600070205080204" pitchFamily="50" charset="-128"/>
                          <a:ea typeface="ＭＳ Ｐゴシック" panose="020B0600070205080204" pitchFamily="50" charset="-128"/>
                        </a:rPr>
                        <a:t>(5</a:t>
                      </a:r>
                      <a:r>
                        <a:rPr kumimoji="1" lang="ja-JP" altLang="en-US" sz="1400" dirty="0">
                          <a:latin typeface="ＭＳ Ｐゴシック" panose="020B0600070205080204" pitchFamily="50" charset="-128"/>
                          <a:ea typeface="ＭＳ Ｐゴシック" panose="020B0600070205080204" pitchFamily="50" charset="-128"/>
                        </a:rPr>
                        <a:t>～</a:t>
                      </a:r>
                      <a:r>
                        <a:rPr kumimoji="1" lang="en-US" altLang="ja-JP" sz="1400" dirty="0">
                          <a:latin typeface="ＭＳ Ｐゴシック" panose="020B0600070205080204" pitchFamily="50" charset="-128"/>
                          <a:ea typeface="ＭＳ Ｐゴシック" panose="020B0600070205080204" pitchFamily="50" charset="-128"/>
                        </a:rPr>
                        <a:t>10cm)</a:t>
                      </a:r>
                    </a:p>
                  </a:txBody>
                  <a:tcPr anchor="ctr">
                    <a:solidFill>
                      <a:srgbClr val="FFCCFF"/>
                    </a:solidFill>
                  </a:tcPr>
                </a:tc>
                <a:extLst>
                  <a:ext uri="{0D108BD9-81ED-4DB2-BD59-A6C34878D82A}">
                    <a16:rowId xmlns:a16="http://schemas.microsoft.com/office/drawing/2014/main" val="930869081"/>
                  </a:ext>
                </a:extLst>
              </a:tr>
              <a:tr h="2412000">
                <a:tc>
                  <a:txBody>
                    <a:bodyPr/>
                    <a:lstStyle/>
                    <a:p>
                      <a:endParaRPr kumimoji="1" lang="ja-JP" altLang="en-US" sz="1400" dirty="0">
                        <a:latin typeface="ＭＳ Ｐゴシック" panose="020B0600070205080204" pitchFamily="50" charset="-128"/>
                        <a:ea typeface="ＭＳ Ｐゴシック" panose="020B0600070205080204" pitchFamily="50" charset="-128"/>
                      </a:endParaRPr>
                    </a:p>
                  </a:txBody>
                  <a:tcPr/>
                </a:tc>
                <a:tc>
                  <a:txBody>
                    <a:bodyPr/>
                    <a:lstStyle/>
                    <a:p>
                      <a:endParaRPr kumimoji="1" lang="ja-JP" altLang="en-US" sz="1400" dirty="0">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val="1349801849"/>
                  </a:ext>
                </a:extLst>
              </a:tr>
              <a:tr h="5760000">
                <a:tc>
                  <a:txBody>
                    <a:bodyPr/>
                    <a:lstStyle/>
                    <a:p>
                      <a:endParaRPr kumimoji="1" lang="ja-JP" altLang="en-US" sz="1400" dirty="0">
                        <a:latin typeface="ＭＳ Ｐゴシック" panose="020B0600070205080204" pitchFamily="50" charset="-128"/>
                        <a:ea typeface="ＭＳ Ｐゴシック" panose="020B0600070205080204" pitchFamily="50" charset="-128"/>
                      </a:endParaRPr>
                    </a:p>
                  </a:txBody>
                  <a:tcPr/>
                </a:tc>
                <a:tc>
                  <a:txBody>
                    <a:bodyPr/>
                    <a:lstStyle/>
                    <a:p>
                      <a:endParaRPr kumimoji="1" lang="ja-JP" altLang="en-US" sz="1400" dirty="0">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val="3751038268"/>
                  </a:ext>
                </a:extLst>
              </a:tr>
            </a:tbl>
          </a:graphicData>
        </a:graphic>
      </p:graphicFrame>
      <p:pic>
        <p:nvPicPr>
          <p:cNvPr id="12" name="図 11"/>
          <p:cNvPicPr>
            <a:picLocks noChangeAspect="1"/>
          </p:cNvPicPr>
          <p:nvPr/>
        </p:nvPicPr>
        <p:blipFill>
          <a:blip r:embed="rId3"/>
          <a:stretch>
            <a:fillRect/>
          </a:stretch>
        </p:blipFill>
        <p:spPr>
          <a:xfrm>
            <a:off x="1301857" y="4635725"/>
            <a:ext cx="5378840" cy="5707969"/>
          </a:xfrm>
          <a:prstGeom prst="rect">
            <a:avLst/>
          </a:prstGeom>
        </p:spPr>
      </p:pic>
      <p:grpSp>
        <p:nvGrpSpPr>
          <p:cNvPr id="2" name="グループ化 1">
            <a:extLst>
              <a:ext uri="{FF2B5EF4-FFF2-40B4-BE49-F238E27FC236}">
                <a16:creationId xmlns:a16="http://schemas.microsoft.com/office/drawing/2014/main" id="{5B902466-0CB5-41A7-B2FB-22D908E9A307}"/>
              </a:ext>
            </a:extLst>
          </p:cNvPr>
          <p:cNvGrpSpPr/>
          <p:nvPr/>
        </p:nvGrpSpPr>
        <p:grpSpPr>
          <a:xfrm>
            <a:off x="180000" y="2698587"/>
            <a:ext cx="1008000" cy="7632000"/>
            <a:chOff x="180000" y="2016000"/>
            <a:chExt cx="1008000" cy="7632000"/>
          </a:xfrm>
        </p:grpSpPr>
        <p:sp>
          <p:nvSpPr>
            <p:cNvPr id="45" name="矢印: 五方向 44">
              <a:extLst>
                <a:ext uri="{FF2B5EF4-FFF2-40B4-BE49-F238E27FC236}">
                  <a16:creationId xmlns:a16="http://schemas.microsoft.com/office/drawing/2014/main" id="{CA1AE81C-CAA6-465C-A5EB-815F4E189EB2}"/>
                </a:ext>
              </a:extLst>
            </p:cNvPr>
            <p:cNvSpPr/>
            <p:nvPr/>
          </p:nvSpPr>
          <p:spPr>
            <a:xfrm>
              <a:off x="180000" y="2016000"/>
              <a:ext cx="1008000" cy="576000"/>
            </a:xfrm>
            <a:prstGeom prst="homePlate">
              <a:avLst>
                <a:gd name="adj" fmla="val 1571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dirty="0">
                  <a:solidFill>
                    <a:schemeClr val="tx1"/>
                  </a:solidFill>
                  <a:latin typeface="ＭＳ Ｐゴシック" panose="020B0600070205080204" pitchFamily="50" charset="-128"/>
                  <a:ea typeface="ＭＳ Ｐゴシック" panose="020B0600070205080204" pitchFamily="50" charset="-128"/>
                </a:rPr>
                <a:t>下水放流量</a:t>
              </a:r>
            </a:p>
          </p:txBody>
        </p:sp>
        <p:sp>
          <p:nvSpPr>
            <p:cNvPr id="47" name="矢印: 五方向 46">
              <a:extLst>
                <a:ext uri="{FF2B5EF4-FFF2-40B4-BE49-F238E27FC236}">
                  <a16:creationId xmlns:a16="http://schemas.microsoft.com/office/drawing/2014/main" id="{A13EC498-DDF6-422B-BE20-88A44AC87BDB}"/>
                </a:ext>
              </a:extLst>
            </p:cNvPr>
            <p:cNvSpPr/>
            <p:nvPr/>
          </p:nvSpPr>
          <p:spPr>
            <a:xfrm>
              <a:off x="180000" y="3096000"/>
              <a:ext cx="1008000" cy="576000"/>
            </a:xfrm>
            <a:prstGeom prst="homePlate">
              <a:avLst>
                <a:gd name="adj" fmla="val 1571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dirty="0">
                  <a:solidFill>
                    <a:schemeClr val="tx1"/>
                  </a:solidFill>
                  <a:latin typeface="ＭＳ Ｐゴシック" panose="020B0600070205080204" pitchFamily="50" charset="-128"/>
                  <a:ea typeface="ＭＳ Ｐゴシック" panose="020B0600070205080204" pitchFamily="50" charset="-128"/>
                </a:rPr>
                <a:t>地盤高</a:t>
              </a:r>
            </a:p>
          </p:txBody>
        </p:sp>
        <p:sp>
          <p:nvSpPr>
            <p:cNvPr id="48" name="矢印: 五方向 47">
              <a:extLst>
                <a:ext uri="{FF2B5EF4-FFF2-40B4-BE49-F238E27FC236}">
                  <a16:creationId xmlns:a16="http://schemas.microsoft.com/office/drawing/2014/main" id="{E3E50F3B-4616-42E7-97A3-9DB70C5FD9B8}"/>
                </a:ext>
              </a:extLst>
            </p:cNvPr>
            <p:cNvSpPr/>
            <p:nvPr/>
          </p:nvSpPr>
          <p:spPr>
            <a:xfrm>
              <a:off x="180000" y="4451250"/>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1400" dirty="0">
                  <a:solidFill>
                    <a:schemeClr val="tx1"/>
                  </a:solidFill>
                  <a:latin typeface="ＭＳ Ｐゴシック" panose="020B0600070205080204" pitchFamily="50" charset="-128"/>
                  <a:ea typeface="ＭＳ Ｐゴシック" panose="020B0600070205080204" pitchFamily="50" charset="-128"/>
                </a:rPr>
                <a:t>ORP</a:t>
              </a:r>
              <a:endParaRPr lang="ja-JP" altLang="en-US" sz="1400" dirty="0">
                <a:solidFill>
                  <a:schemeClr val="tx1"/>
                </a:solidFill>
                <a:latin typeface="ＭＳ Ｐゴシック" panose="020B0600070205080204" pitchFamily="50" charset="-128"/>
                <a:ea typeface="ＭＳ Ｐゴシック" panose="020B0600070205080204" pitchFamily="50" charset="-128"/>
              </a:endParaRPr>
            </a:p>
          </p:txBody>
        </p:sp>
        <p:sp>
          <p:nvSpPr>
            <p:cNvPr id="49" name="矢印: 五方向 48">
              <a:extLst>
                <a:ext uri="{FF2B5EF4-FFF2-40B4-BE49-F238E27FC236}">
                  <a16:creationId xmlns:a16="http://schemas.microsoft.com/office/drawing/2014/main" id="{CEA8378C-C4F1-4CE6-976A-27ABBBFD149F}"/>
                </a:ext>
              </a:extLst>
            </p:cNvPr>
            <p:cNvSpPr/>
            <p:nvPr/>
          </p:nvSpPr>
          <p:spPr>
            <a:xfrm>
              <a:off x="180000" y="5843475"/>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dirty="0">
                  <a:solidFill>
                    <a:schemeClr val="tx1"/>
                  </a:solidFill>
                  <a:latin typeface="ＭＳ Ｐゴシック" panose="020B0600070205080204" pitchFamily="50" charset="-128"/>
                  <a:ea typeface="ＭＳ Ｐゴシック" panose="020B0600070205080204" pitchFamily="50" charset="-128"/>
                </a:rPr>
                <a:t>全硫化物</a:t>
              </a:r>
            </a:p>
          </p:txBody>
        </p:sp>
        <p:sp>
          <p:nvSpPr>
            <p:cNvPr id="50" name="矢印: 五方向 49">
              <a:extLst>
                <a:ext uri="{FF2B5EF4-FFF2-40B4-BE49-F238E27FC236}">
                  <a16:creationId xmlns:a16="http://schemas.microsoft.com/office/drawing/2014/main" id="{07C2E8C4-7BE7-4558-A2D1-7FBBF3B02419}"/>
                </a:ext>
              </a:extLst>
            </p:cNvPr>
            <p:cNvSpPr/>
            <p:nvPr/>
          </p:nvSpPr>
          <p:spPr>
            <a:xfrm>
              <a:off x="180000" y="7214550"/>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1400" dirty="0">
                  <a:solidFill>
                    <a:schemeClr val="tx1"/>
                  </a:solidFill>
                  <a:latin typeface="ＭＳ Ｐゴシック" panose="020B0600070205080204" pitchFamily="50" charset="-128"/>
                  <a:ea typeface="ＭＳ Ｐゴシック" panose="020B0600070205080204" pitchFamily="50" charset="-128"/>
                </a:rPr>
                <a:t>TOC</a:t>
              </a:r>
              <a:endParaRPr lang="ja-JP" altLang="en-US" sz="1400" dirty="0">
                <a:solidFill>
                  <a:schemeClr val="tx1"/>
                </a:solidFill>
                <a:latin typeface="ＭＳ Ｐゴシック" panose="020B0600070205080204" pitchFamily="50" charset="-128"/>
                <a:ea typeface="ＭＳ Ｐゴシック" panose="020B0600070205080204" pitchFamily="50" charset="-128"/>
              </a:endParaRPr>
            </a:p>
          </p:txBody>
        </p:sp>
        <p:sp>
          <p:nvSpPr>
            <p:cNvPr id="51" name="矢印: 五方向 50">
              <a:extLst>
                <a:ext uri="{FF2B5EF4-FFF2-40B4-BE49-F238E27FC236}">
                  <a16:creationId xmlns:a16="http://schemas.microsoft.com/office/drawing/2014/main" id="{9B479AD8-D8C1-441C-8CC6-75B9058B7AC3}"/>
                </a:ext>
              </a:extLst>
            </p:cNvPr>
            <p:cNvSpPr/>
            <p:nvPr/>
          </p:nvSpPr>
          <p:spPr>
            <a:xfrm>
              <a:off x="180000" y="8568000"/>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dirty="0">
                  <a:solidFill>
                    <a:schemeClr val="tx1"/>
                  </a:solidFill>
                  <a:latin typeface="ＭＳ Ｐゴシック" panose="020B0600070205080204" pitchFamily="50" charset="-128"/>
                  <a:ea typeface="ＭＳ Ｐゴシック" panose="020B0600070205080204" pitchFamily="50" charset="-128"/>
                </a:rPr>
                <a:t>強熱減量</a:t>
              </a:r>
            </a:p>
          </p:txBody>
        </p:sp>
        <p:cxnSp>
          <p:nvCxnSpPr>
            <p:cNvPr id="58" name="直線矢印コネクタ 57">
              <a:extLst>
                <a:ext uri="{FF2B5EF4-FFF2-40B4-BE49-F238E27FC236}">
                  <a16:creationId xmlns:a16="http://schemas.microsoft.com/office/drawing/2014/main" id="{C4AD1E9A-5807-4454-BB57-2F81ADF52D5F}"/>
                </a:ext>
              </a:extLst>
            </p:cNvPr>
            <p:cNvCxnSpPr>
              <a:cxnSpLocks/>
            </p:cNvCxnSpPr>
            <p:nvPr/>
          </p:nvCxnSpPr>
          <p:spPr>
            <a:xfrm flipV="1">
              <a:off x="1080000" y="4595250"/>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C2D1B1A4-26F3-46E2-92E2-184972D1D8BA}"/>
                </a:ext>
              </a:extLst>
            </p:cNvPr>
            <p:cNvCxnSpPr>
              <a:cxnSpLocks/>
            </p:cNvCxnSpPr>
            <p:nvPr/>
          </p:nvCxnSpPr>
          <p:spPr>
            <a:xfrm>
              <a:off x="1080000" y="5987475"/>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60" name="直線矢印コネクタ 59">
              <a:extLst>
                <a:ext uri="{FF2B5EF4-FFF2-40B4-BE49-F238E27FC236}">
                  <a16:creationId xmlns:a16="http://schemas.microsoft.com/office/drawing/2014/main" id="{2DF9B6AF-EA7B-4D8B-84FF-8F74029FE377}"/>
                </a:ext>
              </a:extLst>
            </p:cNvPr>
            <p:cNvCxnSpPr>
              <a:cxnSpLocks/>
            </p:cNvCxnSpPr>
            <p:nvPr/>
          </p:nvCxnSpPr>
          <p:spPr>
            <a:xfrm>
              <a:off x="1080000" y="7358550"/>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61" name="直線矢印コネクタ 60">
              <a:extLst>
                <a:ext uri="{FF2B5EF4-FFF2-40B4-BE49-F238E27FC236}">
                  <a16:creationId xmlns:a16="http://schemas.microsoft.com/office/drawing/2014/main" id="{D7210E34-1C50-43CB-9C34-2822AD866E25}"/>
                </a:ext>
              </a:extLst>
            </p:cNvPr>
            <p:cNvCxnSpPr>
              <a:cxnSpLocks/>
            </p:cNvCxnSpPr>
            <p:nvPr/>
          </p:nvCxnSpPr>
          <p:spPr>
            <a:xfrm>
              <a:off x="1080000" y="8748000"/>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D321F900-7087-4DD8-A077-FD040195B141}"/>
                </a:ext>
              </a:extLst>
            </p:cNvPr>
            <p:cNvSpPr txBox="1"/>
            <p:nvPr/>
          </p:nvSpPr>
          <p:spPr>
            <a:xfrm>
              <a:off x="216000" y="9468000"/>
              <a:ext cx="936000" cy="180000"/>
            </a:xfrm>
            <a:prstGeom prst="rect">
              <a:avLst/>
            </a:prstGeom>
            <a:noFill/>
          </p:spPr>
          <p:txBody>
            <a:bodyPr wrap="square" lIns="0" tIns="0" rIns="0" bIns="0" rtlCol="0" anchor="ctr" anchorCtr="0">
              <a:noAutofit/>
            </a:bodyPr>
            <a:lstStyle/>
            <a:p>
              <a:r>
                <a:rPr lang="ja-JP" altLang="en-US" sz="1000" dirty="0">
                  <a:solidFill>
                    <a:srgbClr val="C00000"/>
                  </a:solidFill>
                  <a:latin typeface="ＭＳ Ｐゴシック" panose="020B0600070205080204" pitchFamily="50" charset="-128"/>
                  <a:ea typeface="ＭＳ Ｐゴシック" panose="020B0600070205080204" pitchFamily="50" charset="-128"/>
                </a:rPr>
                <a:t>矢印</a:t>
              </a:r>
              <a:r>
                <a:rPr lang="ja-JP" altLang="en-US" sz="1000" dirty="0">
                  <a:latin typeface="ＭＳ Ｐゴシック" panose="020B0600070205080204" pitchFamily="50" charset="-128"/>
                  <a:ea typeface="ＭＳ Ｐゴシック" panose="020B0600070205080204" pitchFamily="50" charset="-128"/>
                </a:rPr>
                <a:t>：改善方向</a:t>
              </a:r>
            </a:p>
          </p:txBody>
        </p:sp>
      </p:grpSp>
      <p:graphicFrame>
        <p:nvGraphicFramePr>
          <p:cNvPr id="63" name="表 63">
            <a:extLst>
              <a:ext uri="{FF2B5EF4-FFF2-40B4-BE49-F238E27FC236}">
                <a16:creationId xmlns:a16="http://schemas.microsoft.com/office/drawing/2014/main" id="{C03B627D-19BC-4434-8326-4278B65FEE90}"/>
              </a:ext>
            </a:extLst>
          </p:cNvPr>
          <p:cNvGraphicFramePr>
            <a:graphicFrameLocks noGrp="1"/>
          </p:cNvGraphicFramePr>
          <p:nvPr>
            <p:extLst>
              <p:ext uri="{D42A27DB-BD31-4B8C-83A1-F6EECF244321}">
                <p14:modId xmlns:p14="http://schemas.microsoft.com/office/powerpoint/2010/main" val="3073961469"/>
              </p:ext>
            </p:extLst>
          </p:nvPr>
        </p:nvGraphicFramePr>
        <p:xfrm>
          <a:off x="12240000" y="2194587"/>
          <a:ext cx="2736000" cy="1745280"/>
        </p:xfrm>
        <a:graphic>
          <a:graphicData uri="http://schemas.openxmlformats.org/drawingml/2006/table">
            <a:tbl>
              <a:tblPr firstRow="1" bandRow="1">
                <a:tableStyleId>{5940675A-B579-460E-94D1-54222C63F5DA}</a:tableStyleId>
              </a:tblPr>
              <a:tblGrid>
                <a:gridCol w="576000">
                  <a:extLst>
                    <a:ext uri="{9D8B030D-6E8A-4147-A177-3AD203B41FA5}">
                      <a16:colId xmlns:a16="http://schemas.microsoft.com/office/drawing/2014/main" val="4249874186"/>
                    </a:ext>
                  </a:extLst>
                </a:gridCol>
                <a:gridCol w="432000">
                  <a:extLst>
                    <a:ext uri="{9D8B030D-6E8A-4147-A177-3AD203B41FA5}">
                      <a16:colId xmlns:a16="http://schemas.microsoft.com/office/drawing/2014/main" val="4182326326"/>
                    </a:ext>
                  </a:extLst>
                </a:gridCol>
                <a:gridCol w="432000">
                  <a:extLst>
                    <a:ext uri="{9D8B030D-6E8A-4147-A177-3AD203B41FA5}">
                      <a16:colId xmlns:a16="http://schemas.microsoft.com/office/drawing/2014/main" val="2468637002"/>
                    </a:ext>
                  </a:extLst>
                </a:gridCol>
                <a:gridCol w="432000">
                  <a:extLst>
                    <a:ext uri="{9D8B030D-6E8A-4147-A177-3AD203B41FA5}">
                      <a16:colId xmlns:a16="http://schemas.microsoft.com/office/drawing/2014/main" val="1115386694"/>
                    </a:ext>
                  </a:extLst>
                </a:gridCol>
                <a:gridCol w="432000">
                  <a:extLst>
                    <a:ext uri="{9D8B030D-6E8A-4147-A177-3AD203B41FA5}">
                      <a16:colId xmlns:a16="http://schemas.microsoft.com/office/drawing/2014/main" val="890436440"/>
                    </a:ext>
                  </a:extLst>
                </a:gridCol>
                <a:gridCol w="432000">
                  <a:extLst>
                    <a:ext uri="{9D8B030D-6E8A-4147-A177-3AD203B41FA5}">
                      <a16:colId xmlns:a16="http://schemas.microsoft.com/office/drawing/2014/main" val="1038366537"/>
                    </a:ext>
                  </a:extLst>
                </a:gridCol>
              </a:tblGrid>
              <a:tr h="216000">
                <a:tc rowSpan="3">
                  <a:txBody>
                    <a:bodyPr/>
                    <a:lstStyle/>
                    <a:p>
                      <a:pPr algn="ctr"/>
                      <a:r>
                        <a:rPr kumimoji="1" lang="ja-JP" altLang="en-US" sz="900" dirty="0">
                          <a:latin typeface="ＭＳ Ｐゴシック" panose="020B0600070205080204" pitchFamily="50" charset="-128"/>
                          <a:ea typeface="ＭＳ Ｐゴシック" panose="020B0600070205080204" pitchFamily="50" charset="-128"/>
                        </a:rPr>
                        <a:t>エリア</a:t>
                      </a:r>
                    </a:p>
                  </a:txBody>
                  <a:tcPr marL="36000" marR="36000" marT="0" marB="0" anchor="ctr">
                    <a:solidFill>
                      <a:schemeClr val="bg1">
                        <a:lumMod val="85000"/>
                      </a:schemeClr>
                    </a:solidFill>
                  </a:tcPr>
                </a:tc>
                <a:tc rowSpan="3">
                  <a:txBody>
                    <a:bodyPr/>
                    <a:lstStyle/>
                    <a:p>
                      <a:pPr algn="ctr"/>
                      <a:r>
                        <a:rPr kumimoji="1" lang="ja-JP" altLang="en-US" sz="900" dirty="0">
                          <a:latin typeface="ＭＳ Ｐゴシック" panose="020B0600070205080204" pitchFamily="50" charset="-128"/>
                          <a:ea typeface="ＭＳ Ｐゴシック" panose="020B0600070205080204" pitchFamily="50" charset="-128"/>
                        </a:rPr>
                        <a:t>散布</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ja-JP" altLang="en-US" sz="900" dirty="0">
                          <a:latin typeface="ＭＳ Ｐゴシック" panose="020B0600070205080204" pitchFamily="50" charset="-128"/>
                          <a:ea typeface="ＭＳ Ｐゴシック" panose="020B0600070205080204" pitchFamily="50" charset="-128"/>
                        </a:rPr>
                        <a:t>回数</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en-US" altLang="ja-JP" sz="900" dirty="0">
                          <a:latin typeface="ＭＳ Ｐゴシック" panose="020B0600070205080204" pitchFamily="50" charset="-128"/>
                          <a:ea typeface="ＭＳ Ｐゴシック" panose="020B0600070205080204" pitchFamily="50" charset="-128"/>
                        </a:rPr>
                        <a:t>(</a:t>
                      </a:r>
                      <a:r>
                        <a:rPr kumimoji="1" lang="ja-JP" altLang="en-US" sz="900" dirty="0">
                          <a:latin typeface="ＭＳ Ｐゴシック" panose="020B0600070205080204" pitchFamily="50" charset="-128"/>
                          <a:ea typeface="ＭＳ Ｐゴシック" panose="020B0600070205080204" pitchFamily="50" charset="-128"/>
                        </a:rPr>
                        <a:t>年間</a:t>
                      </a:r>
                      <a:r>
                        <a:rPr kumimoji="1" lang="en-US" altLang="ja-JP" sz="900" dirty="0">
                          <a:latin typeface="ＭＳ Ｐゴシック" panose="020B0600070205080204" pitchFamily="50" charset="-128"/>
                          <a:ea typeface="ＭＳ Ｐゴシック" panose="020B0600070205080204" pitchFamily="50" charset="-128"/>
                        </a:rPr>
                        <a:t>)</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lnB w="28575" cap="flat" cmpd="sng" algn="ctr">
                      <a:solidFill>
                        <a:srgbClr val="FF0000"/>
                      </a:solidFill>
                      <a:prstDash val="solid"/>
                      <a:round/>
                      <a:headEnd type="none" w="med" len="med"/>
                      <a:tailEnd type="none" w="med" len="med"/>
                    </a:lnB>
                    <a:solidFill>
                      <a:schemeClr val="bg1">
                        <a:lumMod val="85000"/>
                      </a:schemeClr>
                    </a:solidFill>
                  </a:tcPr>
                </a:tc>
                <a:tc gridSpan="4">
                  <a:txBody>
                    <a:bodyPr/>
                    <a:lstStyle/>
                    <a:p>
                      <a:pPr algn="ctr"/>
                      <a:r>
                        <a:rPr kumimoji="1" lang="ja-JP" altLang="en-US" sz="900" dirty="0">
                          <a:latin typeface="ＭＳ Ｐゴシック" panose="020B0600070205080204" pitchFamily="50" charset="-128"/>
                          <a:ea typeface="ＭＳ Ｐゴシック" panose="020B0600070205080204" pitchFamily="50" charset="-128"/>
                        </a:rPr>
                        <a:t>散布量</a:t>
                      </a:r>
                    </a:p>
                  </a:txBody>
                  <a:tcPr marL="36000" marR="36000"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extLst>
                  <a:ext uri="{0D108BD9-81ED-4DB2-BD59-A6C34878D82A}">
                    <a16:rowId xmlns:a16="http://schemas.microsoft.com/office/drawing/2014/main" val="1822167165"/>
                  </a:ext>
                </a:extLst>
              </a:tr>
              <a:tr h="216000">
                <a:tc vMerge="1">
                  <a:txBody>
                    <a:bodyPr/>
                    <a:lstStyle/>
                    <a:p>
                      <a:endParaRPr kumimoji="1" lang="ja-JP" altLang="en-US"/>
                    </a:p>
                  </a:txBody>
                  <a:tcPr/>
                </a:tc>
                <a:tc vMerge="1">
                  <a:txBody>
                    <a:bodyPr/>
                    <a:lstStyle/>
                    <a:p>
                      <a:endParaRPr kumimoji="1" lang="ja-JP" altLang="en-US"/>
                    </a:p>
                  </a:txBody>
                  <a:tcPr/>
                </a:tc>
                <a:tc gridSpan="2">
                  <a:txBody>
                    <a:bodyPr/>
                    <a:lstStyle/>
                    <a:p>
                      <a:pPr algn="ctr"/>
                      <a:r>
                        <a:rPr kumimoji="1" lang="ja-JP" altLang="en-US" sz="900" dirty="0">
                          <a:latin typeface="ＭＳ Ｐゴシック" panose="020B0600070205080204" pitchFamily="50" charset="-128"/>
                          <a:ea typeface="ＭＳ Ｐゴシック" panose="020B0600070205080204" pitchFamily="50" charset="-128"/>
                        </a:rPr>
                        <a:t>実験区</a:t>
                      </a:r>
                      <a:r>
                        <a:rPr kumimoji="1" lang="en-US" altLang="ja-JP" sz="900" dirty="0">
                          <a:latin typeface="ＭＳ Ｐゴシック" panose="020B0600070205080204" pitchFamily="50" charset="-128"/>
                          <a:ea typeface="ＭＳ Ｐゴシック" panose="020B0600070205080204" pitchFamily="50" charset="-128"/>
                        </a:rPr>
                        <a:t>1</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gridSpan="2">
                  <a:txBody>
                    <a:bodyPr/>
                    <a:lstStyle/>
                    <a:p>
                      <a:pPr algn="ctr"/>
                      <a:r>
                        <a:rPr kumimoji="1" lang="ja-JP" altLang="en-US" sz="900" dirty="0">
                          <a:latin typeface="ＭＳ Ｐゴシック" panose="020B0600070205080204" pitchFamily="50" charset="-128"/>
                          <a:ea typeface="ＭＳ Ｐゴシック" panose="020B0600070205080204" pitchFamily="50" charset="-128"/>
                        </a:rPr>
                        <a:t>実験区</a:t>
                      </a:r>
                      <a:r>
                        <a:rPr kumimoji="1" lang="en-US" altLang="ja-JP" sz="900" dirty="0">
                          <a:latin typeface="ＭＳ Ｐゴシック" panose="020B0600070205080204" pitchFamily="50" charset="-128"/>
                          <a:ea typeface="ＭＳ Ｐゴシック" panose="020B0600070205080204" pitchFamily="50" charset="-128"/>
                        </a:rPr>
                        <a:t>2</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extLst>
                  <a:ext uri="{0D108BD9-81ED-4DB2-BD59-A6C34878D82A}">
                    <a16:rowId xmlns:a16="http://schemas.microsoft.com/office/drawing/2014/main" val="922520991"/>
                  </a:ext>
                </a:extLst>
              </a:tr>
              <a:tr h="216000">
                <a:tc v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v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総量</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en-US" altLang="ja-JP" sz="900" dirty="0">
                          <a:latin typeface="ＭＳ Ｐゴシック" panose="020B0600070205080204" pitchFamily="50" charset="-128"/>
                          <a:ea typeface="ＭＳ Ｐゴシック" panose="020B0600070205080204" pitchFamily="50" charset="-128"/>
                        </a:rPr>
                        <a:t>(kg)</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lnB w="28575" cap="flat" cmpd="sng" algn="ctr">
                      <a:solidFill>
                        <a:srgbClr val="FF0000"/>
                      </a:solidFill>
                      <a:prstDash val="solid"/>
                      <a:round/>
                      <a:headEnd type="none" w="med" len="med"/>
                      <a:tailEnd type="none" w="med" len="med"/>
                    </a:lnB>
                    <a:solidFill>
                      <a:schemeClr val="bg1">
                        <a:lumMod val="85000"/>
                      </a:schemeClr>
                    </a:solidFill>
                  </a:tcPr>
                </a:tc>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単位量</a:t>
                      </a:r>
                      <a:r>
                        <a:rPr kumimoji="1" lang="en-US" altLang="ja-JP" sz="900" dirty="0">
                          <a:latin typeface="ＭＳ Ｐゴシック" panose="020B0600070205080204" pitchFamily="50" charset="-128"/>
                          <a:ea typeface="ＭＳ Ｐゴシック" panose="020B0600070205080204" pitchFamily="50" charset="-128"/>
                        </a:rPr>
                        <a:t>(kg/m</a:t>
                      </a:r>
                      <a:r>
                        <a:rPr kumimoji="1" lang="en-US" altLang="ja-JP" sz="900" baseline="30000" dirty="0">
                          <a:latin typeface="ＭＳ Ｐゴシック" panose="020B0600070205080204" pitchFamily="50" charset="-128"/>
                          <a:ea typeface="ＭＳ Ｐゴシック" panose="020B0600070205080204" pitchFamily="50" charset="-128"/>
                        </a:rPr>
                        <a:t>2</a:t>
                      </a:r>
                      <a:r>
                        <a:rPr kumimoji="1" lang="en-US" altLang="ja-JP" sz="900" dirty="0">
                          <a:latin typeface="ＭＳ Ｐゴシック" panose="020B0600070205080204" pitchFamily="50" charset="-128"/>
                          <a:ea typeface="ＭＳ Ｐゴシック" panose="020B0600070205080204" pitchFamily="50" charset="-128"/>
                        </a:rPr>
                        <a:t>)</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lnB w="28575" cap="flat" cmpd="sng" algn="ctr">
                      <a:solidFill>
                        <a:srgbClr val="FF0000"/>
                      </a:solidFill>
                      <a:prstDash val="solid"/>
                      <a:round/>
                      <a:headEnd type="none" w="med" len="med"/>
                      <a:tailEnd type="none" w="med" len="med"/>
                    </a:lnB>
                    <a:solidFill>
                      <a:schemeClr val="bg1">
                        <a:lumMod val="85000"/>
                      </a:schemeClr>
                    </a:solidFill>
                  </a:tcPr>
                </a:tc>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総量</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en-US" altLang="ja-JP" sz="900" dirty="0">
                          <a:latin typeface="ＭＳ Ｐゴシック" panose="020B0600070205080204" pitchFamily="50" charset="-128"/>
                          <a:ea typeface="ＭＳ Ｐゴシック" panose="020B0600070205080204" pitchFamily="50" charset="-128"/>
                        </a:rPr>
                        <a:t>(kg)</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単位量</a:t>
                      </a:r>
                      <a:r>
                        <a:rPr kumimoji="1" lang="en-US" altLang="ja-JP" sz="900" dirty="0">
                          <a:latin typeface="ＭＳ Ｐゴシック" panose="020B0600070205080204" pitchFamily="50" charset="-128"/>
                          <a:ea typeface="ＭＳ Ｐゴシック" panose="020B0600070205080204" pitchFamily="50" charset="-128"/>
                        </a:rPr>
                        <a:t>(kg/m</a:t>
                      </a:r>
                      <a:r>
                        <a:rPr kumimoji="1" lang="en-US" altLang="ja-JP" sz="900" baseline="30000" dirty="0">
                          <a:latin typeface="ＭＳ Ｐゴシック" panose="020B0600070205080204" pitchFamily="50" charset="-128"/>
                          <a:ea typeface="ＭＳ Ｐゴシック" panose="020B0600070205080204" pitchFamily="50" charset="-128"/>
                        </a:rPr>
                        <a:t>2</a:t>
                      </a:r>
                      <a:r>
                        <a:rPr kumimoji="1" lang="en-US" altLang="ja-JP" sz="900" dirty="0">
                          <a:latin typeface="ＭＳ Ｐゴシック" panose="020B0600070205080204" pitchFamily="50" charset="-128"/>
                          <a:ea typeface="ＭＳ Ｐゴシック" panose="020B0600070205080204" pitchFamily="50" charset="-128"/>
                        </a:rPr>
                        <a:t>)</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extLst>
                  <a:ext uri="{0D108BD9-81ED-4DB2-BD59-A6C34878D82A}">
                    <a16:rowId xmlns:a16="http://schemas.microsoft.com/office/drawing/2014/main" val="3347425879"/>
                  </a:ext>
                </a:extLst>
              </a:tr>
              <a:tr h="216000">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エリア</a:t>
                      </a:r>
                      <a:r>
                        <a:rPr kumimoji="1" lang="en-US" altLang="ja-JP" sz="900" dirty="0">
                          <a:latin typeface="ＭＳ Ｐゴシック" panose="020B0600070205080204" pitchFamily="50" charset="-128"/>
                          <a:ea typeface="ＭＳ Ｐゴシック" panose="020B0600070205080204" pitchFamily="50" charset="-128"/>
                        </a:rPr>
                        <a:t>1</a:t>
                      </a:r>
                    </a:p>
                    <a:p>
                      <a:pPr algn="ctr"/>
                      <a:r>
                        <a:rPr kumimoji="1" lang="ja-JP" altLang="en-US" sz="900" dirty="0">
                          <a:latin typeface="ＭＳ Ｐゴシック" panose="020B0600070205080204" pitchFamily="50" charset="-128"/>
                          <a:ea typeface="ＭＳ Ｐゴシック" panose="020B0600070205080204" pitchFamily="50" charset="-128"/>
                        </a:rPr>
                        <a:t>万才橋</a:t>
                      </a:r>
                    </a:p>
                  </a:txBody>
                  <a:tcPr marL="36000" marR="36000" marT="36000" marB="36000" anchor="ctr">
                    <a:lnR w="28575" cap="flat" cmpd="sng" algn="ctr">
                      <a:solidFill>
                        <a:srgbClr val="FF0000"/>
                      </a:solidFill>
                      <a:prstDash val="solid"/>
                      <a:round/>
                      <a:headEnd type="none" w="med" len="med"/>
                      <a:tailEnd type="none" w="med" len="med"/>
                    </a:lnR>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a:t>
                      </a:r>
                      <a:r>
                        <a:rPr kumimoji="1" lang="ja-JP" altLang="en-US" sz="900" dirty="0">
                          <a:latin typeface="ＭＳ Ｐゴシック" panose="020B0600070205080204" pitchFamily="50" charset="-128"/>
                          <a:ea typeface="ＭＳ Ｐゴシック" panose="020B0600070205080204" pitchFamily="50" charset="-128"/>
                        </a:rPr>
                        <a:t>回</a:t>
                      </a:r>
                    </a:p>
                  </a:txBody>
                  <a:tcPr marL="36000" marR="36000" marT="36000" marB="36000" anchor="ctr">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43.2</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12700" cap="flat" cmpd="sng" algn="ctr">
                      <a:solidFill>
                        <a:schemeClr val="tx1"/>
                      </a:solidFill>
                      <a:prstDash val="solid"/>
                      <a:round/>
                      <a:headEnd type="none" w="med" len="med"/>
                      <a:tailEnd type="none" w="med" len="med"/>
                    </a:lnL>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0.9</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CCFFCC"/>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86.4</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28575" cap="flat" cmpd="sng" algn="ctr">
                      <a:solidFill>
                        <a:srgbClr val="FF0000"/>
                      </a:solidFill>
                      <a:prstDash val="solid"/>
                      <a:round/>
                      <a:headEnd type="none" w="med" len="med"/>
                      <a:tailEnd type="none" w="med" len="med"/>
                    </a:lnL>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1.8</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solidFill>
                      <a:srgbClr val="FFCCFF"/>
                    </a:solidFill>
                  </a:tcPr>
                </a:tc>
                <a:extLst>
                  <a:ext uri="{0D108BD9-81ED-4DB2-BD59-A6C34878D82A}">
                    <a16:rowId xmlns:a16="http://schemas.microsoft.com/office/drawing/2014/main" val="332637755"/>
                  </a:ext>
                </a:extLst>
              </a:tr>
              <a:tr h="216000">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エリア</a:t>
                      </a:r>
                      <a:r>
                        <a:rPr kumimoji="1" lang="en-US" altLang="ja-JP" sz="900" dirty="0">
                          <a:latin typeface="ＭＳ Ｐゴシック" panose="020B0600070205080204" pitchFamily="50" charset="-128"/>
                          <a:ea typeface="ＭＳ Ｐゴシック" panose="020B0600070205080204" pitchFamily="50" charset="-128"/>
                        </a:rPr>
                        <a:t>2</a:t>
                      </a:r>
                    </a:p>
                    <a:p>
                      <a:pPr algn="ctr"/>
                      <a:r>
                        <a:rPr kumimoji="1" lang="ja-JP" altLang="en-US" sz="900" dirty="0">
                          <a:latin typeface="ＭＳ Ｐゴシック" panose="020B0600070205080204" pitchFamily="50" charset="-128"/>
                          <a:ea typeface="ＭＳ Ｐゴシック" panose="020B0600070205080204" pitchFamily="50" charset="-128"/>
                        </a:rPr>
                        <a:t>千歳橋</a:t>
                      </a:r>
                    </a:p>
                  </a:txBody>
                  <a:tcPr marL="36000" marR="36000" marT="36000" marB="36000" anchor="ct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4</a:t>
                      </a:r>
                      <a:r>
                        <a:rPr kumimoji="1" lang="ja-JP" altLang="en-US" sz="900" dirty="0">
                          <a:latin typeface="ＭＳ Ｐゴシック" panose="020B0600070205080204" pitchFamily="50" charset="-128"/>
                          <a:ea typeface="ＭＳ Ｐゴシック" panose="020B0600070205080204" pitchFamily="50" charset="-128"/>
                        </a:rPr>
                        <a:t>回</a:t>
                      </a:r>
                    </a:p>
                  </a:txBody>
                  <a:tcPr marL="36000" marR="36000" marT="36000" marB="36000" anchor="ctr">
                    <a:lnT w="28575" cap="flat" cmpd="sng" algn="ctr">
                      <a:solidFill>
                        <a:srgbClr val="FF0000"/>
                      </a:solidFill>
                      <a:prstDash val="solid"/>
                      <a:round/>
                      <a:headEnd type="none" w="med" len="med"/>
                      <a:tailEnd type="none" w="med" len="med"/>
                    </a:lnT>
                    <a:solidFill>
                      <a:srgbClr val="CCFFCC"/>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115.2</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T w="28575" cap="flat" cmpd="sng" algn="ctr">
                      <a:solidFill>
                        <a:srgbClr val="FF0000"/>
                      </a:solidFill>
                      <a:prstDash val="solid"/>
                      <a:round/>
                      <a:headEnd type="none" w="med" len="med"/>
                      <a:tailEnd type="none" w="med" len="med"/>
                    </a:lnT>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0.6</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T w="28575" cap="flat" cmpd="sng" algn="ctr">
                      <a:solidFill>
                        <a:srgbClr val="FF0000"/>
                      </a:solidFill>
                      <a:prstDash val="solid"/>
                      <a:round/>
                      <a:headEnd type="none" w="med" len="med"/>
                      <a:tailEnd type="none" w="med" len="med"/>
                    </a:lnT>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172.8</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solidFill>
                      <a:srgbClr val="CCFFCC"/>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0.9</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solidFill>
                      <a:srgbClr val="CCFFCC"/>
                    </a:solidFill>
                  </a:tcPr>
                </a:tc>
                <a:extLst>
                  <a:ext uri="{0D108BD9-81ED-4DB2-BD59-A6C34878D82A}">
                    <a16:rowId xmlns:a16="http://schemas.microsoft.com/office/drawing/2014/main" val="3527908586"/>
                  </a:ext>
                </a:extLst>
              </a:tr>
              <a:tr h="216000">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エリア３</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ja-JP" altLang="en-US" sz="900" dirty="0">
                          <a:latin typeface="ＭＳ Ｐゴシック" panose="020B0600070205080204" pitchFamily="50" charset="-128"/>
                          <a:ea typeface="ＭＳ Ｐゴシック" panose="020B0600070205080204" pitchFamily="50" charset="-128"/>
                        </a:rPr>
                        <a:t>南弁天橋</a:t>
                      </a:r>
                    </a:p>
                  </a:txBody>
                  <a:tcPr marL="36000" marR="36000" marT="36000" marB="36000" anchor="ct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6</a:t>
                      </a:r>
                      <a:r>
                        <a:rPr kumimoji="1" lang="ja-JP" altLang="en-US" sz="900" dirty="0">
                          <a:latin typeface="ＭＳ Ｐゴシック" panose="020B0600070205080204" pitchFamily="50" charset="-128"/>
                          <a:ea typeface="ＭＳ Ｐゴシック" panose="020B0600070205080204" pitchFamily="50" charset="-128"/>
                        </a:rPr>
                        <a:t>回</a:t>
                      </a:r>
                    </a:p>
                  </a:txBody>
                  <a:tcPr marL="36000" marR="36000" marT="36000" marB="36000" anchor="ctr">
                    <a:solidFill>
                      <a:srgbClr val="FFCC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172.8</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solidFill>
                      <a:srgbClr val="CCFFCC"/>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0.6</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259.2</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solidFill>
                      <a:srgbClr val="FFCC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0.9</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solidFill>
                      <a:srgbClr val="CCFFCC"/>
                    </a:solidFill>
                  </a:tcPr>
                </a:tc>
                <a:extLst>
                  <a:ext uri="{0D108BD9-81ED-4DB2-BD59-A6C34878D82A}">
                    <a16:rowId xmlns:a16="http://schemas.microsoft.com/office/drawing/2014/main" val="1777216447"/>
                  </a:ext>
                </a:extLst>
              </a:tr>
            </a:tbl>
          </a:graphicData>
        </a:graphic>
      </p:graphicFrame>
      <p:sp>
        <p:nvSpPr>
          <p:cNvPr id="64" name="テキスト ボックス 63">
            <a:extLst>
              <a:ext uri="{FF2B5EF4-FFF2-40B4-BE49-F238E27FC236}">
                <a16:creationId xmlns:a16="http://schemas.microsoft.com/office/drawing/2014/main" id="{593F0270-4362-4496-915E-1173283DE13B}"/>
              </a:ext>
            </a:extLst>
          </p:cNvPr>
          <p:cNvSpPr txBox="1"/>
          <p:nvPr/>
        </p:nvSpPr>
        <p:spPr>
          <a:xfrm>
            <a:off x="12240000" y="1870587"/>
            <a:ext cx="1800000" cy="252000"/>
          </a:xfrm>
          <a:prstGeom prst="rect">
            <a:avLst/>
          </a:prstGeom>
          <a:noFill/>
        </p:spPr>
        <p:txBody>
          <a:bodyPr wrap="square" lIns="0" tIns="0" rIns="0" bIns="0" rtlCol="0" anchor="ctr" anchorCtr="0">
            <a:noAutofit/>
          </a:bodyPr>
          <a:lstStyle/>
          <a:p>
            <a:r>
              <a:rPr kumimoji="1" lang="en-US" altLang="ja-JP" sz="1400" dirty="0">
                <a:solidFill>
                  <a:srgbClr val="000099"/>
                </a:solidFill>
                <a:latin typeface="ＭＳ Ｐゴシック" panose="020B0600070205080204" pitchFamily="50" charset="-128"/>
                <a:ea typeface="ＭＳ Ｐゴシック" panose="020B0600070205080204" pitchFamily="50" charset="-128"/>
              </a:rPr>
              <a:t>【</a:t>
            </a:r>
            <a:r>
              <a:rPr kumimoji="1" lang="ja-JP" altLang="en-US" sz="1400" dirty="0">
                <a:solidFill>
                  <a:srgbClr val="000099"/>
                </a:solidFill>
                <a:latin typeface="ＭＳ Ｐゴシック" panose="020B0600070205080204" pitchFamily="50" charset="-128"/>
                <a:ea typeface="ＭＳ Ｐゴシック" panose="020B0600070205080204" pitchFamily="50" charset="-128"/>
              </a:rPr>
              <a:t>散布回数･散布量</a:t>
            </a:r>
            <a:r>
              <a:rPr kumimoji="1" lang="en-US" altLang="ja-JP" sz="1400" dirty="0">
                <a:solidFill>
                  <a:srgbClr val="000099"/>
                </a:solidFill>
                <a:latin typeface="ＭＳ Ｐゴシック" panose="020B0600070205080204" pitchFamily="50" charset="-128"/>
                <a:ea typeface="ＭＳ Ｐゴシック" panose="020B0600070205080204" pitchFamily="50" charset="-128"/>
              </a:rPr>
              <a:t>】</a:t>
            </a:r>
            <a:endParaRPr kumimoji="1" lang="ja-JP" altLang="en-US" sz="1400" dirty="0">
              <a:solidFill>
                <a:srgbClr val="000099"/>
              </a:solidFill>
              <a:latin typeface="ＭＳ Ｐゴシック" panose="020B0600070205080204" pitchFamily="50" charset="-128"/>
              <a:ea typeface="ＭＳ Ｐゴシック" panose="020B0600070205080204" pitchFamily="50" charset="-128"/>
            </a:endParaRPr>
          </a:p>
        </p:txBody>
      </p:sp>
      <p:sp>
        <p:nvSpPr>
          <p:cNvPr id="75" name="テキスト ボックス 74">
            <a:extLst>
              <a:ext uri="{FF2B5EF4-FFF2-40B4-BE49-F238E27FC236}">
                <a16:creationId xmlns:a16="http://schemas.microsoft.com/office/drawing/2014/main" id="{BB8193CD-494A-40D6-8EC1-791F628BF0E0}"/>
              </a:ext>
            </a:extLst>
          </p:cNvPr>
          <p:cNvSpPr txBox="1"/>
          <p:nvPr/>
        </p:nvSpPr>
        <p:spPr>
          <a:xfrm>
            <a:off x="12276000" y="4372587"/>
            <a:ext cx="2735350" cy="540000"/>
          </a:xfrm>
          <a:prstGeom prst="rect">
            <a:avLst/>
          </a:prstGeom>
          <a:noFill/>
        </p:spPr>
        <p:txBody>
          <a:bodyPr wrap="square" lIns="0" tIns="0" rIns="0" bIns="0" rtlCol="0" anchor="t" anchorCtr="0">
            <a:noAutofit/>
          </a:bodyPr>
          <a:lstStyle/>
          <a:p>
            <a:pPr>
              <a:lnSpc>
                <a:spcPts val="1300"/>
              </a:lnSpc>
            </a:pP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万歳橋・実験区</a:t>
            </a:r>
            <a:r>
              <a:rPr lang="en-US" altLang="ja-JP" sz="1000" dirty="0">
                <a:latin typeface="ＭＳ Ｐゴシック" panose="020B0600070205080204" pitchFamily="50" charset="-128"/>
                <a:ea typeface="ＭＳ Ｐゴシック" panose="020B0600070205080204" pitchFamily="50" charset="-128"/>
              </a:rPr>
              <a:t>1-1】</a:t>
            </a:r>
          </a:p>
          <a:p>
            <a:pPr marL="72000" indent="-72000">
              <a:lnSpc>
                <a:spcPts val="1300"/>
              </a:lnSpc>
            </a:pPr>
            <a:r>
              <a:rPr lang="ja-JP" altLang="en-US" sz="1000" dirty="0">
                <a:latin typeface="ＭＳ Ｐゴシック" panose="020B0600070205080204" pitchFamily="50" charset="-128"/>
                <a:ea typeface="ＭＳ Ｐゴシック" panose="020B0600070205080204" pitchFamily="50" charset="-128"/>
              </a:rPr>
              <a:t>・単位散布量は基準どおり</a:t>
            </a:r>
            <a:endParaRPr lang="en-US" altLang="ja-JP" sz="1000" dirty="0">
              <a:latin typeface="ＭＳ Ｐゴシック" panose="020B0600070205080204" pitchFamily="50" charset="-128"/>
              <a:ea typeface="ＭＳ Ｐゴシック" panose="020B0600070205080204" pitchFamily="50" charset="-128"/>
            </a:endParaRPr>
          </a:p>
          <a:p>
            <a:pPr marL="72000" indent="-72000">
              <a:lnSpc>
                <a:spcPts val="1300"/>
              </a:lnSpc>
            </a:pPr>
            <a:r>
              <a:rPr lang="ja-JP" altLang="en-US" sz="1000" dirty="0">
                <a:latin typeface="ＭＳ Ｐゴシック" panose="020B0600070205080204" pitchFamily="50" charset="-128"/>
                <a:ea typeface="ＭＳ Ｐゴシック" panose="020B0600070205080204" pitchFamily="50" charset="-128"/>
              </a:rPr>
              <a:t>・散布回数が少なく、総散布量が少ない</a:t>
            </a:r>
          </a:p>
        </p:txBody>
      </p:sp>
      <p:sp>
        <p:nvSpPr>
          <p:cNvPr id="77" name="テキスト ボックス 76">
            <a:extLst>
              <a:ext uri="{FF2B5EF4-FFF2-40B4-BE49-F238E27FC236}">
                <a16:creationId xmlns:a16="http://schemas.microsoft.com/office/drawing/2014/main" id="{CBBDEB18-8630-4429-8A57-5ECE0456D2BF}"/>
              </a:ext>
            </a:extLst>
          </p:cNvPr>
          <p:cNvSpPr txBox="1"/>
          <p:nvPr/>
        </p:nvSpPr>
        <p:spPr>
          <a:xfrm>
            <a:off x="3326745" y="10401811"/>
            <a:ext cx="2735350" cy="144000"/>
          </a:xfrm>
          <a:prstGeom prst="rect">
            <a:avLst/>
          </a:prstGeom>
          <a:noFill/>
          <a:ln w="6350">
            <a:noFill/>
          </a:ln>
        </p:spPr>
        <p:txBody>
          <a:bodyPr wrap="square" lIns="0" tIns="0" rIns="0" bIns="0" rtlCol="0" anchor="ctr" anchorCtr="0">
            <a:noAutofit/>
          </a:bodyPr>
          <a:lstStyle/>
          <a:p>
            <a:r>
              <a:rPr lang="ja-JP" altLang="en-US" sz="900" dirty="0">
                <a:solidFill>
                  <a:srgbClr val="000099"/>
                </a:solidFill>
                <a:latin typeface="ＭＳ Ｐゴシック" panose="020B0600070205080204" pitchFamily="50" charset="-128"/>
                <a:ea typeface="ＭＳ Ｐゴシック" panose="020B0600070205080204" pitchFamily="50" charset="-128"/>
              </a:rPr>
              <a:t>メーカー推奨条件から想定される薬剤効果継続期間</a:t>
            </a:r>
            <a:endParaRPr lang="en-US" altLang="ja-JP" sz="900" dirty="0">
              <a:solidFill>
                <a:srgbClr val="000099"/>
              </a:solidFill>
              <a:latin typeface="ＭＳ Ｐゴシック" panose="020B0600070205080204" pitchFamily="50" charset="-128"/>
              <a:ea typeface="ＭＳ Ｐゴシック" panose="020B0600070205080204" pitchFamily="50" charset="-128"/>
            </a:endParaRPr>
          </a:p>
        </p:txBody>
      </p:sp>
      <p:sp>
        <p:nvSpPr>
          <p:cNvPr id="79" name="矢印: 左右 78">
            <a:extLst>
              <a:ext uri="{FF2B5EF4-FFF2-40B4-BE49-F238E27FC236}">
                <a16:creationId xmlns:a16="http://schemas.microsoft.com/office/drawing/2014/main" id="{C9EC2D5F-DE3E-4CEF-A2E4-AFA3C0461968}"/>
              </a:ext>
            </a:extLst>
          </p:cNvPr>
          <p:cNvSpPr/>
          <p:nvPr/>
        </p:nvSpPr>
        <p:spPr>
          <a:xfrm>
            <a:off x="7350490" y="10246828"/>
            <a:ext cx="1126760" cy="216000"/>
          </a:xfrm>
          <a:prstGeom prst="leftRightArrow">
            <a:avLst>
              <a:gd name="adj1" fmla="val 73519"/>
              <a:gd name="adj2" fmla="val 70579"/>
            </a:avLst>
          </a:prstGeom>
          <a:solidFill>
            <a:srgbClr val="66CCFF"/>
          </a:solidFill>
          <a:ln w="63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dirty="0">
                <a:solidFill>
                  <a:srgbClr val="000099"/>
                </a:solidFill>
                <a:latin typeface="ＭＳ Ｐゴシック" panose="020B0600070205080204" pitchFamily="50" charset="-128"/>
                <a:ea typeface="ＭＳ Ｐゴシック" panose="020B0600070205080204" pitchFamily="50" charset="-128"/>
              </a:rPr>
              <a:t>散布後</a:t>
            </a:r>
            <a:r>
              <a:rPr kumimoji="1" lang="en-US" altLang="ja-JP" sz="1100" dirty="0">
                <a:solidFill>
                  <a:srgbClr val="000099"/>
                </a:solidFill>
                <a:latin typeface="ＭＳ Ｐゴシック" panose="020B0600070205080204" pitchFamily="50" charset="-128"/>
                <a:ea typeface="ＭＳ Ｐゴシック" panose="020B0600070205080204" pitchFamily="50" charset="-128"/>
              </a:rPr>
              <a:t>3</a:t>
            </a:r>
            <a:r>
              <a:rPr kumimoji="1" lang="ja-JP" altLang="en-US" sz="1100" dirty="0">
                <a:solidFill>
                  <a:srgbClr val="000099"/>
                </a:solidFill>
                <a:latin typeface="ＭＳ Ｐゴシック" panose="020B0600070205080204" pitchFamily="50" charset="-128"/>
                <a:ea typeface="ＭＳ Ｐゴシック" panose="020B0600070205080204" pitchFamily="50" charset="-128"/>
              </a:rPr>
              <a:t>ヶ月間</a:t>
            </a:r>
          </a:p>
        </p:txBody>
      </p:sp>
      <p:grpSp>
        <p:nvGrpSpPr>
          <p:cNvPr id="7" name="グループ化 6">
            <a:extLst>
              <a:ext uri="{FF2B5EF4-FFF2-40B4-BE49-F238E27FC236}">
                <a16:creationId xmlns:a16="http://schemas.microsoft.com/office/drawing/2014/main" id="{05A6FEDD-E8E6-445D-B553-EA22B254F2DB}"/>
              </a:ext>
            </a:extLst>
          </p:cNvPr>
          <p:cNvGrpSpPr/>
          <p:nvPr/>
        </p:nvGrpSpPr>
        <p:grpSpPr>
          <a:xfrm>
            <a:off x="12275999" y="3976587"/>
            <a:ext cx="2516735" cy="360000"/>
            <a:chOff x="12275999" y="2880000"/>
            <a:chExt cx="2516735" cy="360000"/>
          </a:xfrm>
        </p:grpSpPr>
        <p:sp>
          <p:nvSpPr>
            <p:cNvPr id="65" name="テキスト ボックス 64">
              <a:extLst>
                <a:ext uri="{FF2B5EF4-FFF2-40B4-BE49-F238E27FC236}">
                  <a16:creationId xmlns:a16="http://schemas.microsoft.com/office/drawing/2014/main" id="{E32C770B-656E-43BA-B0D9-89119B903D69}"/>
                </a:ext>
              </a:extLst>
            </p:cNvPr>
            <p:cNvSpPr txBox="1"/>
            <p:nvPr/>
          </p:nvSpPr>
          <p:spPr>
            <a:xfrm>
              <a:off x="12275999" y="2880000"/>
              <a:ext cx="2429937" cy="179026"/>
            </a:xfrm>
            <a:prstGeom prst="rect">
              <a:avLst/>
            </a:prstGeom>
            <a:noFill/>
          </p:spPr>
          <p:txBody>
            <a:bodyPr wrap="square" lIns="0" tIns="0" rIns="0" bIns="0" rtlCol="0" anchor="ctr" anchorCtr="0">
              <a:noAutofit/>
            </a:bodyPr>
            <a:lstStyle/>
            <a:p>
              <a:r>
                <a:rPr lang="ja-JP" altLang="en-US" sz="900" dirty="0">
                  <a:latin typeface="ＭＳ Ｐゴシック" panose="020B0600070205080204" pitchFamily="50" charset="-128"/>
                  <a:ea typeface="ＭＳ Ｐゴシック" panose="020B0600070205080204" pitchFamily="50" charset="-128"/>
                </a:rPr>
                <a:t>千歳橋・実験区</a:t>
              </a:r>
              <a:r>
                <a:rPr lang="en-US" altLang="ja-JP" sz="900" dirty="0">
                  <a:latin typeface="ＭＳ Ｐゴシック" panose="020B0600070205080204" pitchFamily="50" charset="-128"/>
                  <a:ea typeface="ＭＳ Ｐゴシック" panose="020B0600070205080204" pitchFamily="50" charset="-128"/>
                </a:rPr>
                <a:t>2-2</a:t>
              </a:r>
              <a:r>
                <a:rPr lang="ja-JP" altLang="en-US" sz="900" dirty="0">
                  <a:latin typeface="ＭＳ Ｐゴシック" panose="020B0600070205080204" pitchFamily="50" charset="-128"/>
                  <a:ea typeface="ＭＳ Ｐゴシック" panose="020B0600070205080204" pitchFamily="50" charset="-128"/>
                </a:rPr>
                <a:t>がメーカー推奨条件</a:t>
              </a:r>
              <a:r>
                <a:rPr lang="en-US" altLang="ja-JP" sz="900" dirty="0">
                  <a:latin typeface="ＭＳ Ｐゴシック" panose="020B0600070205080204" pitchFamily="50" charset="-128"/>
                  <a:ea typeface="ＭＳ Ｐゴシック" panose="020B0600070205080204" pitchFamily="50" charset="-128"/>
                </a:rPr>
                <a:t>(</a:t>
              </a:r>
              <a:r>
                <a:rPr lang="ja-JP" altLang="en-US" sz="900" dirty="0">
                  <a:latin typeface="ＭＳ Ｐゴシック" panose="020B0600070205080204" pitchFamily="50" charset="-128"/>
                  <a:ea typeface="ＭＳ Ｐゴシック" panose="020B0600070205080204" pitchFamily="50" charset="-128"/>
                </a:rPr>
                <a:t>基準</a:t>
              </a:r>
              <a:r>
                <a:rPr lang="en-US" altLang="ja-JP" sz="900" dirty="0">
                  <a:latin typeface="ＭＳ Ｐゴシック" panose="020B0600070205080204" pitchFamily="50" charset="-128"/>
                  <a:ea typeface="ＭＳ Ｐゴシック" panose="020B0600070205080204" pitchFamily="50" charset="-128"/>
                </a:rPr>
                <a:t>)</a:t>
              </a:r>
              <a:endParaRPr lang="ja-JP" altLang="en-US" sz="900" dirty="0">
                <a:latin typeface="ＭＳ Ｐゴシック" panose="020B0600070205080204" pitchFamily="50" charset="-128"/>
                <a:ea typeface="ＭＳ Ｐゴシック" panose="020B0600070205080204" pitchFamily="50" charset="-128"/>
              </a:endParaRPr>
            </a:p>
          </p:txBody>
        </p:sp>
        <p:sp>
          <p:nvSpPr>
            <p:cNvPr id="70" name="テキスト ボックス 69">
              <a:extLst>
                <a:ext uri="{FF2B5EF4-FFF2-40B4-BE49-F238E27FC236}">
                  <a16:creationId xmlns:a16="http://schemas.microsoft.com/office/drawing/2014/main" id="{F0708C33-1284-46D8-9DB7-EF813B0FA0FA}"/>
                </a:ext>
              </a:extLst>
            </p:cNvPr>
            <p:cNvSpPr txBox="1"/>
            <p:nvPr/>
          </p:nvSpPr>
          <p:spPr>
            <a:xfrm>
              <a:off x="12420000" y="3060000"/>
              <a:ext cx="756000" cy="180000"/>
            </a:xfrm>
            <a:prstGeom prst="rect">
              <a:avLst/>
            </a:prstGeom>
            <a:noFill/>
          </p:spPr>
          <p:txBody>
            <a:bodyPr wrap="square" lIns="0" tIns="0" rIns="0" bIns="0" rtlCol="0" anchor="ctr" anchorCtr="0">
              <a:noAutofit/>
            </a:bodyPr>
            <a:lstStyle/>
            <a:p>
              <a:pPr>
                <a:lnSpc>
                  <a:spcPts val="1100"/>
                </a:lnSpc>
              </a:pPr>
              <a:r>
                <a:rPr lang="ja-JP" altLang="en-US" sz="900" dirty="0">
                  <a:latin typeface="ＭＳ Ｐゴシック" panose="020B0600070205080204" pitchFamily="50" charset="-128"/>
                  <a:ea typeface="ＭＳ Ｐゴシック" panose="020B0600070205080204" pitchFamily="50" charset="-128"/>
                </a:rPr>
                <a:t>基準より少ない</a:t>
              </a:r>
              <a:endParaRPr lang="en-US" altLang="ja-JP" sz="900" dirty="0">
                <a:latin typeface="ＭＳ Ｐゴシック" panose="020B0600070205080204" pitchFamily="50" charset="-128"/>
                <a:ea typeface="ＭＳ Ｐゴシック" panose="020B0600070205080204" pitchFamily="50" charset="-128"/>
              </a:endParaRPr>
            </a:p>
          </p:txBody>
        </p:sp>
        <p:sp>
          <p:nvSpPr>
            <p:cNvPr id="71" name="正方形/長方形 70">
              <a:extLst>
                <a:ext uri="{FF2B5EF4-FFF2-40B4-BE49-F238E27FC236}">
                  <a16:creationId xmlns:a16="http://schemas.microsoft.com/office/drawing/2014/main" id="{A5F66D41-6F67-40C6-894F-CADF5C29DA71}"/>
                </a:ext>
              </a:extLst>
            </p:cNvPr>
            <p:cNvSpPr/>
            <p:nvPr/>
          </p:nvSpPr>
          <p:spPr>
            <a:xfrm>
              <a:off x="12276000" y="3096000"/>
              <a:ext cx="108000" cy="108000"/>
            </a:xfrm>
            <a:prstGeom prst="rect">
              <a:avLst/>
            </a:prstGeom>
            <a:solidFill>
              <a:srgbClr val="CC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2A344008-D357-4CF7-B768-B1788F95DD1F}"/>
                </a:ext>
              </a:extLst>
            </p:cNvPr>
            <p:cNvSpPr/>
            <p:nvPr/>
          </p:nvSpPr>
          <p:spPr>
            <a:xfrm>
              <a:off x="13212000" y="3096000"/>
              <a:ext cx="108000" cy="108000"/>
            </a:xfrm>
            <a:prstGeom prst="rect">
              <a:avLst/>
            </a:prstGeom>
            <a:solidFill>
              <a:srgbClr val="CC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正方形/長方形 72">
              <a:extLst>
                <a:ext uri="{FF2B5EF4-FFF2-40B4-BE49-F238E27FC236}">
                  <a16:creationId xmlns:a16="http://schemas.microsoft.com/office/drawing/2014/main" id="{39CA2650-0ABF-4B2E-A682-E2EBC4FD1CBC}"/>
                </a:ext>
              </a:extLst>
            </p:cNvPr>
            <p:cNvSpPr/>
            <p:nvPr/>
          </p:nvSpPr>
          <p:spPr>
            <a:xfrm>
              <a:off x="13964734" y="3096000"/>
              <a:ext cx="108000" cy="108000"/>
            </a:xfrm>
            <a:prstGeom prst="rect">
              <a:avLst/>
            </a:prstGeom>
            <a:solidFill>
              <a:srgbClr val="FFCC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ED063D9B-1E98-462A-BE6D-05A53F448B9A}"/>
                </a:ext>
              </a:extLst>
            </p:cNvPr>
            <p:cNvSpPr txBox="1"/>
            <p:nvPr/>
          </p:nvSpPr>
          <p:spPr>
            <a:xfrm>
              <a:off x="13356000" y="3060000"/>
              <a:ext cx="684000" cy="180000"/>
            </a:xfrm>
            <a:prstGeom prst="rect">
              <a:avLst/>
            </a:prstGeom>
            <a:noFill/>
          </p:spPr>
          <p:txBody>
            <a:bodyPr wrap="square" lIns="0" tIns="0" rIns="0" bIns="0" rtlCol="0" anchor="ctr" anchorCtr="0">
              <a:noAutofit/>
            </a:bodyPr>
            <a:lstStyle/>
            <a:p>
              <a:pPr>
                <a:lnSpc>
                  <a:spcPts val="1100"/>
                </a:lnSpc>
              </a:pPr>
              <a:r>
                <a:rPr lang="ja-JP" altLang="en-US" sz="900" dirty="0">
                  <a:latin typeface="ＭＳ Ｐゴシック" panose="020B0600070205080204" pitchFamily="50" charset="-128"/>
                  <a:ea typeface="ＭＳ Ｐゴシック" panose="020B0600070205080204" pitchFamily="50" charset="-128"/>
                </a:rPr>
                <a:t>基準と同じ</a:t>
              </a:r>
              <a:endParaRPr lang="en-US" altLang="ja-JP" sz="900" dirty="0">
                <a:latin typeface="ＭＳ Ｐゴシック" panose="020B0600070205080204" pitchFamily="50" charset="-128"/>
                <a:ea typeface="ＭＳ Ｐゴシック" panose="020B0600070205080204" pitchFamily="50" charset="-128"/>
              </a:endParaRPr>
            </a:p>
          </p:txBody>
        </p:sp>
        <p:sp>
          <p:nvSpPr>
            <p:cNvPr id="53" name="テキスト ボックス 52">
              <a:extLst>
                <a:ext uri="{FF2B5EF4-FFF2-40B4-BE49-F238E27FC236}">
                  <a16:creationId xmlns:a16="http://schemas.microsoft.com/office/drawing/2014/main" id="{9E69439A-F315-4C59-B7EF-91B25BF6D28D}"/>
                </a:ext>
              </a:extLst>
            </p:cNvPr>
            <p:cNvSpPr txBox="1"/>
            <p:nvPr/>
          </p:nvSpPr>
          <p:spPr>
            <a:xfrm>
              <a:off x="14108734" y="3060000"/>
              <a:ext cx="684000" cy="180000"/>
            </a:xfrm>
            <a:prstGeom prst="rect">
              <a:avLst/>
            </a:prstGeom>
            <a:noFill/>
          </p:spPr>
          <p:txBody>
            <a:bodyPr wrap="square" lIns="0" tIns="0" rIns="0" bIns="0" rtlCol="0" anchor="ctr" anchorCtr="0">
              <a:noAutofit/>
            </a:bodyPr>
            <a:lstStyle/>
            <a:p>
              <a:pPr>
                <a:lnSpc>
                  <a:spcPts val="1100"/>
                </a:lnSpc>
              </a:pPr>
              <a:r>
                <a:rPr lang="ja-JP" altLang="en-US" sz="900" dirty="0">
                  <a:latin typeface="ＭＳ Ｐゴシック" panose="020B0600070205080204" pitchFamily="50" charset="-128"/>
                  <a:ea typeface="ＭＳ Ｐゴシック" panose="020B0600070205080204" pitchFamily="50" charset="-128"/>
                </a:rPr>
                <a:t>基準より多い</a:t>
              </a:r>
              <a:endParaRPr lang="en-US" altLang="ja-JP" sz="900" dirty="0">
                <a:latin typeface="ＭＳ Ｐゴシック" panose="020B0600070205080204" pitchFamily="50" charset="-128"/>
                <a:ea typeface="ＭＳ Ｐゴシック" panose="020B0600070205080204" pitchFamily="50" charset="-128"/>
              </a:endParaRPr>
            </a:p>
          </p:txBody>
        </p:sp>
      </p:grpSp>
      <p:graphicFrame>
        <p:nvGraphicFramePr>
          <p:cNvPr id="54" name="表 53">
            <a:extLst>
              <a:ext uri="{FF2B5EF4-FFF2-40B4-BE49-F238E27FC236}">
                <a16:creationId xmlns:a16="http://schemas.microsoft.com/office/drawing/2014/main" id="{8A562137-2DFA-4BA6-BE1C-2598E5E1D249}"/>
              </a:ext>
            </a:extLst>
          </p:cNvPr>
          <p:cNvGraphicFramePr>
            <a:graphicFrameLocks noGrp="1"/>
          </p:cNvGraphicFramePr>
          <p:nvPr>
            <p:extLst>
              <p:ext uri="{D42A27DB-BD31-4B8C-83A1-F6EECF244321}">
                <p14:modId xmlns:p14="http://schemas.microsoft.com/office/powerpoint/2010/main" val="424461902"/>
              </p:ext>
            </p:extLst>
          </p:nvPr>
        </p:nvGraphicFramePr>
        <p:xfrm>
          <a:off x="-325" y="640596"/>
          <a:ext cx="15120000" cy="458938"/>
        </p:xfrm>
        <a:graphic>
          <a:graphicData uri="http://schemas.openxmlformats.org/drawingml/2006/table">
            <a:tbl>
              <a:tblPr firstRow="1" bandRow="1">
                <a:tableStyleId>{5C22544A-7EE6-4342-B048-85BDC9FD1C3A}</a:tableStyleId>
              </a:tblPr>
              <a:tblGrid>
                <a:gridCol w="15120000">
                  <a:extLst>
                    <a:ext uri="{9D8B030D-6E8A-4147-A177-3AD203B41FA5}">
                      <a16:colId xmlns:a16="http://schemas.microsoft.com/office/drawing/2014/main" val="3578394316"/>
                    </a:ext>
                  </a:extLst>
                </a:gridCol>
              </a:tblGrid>
              <a:tr h="458938">
                <a:tc>
                  <a:txBody>
                    <a:bodyPr/>
                    <a:lstStyle/>
                    <a:p>
                      <a:pPr algn="ctr"/>
                      <a:r>
                        <a:rPr kumimoji="1" lang="ja-JP" altLang="en-US" sz="1900" dirty="0" smtClean="0">
                          <a:latin typeface="ＭＳ ゴシック" panose="020B0609070205080204" pitchFamily="49" charset="-128"/>
                          <a:ea typeface="ＭＳ ゴシック" panose="020B0609070205080204" pitchFamily="49" charset="-128"/>
                        </a:rPr>
                        <a:t>試行実施結果・底質</a:t>
                      </a:r>
                      <a:r>
                        <a:rPr kumimoji="1" lang="ja-JP" altLang="en-US" sz="1900" dirty="0">
                          <a:latin typeface="ＭＳ ゴシック" panose="020B0609070205080204" pitchFamily="49" charset="-128"/>
                          <a:ea typeface="ＭＳ ゴシック" panose="020B0609070205080204" pitchFamily="49" charset="-128"/>
                        </a:rPr>
                        <a:t>　エリア１</a:t>
                      </a:r>
                      <a:r>
                        <a:rPr kumimoji="1" lang="en-US" altLang="ja-JP" sz="1900" dirty="0">
                          <a:latin typeface="ＭＳ ゴシック" panose="020B0609070205080204" pitchFamily="49" charset="-128"/>
                          <a:ea typeface="ＭＳ ゴシック" panose="020B0609070205080204" pitchFamily="49" charset="-128"/>
                        </a:rPr>
                        <a:t>(</a:t>
                      </a:r>
                      <a:r>
                        <a:rPr kumimoji="1" lang="ja-JP" altLang="en-US" sz="1900" dirty="0">
                          <a:latin typeface="ＭＳ ゴシック" panose="020B0609070205080204" pitchFamily="49" charset="-128"/>
                          <a:ea typeface="ＭＳ ゴシック" panose="020B0609070205080204" pitchFamily="49" charset="-128"/>
                        </a:rPr>
                        <a:t>万才橋</a:t>
                      </a:r>
                      <a:r>
                        <a:rPr kumimoji="1" lang="en-US" altLang="ja-JP" sz="1900" dirty="0">
                          <a:latin typeface="ＭＳ ゴシック" panose="020B0609070205080204" pitchFamily="49" charset="-128"/>
                          <a:ea typeface="ＭＳ ゴシック" panose="020B0609070205080204" pitchFamily="49" charset="-128"/>
                        </a:rPr>
                        <a:t>)</a:t>
                      </a:r>
                      <a:r>
                        <a:rPr kumimoji="1" lang="ja-JP" altLang="en-US" sz="1900" dirty="0">
                          <a:latin typeface="ＭＳ ゴシック" panose="020B0609070205080204" pitchFamily="49" charset="-128"/>
                          <a:ea typeface="ＭＳ ゴシック" panose="020B0609070205080204" pitchFamily="49" charset="-128"/>
                        </a:rPr>
                        <a:t>　実験区 </a:t>
                      </a:r>
                      <a:r>
                        <a:rPr kumimoji="1" lang="en-US" altLang="ja-JP" sz="1900" dirty="0">
                          <a:latin typeface="ＭＳ ゴシック" panose="020B0609070205080204" pitchFamily="49" charset="-128"/>
                          <a:ea typeface="ＭＳ ゴシック" panose="020B0609070205080204" pitchFamily="49" charset="-128"/>
                        </a:rPr>
                        <a:t>1-1(1/2)</a:t>
                      </a:r>
                    </a:p>
                  </a:txBody>
                  <a:tcPr marL="142071" marR="142071" marT="71035" marB="71035" anchor="ctr">
                    <a:solidFill>
                      <a:srgbClr val="FF66CC"/>
                    </a:solidFill>
                  </a:tcPr>
                </a:tc>
                <a:extLst>
                  <a:ext uri="{0D108BD9-81ED-4DB2-BD59-A6C34878D82A}">
                    <a16:rowId xmlns:a16="http://schemas.microsoft.com/office/drawing/2014/main" val="3349066960"/>
                  </a:ext>
                </a:extLst>
              </a:tr>
            </a:tbl>
          </a:graphicData>
        </a:graphic>
      </p:graphicFrame>
      <p:sp>
        <p:nvSpPr>
          <p:cNvPr id="57" name="正方形/長方形 56">
            <a:extLst>
              <a:ext uri="{FF2B5EF4-FFF2-40B4-BE49-F238E27FC236}">
                <a16:creationId xmlns:a16="http://schemas.microsoft.com/office/drawing/2014/main" id="{218FD209-9E94-44CD-A345-E286AAABF489}"/>
              </a:ext>
            </a:extLst>
          </p:cNvPr>
          <p:cNvSpPr/>
          <p:nvPr/>
        </p:nvSpPr>
        <p:spPr>
          <a:xfrm>
            <a:off x="0" y="0"/>
            <a:ext cx="15119350" cy="615267"/>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cxnSp>
        <p:nvCxnSpPr>
          <p:cNvPr id="5" name="直線コネクタ 4">
            <a:extLst>
              <a:ext uri="{FF2B5EF4-FFF2-40B4-BE49-F238E27FC236}">
                <a16:creationId xmlns:a16="http://schemas.microsoft.com/office/drawing/2014/main" id="{D553D9F9-E520-4087-BD54-00C14C1AC6F2}"/>
              </a:ext>
            </a:extLst>
          </p:cNvPr>
          <p:cNvCxnSpPr>
            <a:cxnSpLocks/>
          </p:cNvCxnSpPr>
          <p:nvPr/>
        </p:nvCxnSpPr>
        <p:spPr>
          <a:xfrm>
            <a:off x="3035300" y="10347884"/>
            <a:ext cx="240911" cy="125927"/>
          </a:xfrm>
          <a:prstGeom prst="line">
            <a:avLst/>
          </a:prstGeom>
          <a:ln>
            <a:solidFill>
              <a:srgbClr val="0000FF"/>
            </a:solidFill>
            <a:prstDash val="dash"/>
          </a:ln>
        </p:spPr>
        <p:style>
          <a:lnRef idx="1">
            <a:schemeClr val="accent1"/>
          </a:lnRef>
          <a:fillRef idx="0">
            <a:schemeClr val="accent1"/>
          </a:fillRef>
          <a:effectRef idx="0">
            <a:schemeClr val="accent1"/>
          </a:effectRef>
          <a:fontRef idx="minor">
            <a:schemeClr val="tx1"/>
          </a:fontRef>
        </p:style>
      </p:cxnSp>
      <p:sp>
        <p:nvSpPr>
          <p:cNvPr id="76" name="矢印: 左右 75">
            <a:extLst>
              <a:ext uri="{FF2B5EF4-FFF2-40B4-BE49-F238E27FC236}">
                <a16:creationId xmlns:a16="http://schemas.microsoft.com/office/drawing/2014/main" id="{EFFE1C87-DBFF-4178-B2B7-CDFA3D651C33}"/>
              </a:ext>
            </a:extLst>
          </p:cNvPr>
          <p:cNvSpPr/>
          <p:nvPr/>
        </p:nvSpPr>
        <p:spPr>
          <a:xfrm>
            <a:off x="1974298" y="10253621"/>
            <a:ext cx="1130852" cy="216000"/>
          </a:xfrm>
          <a:prstGeom prst="leftRightArrow">
            <a:avLst>
              <a:gd name="adj1" fmla="val 73519"/>
              <a:gd name="adj2" fmla="val 70579"/>
            </a:avLst>
          </a:prstGeom>
          <a:solidFill>
            <a:srgbClr val="66CCFF"/>
          </a:solidFill>
          <a:ln w="63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dirty="0">
                <a:solidFill>
                  <a:srgbClr val="000099"/>
                </a:solidFill>
                <a:latin typeface="ＭＳ Ｐゴシック" panose="020B0600070205080204" pitchFamily="50" charset="-128"/>
                <a:ea typeface="ＭＳ Ｐゴシック" panose="020B0600070205080204" pitchFamily="50" charset="-128"/>
              </a:rPr>
              <a:t>散布後</a:t>
            </a:r>
            <a:r>
              <a:rPr kumimoji="1" lang="en-US" altLang="ja-JP" sz="1100" dirty="0">
                <a:solidFill>
                  <a:srgbClr val="000099"/>
                </a:solidFill>
                <a:latin typeface="ＭＳ Ｐゴシック" panose="020B0600070205080204" pitchFamily="50" charset="-128"/>
                <a:ea typeface="ＭＳ Ｐゴシック" panose="020B0600070205080204" pitchFamily="50" charset="-128"/>
              </a:rPr>
              <a:t>3</a:t>
            </a:r>
            <a:r>
              <a:rPr kumimoji="1" lang="ja-JP" altLang="en-US" sz="1100" dirty="0">
                <a:solidFill>
                  <a:srgbClr val="000099"/>
                </a:solidFill>
                <a:latin typeface="ＭＳ Ｐゴシック" panose="020B0600070205080204" pitchFamily="50" charset="-128"/>
                <a:ea typeface="ＭＳ Ｐゴシック" panose="020B0600070205080204" pitchFamily="50" charset="-128"/>
              </a:rPr>
              <a:t>ヶ月間</a:t>
            </a:r>
          </a:p>
        </p:txBody>
      </p:sp>
      <p:pic>
        <p:nvPicPr>
          <p:cNvPr id="6" name="図 5"/>
          <p:cNvPicPr>
            <a:picLocks noChangeAspect="1"/>
          </p:cNvPicPr>
          <p:nvPr/>
        </p:nvPicPr>
        <p:blipFill>
          <a:blip r:embed="rId4"/>
          <a:stretch>
            <a:fillRect/>
          </a:stretch>
        </p:blipFill>
        <p:spPr>
          <a:xfrm>
            <a:off x="1339620" y="2194587"/>
            <a:ext cx="5328000" cy="1332000"/>
          </a:xfrm>
          <a:prstGeom prst="rect">
            <a:avLst/>
          </a:prstGeom>
        </p:spPr>
      </p:pic>
      <p:pic>
        <p:nvPicPr>
          <p:cNvPr id="109" name="図 108"/>
          <p:cNvPicPr>
            <a:picLocks noChangeAspect="1"/>
          </p:cNvPicPr>
          <p:nvPr/>
        </p:nvPicPr>
        <p:blipFill>
          <a:blip r:embed="rId4"/>
          <a:stretch>
            <a:fillRect/>
          </a:stretch>
        </p:blipFill>
        <p:spPr>
          <a:xfrm>
            <a:off x="6717252" y="2194587"/>
            <a:ext cx="5328000" cy="1332000"/>
          </a:xfrm>
          <a:prstGeom prst="rect">
            <a:avLst/>
          </a:prstGeom>
        </p:spPr>
      </p:pic>
      <p:sp>
        <p:nvSpPr>
          <p:cNvPr id="99" name="右矢印 98"/>
          <p:cNvSpPr/>
          <p:nvPr/>
        </p:nvSpPr>
        <p:spPr>
          <a:xfrm>
            <a:off x="12330528" y="5493682"/>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00" name="右矢印 99"/>
          <p:cNvSpPr/>
          <p:nvPr/>
        </p:nvSpPr>
        <p:spPr>
          <a:xfrm rot="19800000">
            <a:off x="12345387" y="5902811"/>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01" name="右矢印 100"/>
          <p:cNvSpPr/>
          <p:nvPr/>
        </p:nvSpPr>
        <p:spPr>
          <a:xfrm rot="1800000">
            <a:off x="12358449" y="6338303"/>
            <a:ext cx="509451" cy="24819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grpSp>
        <p:nvGrpSpPr>
          <p:cNvPr id="104" name="グループ化 103"/>
          <p:cNvGrpSpPr/>
          <p:nvPr/>
        </p:nvGrpSpPr>
        <p:grpSpPr>
          <a:xfrm>
            <a:off x="7668816" y="4906518"/>
            <a:ext cx="514955" cy="460757"/>
            <a:chOff x="2284998" y="4003060"/>
            <a:chExt cx="514955" cy="460757"/>
          </a:xfrm>
        </p:grpSpPr>
        <p:sp>
          <p:nvSpPr>
            <p:cNvPr id="105" name="右矢印 104"/>
            <p:cNvSpPr/>
            <p:nvPr/>
          </p:nvSpPr>
          <p:spPr>
            <a:xfrm>
              <a:off x="2284998" y="4003060"/>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06" name="右矢印 105"/>
            <p:cNvSpPr/>
            <p:nvPr/>
          </p:nvSpPr>
          <p:spPr>
            <a:xfrm>
              <a:off x="2290502" y="4215623"/>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grpSp>
        <p:nvGrpSpPr>
          <p:cNvPr id="8" name="グループ化 7"/>
          <p:cNvGrpSpPr/>
          <p:nvPr/>
        </p:nvGrpSpPr>
        <p:grpSpPr>
          <a:xfrm>
            <a:off x="2273730" y="6283514"/>
            <a:ext cx="509451" cy="431780"/>
            <a:chOff x="2273730" y="5600927"/>
            <a:chExt cx="509451" cy="431780"/>
          </a:xfrm>
        </p:grpSpPr>
        <p:sp>
          <p:nvSpPr>
            <p:cNvPr id="107" name="右矢印 106"/>
            <p:cNvSpPr/>
            <p:nvPr/>
          </p:nvSpPr>
          <p:spPr>
            <a:xfrm rot="19800000">
              <a:off x="2273730" y="5600927"/>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08" name="右矢印 107"/>
            <p:cNvSpPr/>
            <p:nvPr/>
          </p:nvSpPr>
          <p:spPr>
            <a:xfrm rot="19800000">
              <a:off x="2273730" y="5784513"/>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grpSp>
        <p:nvGrpSpPr>
          <p:cNvPr id="110" name="グループ化 109"/>
          <p:cNvGrpSpPr/>
          <p:nvPr/>
        </p:nvGrpSpPr>
        <p:grpSpPr>
          <a:xfrm>
            <a:off x="7595990" y="6283514"/>
            <a:ext cx="509451" cy="431780"/>
            <a:chOff x="2273730" y="5600927"/>
            <a:chExt cx="509451" cy="431780"/>
          </a:xfrm>
        </p:grpSpPr>
        <p:sp>
          <p:nvSpPr>
            <p:cNvPr id="111" name="右矢印 110"/>
            <p:cNvSpPr/>
            <p:nvPr/>
          </p:nvSpPr>
          <p:spPr>
            <a:xfrm rot="19800000">
              <a:off x="2273730" y="5600927"/>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12" name="右矢印 111"/>
            <p:cNvSpPr/>
            <p:nvPr/>
          </p:nvSpPr>
          <p:spPr>
            <a:xfrm rot="19800000">
              <a:off x="2273730" y="5784513"/>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grpSp>
        <p:nvGrpSpPr>
          <p:cNvPr id="116" name="グループ化 115"/>
          <p:cNvGrpSpPr/>
          <p:nvPr/>
        </p:nvGrpSpPr>
        <p:grpSpPr>
          <a:xfrm>
            <a:off x="7656392" y="7546343"/>
            <a:ext cx="514955" cy="460757"/>
            <a:chOff x="2284998" y="4003060"/>
            <a:chExt cx="514955" cy="460757"/>
          </a:xfrm>
        </p:grpSpPr>
        <p:sp>
          <p:nvSpPr>
            <p:cNvPr id="117" name="右矢印 116"/>
            <p:cNvSpPr/>
            <p:nvPr/>
          </p:nvSpPr>
          <p:spPr>
            <a:xfrm>
              <a:off x="2284998" y="4003060"/>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18" name="右矢印 117"/>
            <p:cNvSpPr/>
            <p:nvPr/>
          </p:nvSpPr>
          <p:spPr>
            <a:xfrm>
              <a:off x="2290502" y="4215623"/>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grpSp>
        <p:nvGrpSpPr>
          <p:cNvPr id="122" name="グループ化 121"/>
          <p:cNvGrpSpPr/>
          <p:nvPr/>
        </p:nvGrpSpPr>
        <p:grpSpPr>
          <a:xfrm>
            <a:off x="7656392" y="8866108"/>
            <a:ext cx="514955" cy="460757"/>
            <a:chOff x="2284998" y="4003060"/>
            <a:chExt cx="514955" cy="460757"/>
          </a:xfrm>
        </p:grpSpPr>
        <p:sp>
          <p:nvSpPr>
            <p:cNvPr id="123" name="右矢印 122"/>
            <p:cNvSpPr/>
            <p:nvPr/>
          </p:nvSpPr>
          <p:spPr>
            <a:xfrm>
              <a:off x="2284998" y="4003060"/>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24" name="右矢印 123"/>
            <p:cNvSpPr/>
            <p:nvPr/>
          </p:nvSpPr>
          <p:spPr>
            <a:xfrm>
              <a:off x="2290502" y="4215623"/>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125" name="テキスト ボックス 124">
            <a:extLst>
              <a:ext uri="{FF2B5EF4-FFF2-40B4-BE49-F238E27FC236}">
                <a16:creationId xmlns:a16="http://schemas.microsoft.com/office/drawing/2014/main" id="{BB8193CD-494A-40D6-8EC1-791F628BF0E0}"/>
              </a:ext>
            </a:extLst>
          </p:cNvPr>
          <p:cNvSpPr txBox="1"/>
          <p:nvPr/>
        </p:nvSpPr>
        <p:spPr>
          <a:xfrm>
            <a:off x="12971393" y="5352939"/>
            <a:ext cx="1795118" cy="2455698"/>
          </a:xfrm>
          <a:prstGeom prst="rect">
            <a:avLst/>
          </a:prstGeom>
          <a:noFill/>
        </p:spPr>
        <p:txBody>
          <a:bodyPr wrap="square" lIns="0" tIns="0" rIns="0" bIns="0" rtlCol="0" anchor="t" anchorCtr="0">
            <a:noAutofit/>
          </a:bodyPr>
          <a:lstStyle/>
          <a:p>
            <a:pPr marL="72000" indent="-72000">
              <a:lnSpc>
                <a:spcPct val="200000"/>
              </a:lnSpc>
            </a:pPr>
            <a:r>
              <a:rPr lang="ja-JP" altLang="en-US" sz="1400" dirty="0">
                <a:latin typeface="ＭＳ Ｐゴシック" panose="020B0600070205080204" pitchFamily="50" charset="-128"/>
                <a:ea typeface="ＭＳ Ｐゴシック" panose="020B0600070205080204" pitchFamily="50" charset="-128"/>
              </a:rPr>
              <a:t>年間通して横ばい</a:t>
            </a:r>
            <a:endParaRPr lang="en-US" altLang="ja-JP" sz="1400" dirty="0">
              <a:latin typeface="ＭＳ Ｐゴシック" panose="020B0600070205080204" pitchFamily="50" charset="-128"/>
              <a:ea typeface="ＭＳ Ｐゴシック" panose="020B0600070205080204" pitchFamily="50" charset="-128"/>
            </a:endParaRPr>
          </a:p>
          <a:p>
            <a:pPr marL="72000" indent="-72000">
              <a:lnSpc>
                <a:spcPct val="200000"/>
              </a:lnSpc>
            </a:pPr>
            <a:r>
              <a:rPr lang="ja-JP" altLang="en-US" sz="1400" dirty="0">
                <a:latin typeface="ＭＳ Ｐゴシック" panose="020B0600070205080204" pitchFamily="50" charset="-128"/>
                <a:ea typeface="ＭＳ Ｐゴシック" panose="020B0600070205080204" pitchFamily="50" charset="-128"/>
              </a:rPr>
              <a:t>年間通して増加傾向</a:t>
            </a:r>
            <a:endParaRPr lang="en-US" altLang="ja-JP" sz="1400" dirty="0">
              <a:latin typeface="ＭＳ Ｐゴシック" panose="020B0600070205080204" pitchFamily="50" charset="-128"/>
              <a:ea typeface="ＭＳ Ｐゴシック" panose="020B0600070205080204" pitchFamily="50" charset="-128"/>
            </a:endParaRPr>
          </a:p>
          <a:p>
            <a:pPr marL="72000" indent="-72000">
              <a:lnSpc>
                <a:spcPct val="200000"/>
              </a:lnSpc>
            </a:pPr>
            <a:r>
              <a:rPr lang="ja-JP" altLang="en-US" sz="1400" dirty="0">
                <a:latin typeface="ＭＳ Ｐゴシック" panose="020B0600070205080204" pitchFamily="50" charset="-128"/>
                <a:ea typeface="ＭＳ Ｐゴシック" panose="020B0600070205080204" pitchFamily="50" charset="-128"/>
              </a:rPr>
              <a:t>年間通して減少傾向</a:t>
            </a:r>
            <a:endParaRPr lang="en-US" altLang="ja-JP" sz="1400" dirty="0">
              <a:latin typeface="ＭＳ Ｐゴシック" panose="020B0600070205080204" pitchFamily="50" charset="-128"/>
              <a:ea typeface="ＭＳ Ｐゴシック" panose="020B0600070205080204" pitchFamily="50" charset="-128"/>
            </a:endParaRPr>
          </a:p>
          <a:p>
            <a:pPr marL="72000" indent="-72000">
              <a:lnSpc>
                <a:spcPct val="200000"/>
              </a:lnSpc>
            </a:pPr>
            <a:r>
              <a:rPr lang="ja-JP" altLang="en-US" sz="1400" dirty="0">
                <a:latin typeface="ＭＳ Ｐゴシック" panose="020B0600070205080204" pitchFamily="50" charset="-128"/>
                <a:ea typeface="ＭＳ Ｐゴシック" panose="020B0600070205080204" pitchFamily="50" charset="-128"/>
              </a:rPr>
              <a:t>上段は実験区</a:t>
            </a:r>
            <a:endParaRPr lang="en-US" altLang="ja-JP" sz="1400" dirty="0">
              <a:latin typeface="ＭＳ Ｐゴシック" panose="020B0600070205080204" pitchFamily="50" charset="-128"/>
              <a:ea typeface="ＭＳ Ｐゴシック" panose="020B0600070205080204" pitchFamily="50" charset="-128"/>
            </a:endParaRPr>
          </a:p>
          <a:p>
            <a:pPr marL="72000" indent="-72000">
              <a:lnSpc>
                <a:spcPct val="200000"/>
              </a:lnSpc>
            </a:pPr>
            <a:r>
              <a:rPr lang="ja-JP" altLang="en-US" sz="1400" dirty="0">
                <a:latin typeface="ＭＳ Ｐゴシック" panose="020B0600070205080204" pitchFamily="50" charset="-128"/>
                <a:ea typeface="ＭＳ Ｐゴシック" panose="020B0600070205080204" pitchFamily="50" charset="-128"/>
              </a:rPr>
              <a:t>下段は対照区</a:t>
            </a:r>
            <a:endParaRPr lang="en-US" altLang="ja-JP" sz="1400" dirty="0">
              <a:latin typeface="ＭＳ Ｐゴシック" panose="020B0600070205080204" pitchFamily="50" charset="-128"/>
              <a:ea typeface="ＭＳ Ｐゴシック" panose="020B0600070205080204" pitchFamily="50" charset="-128"/>
            </a:endParaRPr>
          </a:p>
        </p:txBody>
      </p:sp>
      <p:sp>
        <p:nvSpPr>
          <p:cNvPr id="78" name="テキスト ボックス 77">
            <a:extLst>
              <a:ext uri="{FF2B5EF4-FFF2-40B4-BE49-F238E27FC236}">
                <a16:creationId xmlns:a16="http://schemas.microsoft.com/office/drawing/2014/main" id="{5650FD9B-1185-45D2-9240-D2FCC4ED3E41}"/>
              </a:ext>
            </a:extLst>
          </p:cNvPr>
          <p:cNvSpPr txBox="1"/>
          <p:nvPr/>
        </p:nvSpPr>
        <p:spPr>
          <a:xfrm>
            <a:off x="216000" y="1139528"/>
            <a:ext cx="14257662" cy="608826"/>
          </a:xfrm>
          <a:prstGeom prst="rect">
            <a:avLst/>
          </a:prstGeom>
          <a:solidFill>
            <a:srgbClr val="FFFFCC"/>
          </a:solidFill>
          <a:ln>
            <a:solidFill>
              <a:srgbClr val="333300"/>
            </a:solidFill>
          </a:ln>
        </p:spPr>
        <p:txBody>
          <a:bodyPr wrap="square" lIns="72000" tIns="72000" rIns="72000" bIns="0" rtlCol="0">
            <a:noAutofit/>
          </a:bodyPr>
          <a:lstStyle/>
          <a:p>
            <a:pPr marL="180000" indent="-180000"/>
            <a:r>
              <a:rPr lang="ja-JP" altLang="en-US" sz="1400" dirty="0">
                <a:latin typeface="ＭＳ Ｐゴシック" panose="020B0600070205080204" pitchFamily="50" charset="-128"/>
                <a:ea typeface="ＭＳ Ｐゴシック" panose="020B0600070205080204" pitchFamily="50" charset="-128"/>
              </a:rPr>
              <a:t>・万才橋・実験区</a:t>
            </a:r>
            <a:r>
              <a:rPr lang="en-US" altLang="ja-JP" sz="1400" dirty="0">
                <a:latin typeface="ＭＳ Ｐゴシック" panose="020B0600070205080204" pitchFamily="50" charset="-128"/>
                <a:ea typeface="ＭＳ Ｐゴシック" panose="020B0600070205080204" pitchFamily="50" charset="-128"/>
              </a:rPr>
              <a:t>1</a:t>
            </a:r>
            <a:r>
              <a:rPr lang="ja-JP" altLang="en-US" sz="1400" dirty="0">
                <a:latin typeface="ＭＳ Ｐゴシック" panose="020B0600070205080204" pitchFamily="50" charset="-128"/>
                <a:ea typeface="ＭＳ Ｐゴシック" panose="020B0600070205080204" pitchFamily="50" charset="-128"/>
              </a:rPr>
              <a:t>では全項目において年間を</a:t>
            </a:r>
            <a:r>
              <a:rPr lang="ja-JP" altLang="en-US" sz="1400" dirty="0" smtClean="0">
                <a:latin typeface="ＭＳ Ｐゴシック" panose="020B0600070205080204" pitchFamily="50" charset="-128"/>
                <a:ea typeface="ＭＳ Ｐゴシック" panose="020B0600070205080204" pitchFamily="50" charset="-128"/>
              </a:rPr>
              <a:t>通じ</a:t>
            </a:r>
            <a:r>
              <a:rPr lang="ja-JP" altLang="en-US" sz="1400" dirty="0">
                <a:latin typeface="ＭＳ Ｐゴシック" panose="020B0600070205080204" pitchFamily="50" charset="-128"/>
                <a:ea typeface="ＭＳ Ｐゴシック" panose="020B0600070205080204" pitchFamily="50" charset="-128"/>
              </a:rPr>
              <a:t>た</a:t>
            </a:r>
            <a:r>
              <a:rPr lang="ja-JP" altLang="en-US" sz="1400" dirty="0" smtClean="0">
                <a:latin typeface="ＭＳ Ｐゴシック" panose="020B0600070205080204" pitchFamily="50" charset="-128"/>
                <a:ea typeface="ＭＳ Ｐゴシック" panose="020B0600070205080204" pitchFamily="50" charset="-128"/>
              </a:rPr>
              <a:t>傾向</a:t>
            </a:r>
            <a:r>
              <a:rPr lang="ja-JP" altLang="en-US" sz="1400" dirty="0">
                <a:latin typeface="ＭＳ Ｐゴシック" panose="020B0600070205080204" pitchFamily="50" charset="-128"/>
                <a:ea typeface="ＭＳ Ｐゴシック" panose="020B0600070205080204" pitchFamily="50" charset="-128"/>
              </a:rPr>
              <a:t>に対照区と比較して改善・緩和傾向</a:t>
            </a:r>
            <a:r>
              <a:rPr lang="ja-JP" altLang="en-US" sz="1400" dirty="0" smtClean="0">
                <a:latin typeface="ＭＳ Ｐゴシック" panose="020B0600070205080204" pitchFamily="50" charset="-128"/>
                <a:ea typeface="ＭＳ Ｐゴシック" panose="020B0600070205080204" pitchFamily="50" charset="-128"/>
              </a:rPr>
              <a:t>は見られず</a:t>
            </a:r>
            <a:r>
              <a:rPr lang="ja-JP" altLang="en-US" sz="1400" dirty="0">
                <a:latin typeface="ＭＳ Ｐゴシック" panose="020B0600070205080204" pitchFamily="50" charset="-128"/>
                <a:ea typeface="ＭＳ Ｐゴシック" panose="020B0600070205080204" pitchFamily="50" charset="-128"/>
              </a:rPr>
              <a:t>、年間を</a:t>
            </a:r>
            <a:r>
              <a:rPr lang="ja-JP" altLang="en-US" sz="1400" dirty="0" smtClean="0">
                <a:latin typeface="ＭＳ Ｐゴシック" panose="020B0600070205080204" pitchFamily="50" charset="-128"/>
                <a:ea typeface="ＭＳ Ｐゴシック" panose="020B0600070205080204" pitchFamily="50" charset="-128"/>
              </a:rPr>
              <a:t>通じた薬剤</a:t>
            </a:r>
            <a:r>
              <a:rPr lang="ja-JP" altLang="en-US" sz="1400" dirty="0">
                <a:latin typeface="ＭＳ Ｐゴシック" panose="020B0600070205080204" pitchFamily="50" charset="-128"/>
                <a:ea typeface="ＭＳ Ｐゴシック" panose="020B0600070205080204" pitchFamily="50" charset="-128"/>
              </a:rPr>
              <a:t>散布効果は確認できなかった。</a:t>
            </a:r>
            <a:endParaRPr lang="en-US" altLang="ja-JP" sz="1400" dirty="0">
              <a:latin typeface="ＭＳ Ｐゴシック" panose="020B0600070205080204" pitchFamily="50" charset="-128"/>
              <a:ea typeface="ＭＳ Ｐゴシック" panose="020B0600070205080204" pitchFamily="50" charset="-128"/>
            </a:endParaRPr>
          </a:p>
          <a:p>
            <a:pPr marL="180000" indent="-180000"/>
            <a:r>
              <a:rPr lang="ja-JP" altLang="en-US" sz="1400" dirty="0" smtClean="0">
                <a:latin typeface="ＭＳ Ｐゴシック" panose="020B0600070205080204" pitchFamily="50" charset="-128"/>
                <a:ea typeface="ＭＳ Ｐゴシック" panose="020B0600070205080204" pitchFamily="50" charset="-128"/>
              </a:rPr>
              <a:t>・下層では薬剤散布後</a:t>
            </a:r>
            <a:r>
              <a:rPr lang="en-US" altLang="ja-JP" sz="1400" dirty="0" smtClean="0">
                <a:latin typeface="ＭＳ Ｐゴシック" panose="020B0600070205080204" pitchFamily="50" charset="-128"/>
                <a:ea typeface="ＭＳ Ｐゴシック" panose="020B0600070205080204" pitchFamily="50" charset="-128"/>
              </a:rPr>
              <a:t>9</a:t>
            </a:r>
            <a:r>
              <a:rPr lang="ja-JP" altLang="en-US" sz="1400" dirty="0" smtClean="0">
                <a:latin typeface="ＭＳ Ｐゴシック" panose="020B0600070205080204" pitchFamily="50" charset="-128"/>
                <a:ea typeface="ＭＳ Ｐゴシック" panose="020B0600070205080204" pitchFamily="50" charset="-128"/>
              </a:rPr>
              <a:t>か月後に全硫化物、</a:t>
            </a:r>
            <a:r>
              <a:rPr lang="en-US" altLang="ja-JP" sz="1400" dirty="0" smtClean="0">
                <a:latin typeface="ＭＳ Ｐゴシック" panose="020B0600070205080204" pitchFamily="50" charset="-128"/>
                <a:ea typeface="ＭＳ Ｐゴシック" panose="020B0600070205080204" pitchFamily="50" charset="-128"/>
              </a:rPr>
              <a:t>TOC</a:t>
            </a:r>
            <a:r>
              <a:rPr lang="ja-JP" altLang="en-US" sz="1400" dirty="0" err="1" smtClean="0">
                <a:latin typeface="ＭＳ Ｐゴシック" panose="020B0600070205080204" pitchFamily="50" charset="-128"/>
                <a:ea typeface="ＭＳ Ｐゴシック" panose="020B0600070205080204" pitchFamily="50" charset="-128"/>
              </a:rPr>
              <a:t>、</a:t>
            </a:r>
            <a:r>
              <a:rPr lang="ja-JP" altLang="en-US" sz="1400" dirty="0" smtClean="0">
                <a:latin typeface="ＭＳ Ｐゴシック" panose="020B0600070205080204" pitchFamily="50" charset="-128"/>
                <a:ea typeface="ＭＳ Ｐゴシック" panose="020B0600070205080204" pitchFamily="50" charset="-128"/>
              </a:rPr>
              <a:t>強熱減量で改善傾向が見られたが、メーカーの薬剤効果継続期間（</a:t>
            </a:r>
            <a:r>
              <a:rPr lang="en-US" altLang="ja-JP" sz="1400" dirty="0" smtClean="0">
                <a:latin typeface="ＭＳ Ｐゴシック" panose="020B0600070205080204" pitchFamily="50" charset="-128"/>
                <a:ea typeface="ＭＳ Ｐゴシック" panose="020B0600070205080204" pitchFamily="50" charset="-128"/>
              </a:rPr>
              <a:t>3</a:t>
            </a:r>
            <a:r>
              <a:rPr lang="ja-JP" altLang="en-US" sz="1400" dirty="0" smtClean="0">
                <a:latin typeface="ＭＳ Ｐゴシック" panose="020B0600070205080204" pitchFamily="50" charset="-128"/>
                <a:ea typeface="ＭＳ Ｐゴシック" panose="020B0600070205080204" pitchFamily="50" charset="-128"/>
              </a:rPr>
              <a:t>か月）よりかなり遅れたものであった。</a:t>
            </a:r>
            <a:endParaRPr lang="en-US" altLang="ja-JP" sz="1400" dirty="0">
              <a:latin typeface="ＭＳ Ｐゴシック" panose="020B0600070205080204" pitchFamily="50" charset="-128"/>
              <a:ea typeface="ＭＳ Ｐゴシック" panose="020B0600070205080204" pitchFamily="50" charset="-128"/>
            </a:endParaRPr>
          </a:p>
        </p:txBody>
      </p:sp>
      <p:sp>
        <p:nvSpPr>
          <p:cNvPr id="84" name="右矢印 83"/>
          <p:cNvSpPr/>
          <p:nvPr/>
        </p:nvSpPr>
        <p:spPr>
          <a:xfrm rot="1800000">
            <a:off x="2284998" y="9179657"/>
            <a:ext cx="509451" cy="24819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83" name="正方形/長方形 82"/>
          <p:cNvSpPr/>
          <p:nvPr/>
        </p:nvSpPr>
        <p:spPr>
          <a:xfrm>
            <a:off x="12172725" y="7619246"/>
            <a:ext cx="2774399" cy="738664"/>
          </a:xfrm>
          <a:prstGeom prst="rect">
            <a:avLst/>
          </a:prstGeom>
        </p:spPr>
        <p:txBody>
          <a:bodyPr wrap="square">
            <a:spAutoFit/>
          </a:bodyPr>
          <a:lstStyle/>
          <a:p>
            <a:r>
              <a:rPr lang="en-US" altLang="ja-JP" sz="1400" b="1" dirty="0">
                <a:latin typeface="ＭＳ ゴシック" panose="020B0609070205080204" pitchFamily="49" charset="-128"/>
                <a:ea typeface="ＭＳ ゴシック" panose="020B0609070205080204" pitchFamily="49" charset="-128"/>
              </a:rPr>
              <a:t>※</a:t>
            </a:r>
            <a:r>
              <a:rPr lang="ja-JP" altLang="en-US" sz="1400" b="1" dirty="0">
                <a:latin typeface="ＭＳ ゴシック" panose="020B0609070205080204" pitchFamily="49" charset="-128"/>
                <a:ea typeface="ＭＳ ゴシック" panose="020B0609070205080204" pitchFamily="49" charset="-128"/>
              </a:rPr>
              <a:t>最小二乗法により、</a:t>
            </a:r>
            <a:r>
              <a:rPr lang="en-US" altLang="ja-JP" sz="1400" b="1" dirty="0">
                <a:latin typeface="ＭＳ ゴシック" panose="020B0609070205080204" pitchFamily="49" charset="-128"/>
                <a:ea typeface="ＭＳ ゴシック" panose="020B0609070205080204" pitchFamily="49" charset="-128"/>
              </a:rPr>
              <a:t>1</a:t>
            </a:r>
            <a:r>
              <a:rPr lang="ja-JP" altLang="en-US" sz="1400" b="1" dirty="0">
                <a:latin typeface="ＭＳ ゴシック" panose="020B0609070205080204" pitchFamily="49" charset="-128"/>
                <a:ea typeface="ＭＳ ゴシック" panose="020B0609070205080204" pitchFamily="49" charset="-128"/>
              </a:rPr>
              <a:t>年間で　平均的</a:t>
            </a:r>
            <a:r>
              <a:rPr lang="ja-JP" altLang="en-US" sz="1400" b="1" dirty="0" smtClean="0">
                <a:latin typeface="ＭＳ ゴシック" panose="020B0609070205080204" pitchFamily="49" charset="-128"/>
                <a:ea typeface="ＭＳ ゴシック" panose="020B0609070205080204" pitchFamily="49" charset="-128"/>
              </a:rPr>
              <a:t>に</a:t>
            </a:r>
            <a:r>
              <a:rPr lang="en-US" altLang="ja-JP" sz="1400" b="1" dirty="0" smtClean="0">
                <a:latin typeface="ＭＳ ゴシック" panose="020B0609070205080204" pitchFamily="49" charset="-128"/>
                <a:ea typeface="ＭＳ ゴシック" panose="020B0609070205080204" pitchFamily="49" charset="-128"/>
              </a:rPr>
              <a:t>20</a:t>
            </a:r>
            <a:r>
              <a:rPr lang="ja-JP" altLang="en-US" sz="1400" b="1" dirty="0" smtClean="0">
                <a:latin typeface="ＭＳ ゴシック" panose="020B0609070205080204" pitchFamily="49" charset="-128"/>
                <a:ea typeface="ＭＳ ゴシック" panose="020B0609070205080204" pitchFamily="49" charset="-128"/>
              </a:rPr>
              <a:t>％以上</a:t>
            </a:r>
            <a:r>
              <a:rPr lang="ja-JP" altLang="en-US" sz="1400" b="1" dirty="0">
                <a:latin typeface="ＭＳ ゴシック" panose="020B0609070205080204" pitchFamily="49" charset="-128"/>
                <a:ea typeface="ＭＳ ゴシック" panose="020B0609070205080204" pitchFamily="49" charset="-128"/>
              </a:rPr>
              <a:t>の変化があった場合に変化ありとした。</a:t>
            </a:r>
            <a:endParaRPr lang="ja-JP" altLang="en-US" sz="1400" dirty="0"/>
          </a:p>
        </p:txBody>
      </p:sp>
      <p:sp>
        <p:nvSpPr>
          <p:cNvPr id="4" name="正方形/長方形 3">
            <a:extLst>
              <a:ext uri="{FF2B5EF4-FFF2-40B4-BE49-F238E27FC236}">
                <a16:creationId xmlns:a16="http://schemas.microsoft.com/office/drawing/2014/main" id="{0B83DE94-2C94-3432-396C-55E728E18A9E}"/>
              </a:ext>
            </a:extLst>
          </p:cNvPr>
          <p:cNvSpPr/>
          <p:nvPr/>
        </p:nvSpPr>
        <p:spPr>
          <a:xfrm>
            <a:off x="1727819" y="4850893"/>
            <a:ext cx="1444610" cy="5328801"/>
          </a:xfrm>
          <a:prstGeom prst="rect">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p:cNvGrpSpPr/>
          <p:nvPr/>
        </p:nvGrpSpPr>
        <p:grpSpPr>
          <a:xfrm>
            <a:off x="2284998" y="4903458"/>
            <a:ext cx="514955" cy="460757"/>
            <a:chOff x="2284998" y="4003060"/>
            <a:chExt cx="514955" cy="460757"/>
          </a:xfrm>
        </p:grpSpPr>
        <p:sp>
          <p:nvSpPr>
            <p:cNvPr id="102" name="右矢印 101"/>
            <p:cNvSpPr/>
            <p:nvPr/>
          </p:nvSpPr>
          <p:spPr>
            <a:xfrm>
              <a:off x="2284998" y="4003060"/>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03" name="右矢印 102"/>
            <p:cNvSpPr/>
            <p:nvPr/>
          </p:nvSpPr>
          <p:spPr>
            <a:xfrm>
              <a:off x="2290502" y="4215623"/>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87" name="正方形/長方形 86">
            <a:extLst>
              <a:ext uri="{FF2B5EF4-FFF2-40B4-BE49-F238E27FC236}">
                <a16:creationId xmlns:a16="http://schemas.microsoft.com/office/drawing/2014/main" id="{A266274D-3B8C-12CB-1D9E-6A907E300AA4}"/>
              </a:ext>
            </a:extLst>
          </p:cNvPr>
          <p:cNvSpPr/>
          <p:nvPr/>
        </p:nvSpPr>
        <p:spPr>
          <a:xfrm>
            <a:off x="7091611" y="4850893"/>
            <a:ext cx="1444610" cy="5328801"/>
          </a:xfrm>
          <a:prstGeom prst="rect">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9"/>
          <p:cNvSpPr>
            <a:spLocks noGrp="1"/>
          </p:cNvSpPr>
          <p:nvPr>
            <p:ph type="sldNum" sz="quarter" idx="12"/>
          </p:nvPr>
        </p:nvSpPr>
        <p:spPr/>
        <p:txBody>
          <a:bodyPr/>
          <a:lstStyle/>
          <a:p>
            <a:fld id="{F7809CC4-BC24-49F4-821D-E9970E7A63E4}" type="slidenum">
              <a:rPr kumimoji="1" lang="ja-JP" altLang="en-US" smtClean="0"/>
              <a:pPr/>
              <a:t>12</a:t>
            </a:fld>
            <a:endParaRPr kumimoji="1" lang="ja-JP" altLang="en-US" dirty="0"/>
          </a:p>
        </p:txBody>
      </p:sp>
      <p:grpSp>
        <p:nvGrpSpPr>
          <p:cNvPr id="17" name="グループ化 16"/>
          <p:cNvGrpSpPr/>
          <p:nvPr/>
        </p:nvGrpSpPr>
        <p:grpSpPr>
          <a:xfrm>
            <a:off x="12268875" y="8831731"/>
            <a:ext cx="2678249" cy="687316"/>
            <a:chOff x="12268875" y="8831731"/>
            <a:chExt cx="2678249" cy="687316"/>
          </a:xfrm>
        </p:grpSpPr>
        <p:sp>
          <p:nvSpPr>
            <p:cNvPr id="90" name="テキスト ボックス 89">
              <a:extLst>
                <a:ext uri="{FF2B5EF4-FFF2-40B4-BE49-F238E27FC236}">
                  <a16:creationId xmlns:a16="http://schemas.microsoft.com/office/drawing/2014/main" id="{02DDD03F-B7E6-4955-B6C7-C6177E332222}"/>
                </a:ext>
              </a:extLst>
            </p:cNvPr>
            <p:cNvSpPr txBox="1"/>
            <p:nvPr/>
          </p:nvSpPr>
          <p:spPr>
            <a:xfrm>
              <a:off x="12268875" y="8831731"/>
              <a:ext cx="2678249" cy="687316"/>
            </a:xfrm>
            <a:prstGeom prst="rect">
              <a:avLst/>
            </a:prstGeom>
            <a:noFill/>
            <a:ln>
              <a:noFill/>
            </a:ln>
          </p:spPr>
          <p:txBody>
            <a:bodyPr wrap="square" lIns="468000" tIns="0" rIns="0" bIns="0" rtlCol="0" anchor="ctr" anchorCtr="0">
              <a:noAutofit/>
            </a:bodyPr>
            <a:lstStyle/>
            <a:p>
              <a:pPr>
                <a:lnSpc>
                  <a:spcPts val="1300"/>
                </a:lnSpc>
              </a:pPr>
              <a:r>
                <a:rPr lang="ja-JP" altLang="en-US" sz="1200" dirty="0">
                  <a:latin typeface="ＭＳ Ｐゴシック" panose="020B0600070205080204" pitchFamily="50" charset="-128"/>
                  <a:ea typeface="ＭＳ Ｐゴシック" panose="020B0600070205080204" pitchFamily="50" charset="-128"/>
                </a:rPr>
                <a:t>　　　改善傾向が見られた範囲</a:t>
              </a:r>
              <a:endParaRPr lang="en-US" altLang="ja-JP" sz="1200" dirty="0">
                <a:latin typeface="ＭＳ Ｐゴシック" panose="020B0600070205080204" pitchFamily="50" charset="-128"/>
                <a:ea typeface="ＭＳ Ｐゴシック" panose="020B0600070205080204" pitchFamily="50" charset="-128"/>
              </a:endParaRPr>
            </a:p>
            <a:p>
              <a:pPr>
                <a:lnSpc>
                  <a:spcPts val="1300"/>
                </a:lnSpc>
              </a:pPr>
              <a:endParaRPr lang="en-US" altLang="ja-JP" sz="1200" dirty="0">
                <a:latin typeface="ＭＳ Ｐゴシック" panose="020B0600070205080204" pitchFamily="50" charset="-128"/>
                <a:ea typeface="ＭＳ Ｐゴシック" panose="020B0600070205080204" pitchFamily="50" charset="-128"/>
              </a:endParaRPr>
            </a:p>
            <a:p>
              <a:pPr>
                <a:lnSpc>
                  <a:spcPts val="1300"/>
                </a:lnSpc>
              </a:pPr>
              <a:r>
                <a:rPr lang="ja-JP" altLang="en-US" sz="1200" dirty="0">
                  <a:latin typeface="ＭＳ Ｐゴシック" panose="020B0600070205080204" pitchFamily="50" charset="-128"/>
                  <a:ea typeface="ＭＳ Ｐゴシック" panose="020B0600070205080204" pitchFamily="50" charset="-128"/>
                </a:rPr>
                <a:t>　　　緩和傾向が見られた範囲</a:t>
              </a:r>
            </a:p>
          </p:txBody>
        </p:sp>
        <p:sp>
          <p:nvSpPr>
            <p:cNvPr id="16" name="フローチャート: 手作業 15"/>
            <p:cNvSpPr/>
            <p:nvPr/>
          </p:nvSpPr>
          <p:spPr>
            <a:xfrm flipV="1">
              <a:off x="12527208" y="8968184"/>
              <a:ext cx="383439" cy="79514"/>
            </a:xfrm>
            <a:prstGeom prst="flowChartManualOperati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フローチャート: 手作業 94"/>
            <p:cNvSpPr/>
            <p:nvPr/>
          </p:nvSpPr>
          <p:spPr>
            <a:xfrm flipV="1">
              <a:off x="12534280" y="9298903"/>
              <a:ext cx="383439" cy="79514"/>
            </a:xfrm>
            <a:prstGeom prst="flowChartManualOperati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1" name="右矢印 80"/>
          <p:cNvSpPr/>
          <p:nvPr/>
        </p:nvSpPr>
        <p:spPr>
          <a:xfrm rot="1800000">
            <a:off x="2296763" y="7785775"/>
            <a:ext cx="509451" cy="24819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120" name="右矢印 119"/>
          <p:cNvSpPr/>
          <p:nvPr/>
        </p:nvSpPr>
        <p:spPr>
          <a:xfrm>
            <a:off x="2312920" y="9047698"/>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14" name="右矢印 113"/>
          <p:cNvSpPr/>
          <p:nvPr/>
        </p:nvSpPr>
        <p:spPr>
          <a:xfrm>
            <a:off x="2335195" y="7661678"/>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74" name="テキスト ボックス 3">
            <a:extLst>
              <a:ext uri="{FF2B5EF4-FFF2-40B4-BE49-F238E27FC236}">
                <a16:creationId xmlns:a16="http://schemas.microsoft.com/office/drawing/2014/main" id="{DB4CE161-E48F-4601-84F0-45A1621F2695}"/>
              </a:ext>
            </a:extLst>
          </p:cNvPr>
          <p:cNvSpPr txBox="1"/>
          <p:nvPr/>
        </p:nvSpPr>
        <p:spPr>
          <a:xfrm>
            <a:off x="0" y="-16013"/>
            <a:ext cx="10585874" cy="63128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４</a:t>
            </a:r>
            <a:r>
              <a:rPr lang="zh-TW"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zh-TW"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試行実施結果</a:t>
            </a: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　　４．３　</a:t>
            </a:r>
            <a:r>
              <a:rPr lang="ja-JP"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底質</a:t>
            </a:r>
            <a:endParaRPr lang="zh-TW"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88" name="テキスト ボックス 87">
            <a:extLst>
              <a:ext uri="{FF2B5EF4-FFF2-40B4-BE49-F238E27FC236}">
                <a16:creationId xmlns:a16="http://schemas.microsoft.com/office/drawing/2014/main" id="{593F0270-4362-4496-915E-1173283DE13B}"/>
              </a:ext>
            </a:extLst>
          </p:cNvPr>
          <p:cNvSpPr txBox="1"/>
          <p:nvPr/>
        </p:nvSpPr>
        <p:spPr>
          <a:xfrm>
            <a:off x="12218733" y="5095641"/>
            <a:ext cx="1965099" cy="268573"/>
          </a:xfrm>
          <a:prstGeom prst="rect">
            <a:avLst/>
          </a:prstGeom>
          <a:noFill/>
        </p:spPr>
        <p:txBody>
          <a:bodyPr wrap="square" lIns="0" tIns="0" rIns="0" bIns="0" rtlCol="0" anchor="ctr" anchorCtr="0">
            <a:noAutofit/>
          </a:bodyPr>
          <a:lstStyle/>
          <a:p>
            <a:r>
              <a:rPr kumimoji="1" lang="en-US" altLang="ja-JP" sz="1400" dirty="0" smtClean="0">
                <a:solidFill>
                  <a:srgbClr val="000099"/>
                </a:solidFill>
                <a:latin typeface="ＭＳ Ｐゴシック" panose="020B0600070205080204" pitchFamily="50" charset="-128"/>
                <a:ea typeface="ＭＳ Ｐゴシック" panose="020B0600070205080204" pitchFamily="50" charset="-128"/>
              </a:rPr>
              <a:t>【1</a:t>
            </a:r>
            <a:r>
              <a:rPr kumimoji="1" lang="ja-JP" altLang="en-US" sz="1400" dirty="0">
                <a:solidFill>
                  <a:srgbClr val="000099"/>
                </a:solidFill>
                <a:latin typeface="ＭＳ Ｐゴシック" panose="020B0600070205080204" pitchFamily="50" charset="-128"/>
                <a:ea typeface="ＭＳ Ｐゴシック" panose="020B0600070205080204" pitchFamily="50" charset="-128"/>
              </a:rPr>
              <a:t>年間</a:t>
            </a:r>
            <a:r>
              <a:rPr kumimoji="1" lang="ja-JP" altLang="en-US" sz="1400" dirty="0" smtClean="0">
                <a:solidFill>
                  <a:srgbClr val="000099"/>
                </a:solidFill>
                <a:latin typeface="ＭＳ Ｐゴシック" panose="020B0600070205080204" pitchFamily="50" charset="-128"/>
                <a:ea typeface="ＭＳ Ｐゴシック" panose="020B0600070205080204" pitchFamily="50" charset="-128"/>
              </a:rPr>
              <a:t>の底質改善・緩和</a:t>
            </a:r>
            <a:r>
              <a:rPr kumimoji="1" lang="en-US" altLang="ja-JP" sz="1400" dirty="0" smtClean="0">
                <a:solidFill>
                  <a:srgbClr val="000099"/>
                </a:solidFill>
                <a:latin typeface="ＭＳ Ｐゴシック" panose="020B0600070205080204" pitchFamily="50" charset="-128"/>
                <a:ea typeface="ＭＳ Ｐゴシック" panose="020B0600070205080204" pitchFamily="50" charset="-128"/>
              </a:rPr>
              <a:t>】</a:t>
            </a:r>
            <a:endParaRPr kumimoji="1" lang="ja-JP" altLang="en-US" sz="1400" dirty="0">
              <a:solidFill>
                <a:srgbClr val="000099"/>
              </a:solidFill>
              <a:latin typeface="ＭＳ Ｐゴシック" panose="020B0600070205080204" pitchFamily="50" charset="-128"/>
              <a:ea typeface="ＭＳ Ｐゴシック" panose="020B0600070205080204" pitchFamily="50" charset="-128"/>
            </a:endParaRPr>
          </a:p>
        </p:txBody>
      </p:sp>
      <p:sp>
        <p:nvSpPr>
          <p:cNvPr id="89" name="テキスト ボックス 88">
            <a:extLst>
              <a:ext uri="{FF2B5EF4-FFF2-40B4-BE49-F238E27FC236}">
                <a16:creationId xmlns:a16="http://schemas.microsoft.com/office/drawing/2014/main" id="{593F0270-4362-4496-915E-1173283DE13B}"/>
              </a:ext>
            </a:extLst>
          </p:cNvPr>
          <p:cNvSpPr txBox="1"/>
          <p:nvPr/>
        </p:nvSpPr>
        <p:spPr>
          <a:xfrm>
            <a:off x="12240000" y="8492801"/>
            <a:ext cx="2196000" cy="268573"/>
          </a:xfrm>
          <a:prstGeom prst="rect">
            <a:avLst/>
          </a:prstGeom>
          <a:noFill/>
        </p:spPr>
        <p:txBody>
          <a:bodyPr wrap="square" lIns="0" tIns="0" rIns="0" bIns="0" rtlCol="0" anchor="ctr" anchorCtr="0">
            <a:noAutofit/>
          </a:bodyPr>
          <a:lstStyle/>
          <a:p>
            <a:r>
              <a:rPr kumimoji="1" lang="en-US" altLang="ja-JP" sz="1400" dirty="0" smtClean="0">
                <a:solidFill>
                  <a:srgbClr val="000099"/>
                </a:solidFill>
                <a:latin typeface="ＭＳ Ｐゴシック" panose="020B0600070205080204" pitchFamily="50" charset="-128"/>
                <a:ea typeface="ＭＳ Ｐゴシック" panose="020B0600070205080204" pitchFamily="50" charset="-128"/>
              </a:rPr>
              <a:t>【</a:t>
            </a:r>
            <a:r>
              <a:rPr kumimoji="1" lang="ja-JP" altLang="en-US" sz="1400" dirty="0" smtClean="0">
                <a:solidFill>
                  <a:srgbClr val="000099"/>
                </a:solidFill>
                <a:latin typeface="ＭＳ Ｐゴシック" panose="020B0600070205080204" pitchFamily="50" charset="-128"/>
                <a:ea typeface="ＭＳ Ｐゴシック" panose="020B0600070205080204" pitchFamily="50" charset="-128"/>
              </a:rPr>
              <a:t>期間ごとの底質改善・緩和</a:t>
            </a:r>
            <a:r>
              <a:rPr kumimoji="1" lang="en-US" altLang="ja-JP" sz="1400" dirty="0" smtClean="0">
                <a:solidFill>
                  <a:srgbClr val="000099"/>
                </a:solidFill>
                <a:latin typeface="ＭＳ Ｐゴシック" panose="020B0600070205080204" pitchFamily="50" charset="-128"/>
                <a:ea typeface="ＭＳ Ｐゴシック" panose="020B0600070205080204" pitchFamily="50" charset="-128"/>
              </a:rPr>
              <a:t>】</a:t>
            </a:r>
            <a:endParaRPr kumimoji="1" lang="ja-JP" altLang="en-US" sz="1400" dirty="0">
              <a:solidFill>
                <a:srgbClr val="000099"/>
              </a:solidFill>
              <a:latin typeface="ＭＳ Ｐゴシック" panose="020B0600070205080204" pitchFamily="50" charset="-128"/>
              <a:ea typeface="ＭＳ Ｐゴシック" panose="020B0600070205080204" pitchFamily="50" charset="-128"/>
            </a:endParaRPr>
          </a:p>
        </p:txBody>
      </p:sp>
      <p:sp>
        <p:nvSpPr>
          <p:cNvPr id="9" name="正方形/長方形 8"/>
          <p:cNvSpPr/>
          <p:nvPr/>
        </p:nvSpPr>
        <p:spPr>
          <a:xfrm>
            <a:off x="12172725" y="5049040"/>
            <a:ext cx="2803275" cy="33734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正方形/長方形 85"/>
          <p:cNvSpPr/>
          <p:nvPr/>
        </p:nvSpPr>
        <p:spPr>
          <a:xfrm>
            <a:off x="12180872" y="8516774"/>
            <a:ext cx="2803275" cy="10603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a:blip r:embed="rId5"/>
          <a:stretch>
            <a:fillRect/>
          </a:stretch>
        </p:blipFill>
        <p:spPr>
          <a:xfrm>
            <a:off x="1339620" y="3545775"/>
            <a:ext cx="5200339" cy="1012024"/>
          </a:xfrm>
          <a:prstGeom prst="rect">
            <a:avLst/>
          </a:prstGeom>
        </p:spPr>
      </p:pic>
      <p:pic>
        <p:nvPicPr>
          <p:cNvPr id="13" name="図 12"/>
          <p:cNvPicPr>
            <a:picLocks noChangeAspect="1"/>
          </p:cNvPicPr>
          <p:nvPr/>
        </p:nvPicPr>
        <p:blipFill>
          <a:blip r:embed="rId6"/>
          <a:stretch>
            <a:fillRect/>
          </a:stretch>
        </p:blipFill>
        <p:spPr>
          <a:xfrm>
            <a:off x="6680059" y="3545775"/>
            <a:ext cx="5200339" cy="1012024"/>
          </a:xfrm>
          <a:prstGeom prst="rect">
            <a:avLst/>
          </a:prstGeom>
        </p:spPr>
      </p:pic>
    </p:spTree>
    <p:extLst>
      <p:ext uri="{BB962C8B-B14F-4D97-AF65-F5344CB8AC3E}">
        <p14:creationId xmlns:p14="http://schemas.microsoft.com/office/powerpoint/2010/main" val="21517857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 name="表 36">
            <a:extLst>
              <a:ext uri="{FF2B5EF4-FFF2-40B4-BE49-F238E27FC236}">
                <a16:creationId xmlns:a16="http://schemas.microsoft.com/office/drawing/2014/main" id="{5DBAF80F-CAC7-4B8D-A80F-AC16BFAC5082}"/>
              </a:ext>
            </a:extLst>
          </p:cNvPr>
          <p:cNvGraphicFramePr>
            <a:graphicFrameLocks noGrp="1"/>
          </p:cNvGraphicFramePr>
          <p:nvPr>
            <p:extLst>
              <p:ext uri="{D42A27DB-BD31-4B8C-83A1-F6EECF244321}">
                <p14:modId xmlns:p14="http://schemas.microsoft.com/office/powerpoint/2010/main" val="1494148962"/>
              </p:ext>
            </p:extLst>
          </p:nvPr>
        </p:nvGraphicFramePr>
        <p:xfrm>
          <a:off x="1296000" y="1870580"/>
          <a:ext cx="10800000" cy="8476800"/>
        </p:xfrm>
        <a:graphic>
          <a:graphicData uri="http://schemas.openxmlformats.org/drawingml/2006/table">
            <a:tbl>
              <a:tblPr firstRow="1" bandRow="1">
                <a:tableStyleId>{5940675A-B579-460E-94D1-54222C63F5DA}</a:tableStyleId>
              </a:tblPr>
              <a:tblGrid>
                <a:gridCol w="5400000">
                  <a:extLst>
                    <a:ext uri="{9D8B030D-6E8A-4147-A177-3AD203B41FA5}">
                      <a16:colId xmlns:a16="http://schemas.microsoft.com/office/drawing/2014/main" val="3521166180"/>
                    </a:ext>
                  </a:extLst>
                </a:gridCol>
                <a:gridCol w="5400000">
                  <a:extLst>
                    <a:ext uri="{9D8B030D-6E8A-4147-A177-3AD203B41FA5}">
                      <a16:colId xmlns:a16="http://schemas.microsoft.com/office/drawing/2014/main" val="3619023527"/>
                    </a:ext>
                  </a:extLst>
                </a:gridCol>
              </a:tblGrid>
              <a:tr h="288000">
                <a:tc>
                  <a:txBody>
                    <a:bodyPr/>
                    <a:lstStyle/>
                    <a:p>
                      <a:pPr algn="ctr"/>
                      <a:r>
                        <a:rPr kumimoji="1" lang="ja-JP" altLang="en-US" sz="1400" dirty="0">
                          <a:latin typeface="ＭＳ Ｐゴシック" panose="020B0600070205080204" pitchFamily="50" charset="-128"/>
                          <a:ea typeface="ＭＳ Ｐゴシック" panose="020B0600070205080204" pitchFamily="50" charset="-128"/>
                        </a:rPr>
                        <a:t>上層</a:t>
                      </a:r>
                      <a:r>
                        <a:rPr kumimoji="1" lang="en-US" altLang="ja-JP" sz="1400" dirty="0">
                          <a:latin typeface="ＭＳ Ｐゴシック" panose="020B0600070205080204" pitchFamily="50" charset="-128"/>
                          <a:ea typeface="ＭＳ Ｐゴシック" panose="020B0600070205080204" pitchFamily="50" charset="-128"/>
                        </a:rPr>
                        <a:t>(0</a:t>
                      </a:r>
                      <a:r>
                        <a:rPr kumimoji="1" lang="ja-JP" altLang="en-US" sz="1400" dirty="0">
                          <a:latin typeface="ＭＳ Ｐゴシック" panose="020B0600070205080204" pitchFamily="50" charset="-128"/>
                          <a:ea typeface="ＭＳ Ｐゴシック" panose="020B0600070205080204" pitchFamily="50" charset="-128"/>
                        </a:rPr>
                        <a:t>～</a:t>
                      </a:r>
                      <a:r>
                        <a:rPr kumimoji="1" lang="en-US" altLang="ja-JP" sz="1400" dirty="0">
                          <a:latin typeface="ＭＳ Ｐゴシック" panose="020B0600070205080204" pitchFamily="50" charset="-128"/>
                          <a:ea typeface="ＭＳ Ｐゴシック" panose="020B0600070205080204" pitchFamily="50" charset="-128"/>
                        </a:rPr>
                        <a:t>5cm)</a:t>
                      </a:r>
                    </a:p>
                  </a:txBody>
                  <a:tcPr anchor="ctr">
                    <a:solidFill>
                      <a:srgbClr val="FFCCFF"/>
                    </a:solidFill>
                  </a:tcPr>
                </a:tc>
                <a:tc>
                  <a:txBody>
                    <a:bodyPr/>
                    <a:lstStyle/>
                    <a:p>
                      <a:pPr marL="0" marR="0" lvl="0" indent="0" algn="ctr" defTabSz="1420703" rtl="0" eaLnBrk="1" fontAlgn="auto" latinLnBrk="0" hangingPunct="1">
                        <a:lnSpc>
                          <a:spcPct val="100000"/>
                        </a:lnSpc>
                        <a:spcBef>
                          <a:spcPts val="0"/>
                        </a:spcBef>
                        <a:spcAft>
                          <a:spcPts val="0"/>
                        </a:spcAft>
                        <a:buClrTx/>
                        <a:buSzTx/>
                        <a:buFontTx/>
                        <a:buNone/>
                        <a:tabLst/>
                        <a:defRPr/>
                      </a:pPr>
                      <a:r>
                        <a:rPr kumimoji="1" lang="ja-JP" altLang="en-US" sz="1400" dirty="0">
                          <a:latin typeface="ＭＳ Ｐゴシック" panose="020B0600070205080204" pitchFamily="50" charset="-128"/>
                          <a:ea typeface="ＭＳ Ｐゴシック" panose="020B0600070205080204" pitchFamily="50" charset="-128"/>
                        </a:rPr>
                        <a:t>下層</a:t>
                      </a:r>
                      <a:r>
                        <a:rPr kumimoji="1" lang="en-US" altLang="ja-JP" sz="1400" dirty="0">
                          <a:latin typeface="ＭＳ Ｐゴシック" panose="020B0600070205080204" pitchFamily="50" charset="-128"/>
                          <a:ea typeface="ＭＳ Ｐゴシック" panose="020B0600070205080204" pitchFamily="50" charset="-128"/>
                        </a:rPr>
                        <a:t>(5</a:t>
                      </a:r>
                      <a:r>
                        <a:rPr kumimoji="1" lang="ja-JP" altLang="en-US" sz="1400" dirty="0">
                          <a:latin typeface="ＭＳ Ｐゴシック" panose="020B0600070205080204" pitchFamily="50" charset="-128"/>
                          <a:ea typeface="ＭＳ Ｐゴシック" panose="020B0600070205080204" pitchFamily="50" charset="-128"/>
                        </a:rPr>
                        <a:t>～</a:t>
                      </a:r>
                      <a:r>
                        <a:rPr kumimoji="1" lang="en-US" altLang="ja-JP" sz="1400" dirty="0">
                          <a:latin typeface="ＭＳ Ｐゴシック" panose="020B0600070205080204" pitchFamily="50" charset="-128"/>
                          <a:ea typeface="ＭＳ Ｐゴシック" panose="020B0600070205080204" pitchFamily="50" charset="-128"/>
                        </a:rPr>
                        <a:t>10cm)</a:t>
                      </a:r>
                    </a:p>
                  </a:txBody>
                  <a:tcPr anchor="ctr">
                    <a:solidFill>
                      <a:srgbClr val="FFCCFF"/>
                    </a:solidFill>
                  </a:tcPr>
                </a:tc>
                <a:extLst>
                  <a:ext uri="{0D108BD9-81ED-4DB2-BD59-A6C34878D82A}">
                    <a16:rowId xmlns:a16="http://schemas.microsoft.com/office/drawing/2014/main" val="930869081"/>
                  </a:ext>
                </a:extLst>
              </a:tr>
              <a:tr h="2412000">
                <a:tc>
                  <a:txBody>
                    <a:bodyPr/>
                    <a:lstStyle/>
                    <a:p>
                      <a:endParaRPr kumimoji="1" lang="ja-JP" altLang="en-US" sz="1400" dirty="0">
                        <a:latin typeface="ＭＳ Ｐゴシック" panose="020B0600070205080204" pitchFamily="50" charset="-128"/>
                        <a:ea typeface="ＭＳ Ｐゴシック" panose="020B0600070205080204" pitchFamily="50" charset="-128"/>
                      </a:endParaRPr>
                    </a:p>
                  </a:txBody>
                  <a:tcPr/>
                </a:tc>
                <a:tc>
                  <a:txBody>
                    <a:bodyPr/>
                    <a:lstStyle/>
                    <a:p>
                      <a:endParaRPr kumimoji="1" lang="ja-JP" altLang="en-US" sz="1400" dirty="0">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val="1349801849"/>
                  </a:ext>
                </a:extLst>
              </a:tr>
              <a:tr h="5760000">
                <a:tc>
                  <a:txBody>
                    <a:bodyPr/>
                    <a:lstStyle/>
                    <a:p>
                      <a:endParaRPr kumimoji="1" lang="ja-JP" altLang="en-US" sz="1400" dirty="0">
                        <a:latin typeface="ＭＳ Ｐゴシック" panose="020B0600070205080204" pitchFamily="50" charset="-128"/>
                        <a:ea typeface="ＭＳ Ｐゴシック" panose="020B0600070205080204" pitchFamily="50" charset="-128"/>
                      </a:endParaRPr>
                    </a:p>
                  </a:txBody>
                  <a:tcPr/>
                </a:tc>
                <a:tc>
                  <a:txBody>
                    <a:bodyPr/>
                    <a:lstStyle/>
                    <a:p>
                      <a:endParaRPr kumimoji="1" lang="ja-JP" altLang="en-US" sz="1400" dirty="0">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val="3751038268"/>
                  </a:ext>
                </a:extLst>
              </a:tr>
            </a:tbl>
          </a:graphicData>
        </a:graphic>
      </p:graphicFrame>
      <p:pic>
        <p:nvPicPr>
          <p:cNvPr id="12" name="図 11"/>
          <p:cNvPicPr>
            <a:picLocks noChangeAspect="1"/>
          </p:cNvPicPr>
          <p:nvPr/>
        </p:nvPicPr>
        <p:blipFill>
          <a:blip r:embed="rId2"/>
          <a:stretch>
            <a:fillRect/>
          </a:stretch>
        </p:blipFill>
        <p:spPr>
          <a:xfrm>
            <a:off x="6732000" y="4612474"/>
            <a:ext cx="5328000" cy="5605476"/>
          </a:xfrm>
          <a:prstGeom prst="rect">
            <a:avLst/>
          </a:prstGeom>
        </p:spPr>
      </p:pic>
      <p:pic>
        <p:nvPicPr>
          <p:cNvPr id="10" name="図 9"/>
          <p:cNvPicPr>
            <a:picLocks noChangeAspect="1"/>
          </p:cNvPicPr>
          <p:nvPr/>
        </p:nvPicPr>
        <p:blipFill>
          <a:blip r:embed="rId3"/>
          <a:stretch>
            <a:fillRect/>
          </a:stretch>
        </p:blipFill>
        <p:spPr>
          <a:xfrm>
            <a:off x="1311682" y="4612474"/>
            <a:ext cx="5331685" cy="5714976"/>
          </a:xfrm>
          <a:prstGeom prst="rect">
            <a:avLst/>
          </a:prstGeom>
        </p:spPr>
      </p:pic>
      <p:graphicFrame>
        <p:nvGraphicFramePr>
          <p:cNvPr id="6" name="表 5">
            <a:extLst>
              <a:ext uri="{FF2B5EF4-FFF2-40B4-BE49-F238E27FC236}">
                <a16:creationId xmlns:a16="http://schemas.microsoft.com/office/drawing/2014/main" id="{10735B48-03D8-49E3-B780-7A3770B95F2C}"/>
              </a:ext>
            </a:extLst>
          </p:cNvPr>
          <p:cNvGraphicFramePr>
            <a:graphicFrameLocks noGrp="1"/>
          </p:cNvGraphicFramePr>
          <p:nvPr>
            <p:extLst>
              <p:ext uri="{D42A27DB-BD31-4B8C-83A1-F6EECF244321}">
                <p14:modId xmlns:p14="http://schemas.microsoft.com/office/powerpoint/2010/main" val="4042565968"/>
              </p:ext>
            </p:extLst>
          </p:nvPr>
        </p:nvGraphicFramePr>
        <p:xfrm>
          <a:off x="-325" y="640596"/>
          <a:ext cx="15120000" cy="458938"/>
        </p:xfrm>
        <a:graphic>
          <a:graphicData uri="http://schemas.openxmlformats.org/drawingml/2006/table">
            <a:tbl>
              <a:tblPr firstRow="1" bandRow="1">
                <a:tableStyleId>{5C22544A-7EE6-4342-B048-85BDC9FD1C3A}</a:tableStyleId>
              </a:tblPr>
              <a:tblGrid>
                <a:gridCol w="15120000">
                  <a:extLst>
                    <a:ext uri="{9D8B030D-6E8A-4147-A177-3AD203B41FA5}">
                      <a16:colId xmlns:a16="http://schemas.microsoft.com/office/drawing/2014/main" val="3578394316"/>
                    </a:ext>
                  </a:extLst>
                </a:gridCol>
              </a:tblGrid>
              <a:tr h="458938">
                <a:tc>
                  <a:txBody>
                    <a:bodyPr/>
                    <a:lstStyle/>
                    <a:p>
                      <a:pPr algn="ctr"/>
                      <a:r>
                        <a:rPr kumimoji="1" lang="ja-JP" altLang="en-US" sz="1900" dirty="0" smtClean="0">
                          <a:latin typeface="ＭＳ ゴシック" panose="020B0609070205080204" pitchFamily="49" charset="-128"/>
                          <a:ea typeface="ＭＳ ゴシック" panose="020B0609070205080204" pitchFamily="49" charset="-128"/>
                        </a:rPr>
                        <a:t>試行実施結果・底質</a:t>
                      </a:r>
                      <a:r>
                        <a:rPr kumimoji="1" lang="ja-JP" altLang="en-US" sz="1900" dirty="0">
                          <a:latin typeface="ＭＳ ゴシック" panose="020B0609070205080204" pitchFamily="49" charset="-128"/>
                          <a:ea typeface="ＭＳ ゴシック" panose="020B0609070205080204" pitchFamily="49" charset="-128"/>
                        </a:rPr>
                        <a:t>　エリア１</a:t>
                      </a:r>
                      <a:r>
                        <a:rPr kumimoji="1" lang="en-US" altLang="ja-JP" sz="1900" dirty="0">
                          <a:latin typeface="ＭＳ ゴシック" panose="020B0609070205080204" pitchFamily="49" charset="-128"/>
                          <a:ea typeface="ＭＳ ゴシック" panose="020B0609070205080204" pitchFamily="49" charset="-128"/>
                        </a:rPr>
                        <a:t>(</a:t>
                      </a:r>
                      <a:r>
                        <a:rPr kumimoji="1" lang="ja-JP" altLang="en-US" sz="1900" dirty="0">
                          <a:latin typeface="ＭＳ ゴシック" panose="020B0609070205080204" pitchFamily="49" charset="-128"/>
                          <a:ea typeface="ＭＳ ゴシック" panose="020B0609070205080204" pitchFamily="49" charset="-128"/>
                        </a:rPr>
                        <a:t>万才橋</a:t>
                      </a:r>
                      <a:r>
                        <a:rPr kumimoji="1" lang="en-US" altLang="ja-JP" sz="1900" dirty="0">
                          <a:latin typeface="ＭＳ ゴシック" panose="020B0609070205080204" pitchFamily="49" charset="-128"/>
                          <a:ea typeface="ＭＳ ゴシック" panose="020B0609070205080204" pitchFamily="49" charset="-128"/>
                        </a:rPr>
                        <a:t>)</a:t>
                      </a:r>
                      <a:r>
                        <a:rPr kumimoji="1" lang="ja-JP" altLang="en-US" sz="1900" dirty="0">
                          <a:latin typeface="ＭＳ ゴシック" panose="020B0609070205080204" pitchFamily="49" charset="-128"/>
                          <a:ea typeface="ＭＳ ゴシック" panose="020B0609070205080204" pitchFamily="49" charset="-128"/>
                        </a:rPr>
                        <a:t>　実験区 </a:t>
                      </a:r>
                      <a:r>
                        <a:rPr kumimoji="1" lang="en-US" altLang="ja-JP" sz="1900" dirty="0">
                          <a:latin typeface="ＭＳ ゴシック" panose="020B0609070205080204" pitchFamily="49" charset="-128"/>
                          <a:ea typeface="ＭＳ ゴシック" panose="020B0609070205080204" pitchFamily="49" charset="-128"/>
                        </a:rPr>
                        <a:t>1-2(2/2)</a:t>
                      </a:r>
                    </a:p>
                  </a:txBody>
                  <a:tcPr marL="142071" marR="142071" marT="71035" marB="71035" anchor="ctr">
                    <a:solidFill>
                      <a:srgbClr val="FF66CC"/>
                    </a:solidFill>
                  </a:tcPr>
                </a:tc>
                <a:extLst>
                  <a:ext uri="{0D108BD9-81ED-4DB2-BD59-A6C34878D82A}">
                    <a16:rowId xmlns:a16="http://schemas.microsoft.com/office/drawing/2014/main" val="3349066960"/>
                  </a:ext>
                </a:extLst>
              </a:tr>
            </a:tbl>
          </a:graphicData>
        </a:graphic>
      </p:graphicFrame>
      <p:sp>
        <p:nvSpPr>
          <p:cNvPr id="76" name="矢印: 左右 75">
            <a:extLst>
              <a:ext uri="{FF2B5EF4-FFF2-40B4-BE49-F238E27FC236}">
                <a16:creationId xmlns:a16="http://schemas.microsoft.com/office/drawing/2014/main" id="{EFFE1C87-DBFF-4178-B2B7-CDFA3D651C33}"/>
              </a:ext>
            </a:extLst>
          </p:cNvPr>
          <p:cNvSpPr/>
          <p:nvPr/>
        </p:nvSpPr>
        <p:spPr>
          <a:xfrm>
            <a:off x="2002355" y="10278126"/>
            <a:ext cx="1112320" cy="216000"/>
          </a:xfrm>
          <a:prstGeom prst="leftRightArrow">
            <a:avLst>
              <a:gd name="adj1" fmla="val 73519"/>
              <a:gd name="adj2" fmla="val 70579"/>
            </a:avLst>
          </a:prstGeom>
          <a:solidFill>
            <a:srgbClr val="66CCFF"/>
          </a:solidFill>
          <a:ln w="63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dirty="0">
                <a:solidFill>
                  <a:srgbClr val="000099"/>
                </a:solidFill>
                <a:latin typeface="ＭＳ Ｐゴシック" panose="020B0600070205080204" pitchFamily="50" charset="-128"/>
                <a:ea typeface="ＭＳ Ｐゴシック" panose="020B0600070205080204" pitchFamily="50" charset="-128"/>
              </a:rPr>
              <a:t>散布後</a:t>
            </a:r>
            <a:r>
              <a:rPr kumimoji="1" lang="en-US" altLang="ja-JP" sz="1100" dirty="0">
                <a:solidFill>
                  <a:srgbClr val="000099"/>
                </a:solidFill>
                <a:latin typeface="ＭＳ Ｐゴシック" panose="020B0600070205080204" pitchFamily="50" charset="-128"/>
                <a:ea typeface="ＭＳ Ｐゴシック" panose="020B0600070205080204" pitchFamily="50" charset="-128"/>
              </a:rPr>
              <a:t>3</a:t>
            </a:r>
            <a:r>
              <a:rPr kumimoji="1" lang="ja-JP" altLang="en-US" sz="1100" dirty="0">
                <a:solidFill>
                  <a:srgbClr val="000099"/>
                </a:solidFill>
                <a:latin typeface="ＭＳ Ｐゴシック" panose="020B0600070205080204" pitchFamily="50" charset="-128"/>
                <a:ea typeface="ＭＳ Ｐゴシック" panose="020B0600070205080204" pitchFamily="50" charset="-128"/>
              </a:rPr>
              <a:t>ヶ月間</a:t>
            </a:r>
          </a:p>
        </p:txBody>
      </p:sp>
      <p:sp>
        <p:nvSpPr>
          <p:cNvPr id="79" name="矢印: 左右 78">
            <a:extLst>
              <a:ext uri="{FF2B5EF4-FFF2-40B4-BE49-F238E27FC236}">
                <a16:creationId xmlns:a16="http://schemas.microsoft.com/office/drawing/2014/main" id="{C9EC2D5F-DE3E-4CEF-A2E4-AFA3C0461968}"/>
              </a:ext>
            </a:extLst>
          </p:cNvPr>
          <p:cNvSpPr/>
          <p:nvPr/>
        </p:nvSpPr>
        <p:spPr>
          <a:xfrm>
            <a:off x="7381220" y="10264322"/>
            <a:ext cx="1100793" cy="216000"/>
          </a:xfrm>
          <a:prstGeom prst="leftRightArrow">
            <a:avLst>
              <a:gd name="adj1" fmla="val 73519"/>
              <a:gd name="adj2" fmla="val 70579"/>
            </a:avLst>
          </a:prstGeom>
          <a:solidFill>
            <a:srgbClr val="66CCFF"/>
          </a:solidFill>
          <a:ln w="63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dirty="0">
                <a:solidFill>
                  <a:srgbClr val="000099"/>
                </a:solidFill>
                <a:latin typeface="ＭＳ Ｐゴシック" panose="020B0600070205080204" pitchFamily="50" charset="-128"/>
                <a:ea typeface="ＭＳ Ｐゴシック" panose="020B0600070205080204" pitchFamily="50" charset="-128"/>
              </a:rPr>
              <a:t>散布後</a:t>
            </a:r>
            <a:r>
              <a:rPr kumimoji="1" lang="en-US" altLang="ja-JP" sz="1100" dirty="0">
                <a:solidFill>
                  <a:srgbClr val="000099"/>
                </a:solidFill>
                <a:latin typeface="ＭＳ Ｐゴシック" panose="020B0600070205080204" pitchFamily="50" charset="-128"/>
                <a:ea typeface="ＭＳ Ｐゴシック" panose="020B0600070205080204" pitchFamily="50" charset="-128"/>
              </a:rPr>
              <a:t>3</a:t>
            </a:r>
            <a:r>
              <a:rPr kumimoji="1" lang="ja-JP" altLang="en-US" sz="1100" dirty="0">
                <a:solidFill>
                  <a:srgbClr val="000099"/>
                </a:solidFill>
                <a:latin typeface="ＭＳ Ｐゴシック" panose="020B0600070205080204" pitchFamily="50" charset="-128"/>
                <a:ea typeface="ＭＳ Ｐゴシック" panose="020B0600070205080204" pitchFamily="50" charset="-128"/>
              </a:rPr>
              <a:t>ヶ月間</a:t>
            </a:r>
          </a:p>
        </p:txBody>
      </p:sp>
      <p:sp>
        <p:nvSpPr>
          <p:cNvPr id="52" name="正方形/長方形 51">
            <a:extLst>
              <a:ext uri="{FF2B5EF4-FFF2-40B4-BE49-F238E27FC236}">
                <a16:creationId xmlns:a16="http://schemas.microsoft.com/office/drawing/2014/main" id="{238AB682-4BDA-4A45-8000-18971450F163}"/>
              </a:ext>
            </a:extLst>
          </p:cNvPr>
          <p:cNvSpPr/>
          <p:nvPr/>
        </p:nvSpPr>
        <p:spPr>
          <a:xfrm>
            <a:off x="0" y="0"/>
            <a:ext cx="15119350" cy="615267"/>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graphicFrame>
        <p:nvGraphicFramePr>
          <p:cNvPr id="81" name="表 63">
            <a:extLst>
              <a:ext uri="{FF2B5EF4-FFF2-40B4-BE49-F238E27FC236}">
                <a16:creationId xmlns:a16="http://schemas.microsoft.com/office/drawing/2014/main" id="{0BE9C6B9-D34E-466A-B84E-453F0A60C0FC}"/>
              </a:ext>
            </a:extLst>
          </p:cNvPr>
          <p:cNvGraphicFramePr>
            <a:graphicFrameLocks noGrp="1"/>
          </p:cNvGraphicFramePr>
          <p:nvPr>
            <p:extLst>
              <p:ext uri="{D42A27DB-BD31-4B8C-83A1-F6EECF244321}">
                <p14:modId xmlns:p14="http://schemas.microsoft.com/office/powerpoint/2010/main" val="3932351439"/>
              </p:ext>
            </p:extLst>
          </p:nvPr>
        </p:nvGraphicFramePr>
        <p:xfrm>
          <a:off x="12240000" y="2194580"/>
          <a:ext cx="2736000" cy="1745280"/>
        </p:xfrm>
        <a:graphic>
          <a:graphicData uri="http://schemas.openxmlformats.org/drawingml/2006/table">
            <a:tbl>
              <a:tblPr firstRow="1" bandRow="1">
                <a:tableStyleId>{5940675A-B579-460E-94D1-54222C63F5DA}</a:tableStyleId>
              </a:tblPr>
              <a:tblGrid>
                <a:gridCol w="576000">
                  <a:extLst>
                    <a:ext uri="{9D8B030D-6E8A-4147-A177-3AD203B41FA5}">
                      <a16:colId xmlns:a16="http://schemas.microsoft.com/office/drawing/2014/main" val="4249874186"/>
                    </a:ext>
                  </a:extLst>
                </a:gridCol>
                <a:gridCol w="432000">
                  <a:extLst>
                    <a:ext uri="{9D8B030D-6E8A-4147-A177-3AD203B41FA5}">
                      <a16:colId xmlns:a16="http://schemas.microsoft.com/office/drawing/2014/main" val="4182326326"/>
                    </a:ext>
                  </a:extLst>
                </a:gridCol>
                <a:gridCol w="432000">
                  <a:extLst>
                    <a:ext uri="{9D8B030D-6E8A-4147-A177-3AD203B41FA5}">
                      <a16:colId xmlns:a16="http://schemas.microsoft.com/office/drawing/2014/main" val="2468637002"/>
                    </a:ext>
                  </a:extLst>
                </a:gridCol>
                <a:gridCol w="432000">
                  <a:extLst>
                    <a:ext uri="{9D8B030D-6E8A-4147-A177-3AD203B41FA5}">
                      <a16:colId xmlns:a16="http://schemas.microsoft.com/office/drawing/2014/main" val="1115386694"/>
                    </a:ext>
                  </a:extLst>
                </a:gridCol>
                <a:gridCol w="432000">
                  <a:extLst>
                    <a:ext uri="{9D8B030D-6E8A-4147-A177-3AD203B41FA5}">
                      <a16:colId xmlns:a16="http://schemas.microsoft.com/office/drawing/2014/main" val="890436440"/>
                    </a:ext>
                  </a:extLst>
                </a:gridCol>
                <a:gridCol w="432000">
                  <a:extLst>
                    <a:ext uri="{9D8B030D-6E8A-4147-A177-3AD203B41FA5}">
                      <a16:colId xmlns:a16="http://schemas.microsoft.com/office/drawing/2014/main" val="1038366537"/>
                    </a:ext>
                  </a:extLst>
                </a:gridCol>
              </a:tblGrid>
              <a:tr h="216000">
                <a:tc rowSpan="3">
                  <a:txBody>
                    <a:bodyPr/>
                    <a:lstStyle/>
                    <a:p>
                      <a:pPr algn="ctr"/>
                      <a:r>
                        <a:rPr kumimoji="1" lang="ja-JP" altLang="en-US" sz="900" dirty="0">
                          <a:latin typeface="ＭＳ Ｐゴシック" panose="020B0600070205080204" pitchFamily="50" charset="-128"/>
                          <a:ea typeface="ＭＳ Ｐゴシック" panose="020B0600070205080204" pitchFamily="50" charset="-128"/>
                        </a:rPr>
                        <a:t>エリア</a:t>
                      </a:r>
                    </a:p>
                  </a:txBody>
                  <a:tcPr marL="36000" marR="36000" marT="0" marB="0" anchor="ctr">
                    <a:solidFill>
                      <a:schemeClr val="bg1">
                        <a:lumMod val="85000"/>
                      </a:schemeClr>
                    </a:solidFill>
                  </a:tcPr>
                </a:tc>
                <a:tc rowSpan="3">
                  <a:txBody>
                    <a:bodyPr/>
                    <a:lstStyle/>
                    <a:p>
                      <a:pPr algn="ctr"/>
                      <a:r>
                        <a:rPr kumimoji="1" lang="ja-JP" altLang="en-US" sz="900" dirty="0">
                          <a:latin typeface="ＭＳ Ｐゴシック" panose="020B0600070205080204" pitchFamily="50" charset="-128"/>
                          <a:ea typeface="ＭＳ Ｐゴシック" panose="020B0600070205080204" pitchFamily="50" charset="-128"/>
                        </a:rPr>
                        <a:t>散布</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ja-JP" altLang="en-US" sz="900" dirty="0">
                          <a:latin typeface="ＭＳ Ｐゴシック" panose="020B0600070205080204" pitchFamily="50" charset="-128"/>
                          <a:ea typeface="ＭＳ Ｐゴシック" panose="020B0600070205080204" pitchFamily="50" charset="-128"/>
                        </a:rPr>
                        <a:t>回数</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en-US" altLang="ja-JP" sz="900" dirty="0">
                          <a:latin typeface="ＭＳ Ｐゴシック" panose="020B0600070205080204" pitchFamily="50" charset="-128"/>
                          <a:ea typeface="ＭＳ Ｐゴシック" panose="020B0600070205080204" pitchFamily="50" charset="-128"/>
                        </a:rPr>
                        <a:t>(</a:t>
                      </a:r>
                      <a:r>
                        <a:rPr kumimoji="1" lang="ja-JP" altLang="en-US" sz="900" dirty="0">
                          <a:latin typeface="ＭＳ Ｐゴシック" panose="020B0600070205080204" pitchFamily="50" charset="-128"/>
                          <a:ea typeface="ＭＳ Ｐゴシック" panose="020B0600070205080204" pitchFamily="50" charset="-128"/>
                        </a:rPr>
                        <a:t>年間</a:t>
                      </a:r>
                      <a:r>
                        <a:rPr kumimoji="1" lang="en-US" altLang="ja-JP" sz="900" dirty="0">
                          <a:latin typeface="ＭＳ Ｐゴシック" panose="020B0600070205080204" pitchFamily="50" charset="-128"/>
                          <a:ea typeface="ＭＳ Ｐゴシック" panose="020B0600070205080204" pitchFamily="50" charset="-128"/>
                        </a:rPr>
                        <a:t>)</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lnB w="28575" cap="flat" cmpd="sng" algn="ctr">
                      <a:solidFill>
                        <a:srgbClr val="FF0000"/>
                      </a:solidFill>
                      <a:prstDash val="solid"/>
                      <a:round/>
                      <a:headEnd type="none" w="med" len="med"/>
                      <a:tailEnd type="none" w="med" len="med"/>
                    </a:lnB>
                    <a:solidFill>
                      <a:schemeClr val="bg1">
                        <a:lumMod val="85000"/>
                      </a:schemeClr>
                    </a:solidFill>
                  </a:tcPr>
                </a:tc>
                <a:tc gridSpan="4">
                  <a:txBody>
                    <a:bodyPr/>
                    <a:lstStyle/>
                    <a:p>
                      <a:pPr algn="ctr"/>
                      <a:r>
                        <a:rPr kumimoji="1" lang="ja-JP" altLang="en-US" sz="900" dirty="0">
                          <a:latin typeface="ＭＳ Ｐゴシック" panose="020B0600070205080204" pitchFamily="50" charset="-128"/>
                          <a:ea typeface="ＭＳ Ｐゴシック" panose="020B0600070205080204" pitchFamily="50" charset="-128"/>
                        </a:rPr>
                        <a:t>散布量</a:t>
                      </a:r>
                    </a:p>
                  </a:txBody>
                  <a:tcPr marL="36000" marR="36000"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extLst>
                  <a:ext uri="{0D108BD9-81ED-4DB2-BD59-A6C34878D82A}">
                    <a16:rowId xmlns:a16="http://schemas.microsoft.com/office/drawing/2014/main" val="1822167165"/>
                  </a:ext>
                </a:extLst>
              </a:tr>
              <a:tr h="216000">
                <a:tc vMerge="1">
                  <a:txBody>
                    <a:bodyPr/>
                    <a:lstStyle/>
                    <a:p>
                      <a:endParaRPr kumimoji="1" lang="ja-JP" altLang="en-US"/>
                    </a:p>
                  </a:txBody>
                  <a:tcPr/>
                </a:tc>
                <a:tc vMerge="1">
                  <a:txBody>
                    <a:bodyPr/>
                    <a:lstStyle/>
                    <a:p>
                      <a:endParaRPr kumimoji="1" lang="ja-JP" altLang="en-US"/>
                    </a:p>
                  </a:txBody>
                  <a:tcPr/>
                </a:tc>
                <a:tc gridSpan="2">
                  <a:txBody>
                    <a:bodyPr/>
                    <a:lstStyle/>
                    <a:p>
                      <a:pPr algn="ctr"/>
                      <a:r>
                        <a:rPr kumimoji="1" lang="ja-JP" altLang="en-US" sz="900" dirty="0">
                          <a:latin typeface="ＭＳ Ｐゴシック" panose="020B0600070205080204" pitchFamily="50" charset="-128"/>
                          <a:ea typeface="ＭＳ Ｐゴシック" panose="020B0600070205080204" pitchFamily="50" charset="-128"/>
                        </a:rPr>
                        <a:t>実験区</a:t>
                      </a:r>
                      <a:r>
                        <a:rPr kumimoji="1" lang="en-US" altLang="ja-JP" sz="900" dirty="0">
                          <a:latin typeface="ＭＳ Ｐゴシック" panose="020B0600070205080204" pitchFamily="50" charset="-128"/>
                          <a:ea typeface="ＭＳ Ｐゴシック" panose="020B0600070205080204" pitchFamily="50" charset="-128"/>
                        </a:rPr>
                        <a:t>1</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gridSpan="2">
                  <a:txBody>
                    <a:bodyPr/>
                    <a:lstStyle/>
                    <a:p>
                      <a:pPr algn="ctr"/>
                      <a:r>
                        <a:rPr kumimoji="1" lang="ja-JP" altLang="en-US" sz="900" dirty="0">
                          <a:latin typeface="ＭＳ Ｐゴシック" panose="020B0600070205080204" pitchFamily="50" charset="-128"/>
                          <a:ea typeface="ＭＳ Ｐゴシック" panose="020B0600070205080204" pitchFamily="50" charset="-128"/>
                        </a:rPr>
                        <a:t>実験区</a:t>
                      </a:r>
                      <a:r>
                        <a:rPr kumimoji="1" lang="en-US" altLang="ja-JP" sz="900" dirty="0">
                          <a:latin typeface="ＭＳ Ｐゴシック" panose="020B0600070205080204" pitchFamily="50" charset="-128"/>
                          <a:ea typeface="ＭＳ Ｐゴシック" panose="020B0600070205080204" pitchFamily="50" charset="-128"/>
                        </a:rPr>
                        <a:t>2</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extLst>
                  <a:ext uri="{0D108BD9-81ED-4DB2-BD59-A6C34878D82A}">
                    <a16:rowId xmlns:a16="http://schemas.microsoft.com/office/drawing/2014/main" val="922520991"/>
                  </a:ext>
                </a:extLst>
              </a:tr>
              <a:tr h="216000">
                <a:tc v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v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総量</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en-US" altLang="ja-JP" sz="900" dirty="0">
                          <a:latin typeface="ＭＳ Ｐゴシック" panose="020B0600070205080204" pitchFamily="50" charset="-128"/>
                          <a:ea typeface="ＭＳ Ｐゴシック" panose="020B0600070205080204" pitchFamily="50" charset="-128"/>
                        </a:rPr>
                        <a:t>(kg)</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単位量</a:t>
                      </a:r>
                      <a:r>
                        <a:rPr kumimoji="1" lang="en-US" altLang="ja-JP" sz="900" dirty="0">
                          <a:latin typeface="ＭＳ Ｐゴシック" panose="020B0600070205080204" pitchFamily="50" charset="-128"/>
                          <a:ea typeface="ＭＳ Ｐゴシック" panose="020B0600070205080204" pitchFamily="50" charset="-128"/>
                        </a:rPr>
                        <a:t>(kg/m</a:t>
                      </a:r>
                      <a:r>
                        <a:rPr kumimoji="1" lang="en-US" altLang="ja-JP" sz="900" baseline="30000" dirty="0">
                          <a:latin typeface="ＭＳ Ｐゴシック" panose="020B0600070205080204" pitchFamily="50" charset="-128"/>
                          <a:ea typeface="ＭＳ Ｐゴシック" panose="020B0600070205080204" pitchFamily="50" charset="-128"/>
                        </a:rPr>
                        <a:t>2</a:t>
                      </a:r>
                      <a:r>
                        <a:rPr kumimoji="1" lang="en-US" altLang="ja-JP" sz="900" dirty="0">
                          <a:latin typeface="ＭＳ Ｐゴシック" panose="020B0600070205080204" pitchFamily="50" charset="-128"/>
                          <a:ea typeface="ＭＳ Ｐゴシック" panose="020B0600070205080204" pitchFamily="50" charset="-128"/>
                        </a:rPr>
                        <a:t>)</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総量</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en-US" altLang="ja-JP" sz="900" dirty="0">
                          <a:latin typeface="ＭＳ Ｐゴシック" panose="020B0600070205080204" pitchFamily="50" charset="-128"/>
                          <a:ea typeface="ＭＳ Ｐゴシック" panose="020B0600070205080204" pitchFamily="50" charset="-128"/>
                        </a:rPr>
                        <a:t>(kg)</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lnB w="28575" cap="flat" cmpd="sng" algn="ctr">
                      <a:solidFill>
                        <a:srgbClr val="FF0000"/>
                      </a:solidFill>
                      <a:prstDash val="solid"/>
                      <a:round/>
                      <a:headEnd type="none" w="med" len="med"/>
                      <a:tailEnd type="none" w="med" len="med"/>
                    </a:lnB>
                    <a:solidFill>
                      <a:schemeClr val="bg1">
                        <a:lumMod val="85000"/>
                      </a:schemeClr>
                    </a:solidFill>
                  </a:tcPr>
                </a:tc>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単位量</a:t>
                      </a:r>
                      <a:r>
                        <a:rPr kumimoji="1" lang="en-US" altLang="ja-JP" sz="900" dirty="0">
                          <a:latin typeface="ＭＳ Ｐゴシック" panose="020B0600070205080204" pitchFamily="50" charset="-128"/>
                          <a:ea typeface="ＭＳ Ｐゴシック" panose="020B0600070205080204" pitchFamily="50" charset="-128"/>
                        </a:rPr>
                        <a:t>(kg/m</a:t>
                      </a:r>
                      <a:r>
                        <a:rPr kumimoji="1" lang="en-US" altLang="ja-JP" sz="900" baseline="30000" dirty="0">
                          <a:latin typeface="ＭＳ Ｐゴシック" panose="020B0600070205080204" pitchFamily="50" charset="-128"/>
                          <a:ea typeface="ＭＳ Ｐゴシック" panose="020B0600070205080204" pitchFamily="50" charset="-128"/>
                        </a:rPr>
                        <a:t>2</a:t>
                      </a:r>
                      <a:r>
                        <a:rPr kumimoji="1" lang="en-US" altLang="ja-JP" sz="900" dirty="0">
                          <a:latin typeface="ＭＳ Ｐゴシック" panose="020B0600070205080204" pitchFamily="50" charset="-128"/>
                          <a:ea typeface="ＭＳ Ｐゴシック" panose="020B0600070205080204" pitchFamily="50" charset="-128"/>
                        </a:rPr>
                        <a:t>)</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lnB w="28575" cap="flat" cmpd="sng" algn="ctr">
                      <a:solidFill>
                        <a:srgbClr val="FF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47425879"/>
                  </a:ext>
                </a:extLst>
              </a:tr>
              <a:tr h="216000">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エリア</a:t>
                      </a:r>
                      <a:r>
                        <a:rPr kumimoji="1" lang="en-US" altLang="ja-JP" sz="900" dirty="0">
                          <a:latin typeface="ＭＳ Ｐゴシック" panose="020B0600070205080204" pitchFamily="50" charset="-128"/>
                          <a:ea typeface="ＭＳ Ｐゴシック" panose="020B0600070205080204" pitchFamily="50" charset="-128"/>
                        </a:rPr>
                        <a:t>1</a:t>
                      </a:r>
                    </a:p>
                    <a:p>
                      <a:pPr algn="ctr"/>
                      <a:r>
                        <a:rPr kumimoji="1" lang="ja-JP" altLang="en-US" sz="900" dirty="0">
                          <a:latin typeface="ＭＳ Ｐゴシック" panose="020B0600070205080204" pitchFamily="50" charset="-128"/>
                          <a:ea typeface="ＭＳ Ｐゴシック" panose="020B0600070205080204" pitchFamily="50" charset="-128"/>
                        </a:rPr>
                        <a:t>万才橋</a:t>
                      </a:r>
                    </a:p>
                  </a:txBody>
                  <a:tcPr marL="36000" marR="36000" marT="36000" marB="36000" anchor="ctr">
                    <a:lnR w="28575" cap="flat" cmpd="sng" algn="ctr">
                      <a:solidFill>
                        <a:srgbClr val="FF0000"/>
                      </a:solidFill>
                      <a:prstDash val="solid"/>
                      <a:round/>
                      <a:headEnd type="none" w="med" len="med"/>
                      <a:tailEnd type="none" w="med" len="med"/>
                    </a:lnR>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a:t>
                      </a:r>
                      <a:r>
                        <a:rPr kumimoji="1" lang="ja-JP" altLang="en-US" sz="900" dirty="0">
                          <a:latin typeface="ＭＳ Ｐゴシック" panose="020B0600070205080204" pitchFamily="50" charset="-128"/>
                          <a:ea typeface="ＭＳ Ｐゴシック" panose="020B0600070205080204" pitchFamily="50" charset="-128"/>
                        </a:rPr>
                        <a:t>回</a:t>
                      </a:r>
                    </a:p>
                  </a:txBody>
                  <a:tcPr marL="36000" marR="36000" marT="36000" marB="3600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43.2</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28575" cap="flat" cmpd="sng" algn="ctr">
                      <a:solidFill>
                        <a:srgbClr val="FF0000"/>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0.9</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86.4</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28575" cap="flat" cmpd="sng" algn="ctr">
                      <a:solidFill>
                        <a:srgbClr val="FF0000"/>
                      </a:solidFill>
                      <a:prstDash val="solid"/>
                      <a:round/>
                      <a:headEnd type="none" w="med" len="med"/>
                      <a:tailEnd type="none" w="med" len="med"/>
                    </a:lnL>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1.8</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CCFF"/>
                    </a:solidFill>
                  </a:tcPr>
                </a:tc>
                <a:extLst>
                  <a:ext uri="{0D108BD9-81ED-4DB2-BD59-A6C34878D82A}">
                    <a16:rowId xmlns:a16="http://schemas.microsoft.com/office/drawing/2014/main" val="332637755"/>
                  </a:ext>
                </a:extLst>
              </a:tr>
              <a:tr h="216000">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エリア</a:t>
                      </a:r>
                      <a:r>
                        <a:rPr kumimoji="1" lang="en-US" altLang="ja-JP" sz="900" dirty="0">
                          <a:latin typeface="ＭＳ Ｐゴシック" panose="020B0600070205080204" pitchFamily="50" charset="-128"/>
                          <a:ea typeface="ＭＳ Ｐゴシック" panose="020B0600070205080204" pitchFamily="50" charset="-128"/>
                        </a:rPr>
                        <a:t>2</a:t>
                      </a:r>
                    </a:p>
                    <a:p>
                      <a:pPr algn="ctr"/>
                      <a:r>
                        <a:rPr kumimoji="1" lang="ja-JP" altLang="en-US" sz="900" dirty="0">
                          <a:latin typeface="ＭＳ Ｐゴシック" panose="020B0600070205080204" pitchFamily="50" charset="-128"/>
                          <a:ea typeface="ＭＳ Ｐゴシック" panose="020B0600070205080204" pitchFamily="50" charset="-128"/>
                        </a:rPr>
                        <a:t>千歳橋</a:t>
                      </a:r>
                    </a:p>
                  </a:txBody>
                  <a:tcPr marL="36000" marR="36000" marT="36000" marB="36000" anchor="ct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4</a:t>
                      </a:r>
                      <a:r>
                        <a:rPr kumimoji="1" lang="ja-JP" altLang="en-US" sz="900" dirty="0">
                          <a:latin typeface="ＭＳ Ｐゴシック" panose="020B0600070205080204" pitchFamily="50" charset="-128"/>
                          <a:ea typeface="ＭＳ Ｐゴシック" panose="020B0600070205080204" pitchFamily="50" charset="-128"/>
                        </a:rPr>
                        <a:t>回</a:t>
                      </a:r>
                    </a:p>
                  </a:txBody>
                  <a:tcPr marL="36000" marR="36000" marT="36000" marB="36000" anchor="ctr">
                    <a:lnT w="28575" cap="flat" cmpd="sng" algn="ctr">
                      <a:solidFill>
                        <a:srgbClr val="FF0000"/>
                      </a:solidFill>
                      <a:prstDash val="solid"/>
                      <a:round/>
                      <a:headEnd type="none" w="med" len="med"/>
                      <a:tailEnd type="none" w="med" len="med"/>
                    </a:lnT>
                    <a:solidFill>
                      <a:srgbClr val="CCFFCC"/>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115.2</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T w="12700" cap="flat" cmpd="sng" algn="ctr">
                      <a:solidFill>
                        <a:schemeClr val="tx1"/>
                      </a:solidFill>
                      <a:prstDash val="solid"/>
                      <a:round/>
                      <a:headEnd type="none" w="med" len="med"/>
                      <a:tailEnd type="none" w="med" len="med"/>
                    </a:lnT>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0.6</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T w="12700" cap="flat" cmpd="sng" algn="ctr">
                      <a:solidFill>
                        <a:schemeClr val="tx1"/>
                      </a:solidFill>
                      <a:prstDash val="solid"/>
                      <a:round/>
                      <a:headEnd type="none" w="med" len="med"/>
                      <a:tailEnd type="none" w="med" len="med"/>
                    </a:lnT>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172.8</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T w="28575" cap="flat" cmpd="sng" algn="ctr">
                      <a:solidFill>
                        <a:srgbClr val="FF0000"/>
                      </a:solidFill>
                      <a:prstDash val="solid"/>
                      <a:round/>
                      <a:headEnd type="none" w="med" len="med"/>
                      <a:tailEnd type="none" w="med" len="med"/>
                    </a:lnT>
                    <a:solidFill>
                      <a:srgbClr val="CCFFCC"/>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0.9</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T w="28575" cap="flat" cmpd="sng" algn="ctr">
                      <a:solidFill>
                        <a:srgbClr val="FF0000"/>
                      </a:solidFill>
                      <a:prstDash val="solid"/>
                      <a:round/>
                      <a:headEnd type="none" w="med" len="med"/>
                      <a:tailEnd type="none" w="med" len="med"/>
                    </a:lnT>
                    <a:solidFill>
                      <a:srgbClr val="CCFFCC"/>
                    </a:solidFill>
                  </a:tcPr>
                </a:tc>
                <a:extLst>
                  <a:ext uri="{0D108BD9-81ED-4DB2-BD59-A6C34878D82A}">
                    <a16:rowId xmlns:a16="http://schemas.microsoft.com/office/drawing/2014/main" val="3527908586"/>
                  </a:ext>
                </a:extLst>
              </a:tr>
              <a:tr h="216000">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エリア３</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ja-JP" altLang="en-US" sz="900" dirty="0">
                          <a:latin typeface="ＭＳ Ｐゴシック" panose="020B0600070205080204" pitchFamily="50" charset="-128"/>
                          <a:ea typeface="ＭＳ Ｐゴシック" panose="020B0600070205080204" pitchFamily="50" charset="-128"/>
                        </a:rPr>
                        <a:t>南弁天橋</a:t>
                      </a:r>
                    </a:p>
                  </a:txBody>
                  <a:tcPr marL="36000" marR="36000" marT="36000" marB="36000" anchor="ct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6</a:t>
                      </a:r>
                      <a:r>
                        <a:rPr kumimoji="1" lang="ja-JP" altLang="en-US" sz="900" dirty="0">
                          <a:latin typeface="ＭＳ Ｐゴシック" panose="020B0600070205080204" pitchFamily="50" charset="-128"/>
                          <a:ea typeface="ＭＳ Ｐゴシック" panose="020B0600070205080204" pitchFamily="50" charset="-128"/>
                        </a:rPr>
                        <a:t>回</a:t>
                      </a:r>
                    </a:p>
                  </a:txBody>
                  <a:tcPr marL="36000" marR="36000" marT="36000" marB="36000" anchor="ctr">
                    <a:solidFill>
                      <a:srgbClr val="FFCC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172.8</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solidFill>
                      <a:srgbClr val="CCFFCC"/>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0.6</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259.2</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solidFill>
                      <a:srgbClr val="FFCC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0.9</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solidFill>
                      <a:srgbClr val="CCFFCC"/>
                    </a:solidFill>
                  </a:tcPr>
                </a:tc>
                <a:extLst>
                  <a:ext uri="{0D108BD9-81ED-4DB2-BD59-A6C34878D82A}">
                    <a16:rowId xmlns:a16="http://schemas.microsoft.com/office/drawing/2014/main" val="1777216447"/>
                  </a:ext>
                </a:extLst>
              </a:tr>
            </a:tbl>
          </a:graphicData>
        </a:graphic>
      </p:graphicFrame>
      <p:sp>
        <p:nvSpPr>
          <p:cNvPr id="91" name="テキスト ボックス 90">
            <a:extLst>
              <a:ext uri="{FF2B5EF4-FFF2-40B4-BE49-F238E27FC236}">
                <a16:creationId xmlns:a16="http://schemas.microsoft.com/office/drawing/2014/main" id="{B682EB72-31BB-405B-8E48-DBAFAF59F25F}"/>
              </a:ext>
            </a:extLst>
          </p:cNvPr>
          <p:cNvSpPr txBox="1"/>
          <p:nvPr/>
        </p:nvSpPr>
        <p:spPr>
          <a:xfrm>
            <a:off x="12240000" y="1870580"/>
            <a:ext cx="1800000" cy="252000"/>
          </a:xfrm>
          <a:prstGeom prst="rect">
            <a:avLst/>
          </a:prstGeom>
          <a:noFill/>
        </p:spPr>
        <p:txBody>
          <a:bodyPr wrap="square" lIns="0" tIns="0" rIns="0" bIns="0" rtlCol="0" anchor="ctr" anchorCtr="0">
            <a:noAutofit/>
          </a:bodyPr>
          <a:lstStyle/>
          <a:p>
            <a:r>
              <a:rPr kumimoji="1" lang="en-US" altLang="ja-JP" sz="1400" dirty="0">
                <a:solidFill>
                  <a:srgbClr val="000099"/>
                </a:solidFill>
                <a:latin typeface="ＭＳ Ｐゴシック" panose="020B0600070205080204" pitchFamily="50" charset="-128"/>
                <a:ea typeface="ＭＳ Ｐゴシック" panose="020B0600070205080204" pitchFamily="50" charset="-128"/>
              </a:rPr>
              <a:t>【</a:t>
            </a:r>
            <a:r>
              <a:rPr kumimoji="1" lang="ja-JP" altLang="en-US" sz="1400" dirty="0">
                <a:solidFill>
                  <a:srgbClr val="000099"/>
                </a:solidFill>
                <a:latin typeface="ＭＳ Ｐゴシック" panose="020B0600070205080204" pitchFamily="50" charset="-128"/>
                <a:ea typeface="ＭＳ Ｐゴシック" panose="020B0600070205080204" pitchFamily="50" charset="-128"/>
              </a:rPr>
              <a:t>散布回数･散布量</a:t>
            </a:r>
            <a:r>
              <a:rPr kumimoji="1" lang="en-US" altLang="ja-JP" sz="1400" dirty="0">
                <a:solidFill>
                  <a:srgbClr val="000099"/>
                </a:solidFill>
                <a:latin typeface="ＭＳ Ｐゴシック" panose="020B0600070205080204" pitchFamily="50" charset="-128"/>
                <a:ea typeface="ＭＳ Ｐゴシック" panose="020B0600070205080204" pitchFamily="50" charset="-128"/>
              </a:rPr>
              <a:t>】</a:t>
            </a:r>
            <a:endParaRPr kumimoji="1" lang="ja-JP" altLang="en-US" sz="1400" dirty="0">
              <a:solidFill>
                <a:srgbClr val="000099"/>
              </a:solidFill>
              <a:latin typeface="ＭＳ Ｐゴシック" panose="020B0600070205080204" pitchFamily="50" charset="-128"/>
              <a:ea typeface="ＭＳ Ｐゴシック" panose="020B0600070205080204" pitchFamily="50" charset="-128"/>
            </a:endParaRPr>
          </a:p>
        </p:txBody>
      </p:sp>
      <p:sp>
        <p:nvSpPr>
          <p:cNvPr id="92" name="テキスト ボックス 91">
            <a:extLst>
              <a:ext uri="{FF2B5EF4-FFF2-40B4-BE49-F238E27FC236}">
                <a16:creationId xmlns:a16="http://schemas.microsoft.com/office/drawing/2014/main" id="{0CA00E85-94C4-4081-BFA6-AED88536EAD7}"/>
              </a:ext>
            </a:extLst>
          </p:cNvPr>
          <p:cNvSpPr txBox="1"/>
          <p:nvPr/>
        </p:nvSpPr>
        <p:spPr>
          <a:xfrm>
            <a:off x="12276000" y="4407860"/>
            <a:ext cx="2735350" cy="540000"/>
          </a:xfrm>
          <a:prstGeom prst="rect">
            <a:avLst/>
          </a:prstGeom>
          <a:noFill/>
        </p:spPr>
        <p:txBody>
          <a:bodyPr wrap="square" lIns="0" tIns="0" rIns="0" bIns="0" rtlCol="0" anchor="t" anchorCtr="0">
            <a:noAutofit/>
          </a:bodyPr>
          <a:lstStyle/>
          <a:p>
            <a:pPr>
              <a:lnSpc>
                <a:spcPts val="1300"/>
              </a:lnSpc>
            </a:pP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万歳橋・実験区</a:t>
            </a:r>
            <a:r>
              <a:rPr lang="en-US" altLang="ja-JP" sz="1000" dirty="0">
                <a:latin typeface="ＭＳ Ｐゴシック" panose="020B0600070205080204" pitchFamily="50" charset="-128"/>
                <a:ea typeface="ＭＳ Ｐゴシック" panose="020B0600070205080204" pitchFamily="50" charset="-128"/>
              </a:rPr>
              <a:t>1-2】</a:t>
            </a:r>
          </a:p>
          <a:p>
            <a:pPr marL="72000" indent="-72000">
              <a:lnSpc>
                <a:spcPts val="1300"/>
              </a:lnSpc>
            </a:pPr>
            <a:r>
              <a:rPr lang="ja-JP" altLang="en-US" sz="1000" dirty="0">
                <a:latin typeface="ＭＳ Ｐゴシック" panose="020B0600070205080204" pitchFamily="50" charset="-128"/>
                <a:ea typeface="ＭＳ Ｐゴシック" panose="020B0600070205080204" pitchFamily="50" charset="-128"/>
              </a:rPr>
              <a:t>・単位散布量は基準より多い</a:t>
            </a:r>
            <a:endParaRPr lang="en-US" altLang="ja-JP" sz="1000" dirty="0">
              <a:latin typeface="ＭＳ Ｐゴシック" panose="020B0600070205080204" pitchFamily="50" charset="-128"/>
              <a:ea typeface="ＭＳ Ｐゴシック" panose="020B0600070205080204" pitchFamily="50" charset="-128"/>
            </a:endParaRPr>
          </a:p>
          <a:p>
            <a:pPr marL="72000" indent="-72000">
              <a:lnSpc>
                <a:spcPts val="1300"/>
              </a:lnSpc>
            </a:pPr>
            <a:r>
              <a:rPr lang="ja-JP" altLang="en-US" sz="1000" dirty="0">
                <a:latin typeface="ＭＳ Ｐゴシック" panose="020B0600070205080204" pitchFamily="50" charset="-128"/>
                <a:ea typeface="ＭＳ Ｐゴシック" panose="020B0600070205080204" pitchFamily="50" charset="-128"/>
              </a:rPr>
              <a:t>・散布回数が少なく、総散布量が少ない</a:t>
            </a:r>
          </a:p>
        </p:txBody>
      </p:sp>
      <p:grpSp>
        <p:nvGrpSpPr>
          <p:cNvPr id="94" name="グループ化 93">
            <a:extLst>
              <a:ext uri="{FF2B5EF4-FFF2-40B4-BE49-F238E27FC236}">
                <a16:creationId xmlns:a16="http://schemas.microsoft.com/office/drawing/2014/main" id="{D1FD328F-4767-4572-A88C-1BC9598F1411}"/>
              </a:ext>
            </a:extLst>
          </p:cNvPr>
          <p:cNvGrpSpPr/>
          <p:nvPr/>
        </p:nvGrpSpPr>
        <p:grpSpPr>
          <a:xfrm>
            <a:off x="12275999" y="4011860"/>
            <a:ext cx="2516735" cy="360000"/>
            <a:chOff x="12275999" y="2880000"/>
            <a:chExt cx="2516735" cy="360000"/>
          </a:xfrm>
        </p:grpSpPr>
        <p:sp>
          <p:nvSpPr>
            <p:cNvPr id="95" name="テキスト ボックス 94">
              <a:extLst>
                <a:ext uri="{FF2B5EF4-FFF2-40B4-BE49-F238E27FC236}">
                  <a16:creationId xmlns:a16="http://schemas.microsoft.com/office/drawing/2014/main" id="{12E33DEB-AF9E-4906-93B4-3F9400F17694}"/>
                </a:ext>
              </a:extLst>
            </p:cNvPr>
            <p:cNvSpPr txBox="1"/>
            <p:nvPr/>
          </p:nvSpPr>
          <p:spPr>
            <a:xfrm>
              <a:off x="12275999" y="2880000"/>
              <a:ext cx="2429937" cy="179026"/>
            </a:xfrm>
            <a:prstGeom prst="rect">
              <a:avLst/>
            </a:prstGeom>
            <a:noFill/>
          </p:spPr>
          <p:txBody>
            <a:bodyPr wrap="square" lIns="0" tIns="0" rIns="0" bIns="0" rtlCol="0" anchor="ctr" anchorCtr="0">
              <a:noAutofit/>
            </a:bodyPr>
            <a:lstStyle/>
            <a:p>
              <a:r>
                <a:rPr lang="ja-JP" altLang="en-US" sz="900" dirty="0">
                  <a:latin typeface="ＭＳ Ｐゴシック" panose="020B0600070205080204" pitchFamily="50" charset="-128"/>
                  <a:ea typeface="ＭＳ Ｐゴシック" panose="020B0600070205080204" pitchFamily="50" charset="-128"/>
                </a:rPr>
                <a:t>千歳橋・実験区</a:t>
              </a:r>
              <a:r>
                <a:rPr lang="en-US" altLang="ja-JP" sz="900" dirty="0">
                  <a:latin typeface="ＭＳ Ｐゴシック" panose="020B0600070205080204" pitchFamily="50" charset="-128"/>
                  <a:ea typeface="ＭＳ Ｐゴシック" panose="020B0600070205080204" pitchFamily="50" charset="-128"/>
                </a:rPr>
                <a:t>2-2</a:t>
              </a:r>
              <a:r>
                <a:rPr lang="ja-JP" altLang="en-US" sz="900" dirty="0">
                  <a:latin typeface="ＭＳ Ｐゴシック" panose="020B0600070205080204" pitchFamily="50" charset="-128"/>
                  <a:ea typeface="ＭＳ Ｐゴシック" panose="020B0600070205080204" pitchFamily="50" charset="-128"/>
                </a:rPr>
                <a:t>がメーカー推奨条件</a:t>
              </a:r>
              <a:r>
                <a:rPr lang="en-US" altLang="ja-JP" sz="900" dirty="0">
                  <a:latin typeface="ＭＳ Ｐゴシック" panose="020B0600070205080204" pitchFamily="50" charset="-128"/>
                  <a:ea typeface="ＭＳ Ｐゴシック" panose="020B0600070205080204" pitchFamily="50" charset="-128"/>
                </a:rPr>
                <a:t>(</a:t>
              </a:r>
              <a:r>
                <a:rPr lang="ja-JP" altLang="en-US" sz="900" dirty="0">
                  <a:latin typeface="ＭＳ Ｐゴシック" panose="020B0600070205080204" pitchFamily="50" charset="-128"/>
                  <a:ea typeface="ＭＳ Ｐゴシック" panose="020B0600070205080204" pitchFamily="50" charset="-128"/>
                </a:rPr>
                <a:t>基準</a:t>
              </a:r>
              <a:r>
                <a:rPr lang="en-US" altLang="ja-JP" sz="900" dirty="0">
                  <a:latin typeface="ＭＳ Ｐゴシック" panose="020B0600070205080204" pitchFamily="50" charset="-128"/>
                  <a:ea typeface="ＭＳ Ｐゴシック" panose="020B0600070205080204" pitchFamily="50" charset="-128"/>
                </a:rPr>
                <a:t>)</a:t>
              </a:r>
              <a:endParaRPr lang="ja-JP" altLang="en-US" sz="900" dirty="0">
                <a:latin typeface="ＭＳ Ｐゴシック" panose="020B0600070205080204" pitchFamily="50" charset="-128"/>
                <a:ea typeface="ＭＳ Ｐゴシック" panose="020B0600070205080204" pitchFamily="50" charset="-128"/>
              </a:endParaRPr>
            </a:p>
          </p:txBody>
        </p:sp>
        <p:sp>
          <p:nvSpPr>
            <p:cNvPr id="96" name="テキスト ボックス 95">
              <a:extLst>
                <a:ext uri="{FF2B5EF4-FFF2-40B4-BE49-F238E27FC236}">
                  <a16:creationId xmlns:a16="http://schemas.microsoft.com/office/drawing/2014/main" id="{38468507-76EB-48A8-AEFA-FD05E2079C2B}"/>
                </a:ext>
              </a:extLst>
            </p:cNvPr>
            <p:cNvSpPr txBox="1"/>
            <p:nvPr/>
          </p:nvSpPr>
          <p:spPr>
            <a:xfrm>
              <a:off x="12420000" y="3060000"/>
              <a:ext cx="756000" cy="180000"/>
            </a:xfrm>
            <a:prstGeom prst="rect">
              <a:avLst/>
            </a:prstGeom>
            <a:noFill/>
          </p:spPr>
          <p:txBody>
            <a:bodyPr wrap="square" lIns="0" tIns="0" rIns="0" bIns="0" rtlCol="0" anchor="ctr" anchorCtr="0">
              <a:noAutofit/>
            </a:bodyPr>
            <a:lstStyle/>
            <a:p>
              <a:pPr>
                <a:lnSpc>
                  <a:spcPts val="1100"/>
                </a:lnSpc>
              </a:pPr>
              <a:r>
                <a:rPr lang="ja-JP" altLang="en-US" sz="900" dirty="0">
                  <a:latin typeface="ＭＳ Ｐゴシック" panose="020B0600070205080204" pitchFamily="50" charset="-128"/>
                  <a:ea typeface="ＭＳ Ｐゴシック" panose="020B0600070205080204" pitchFamily="50" charset="-128"/>
                </a:rPr>
                <a:t>基準より少ない</a:t>
              </a:r>
              <a:endParaRPr lang="en-US" altLang="ja-JP" sz="900" dirty="0">
                <a:latin typeface="ＭＳ Ｐゴシック" panose="020B0600070205080204" pitchFamily="50" charset="-128"/>
                <a:ea typeface="ＭＳ Ｐゴシック" panose="020B0600070205080204" pitchFamily="50" charset="-128"/>
              </a:endParaRPr>
            </a:p>
          </p:txBody>
        </p:sp>
        <p:sp>
          <p:nvSpPr>
            <p:cNvPr id="97" name="正方形/長方形 96">
              <a:extLst>
                <a:ext uri="{FF2B5EF4-FFF2-40B4-BE49-F238E27FC236}">
                  <a16:creationId xmlns:a16="http://schemas.microsoft.com/office/drawing/2014/main" id="{3166FB02-3666-4057-8375-09391B67D7A5}"/>
                </a:ext>
              </a:extLst>
            </p:cNvPr>
            <p:cNvSpPr/>
            <p:nvPr/>
          </p:nvSpPr>
          <p:spPr>
            <a:xfrm>
              <a:off x="12276000" y="3096000"/>
              <a:ext cx="108000" cy="108000"/>
            </a:xfrm>
            <a:prstGeom prst="rect">
              <a:avLst/>
            </a:prstGeom>
            <a:solidFill>
              <a:srgbClr val="CC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正方形/長方形 97">
              <a:extLst>
                <a:ext uri="{FF2B5EF4-FFF2-40B4-BE49-F238E27FC236}">
                  <a16:creationId xmlns:a16="http://schemas.microsoft.com/office/drawing/2014/main" id="{CADB5216-08A3-4E81-8218-F901B85FF4BA}"/>
                </a:ext>
              </a:extLst>
            </p:cNvPr>
            <p:cNvSpPr/>
            <p:nvPr/>
          </p:nvSpPr>
          <p:spPr>
            <a:xfrm>
              <a:off x="13212000" y="3096000"/>
              <a:ext cx="108000" cy="108000"/>
            </a:xfrm>
            <a:prstGeom prst="rect">
              <a:avLst/>
            </a:prstGeom>
            <a:solidFill>
              <a:srgbClr val="CC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正方形/長方形 98">
              <a:extLst>
                <a:ext uri="{FF2B5EF4-FFF2-40B4-BE49-F238E27FC236}">
                  <a16:creationId xmlns:a16="http://schemas.microsoft.com/office/drawing/2014/main" id="{42DF1230-591F-46E7-9392-401E8C86E2DF}"/>
                </a:ext>
              </a:extLst>
            </p:cNvPr>
            <p:cNvSpPr/>
            <p:nvPr/>
          </p:nvSpPr>
          <p:spPr>
            <a:xfrm>
              <a:off x="13964734" y="3096000"/>
              <a:ext cx="108000" cy="108000"/>
            </a:xfrm>
            <a:prstGeom prst="rect">
              <a:avLst/>
            </a:prstGeom>
            <a:solidFill>
              <a:srgbClr val="FFCC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テキスト ボックス 99">
              <a:extLst>
                <a:ext uri="{FF2B5EF4-FFF2-40B4-BE49-F238E27FC236}">
                  <a16:creationId xmlns:a16="http://schemas.microsoft.com/office/drawing/2014/main" id="{651846B9-9A69-49CC-94CD-DC4D2E8BD9E3}"/>
                </a:ext>
              </a:extLst>
            </p:cNvPr>
            <p:cNvSpPr txBox="1"/>
            <p:nvPr/>
          </p:nvSpPr>
          <p:spPr>
            <a:xfrm>
              <a:off x="13356000" y="3060000"/>
              <a:ext cx="684000" cy="180000"/>
            </a:xfrm>
            <a:prstGeom prst="rect">
              <a:avLst/>
            </a:prstGeom>
            <a:noFill/>
          </p:spPr>
          <p:txBody>
            <a:bodyPr wrap="square" lIns="0" tIns="0" rIns="0" bIns="0" rtlCol="0" anchor="ctr" anchorCtr="0">
              <a:noAutofit/>
            </a:bodyPr>
            <a:lstStyle/>
            <a:p>
              <a:pPr>
                <a:lnSpc>
                  <a:spcPts val="1100"/>
                </a:lnSpc>
              </a:pPr>
              <a:r>
                <a:rPr lang="ja-JP" altLang="en-US" sz="900" dirty="0">
                  <a:latin typeface="ＭＳ Ｐゴシック" panose="020B0600070205080204" pitchFamily="50" charset="-128"/>
                  <a:ea typeface="ＭＳ Ｐゴシック" panose="020B0600070205080204" pitchFamily="50" charset="-128"/>
                </a:rPr>
                <a:t>基準と同じ</a:t>
              </a:r>
              <a:endParaRPr lang="en-US" altLang="ja-JP" sz="900" dirty="0">
                <a:latin typeface="ＭＳ Ｐゴシック" panose="020B0600070205080204" pitchFamily="50" charset="-128"/>
                <a:ea typeface="ＭＳ Ｐゴシック" panose="020B0600070205080204" pitchFamily="50" charset="-128"/>
              </a:endParaRPr>
            </a:p>
          </p:txBody>
        </p:sp>
        <p:sp>
          <p:nvSpPr>
            <p:cNvPr id="102" name="テキスト ボックス 101">
              <a:extLst>
                <a:ext uri="{FF2B5EF4-FFF2-40B4-BE49-F238E27FC236}">
                  <a16:creationId xmlns:a16="http://schemas.microsoft.com/office/drawing/2014/main" id="{469A6420-A667-45C1-B0CF-6E135B945932}"/>
                </a:ext>
              </a:extLst>
            </p:cNvPr>
            <p:cNvSpPr txBox="1"/>
            <p:nvPr/>
          </p:nvSpPr>
          <p:spPr>
            <a:xfrm>
              <a:off x="14108734" y="3060000"/>
              <a:ext cx="684000" cy="180000"/>
            </a:xfrm>
            <a:prstGeom prst="rect">
              <a:avLst/>
            </a:prstGeom>
            <a:noFill/>
          </p:spPr>
          <p:txBody>
            <a:bodyPr wrap="square" lIns="0" tIns="0" rIns="0" bIns="0" rtlCol="0" anchor="ctr" anchorCtr="0">
              <a:noAutofit/>
            </a:bodyPr>
            <a:lstStyle/>
            <a:p>
              <a:pPr>
                <a:lnSpc>
                  <a:spcPts val="1100"/>
                </a:lnSpc>
              </a:pPr>
              <a:r>
                <a:rPr lang="ja-JP" altLang="en-US" sz="900" dirty="0">
                  <a:latin typeface="ＭＳ Ｐゴシック" panose="020B0600070205080204" pitchFamily="50" charset="-128"/>
                  <a:ea typeface="ＭＳ Ｐゴシック" panose="020B0600070205080204" pitchFamily="50" charset="-128"/>
                </a:rPr>
                <a:t>基準より多い</a:t>
              </a:r>
              <a:endParaRPr lang="en-US" altLang="ja-JP" sz="900" dirty="0">
                <a:latin typeface="ＭＳ Ｐゴシック" panose="020B0600070205080204" pitchFamily="50" charset="-128"/>
                <a:ea typeface="ＭＳ Ｐゴシック" panose="020B0600070205080204" pitchFamily="50" charset="-128"/>
              </a:endParaRPr>
            </a:p>
          </p:txBody>
        </p:sp>
      </p:grpSp>
      <p:grpSp>
        <p:nvGrpSpPr>
          <p:cNvPr id="68" name="グループ化 67">
            <a:extLst>
              <a:ext uri="{FF2B5EF4-FFF2-40B4-BE49-F238E27FC236}">
                <a16:creationId xmlns:a16="http://schemas.microsoft.com/office/drawing/2014/main" id="{B2C77635-82DA-44F6-958D-56E9DF7BC0B8}"/>
              </a:ext>
            </a:extLst>
          </p:cNvPr>
          <p:cNvGrpSpPr/>
          <p:nvPr/>
        </p:nvGrpSpPr>
        <p:grpSpPr>
          <a:xfrm>
            <a:off x="180000" y="2698580"/>
            <a:ext cx="1008000" cy="7632000"/>
            <a:chOff x="180000" y="2016000"/>
            <a:chExt cx="1008000" cy="7632000"/>
          </a:xfrm>
        </p:grpSpPr>
        <p:sp>
          <p:nvSpPr>
            <p:cNvPr id="69" name="矢印: 五方向 68">
              <a:extLst>
                <a:ext uri="{FF2B5EF4-FFF2-40B4-BE49-F238E27FC236}">
                  <a16:creationId xmlns:a16="http://schemas.microsoft.com/office/drawing/2014/main" id="{F2FAEAB8-5D47-425D-945D-3F2C55869365}"/>
                </a:ext>
              </a:extLst>
            </p:cNvPr>
            <p:cNvSpPr/>
            <p:nvPr/>
          </p:nvSpPr>
          <p:spPr>
            <a:xfrm>
              <a:off x="180000" y="2016000"/>
              <a:ext cx="1008000" cy="576000"/>
            </a:xfrm>
            <a:prstGeom prst="homePlate">
              <a:avLst>
                <a:gd name="adj" fmla="val 1571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dirty="0">
                  <a:solidFill>
                    <a:schemeClr val="tx1"/>
                  </a:solidFill>
                  <a:latin typeface="ＭＳ Ｐゴシック" panose="020B0600070205080204" pitchFamily="50" charset="-128"/>
                  <a:ea typeface="ＭＳ Ｐゴシック" panose="020B0600070205080204" pitchFamily="50" charset="-128"/>
                </a:rPr>
                <a:t>下水放流量</a:t>
              </a:r>
            </a:p>
          </p:txBody>
        </p:sp>
        <p:sp>
          <p:nvSpPr>
            <p:cNvPr id="70" name="矢印: 五方向 69">
              <a:extLst>
                <a:ext uri="{FF2B5EF4-FFF2-40B4-BE49-F238E27FC236}">
                  <a16:creationId xmlns:a16="http://schemas.microsoft.com/office/drawing/2014/main" id="{9E96405C-EBE8-456D-8B61-767D36D5AA02}"/>
                </a:ext>
              </a:extLst>
            </p:cNvPr>
            <p:cNvSpPr/>
            <p:nvPr/>
          </p:nvSpPr>
          <p:spPr>
            <a:xfrm>
              <a:off x="180000" y="3096000"/>
              <a:ext cx="1008000" cy="576000"/>
            </a:xfrm>
            <a:prstGeom prst="homePlate">
              <a:avLst>
                <a:gd name="adj" fmla="val 1571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dirty="0">
                  <a:solidFill>
                    <a:schemeClr val="tx1"/>
                  </a:solidFill>
                  <a:latin typeface="ＭＳ Ｐゴシック" panose="020B0600070205080204" pitchFamily="50" charset="-128"/>
                  <a:ea typeface="ＭＳ Ｐゴシック" panose="020B0600070205080204" pitchFamily="50" charset="-128"/>
                </a:rPr>
                <a:t>地盤高</a:t>
              </a:r>
            </a:p>
          </p:txBody>
        </p:sp>
        <p:sp>
          <p:nvSpPr>
            <p:cNvPr id="71" name="矢印: 五方向 70">
              <a:extLst>
                <a:ext uri="{FF2B5EF4-FFF2-40B4-BE49-F238E27FC236}">
                  <a16:creationId xmlns:a16="http://schemas.microsoft.com/office/drawing/2014/main" id="{F0D057F7-4A46-478F-ABFA-D2643728D668}"/>
                </a:ext>
              </a:extLst>
            </p:cNvPr>
            <p:cNvSpPr/>
            <p:nvPr/>
          </p:nvSpPr>
          <p:spPr>
            <a:xfrm>
              <a:off x="180000" y="4451250"/>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1400" dirty="0">
                  <a:solidFill>
                    <a:schemeClr val="tx1"/>
                  </a:solidFill>
                  <a:latin typeface="ＭＳ Ｐゴシック" panose="020B0600070205080204" pitchFamily="50" charset="-128"/>
                  <a:ea typeface="ＭＳ Ｐゴシック" panose="020B0600070205080204" pitchFamily="50" charset="-128"/>
                </a:rPr>
                <a:t>ORP</a:t>
              </a:r>
              <a:endParaRPr lang="ja-JP" altLang="en-US" sz="1400" dirty="0">
                <a:solidFill>
                  <a:schemeClr val="tx1"/>
                </a:solidFill>
                <a:latin typeface="ＭＳ Ｐゴシック" panose="020B0600070205080204" pitchFamily="50" charset="-128"/>
                <a:ea typeface="ＭＳ Ｐゴシック" panose="020B0600070205080204" pitchFamily="50" charset="-128"/>
              </a:endParaRPr>
            </a:p>
          </p:txBody>
        </p:sp>
        <p:sp>
          <p:nvSpPr>
            <p:cNvPr id="72" name="矢印: 五方向 71">
              <a:extLst>
                <a:ext uri="{FF2B5EF4-FFF2-40B4-BE49-F238E27FC236}">
                  <a16:creationId xmlns:a16="http://schemas.microsoft.com/office/drawing/2014/main" id="{4971AF4F-832B-45A4-A45D-E647609786EC}"/>
                </a:ext>
              </a:extLst>
            </p:cNvPr>
            <p:cNvSpPr/>
            <p:nvPr/>
          </p:nvSpPr>
          <p:spPr>
            <a:xfrm>
              <a:off x="180000" y="5843475"/>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dirty="0">
                  <a:solidFill>
                    <a:schemeClr val="tx1"/>
                  </a:solidFill>
                  <a:latin typeface="ＭＳ Ｐゴシック" panose="020B0600070205080204" pitchFamily="50" charset="-128"/>
                  <a:ea typeface="ＭＳ Ｐゴシック" panose="020B0600070205080204" pitchFamily="50" charset="-128"/>
                </a:rPr>
                <a:t>全硫化物</a:t>
              </a:r>
            </a:p>
          </p:txBody>
        </p:sp>
        <p:sp>
          <p:nvSpPr>
            <p:cNvPr id="73" name="矢印: 五方向 72">
              <a:extLst>
                <a:ext uri="{FF2B5EF4-FFF2-40B4-BE49-F238E27FC236}">
                  <a16:creationId xmlns:a16="http://schemas.microsoft.com/office/drawing/2014/main" id="{2424E851-A88B-4862-A586-986D345D0ADB}"/>
                </a:ext>
              </a:extLst>
            </p:cNvPr>
            <p:cNvSpPr/>
            <p:nvPr/>
          </p:nvSpPr>
          <p:spPr>
            <a:xfrm>
              <a:off x="180000" y="7214550"/>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1400" dirty="0">
                  <a:solidFill>
                    <a:schemeClr val="tx1"/>
                  </a:solidFill>
                  <a:latin typeface="ＭＳ Ｐゴシック" panose="020B0600070205080204" pitchFamily="50" charset="-128"/>
                  <a:ea typeface="ＭＳ Ｐゴシック" panose="020B0600070205080204" pitchFamily="50" charset="-128"/>
                </a:rPr>
                <a:t>TOC</a:t>
              </a:r>
              <a:endParaRPr lang="ja-JP" altLang="en-US" sz="1400" dirty="0">
                <a:solidFill>
                  <a:schemeClr val="tx1"/>
                </a:solidFill>
                <a:latin typeface="ＭＳ Ｐゴシック" panose="020B0600070205080204" pitchFamily="50" charset="-128"/>
                <a:ea typeface="ＭＳ Ｐゴシック" panose="020B0600070205080204" pitchFamily="50" charset="-128"/>
              </a:endParaRPr>
            </a:p>
          </p:txBody>
        </p:sp>
        <p:sp>
          <p:nvSpPr>
            <p:cNvPr id="74" name="矢印: 五方向 73">
              <a:extLst>
                <a:ext uri="{FF2B5EF4-FFF2-40B4-BE49-F238E27FC236}">
                  <a16:creationId xmlns:a16="http://schemas.microsoft.com/office/drawing/2014/main" id="{3D6DC582-19B6-4A9C-9774-9F3144E993B6}"/>
                </a:ext>
              </a:extLst>
            </p:cNvPr>
            <p:cNvSpPr/>
            <p:nvPr/>
          </p:nvSpPr>
          <p:spPr>
            <a:xfrm>
              <a:off x="180000" y="8568000"/>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dirty="0">
                  <a:solidFill>
                    <a:schemeClr val="tx1"/>
                  </a:solidFill>
                  <a:latin typeface="ＭＳ Ｐゴシック" panose="020B0600070205080204" pitchFamily="50" charset="-128"/>
                  <a:ea typeface="ＭＳ Ｐゴシック" panose="020B0600070205080204" pitchFamily="50" charset="-128"/>
                </a:rPr>
                <a:t>強熱減量</a:t>
              </a:r>
            </a:p>
          </p:txBody>
        </p:sp>
        <p:cxnSp>
          <p:nvCxnSpPr>
            <p:cNvPr id="75" name="直線矢印コネクタ 74">
              <a:extLst>
                <a:ext uri="{FF2B5EF4-FFF2-40B4-BE49-F238E27FC236}">
                  <a16:creationId xmlns:a16="http://schemas.microsoft.com/office/drawing/2014/main" id="{F97B6449-D3AA-4D7F-9508-224E320B6EC5}"/>
                </a:ext>
              </a:extLst>
            </p:cNvPr>
            <p:cNvCxnSpPr>
              <a:cxnSpLocks/>
            </p:cNvCxnSpPr>
            <p:nvPr/>
          </p:nvCxnSpPr>
          <p:spPr>
            <a:xfrm flipV="1">
              <a:off x="1080000" y="4595250"/>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77" name="直線矢印コネクタ 76">
              <a:extLst>
                <a:ext uri="{FF2B5EF4-FFF2-40B4-BE49-F238E27FC236}">
                  <a16:creationId xmlns:a16="http://schemas.microsoft.com/office/drawing/2014/main" id="{B5F05BB7-89EE-41D9-B770-5865237B35D4}"/>
                </a:ext>
              </a:extLst>
            </p:cNvPr>
            <p:cNvCxnSpPr>
              <a:cxnSpLocks/>
            </p:cNvCxnSpPr>
            <p:nvPr/>
          </p:nvCxnSpPr>
          <p:spPr>
            <a:xfrm>
              <a:off x="1080000" y="5987475"/>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87" name="直線矢印コネクタ 86">
              <a:extLst>
                <a:ext uri="{FF2B5EF4-FFF2-40B4-BE49-F238E27FC236}">
                  <a16:creationId xmlns:a16="http://schemas.microsoft.com/office/drawing/2014/main" id="{89E2E3F7-53F9-470C-9017-52A9C5BCD6CF}"/>
                </a:ext>
              </a:extLst>
            </p:cNvPr>
            <p:cNvCxnSpPr>
              <a:cxnSpLocks/>
            </p:cNvCxnSpPr>
            <p:nvPr/>
          </p:nvCxnSpPr>
          <p:spPr>
            <a:xfrm>
              <a:off x="1080000" y="7358550"/>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88" name="直線矢印コネクタ 87">
              <a:extLst>
                <a:ext uri="{FF2B5EF4-FFF2-40B4-BE49-F238E27FC236}">
                  <a16:creationId xmlns:a16="http://schemas.microsoft.com/office/drawing/2014/main" id="{2F61FE35-5765-46EA-A0A3-7FDA4AE141C2}"/>
                </a:ext>
              </a:extLst>
            </p:cNvPr>
            <p:cNvCxnSpPr>
              <a:cxnSpLocks/>
            </p:cNvCxnSpPr>
            <p:nvPr/>
          </p:nvCxnSpPr>
          <p:spPr>
            <a:xfrm>
              <a:off x="1080000" y="8748000"/>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89" name="テキスト ボックス 88">
              <a:extLst>
                <a:ext uri="{FF2B5EF4-FFF2-40B4-BE49-F238E27FC236}">
                  <a16:creationId xmlns:a16="http://schemas.microsoft.com/office/drawing/2014/main" id="{0C37D5E5-4003-4A74-A1BD-A50EE1210232}"/>
                </a:ext>
              </a:extLst>
            </p:cNvPr>
            <p:cNvSpPr txBox="1"/>
            <p:nvPr/>
          </p:nvSpPr>
          <p:spPr>
            <a:xfrm>
              <a:off x="216000" y="9468000"/>
              <a:ext cx="936000" cy="180000"/>
            </a:xfrm>
            <a:prstGeom prst="rect">
              <a:avLst/>
            </a:prstGeom>
            <a:noFill/>
          </p:spPr>
          <p:txBody>
            <a:bodyPr wrap="square" lIns="0" tIns="0" rIns="0" bIns="0" rtlCol="0" anchor="ctr" anchorCtr="0">
              <a:noAutofit/>
            </a:bodyPr>
            <a:lstStyle/>
            <a:p>
              <a:r>
                <a:rPr lang="ja-JP" altLang="en-US" sz="1000" dirty="0">
                  <a:solidFill>
                    <a:srgbClr val="C00000"/>
                  </a:solidFill>
                  <a:latin typeface="ＭＳ Ｐゴシック" panose="020B0600070205080204" pitchFamily="50" charset="-128"/>
                  <a:ea typeface="ＭＳ Ｐゴシック" panose="020B0600070205080204" pitchFamily="50" charset="-128"/>
                </a:rPr>
                <a:t>矢印</a:t>
              </a:r>
              <a:r>
                <a:rPr lang="ja-JP" altLang="en-US" sz="1000" dirty="0">
                  <a:latin typeface="ＭＳ Ｐゴシック" panose="020B0600070205080204" pitchFamily="50" charset="-128"/>
                  <a:ea typeface="ＭＳ Ｐゴシック" panose="020B0600070205080204" pitchFamily="50" charset="-128"/>
                </a:rPr>
                <a:t>：改善方向</a:t>
              </a:r>
            </a:p>
          </p:txBody>
        </p:sp>
      </p:grpSp>
      <p:pic>
        <p:nvPicPr>
          <p:cNvPr id="4" name="図 3"/>
          <p:cNvPicPr>
            <a:picLocks noChangeAspect="1"/>
          </p:cNvPicPr>
          <p:nvPr/>
        </p:nvPicPr>
        <p:blipFill>
          <a:blip r:embed="rId4"/>
          <a:stretch>
            <a:fillRect/>
          </a:stretch>
        </p:blipFill>
        <p:spPr>
          <a:xfrm>
            <a:off x="1339620" y="2193779"/>
            <a:ext cx="5328000" cy="1332000"/>
          </a:xfrm>
          <a:prstGeom prst="rect">
            <a:avLst/>
          </a:prstGeom>
        </p:spPr>
      </p:pic>
      <p:pic>
        <p:nvPicPr>
          <p:cNvPr id="64" name="図 63"/>
          <p:cNvPicPr>
            <a:picLocks noChangeAspect="1"/>
          </p:cNvPicPr>
          <p:nvPr/>
        </p:nvPicPr>
        <p:blipFill>
          <a:blip r:embed="rId4"/>
          <a:stretch>
            <a:fillRect/>
          </a:stretch>
        </p:blipFill>
        <p:spPr>
          <a:xfrm>
            <a:off x="6732000" y="2193779"/>
            <a:ext cx="5328000" cy="1332000"/>
          </a:xfrm>
          <a:prstGeom prst="rect">
            <a:avLst/>
          </a:prstGeom>
        </p:spPr>
      </p:pic>
      <p:grpSp>
        <p:nvGrpSpPr>
          <p:cNvPr id="107" name="グループ化 106"/>
          <p:cNvGrpSpPr/>
          <p:nvPr/>
        </p:nvGrpSpPr>
        <p:grpSpPr>
          <a:xfrm>
            <a:off x="2435022" y="4903451"/>
            <a:ext cx="514955" cy="460757"/>
            <a:chOff x="2284998" y="4003060"/>
            <a:chExt cx="514955" cy="460757"/>
          </a:xfrm>
        </p:grpSpPr>
        <p:sp>
          <p:nvSpPr>
            <p:cNvPr id="108" name="右矢印 107"/>
            <p:cNvSpPr/>
            <p:nvPr/>
          </p:nvSpPr>
          <p:spPr>
            <a:xfrm>
              <a:off x="2284998" y="4003060"/>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09" name="右矢印 108"/>
            <p:cNvSpPr/>
            <p:nvPr/>
          </p:nvSpPr>
          <p:spPr>
            <a:xfrm>
              <a:off x="2290502" y="4215623"/>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grpSp>
        <p:nvGrpSpPr>
          <p:cNvPr id="110" name="グループ化 109"/>
          <p:cNvGrpSpPr/>
          <p:nvPr/>
        </p:nvGrpSpPr>
        <p:grpSpPr>
          <a:xfrm>
            <a:off x="2273730" y="6283507"/>
            <a:ext cx="509451" cy="431780"/>
            <a:chOff x="2273730" y="5600927"/>
            <a:chExt cx="509451" cy="431780"/>
          </a:xfrm>
        </p:grpSpPr>
        <p:sp>
          <p:nvSpPr>
            <p:cNvPr id="111" name="右矢印 110"/>
            <p:cNvSpPr/>
            <p:nvPr/>
          </p:nvSpPr>
          <p:spPr>
            <a:xfrm rot="19800000">
              <a:off x="2273730" y="5600927"/>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12" name="右矢印 111"/>
            <p:cNvSpPr/>
            <p:nvPr/>
          </p:nvSpPr>
          <p:spPr>
            <a:xfrm rot="19800000">
              <a:off x="2273730" y="5784513"/>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sp>
        <p:nvSpPr>
          <p:cNvPr id="114" name="右矢印 113"/>
          <p:cNvSpPr/>
          <p:nvPr/>
        </p:nvSpPr>
        <p:spPr>
          <a:xfrm>
            <a:off x="7727759" y="5164043"/>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17" name="右矢印 116"/>
          <p:cNvSpPr/>
          <p:nvPr/>
        </p:nvSpPr>
        <p:spPr>
          <a:xfrm rot="19800000">
            <a:off x="7757258" y="6283507"/>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18" name="右矢印 117"/>
          <p:cNvSpPr/>
          <p:nvPr/>
        </p:nvSpPr>
        <p:spPr>
          <a:xfrm rot="19800000">
            <a:off x="7757258" y="6467093"/>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82" name="右矢印 81"/>
          <p:cNvSpPr/>
          <p:nvPr/>
        </p:nvSpPr>
        <p:spPr>
          <a:xfrm rot="19800000">
            <a:off x="7727757" y="4978489"/>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nvGrpSpPr>
          <p:cNvPr id="3" name="グループ化 2"/>
          <p:cNvGrpSpPr/>
          <p:nvPr/>
        </p:nvGrpSpPr>
        <p:grpSpPr>
          <a:xfrm>
            <a:off x="2327713" y="7657787"/>
            <a:ext cx="773136" cy="1716891"/>
            <a:chOff x="2327713" y="6975207"/>
            <a:chExt cx="773136" cy="1716891"/>
          </a:xfrm>
        </p:grpSpPr>
        <p:sp>
          <p:nvSpPr>
            <p:cNvPr id="119" name="右矢印 118"/>
            <p:cNvSpPr/>
            <p:nvPr/>
          </p:nvSpPr>
          <p:spPr>
            <a:xfrm rot="1800000">
              <a:off x="2591398" y="6975207"/>
              <a:ext cx="509451" cy="24819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120" name="右矢印 119"/>
            <p:cNvSpPr/>
            <p:nvPr/>
          </p:nvSpPr>
          <p:spPr>
            <a:xfrm rot="1800000">
              <a:off x="2591398" y="7176566"/>
              <a:ext cx="509451" cy="24819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78" name="右矢印 77"/>
            <p:cNvSpPr/>
            <p:nvPr/>
          </p:nvSpPr>
          <p:spPr>
            <a:xfrm rot="1800000">
              <a:off x="2327713" y="8443904"/>
              <a:ext cx="509451" cy="24819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grpSp>
      <p:sp>
        <p:nvSpPr>
          <p:cNvPr id="122" name="右矢印 121"/>
          <p:cNvSpPr/>
          <p:nvPr/>
        </p:nvSpPr>
        <p:spPr>
          <a:xfrm>
            <a:off x="2327712" y="8917315"/>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nvGrpSpPr>
          <p:cNvPr id="124" name="グループ化 123"/>
          <p:cNvGrpSpPr/>
          <p:nvPr/>
        </p:nvGrpSpPr>
        <p:grpSpPr>
          <a:xfrm>
            <a:off x="7768526" y="8976326"/>
            <a:ext cx="514955" cy="460757"/>
            <a:chOff x="2284998" y="4003060"/>
            <a:chExt cx="514955" cy="460757"/>
          </a:xfrm>
        </p:grpSpPr>
        <p:sp>
          <p:nvSpPr>
            <p:cNvPr id="125" name="右矢印 124"/>
            <p:cNvSpPr/>
            <p:nvPr/>
          </p:nvSpPr>
          <p:spPr>
            <a:xfrm>
              <a:off x="2284998" y="4003060"/>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26" name="右矢印 125"/>
            <p:cNvSpPr/>
            <p:nvPr/>
          </p:nvSpPr>
          <p:spPr>
            <a:xfrm>
              <a:off x="2290502" y="4215623"/>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grpSp>
        <p:nvGrpSpPr>
          <p:cNvPr id="127" name="グループ化 126"/>
          <p:cNvGrpSpPr/>
          <p:nvPr/>
        </p:nvGrpSpPr>
        <p:grpSpPr>
          <a:xfrm>
            <a:off x="7768526" y="7630939"/>
            <a:ext cx="514955" cy="460757"/>
            <a:chOff x="2284998" y="4003060"/>
            <a:chExt cx="514955" cy="460757"/>
          </a:xfrm>
        </p:grpSpPr>
        <p:sp>
          <p:nvSpPr>
            <p:cNvPr id="128" name="右矢印 127"/>
            <p:cNvSpPr/>
            <p:nvPr/>
          </p:nvSpPr>
          <p:spPr>
            <a:xfrm>
              <a:off x="2284998" y="4003060"/>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29" name="右矢印 128"/>
            <p:cNvSpPr/>
            <p:nvPr/>
          </p:nvSpPr>
          <p:spPr>
            <a:xfrm>
              <a:off x="2290502" y="4215623"/>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85" name="右矢印 98">
            <a:extLst>
              <a:ext uri="{FF2B5EF4-FFF2-40B4-BE49-F238E27FC236}">
                <a16:creationId xmlns:a16="http://schemas.microsoft.com/office/drawing/2014/main" id="{CBECB914-0E62-630F-3FDD-B879FA3B428D}"/>
              </a:ext>
            </a:extLst>
          </p:cNvPr>
          <p:cNvSpPr/>
          <p:nvPr/>
        </p:nvSpPr>
        <p:spPr>
          <a:xfrm>
            <a:off x="12330528" y="5493675"/>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86" name="右矢印 99">
            <a:extLst>
              <a:ext uri="{FF2B5EF4-FFF2-40B4-BE49-F238E27FC236}">
                <a16:creationId xmlns:a16="http://schemas.microsoft.com/office/drawing/2014/main" id="{768E194D-29FD-4597-6F4D-A2ED5230025D}"/>
              </a:ext>
            </a:extLst>
          </p:cNvPr>
          <p:cNvSpPr/>
          <p:nvPr/>
        </p:nvSpPr>
        <p:spPr>
          <a:xfrm rot="19800000">
            <a:off x="12345387" y="5902804"/>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93" name="右矢印 100">
            <a:extLst>
              <a:ext uri="{FF2B5EF4-FFF2-40B4-BE49-F238E27FC236}">
                <a16:creationId xmlns:a16="http://schemas.microsoft.com/office/drawing/2014/main" id="{8B5EBE11-BA89-791B-06FB-77A1FD4103D7}"/>
              </a:ext>
            </a:extLst>
          </p:cNvPr>
          <p:cNvSpPr/>
          <p:nvPr/>
        </p:nvSpPr>
        <p:spPr>
          <a:xfrm rot="1800000">
            <a:off x="12358449" y="6338296"/>
            <a:ext cx="509451" cy="24819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130" name="テキスト ボックス 129">
            <a:extLst>
              <a:ext uri="{FF2B5EF4-FFF2-40B4-BE49-F238E27FC236}">
                <a16:creationId xmlns:a16="http://schemas.microsoft.com/office/drawing/2014/main" id="{719DD4FC-1FD4-F1DB-3059-01E994C9F7CB}"/>
              </a:ext>
            </a:extLst>
          </p:cNvPr>
          <p:cNvSpPr txBox="1"/>
          <p:nvPr/>
        </p:nvSpPr>
        <p:spPr>
          <a:xfrm>
            <a:off x="12971393" y="5352932"/>
            <a:ext cx="1795118" cy="2455698"/>
          </a:xfrm>
          <a:prstGeom prst="rect">
            <a:avLst/>
          </a:prstGeom>
          <a:noFill/>
        </p:spPr>
        <p:txBody>
          <a:bodyPr wrap="square" lIns="0" tIns="0" rIns="0" bIns="0" rtlCol="0" anchor="t" anchorCtr="0">
            <a:noAutofit/>
          </a:bodyPr>
          <a:lstStyle/>
          <a:p>
            <a:pPr marL="72000" indent="-72000">
              <a:lnSpc>
                <a:spcPct val="200000"/>
              </a:lnSpc>
            </a:pPr>
            <a:r>
              <a:rPr lang="ja-JP" altLang="en-US" sz="1400" dirty="0">
                <a:latin typeface="ＭＳ Ｐゴシック" panose="020B0600070205080204" pitchFamily="50" charset="-128"/>
                <a:ea typeface="ＭＳ Ｐゴシック" panose="020B0600070205080204" pitchFamily="50" charset="-128"/>
              </a:rPr>
              <a:t>年間通して横ばい</a:t>
            </a:r>
            <a:endParaRPr lang="en-US" altLang="ja-JP" sz="1400" dirty="0">
              <a:latin typeface="ＭＳ Ｐゴシック" panose="020B0600070205080204" pitchFamily="50" charset="-128"/>
              <a:ea typeface="ＭＳ Ｐゴシック" panose="020B0600070205080204" pitchFamily="50" charset="-128"/>
            </a:endParaRPr>
          </a:p>
          <a:p>
            <a:pPr marL="72000" indent="-72000">
              <a:lnSpc>
                <a:spcPct val="200000"/>
              </a:lnSpc>
            </a:pPr>
            <a:r>
              <a:rPr lang="ja-JP" altLang="en-US" sz="1400" dirty="0">
                <a:latin typeface="ＭＳ Ｐゴシック" panose="020B0600070205080204" pitchFamily="50" charset="-128"/>
                <a:ea typeface="ＭＳ Ｐゴシック" panose="020B0600070205080204" pitchFamily="50" charset="-128"/>
              </a:rPr>
              <a:t>年間通して増加傾向</a:t>
            </a:r>
            <a:endParaRPr lang="en-US" altLang="ja-JP" sz="1400" dirty="0">
              <a:latin typeface="ＭＳ Ｐゴシック" panose="020B0600070205080204" pitchFamily="50" charset="-128"/>
              <a:ea typeface="ＭＳ Ｐゴシック" panose="020B0600070205080204" pitchFamily="50" charset="-128"/>
            </a:endParaRPr>
          </a:p>
          <a:p>
            <a:pPr marL="72000" indent="-72000">
              <a:lnSpc>
                <a:spcPct val="200000"/>
              </a:lnSpc>
            </a:pPr>
            <a:r>
              <a:rPr lang="ja-JP" altLang="en-US" sz="1400" dirty="0">
                <a:latin typeface="ＭＳ Ｐゴシック" panose="020B0600070205080204" pitchFamily="50" charset="-128"/>
                <a:ea typeface="ＭＳ Ｐゴシック" panose="020B0600070205080204" pitchFamily="50" charset="-128"/>
              </a:rPr>
              <a:t>年間通して減少傾向</a:t>
            </a:r>
            <a:endParaRPr lang="en-US" altLang="ja-JP" sz="1400" dirty="0">
              <a:latin typeface="ＭＳ Ｐゴシック" panose="020B0600070205080204" pitchFamily="50" charset="-128"/>
              <a:ea typeface="ＭＳ Ｐゴシック" panose="020B0600070205080204" pitchFamily="50" charset="-128"/>
            </a:endParaRPr>
          </a:p>
          <a:p>
            <a:pPr marL="72000" indent="-72000">
              <a:lnSpc>
                <a:spcPct val="200000"/>
              </a:lnSpc>
            </a:pPr>
            <a:r>
              <a:rPr lang="ja-JP" altLang="en-US" sz="1400" dirty="0">
                <a:latin typeface="ＭＳ Ｐゴシック" panose="020B0600070205080204" pitchFamily="50" charset="-128"/>
                <a:ea typeface="ＭＳ Ｐゴシック" panose="020B0600070205080204" pitchFamily="50" charset="-128"/>
              </a:rPr>
              <a:t>上段は実験区</a:t>
            </a:r>
            <a:endParaRPr lang="en-US" altLang="ja-JP" sz="1400" dirty="0">
              <a:latin typeface="ＭＳ Ｐゴシック" panose="020B0600070205080204" pitchFamily="50" charset="-128"/>
              <a:ea typeface="ＭＳ Ｐゴシック" panose="020B0600070205080204" pitchFamily="50" charset="-128"/>
            </a:endParaRPr>
          </a:p>
          <a:p>
            <a:pPr marL="72000" indent="-72000">
              <a:lnSpc>
                <a:spcPct val="200000"/>
              </a:lnSpc>
            </a:pPr>
            <a:r>
              <a:rPr lang="ja-JP" altLang="en-US" sz="1400" dirty="0">
                <a:latin typeface="ＭＳ Ｐゴシック" panose="020B0600070205080204" pitchFamily="50" charset="-128"/>
                <a:ea typeface="ＭＳ Ｐゴシック" panose="020B0600070205080204" pitchFamily="50" charset="-128"/>
              </a:rPr>
              <a:t>下段は対照区</a:t>
            </a:r>
            <a:endParaRPr lang="en-US" altLang="ja-JP" sz="1400" dirty="0">
              <a:latin typeface="ＭＳ Ｐゴシック" panose="020B0600070205080204" pitchFamily="50" charset="-128"/>
              <a:ea typeface="ＭＳ Ｐゴシック" panose="020B0600070205080204" pitchFamily="50" charset="-128"/>
            </a:endParaRPr>
          </a:p>
        </p:txBody>
      </p:sp>
      <p:sp>
        <p:nvSpPr>
          <p:cNvPr id="131" name="テキスト ボックス 130">
            <a:extLst>
              <a:ext uri="{FF2B5EF4-FFF2-40B4-BE49-F238E27FC236}">
                <a16:creationId xmlns:a16="http://schemas.microsoft.com/office/drawing/2014/main" id="{5650FD9B-1185-45D2-9240-D2FCC4ED3E41}"/>
              </a:ext>
            </a:extLst>
          </p:cNvPr>
          <p:cNvSpPr txBox="1"/>
          <p:nvPr/>
        </p:nvSpPr>
        <p:spPr>
          <a:xfrm>
            <a:off x="398206" y="1139692"/>
            <a:ext cx="14257662" cy="638145"/>
          </a:xfrm>
          <a:prstGeom prst="rect">
            <a:avLst/>
          </a:prstGeom>
          <a:solidFill>
            <a:srgbClr val="FFFFCC"/>
          </a:solidFill>
          <a:ln>
            <a:solidFill>
              <a:srgbClr val="333300"/>
            </a:solidFill>
          </a:ln>
        </p:spPr>
        <p:txBody>
          <a:bodyPr wrap="square" lIns="72000" tIns="72000" rIns="72000" bIns="0" rtlCol="0">
            <a:noAutofit/>
          </a:bodyPr>
          <a:lstStyle/>
          <a:p>
            <a:pPr marL="180000" indent="-180000"/>
            <a:r>
              <a:rPr lang="ja-JP" altLang="en-US" sz="1400" dirty="0">
                <a:latin typeface="ＭＳ Ｐゴシック" panose="020B0600070205080204" pitchFamily="50" charset="-128"/>
                <a:ea typeface="ＭＳ Ｐゴシック" panose="020B0600070205080204" pitchFamily="50" charset="-128"/>
              </a:rPr>
              <a:t>・万才橋・実験区</a:t>
            </a:r>
            <a:r>
              <a:rPr lang="en-US" altLang="ja-JP" sz="1400" dirty="0">
                <a:latin typeface="ＭＳ Ｐゴシック" panose="020B0600070205080204" pitchFamily="50" charset="-128"/>
                <a:ea typeface="ＭＳ Ｐゴシック" panose="020B0600070205080204" pitchFamily="50" charset="-128"/>
              </a:rPr>
              <a:t>2</a:t>
            </a:r>
            <a:r>
              <a:rPr lang="ja-JP" altLang="en-US" sz="1400" dirty="0">
                <a:latin typeface="ＭＳ Ｐゴシック" panose="020B0600070205080204" pitchFamily="50" charset="-128"/>
                <a:ea typeface="ＭＳ Ｐゴシック" panose="020B0600070205080204" pitchFamily="50" charset="-128"/>
              </a:rPr>
              <a:t>では全項目において年間を</a:t>
            </a:r>
            <a:r>
              <a:rPr lang="ja-JP" altLang="en-US" sz="1400" dirty="0" smtClean="0">
                <a:latin typeface="ＭＳ Ｐゴシック" panose="020B0600070205080204" pitchFamily="50" charset="-128"/>
                <a:ea typeface="ＭＳ Ｐゴシック" panose="020B0600070205080204" pitchFamily="50" charset="-128"/>
              </a:rPr>
              <a:t>通じた傾向には対照</a:t>
            </a:r>
            <a:r>
              <a:rPr lang="ja-JP" altLang="en-US" sz="1400" dirty="0">
                <a:latin typeface="ＭＳ Ｐゴシック" panose="020B0600070205080204" pitchFamily="50" charset="-128"/>
                <a:ea typeface="ＭＳ Ｐゴシック" panose="020B0600070205080204" pitchFamily="50" charset="-128"/>
              </a:rPr>
              <a:t>区と比較して改善・</a:t>
            </a:r>
            <a:r>
              <a:rPr lang="ja-JP" altLang="en-US" sz="1400" dirty="0" smtClean="0">
                <a:latin typeface="ＭＳ Ｐゴシック" panose="020B0600070205080204" pitchFamily="50" charset="-128"/>
                <a:ea typeface="ＭＳ Ｐゴシック" panose="020B0600070205080204" pitchFamily="50" charset="-128"/>
              </a:rPr>
              <a:t>緩和は見られず、薬剤</a:t>
            </a:r>
            <a:r>
              <a:rPr lang="ja-JP" altLang="en-US" sz="1400" dirty="0">
                <a:latin typeface="ＭＳ Ｐゴシック" panose="020B0600070205080204" pitchFamily="50" charset="-128"/>
                <a:ea typeface="ＭＳ Ｐゴシック" panose="020B0600070205080204" pitchFamily="50" charset="-128"/>
              </a:rPr>
              <a:t>散布効果は確認できなかった。</a:t>
            </a:r>
            <a:endParaRPr lang="en-US" altLang="ja-JP" sz="1400" dirty="0">
              <a:latin typeface="ＭＳ Ｐゴシック" panose="020B0600070205080204" pitchFamily="50" charset="-128"/>
              <a:ea typeface="ＭＳ Ｐゴシック" panose="020B0600070205080204" pitchFamily="50" charset="-128"/>
            </a:endParaRPr>
          </a:p>
          <a:p>
            <a:pPr marL="180000" indent="-180000"/>
            <a:r>
              <a:rPr lang="ja-JP" altLang="en-US" sz="1400" dirty="0" smtClean="0">
                <a:latin typeface="ＭＳ Ｐゴシック" panose="020B0600070205080204" pitchFamily="50" charset="-128"/>
                <a:ea typeface="ＭＳ Ｐゴシック" panose="020B0600070205080204" pitchFamily="50" charset="-128"/>
              </a:rPr>
              <a:t>・全硫化物、</a:t>
            </a:r>
            <a:r>
              <a:rPr lang="en-US" altLang="ja-JP" sz="1400" dirty="0" smtClean="0">
                <a:latin typeface="ＭＳ Ｐゴシック" panose="020B0600070205080204" pitchFamily="50" charset="-128"/>
                <a:ea typeface="ＭＳ Ｐゴシック" panose="020B0600070205080204" pitchFamily="50" charset="-128"/>
              </a:rPr>
              <a:t>TOC</a:t>
            </a:r>
            <a:r>
              <a:rPr lang="ja-JP" altLang="en-US" sz="1400" dirty="0" err="1" smtClean="0">
                <a:latin typeface="ＭＳ Ｐゴシック" panose="020B0600070205080204" pitchFamily="50" charset="-128"/>
                <a:ea typeface="ＭＳ Ｐゴシック" panose="020B0600070205080204" pitchFamily="50" charset="-128"/>
              </a:rPr>
              <a:t>、</a:t>
            </a:r>
            <a:r>
              <a:rPr lang="ja-JP" altLang="en-US" sz="1400" dirty="0" smtClean="0">
                <a:latin typeface="ＭＳ Ｐゴシック" panose="020B0600070205080204" pitchFamily="50" charset="-128"/>
                <a:ea typeface="ＭＳ Ｐゴシック" panose="020B0600070205080204" pitchFamily="50" charset="-128"/>
              </a:rPr>
              <a:t>強熱</a:t>
            </a:r>
            <a:r>
              <a:rPr lang="ja-JP" altLang="en-US" sz="1400" dirty="0">
                <a:latin typeface="ＭＳ Ｐゴシック" panose="020B0600070205080204" pitchFamily="50" charset="-128"/>
                <a:ea typeface="ＭＳ Ｐゴシック" panose="020B0600070205080204" pitchFamily="50" charset="-128"/>
              </a:rPr>
              <a:t>減量の一部期間に</a:t>
            </a:r>
            <a:r>
              <a:rPr lang="ja-JP" altLang="en-US" sz="1400" dirty="0" smtClean="0">
                <a:latin typeface="ＭＳ Ｐゴシック" panose="020B0600070205080204" pitchFamily="50" charset="-128"/>
                <a:ea typeface="ＭＳ Ｐゴシック" panose="020B0600070205080204" pitchFamily="50" charset="-128"/>
              </a:rPr>
              <a:t>改善傾向が見られたが</a:t>
            </a:r>
            <a:r>
              <a:rPr lang="ja-JP" altLang="en-US" sz="1400" dirty="0">
                <a:latin typeface="ＭＳ Ｐゴシック" panose="020B0600070205080204" pitchFamily="50" charset="-128"/>
                <a:ea typeface="ＭＳ Ｐゴシック" panose="020B0600070205080204" pitchFamily="50" charset="-128"/>
              </a:rPr>
              <a:t>、薬剤</a:t>
            </a:r>
            <a:r>
              <a:rPr lang="ja-JP" altLang="en-US" sz="1400" dirty="0" smtClean="0">
                <a:latin typeface="ＭＳ Ｐゴシック" panose="020B0600070205080204" pitchFamily="50" charset="-128"/>
                <a:ea typeface="ＭＳ Ｐゴシック" panose="020B0600070205080204" pitchFamily="50" charset="-128"/>
              </a:rPr>
              <a:t>散布後</a:t>
            </a:r>
            <a:r>
              <a:rPr lang="en-US" altLang="ja-JP" sz="1400" dirty="0" smtClean="0">
                <a:latin typeface="ＭＳ Ｐゴシック" panose="020B0600070205080204" pitchFamily="50" charset="-128"/>
                <a:ea typeface="ＭＳ Ｐゴシック" panose="020B0600070205080204" pitchFamily="50" charset="-128"/>
              </a:rPr>
              <a:t>3</a:t>
            </a:r>
            <a:r>
              <a:rPr lang="ja-JP" altLang="en-US" sz="1400" dirty="0" smtClean="0">
                <a:latin typeface="ＭＳ Ｐゴシック" panose="020B0600070205080204" pitchFamily="50" charset="-128"/>
                <a:ea typeface="ＭＳ Ｐゴシック" panose="020B0600070205080204" pitchFamily="50" charset="-128"/>
              </a:rPr>
              <a:t>か月経過後も改善・緩和が断続的に続いており、薬剤</a:t>
            </a:r>
            <a:r>
              <a:rPr lang="ja-JP" altLang="en-US" sz="1400" dirty="0">
                <a:latin typeface="ＭＳ Ｐゴシック" panose="020B0600070205080204" pitchFamily="50" charset="-128"/>
                <a:ea typeface="ＭＳ Ｐゴシック" panose="020B0600070205080204" pitchFamily="50" charset="-128"/>
              </a:rPr>
              <a:t>散布による効果かは不明瞭。</a:t>
            </a:r>
            <a:endParaRPr lang="en-US" altLang="ja-JP" sz="1400" dirty="0">
              <a:latin typeface="ＭＳ Ｐゴシック" panose="020B0600070205080204" pitchFamily="50" charset="-128"/>
              <a:ea typeface="ＭＳ Ｐゴシック" panose="020B0600070205080204" pitchFamily="50" charset="-128"/>
            </a:endParaRPr>
          </a:p>
        </p:txBody>
      </p:sp>
      <p:pic>
        <p:nvPicPr>
          <p:cNvPr id="7" name="図 6"/>
          <p:cNvPicPr>
            <a:picLocks noChangeAspect="1"/>
          </p:cNvPicPr>
          <p:nvPr/>
        </p:nvPicPr>
        <p:blipFill>
          <a:blip r:embed="rId5"/>
          <a:stretch>
            <a:fillRect/>
          </a:stretch>
        </p:blipFill>
        <p:spPr>
          <a:xfrm>
            <a:off x="1311820" y="3496472"/>
            <a:ext cx="10748180" cy="1097375"/>
          </a:xfrm>
          <a:prstGeom prst="rect">
            <a:avLst/>
          </a:prstGeom>
        </p:spPr>
      </p:pic>
      <p:sp>
        <p:nvSpPr>
          <p:cNvPr id="133" name="正方形/長方形 132"/>
          <p:cNvSpPr/>
          <p:nvPr/>
        </p:nvSpPr>
        <p:spPr>
          <a:xfrm>
            <a:off x="12172725" y="7619246"/>
            <a:ext cx="2774399" cy="738664"/>
          </a:xfrm>
          <a:prstGeom prst="rect">
            <a:avLst/>
          </a:prstGeom>
        </p:spPr>
        <p:txBody>
          <a:bodyPr wrap="square">
            <a:spAutoFit/>
          </a:bodyPr>
          <a:lstStyle/>
          <a:p>
            <a:r>
              <a:rPr lang="en-US" altLang="ja-JP" sz="1400" b="1" dirty="0">
                <a:latin typeface="ＭＳ ゴシック" panose="020B0609070205080204" pitchFamily="49" charset="-128"/>
                <a:ea typeface="ＭＳ ゴシック" panose="020B0609070205080204" pitchFamily="49" charset="-128"/>
              </a:rPr>
              <a:t>※</a:t>
            </a:r>
            <a:r>
              <a:rPr lang="ja-JP" altLang="en-US" sz="1400" b="1" dirty="0">
                <a:latin typeface="ＭＳ ゴシック" panose="020B0609070205080204" pitchFamily="49" charset="-128"/>
                <a:ea typeface="ＭＳ ゴシック" panose="020B0609070205080204" pitchFamily="49" charset="-128"/>
              </a:rPr>
              <a:t>最小二乗法により、</a:t>
            </a:r>
            <a:r>
              <a:rPr lang="en-US" altLang="ja-JP" sz="1400" b="1" dirty="0">
                <a:latin typeface="ＭＳ ゴシック" panose="020B0609070205080204" pitchFamily="49" charset="-128"/>
                <a:ea typeface="ＭＳ ゴシック" panose="020B0609070205080204" pitchFamily="49" charset="-128"/>
              </a:rPr>
              <a:t>1</a:t>
            </a:r>
            <a:r>
              <a:rPr lang="ja-JP" altLang="en-US" sz="1400" b="1" dirty="0">
                <a:latin typeface="ＭＳ ゴシック" panose="020B0609070205080204" pitchFamily="49" charset="-128"/>
                <a:ea typeface="ＭＳ ゴシック" panose="020B0609070205080204" pitchFamily="49" charset="-128"/>
              </a:rPr>
              <a:t>年間で　平均的</a:t>
            </a:r>
            <a:r>
              <a:rPr lang="ja-JP" altLang="en-US" sz="1400" b="1" dirty="0" smtClean="0">
                <a:latin typeface="ＭＳ ゴシック" panose="020B0609070205080204" pitchFamily="49" charset="-128"/>
                <a:ea typeface="ＭＳ ゴシック" panose="020B0609070205080204" pitchFamily="49" charset="-128"/>
              </a:rPr>
              <a:t>に</a:t>
            </a:r>
            <a:r>
              <a:rPr lang="en-US" altLang="ja-JP" sz="1400" b="1" dirty="0" smtClean="0">
                <a:latin typeface="ＭＳ ゴシック" panose="020B0609070205080204" pitchFamily="49" charset="-128"/>
                <a:ea typeface="ＭＳ ゴシック" panose="020B0609070205080204" pitchFamily="49" charset="-128"/>
              </a:rPr>
              <a:t>20</a:t>
            </a:r>
            <a:r>
              <a:rPr lang="ja-JP" altLang="en-US" sz="1400" b="1" dirty="0" smtClean="0">
                <a:latin typeface="ＭＳ ゴシック" panose="020B0609070205080204" pitchFamily="49" charset="-128"/>
                <a:ea typeface="ＭＳ ゴシック" panose="020B0609070205080204" pitchFamily="49" charset="-128"/>
              </a:rPr>
              <a:t>％以上</a:t>
            </a:r>
            <a:r>
              <a:rPr lang="ja-JP" altLang="en-US" sz="1400" b="1" dirty="0">
                <a:latin typeface="ＭＳ ゴシック" panose="020B0609070205080204" pitchFamily="49" charset="-128"/>
                <a:ea typeface="ＭＳ ゴシック" panose="020B0609070205080204" pitchFamily="49" charset="-128"/>
              </a:rPr>
              <a:t>の変化があった場合に変化ありとした。</a:t>
            </a:r>
            <a:endParaRPr lang="ja-JP" altLang="en-US" sz="1400" dirty="0"/>
          </a:p>
        </p:txBody>
      </p:sp>
      <p:sp>
        <p:nvSpPr>
          <p:cNvPr id="80" name="正方形/長方形 79">
            <a:extLst>
              <a:ext uri="{FF2B5EF4-FFF2-40B4-BE49-F238E27FC236}">
                <a16:creationId xmlns:a16="http://schemas.microsoft.com/office/drawing/2014/main" id="{0B83DE94-2C94-3432-396C-55E728E18A9E}"/>
              </a:ext>
            </a:extLst>
          </p:cNvPr>
          <p:cNvSpPr/>
          <p:nvPr/>
        </p:nvSpPr>
        <p:spPr>
          <a:xfrm>
            <a:off x="1727819" y="4850893"/>
            <a:ext cx="1444610" cy="5328801"/>
          </a:xfrm>
          <a:prstGeom prst="rect">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正方形/長方形 82">
            <a:extLst>
              <a:ext uri="{FF2B5EF4-FFF2-40B4-BE49-F238E27FC236}">
                <a16:creationId xmlns:a16="http://schemas.microsoft.com/office/drawing/2014/main" id="{A266274D-3B8C-12CB-1D9E-6A907E300AA4}"/>
              </a:ext>
            </a:extLst>
          </p:cNvPr>
          <p:cNvSpPr/>
          <p:nvPr/>
        </p:nvSpPr>
        <p:spPr>
          <a:xfrm>
            <a:off x="7091611" y="4850893"/>
            <a:ext cx="1444610" cy="5328801"/>
          </a:xfrm>
          <a:prstGeom prst="rect">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13</a:t>
            </a:fld>
            <a:endParaRPr kumimoji="1" lang="ja-JP" altLang="en-US" dirty="0"/>
          </a:p>
        </p:txBody>
      </p:sp>
      <p:grpSp>
        <p:nvGrpSpPr>
          <p:cNvPr id="103" name="グループ化 102"/>
          <p:cNvGrpSpPr/>
          <p:nvPr/>
        </p:nvGrpSpPr>
        <p:grpSpPr>
          <a:xfrm>
            <a:off x="12268875" y="8831731"/>
            <a:ext cx="2678249" cy="687316"/>
            <a:chOff x="12268875" y="8831731"/>
            <a:chExt cx="2678249" cy="687316"/>
          </a:xfrm>
        </p:grpSpPr>
        <p:sp>
          <p:nvSpPr>
            <p:cNvPr id="104" name="テキスト ボックス 103">
              <a:extLst>
                <a:ext uri="{FF2B5EF4-FFF2-40B4-BE49-F238E27FC236}">
                  <a16:creationId xmlns:a16="http://schemas.microsoft.com/office/drawing/2014/main" id="{02DDD03F-B7E6-4955-B6C7-C6177E332222}"/>
                </a:ext>
              </a:extLst>
            </p:cNvPr>
            <p:cNvSpPr txBox="1"/>
            <p:nvPr/>
          </p:nvSpPr>
          <p:spPr>
            <a:xfrm>
              <a:off x="12268875" y="8831731"/>
              <a:ext cx="2678249" cy="687316"/>
            </a:xfrm>
            <a:prstGeom prst="rect">
              <a:avLst/>
            </a:prstGeom>
            <a:noFill/>
            <a:ln>
              <a:noFill/>
            </a:ln>
          </p:spPr>
          <p:txBody>
            <a:bodyPr wrap="square" lIns="468000" tIns="0" rIns="0" bIns="0" rtlCol="0" anchor="ctr" anchorCtr="0">
              <a:noAutofit/>
            </a:bodyPr>
            <a:lstStyle/>
            <a:p>
              <a:pPr>
                <a:lnSpc>
                  <a:spcPts val="1300"/>
                </a:lnSpc>
              </a:pPr>
              <a:r>
                <a:rPr lang="ja-JP" altLang="en-US" sz="1200" dirty="0">
                  <a:latin typeface="ＭＳ Ｐゴシック" panose="020B0600070205080204" pitchFamily="50" charset="-128"/>
                  <a:ea typeface="ＭＳ Ｐゴシック" panose="020B0600070205080204" pitchFamily="50" charset="-128"/>
                </a:rPr>
                <a:t>　　　改善傾向が見られた範囲</a:t>
              </a:r>
              <a:endParaRPr lang="en-US" altLang="ja-JP" sz="1200" dirty="0">
                <a:latin typeface="ＭＳ Ｐゴシック" panose="020B0600070205080204" pitchFamily="50" charset="-128"/>
                <a:ea typeface="ＭＳ Ｐゴシック" panose="020B0600070205080204" pitchFamily="50" charset="-128"/>
              </a:endParaRPr>
            </a:p>
            <a:p>
              <a:pPr>
                <a:lnSpc>
                  <a:spcPts val="1300"/>
                </a:lnSpc>
              </a:pPr>
              <a:endParaRPr lang="en-US" altLang="ja-JP" sz="1200" dirty="0">
                <a:latin typeface="ＭＳ Ｐゴシック" panose="020B0600070205080204" pitchFamily="50" charset="-128"/>
                <a:ea typeface="ＭＳ Ｐゴシック" panose="020B0600070205080204" pitchFamily="50" charset="-128"/>
              </a:endParaRPr>
            </a:p>
            <a:p>
              <a:pPr>
                <a:lnSpc>
                  <a:spcPts val="1300"/>
                </a:lnSpc>
              </a:pPr>
              <a:r>
                <a:rPr lang="ja-JP" altLang="en-US" sz="1200" dirty="0">
                  <a:latin typeface="ＭＳ Ｐゴシック" panose="020B0600070205080204" pitchFamily="50" charset="-128"/>
                  <a:ea typeface="ＭＳ Ｐゴシック" panose="020B0600070205080204" pitchFamily="50" charset="-128"/>
                </a:rPr>
                <a:t>　　　緩和傾向が見られた範囲</a:t>
              </a:r>
            </a:p>
          </p:txBody>
        </p:sp>
        <p:sp>
          <p:nvSpPr>
            <p:cNvPr id="105" name="フローチャート: 手作業 104"/>
            <p:cNvSpPr/>
            <p:nvPr/>
          </p:nvSpPr>
          <p:spPr>
            <a:xfrm flipV="1">
              <a:off x="12527208" y="8968184"/>
              <a:ext cx="383439" cy="79514"/>
            </a:xfrm>
            <a:prstGeom prst="flowChartManualOperati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フローチャート: 手作業 105"/>
            <p:cNvSpPr/>
            <p:nvPr/>
          </p:nvSpPr>
          <p:spPr>
            <a:xfrm flipV="1">
              <a:off x="12534280" y="9298903"/>
              <a:ext cx="383439" cy="79514"/>
            </a:xfrm>
            <a:prstGeom prst="flowChartManualOperation">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1" name="テキスト ボックス 3">
            <a:extLst>
              <a:ext uri="{FF2B5EF4-FFF2-40B4-BE49-F238E27FC236}">
                <a16:creationId xmlns:a16="http://schemas.microsoft.com/office/drawing/2014/main" id="{DB4CE161-E48F-4601-84F0-45A1621F2695}"/>
              </a:ext>
            </a:extLst>
          </p:cNvPr>
          <p:cNvSpPr txBox="1"/>
          <p:nvPr/>
        </p:nvSpPr>
        <p:spPr>
          <a:xfrm>
            <a:off x="0" y="-16013"/>
            <a:ext cx="10585874" cy="63128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４</a:t>
            </a:r>
            <a:r>
              <a:rPr lang="zh-TW"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zh-TW"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試行実施結果</a:t>
            </a: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　　４．３　</a:t>
            </a:r>
            <a:r>
              <a:rPr lang="ja-JP"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底質</a:t>
            </a:r>
            <a:endParaRPr lang="zh-TW"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84" name="テキスト ボックス 83">
            <a:extLst>
              <a:ext uri="{FF2B5EF4-FFF2-40B4-BE49-F238E27FC236}">
                <a16:creationId xmlns:a16="http://schemas.microsoft.com/office/drawing/2014/main" id="{593F0270-4362-4496-915E-1173283DE13B}"/>
              </a:ext>
            </a:extLst>
          </p:cNvPr>
          <p:cNvSpPr txBox="1"/>
          <p:nvPr/>
        </p:nvSpPr>
        <p:spPr>
          <a:xfrm>
            <a:off x="12218733" y="5095641"/>
            <a:ext cx="1965099" cy="268573"/>
          </a:xfrm>
          <a:prstGeom prst="rect">
            <a:avLst/>
          </a:prstGeom>
          <a:noFill/>
        </p:spPr>
        <p:txBody>
          <a:bodyPr wrap="square" lIns="0" tIns="0" rIns="0" bIns="0" rtlCol="0" anchor="ctr" anchorCtr="0">
            <a:noAutofit/>
          </a:bodyPr>
          <a:lstStyle/>
          <a:p>
            <a:r>
              <a:rPr kumimoji="1" lang="en-US" altLang="ja-JP" sz="1400" dirty="0" smtClean="0">
                <a:solidFill>
                  <a:srgbClr val="000099"/>
                </a:solidFill>
                <a:latin typeface="ＭＳ Ｐゴシック" panose="020B0600070205080204" pitchFamily="50" charset="-128"/>
                <a:ea typeface="ＭＳ Ｐゴシック" panose="020B0600070205080204" pitchFamily="50" charset="-128"/>
              </a:rPr>
              <a:t>【1</a:t>
            </a:r>
            <a:r>
              <a:rPr kumimoji="1" lang="ja-JP" altLang="en-US" sz="1400" dirty="0">
                <a:solidFill>
                  <a:srgbClr val="000099"/>
                </a:solidFill>
                <a:latin typeface="ＭＳ Ｐゴシック" panose="020B0600070205080204" pitchFamily="50" charset="-128"/>
                <a:ea typeface="ＭＳ Ｐゴシック" panose="020B0600070205080204" pitchFamily="50" charset="-128"/>
              </a:rPr>
              <a:t>年間</a:t>
            </a:r>
            <a:r>
              <a:rPr kumimoji="1" lang="ja-JP" altLang="en-US" sz="1400" dirty="0" smtClean="0">
                <a:solidFill>
                  <a:srgbClr val="000099"/>
                </a:solidFill>
                <a:latin typeface="ＭＳ Ｐゴシック" panose="020B0600070205080204" pitchFamily="50" charset="-128"/>
                <a:ea typeface="ＭＳ Ｐゴシック" panose="020B0600070205080204" pitchFamily="50" charset="-128"/>
              </a:rPr>
              <a:t>の底質改善・緩和</a:t>
            </a:r>
            <a:r>
              <a:rPr kumimoji="1" lang="en-US" altLang="ja-JP" sz="1400" dirty="0" smtClean="0">
                <a:solidFill>
                  <a:srgbClr val="000099"/>
                </a:solidFill>
                <a:latin typeface="ＭＳ Ｐゴシック" panose="020B0600070205080204" pitchFamily="50" charset="-128"/>
                <a:ea typeface="ＭＳ Ｐゴシック" panose="020B0600070205080204" pitchFamily="50" charset="-128"/>
              </a:rPr>
              <a:t>】</a:t>
            </a:r>
            <a:endParaRPr kumimoji="1" lang="ja-JP" altLang="en-US" sz="1400" dirty="0">
              <a:solidFill>
                <a:srgbClr val="000099"/>
              </a:solidFill>
              <a:latin typeface="ＭＳ Ｐゴシック" panose="020B0600070205080204" pitchFamily="50" charset="-128"/>
              <a:ea typeface="ＭＳ Ｐゴシック" panose="020B0600070205080204" pitchFamily="50" charset="-128"/>
            </a:endParaRPr>
          </a:p>
        </p:txBody>
      </p:sp>
      <p:sp>
        <p:nvSpPr>
          <p:cNvPr id="113" name="テキスト ボックス 112">
            <a:extLst>
              <a:ext uri="{FF2B5EF4-FFF2-40B4-BE49-F238E27FC236}">
                <a16:creationId xmlns:a16="http://schemas.microsoft.com/office/drawing/2014/main" id="{593F0270-4362-4496-915E-1173283DE13B}"/>
              </a:ext>
            </a:extLst>
          </p:cNvPr>
          <p:cNvSpPr txBox="1"/>
          <p:nvPr/>
        </p:nvSpPr>
        <p:spPr>
          <a:xfrm>
            <a:off x="12240000" y="8492801"/>
            <a:ext cx="2196000" cy="268573"/>
          </a:xfrm>
          <a:prstGeom prst="rect">
            <a:avLst/>
          </a:prstGeom>
          <a:noFill/>
        </p:spPr>
        <p:txBody>
          <a:bodyPr wrap="square" lIns="0" tIns="0" rIns="0" bIns="0" rtlCol="0" anchor="ctr" anchorCtr="0">
            <a:noAutofit/>
          </a:bodyPr>
          <a:lstStyle/>
          <a:p>
            <a:r>
              <a:rPr kumimoji="1" lang="en-US" altLang="ja-JP" sz="1400" dirty="0" smtClean="0">
                <a:solidFill>
                  <a:srgbClr val="000099"/>
                </a:solidFill>
                <a:latin typeface="ＭＳ Ｐゴシック" panose="020B0600070205080204" pitchFamily="50" charset="-128"/>
                <a:ea typeface="ＭＳ Ｐゴシック" panose="020B0600070205080204" pitchFamily="50" charset="-128"/>
              </a:rPr>
              <a:t>【</a:t>
            </a:r>
            <a:r>
              <a:rPr kumimoji="1" lang="ja-JP" altLang="en-US" sz="1400" dirty="0" smtClean="0">
                <a:solidFill>
                  <a:srgbClr val="000099"/>
                </a:solidFill>
                <a:latin typeface="ＭＳ Ｐゴシック" panose="020B0600070205080204" pitchFamily="50" charset="-128"/>
                <a:ea typeface="ＭＳ Ｐゴシック" panose="020B0600070205080204" pitchFamily="50" charset="-128"/>
              </a:rPr>
              <a:t>期間ごとの底質改善・緩和</a:t>
            </a:r>
            <a:r>
              <a:rPr kumimoji="1" lang="en-US" altLang="ja-JP" sz="1400" dirty="0" smtClean="0">
                <a:solidFill>
                  <a:srgbClr val="000099"/>
                </a:solidFill>
                <a:latin typeface="ＭＳ Ｐゴシック" panose="020B0600070205080204" pitchFamily="50" charset="-128"/>
                <a:ea typeface="ＭＳ Ｐゴシック" panose="020B0600070205080204" pitchFamily="50" charset="-128"/>
              </a:rPr>
              <a:t>】</a:t>
            </a:r>
            <a:endParaRPr kumimoji="1" lang="ja-JP" altLang="en-US" sz="1400" dirty="0">
              <a:solidFill>
                <a:srgbClr val="000099"/>
              </a:solidFill>
              <a:latin typeface="ＭＳ Ｐゴシック" panose="020B0600070205080204" pitchFamily="50" charset="-128"/>
              <a:ea typeface="ＭＳ Ｐゴシック" panose="020B0600070205080204" pitchFamily="50" charset="-128"/>
            </a:endParaRPr>
          </a:p>
        </p:txBody>
      </p:sp>
      <p:sp>
        <p:nvSpPr>
          <p:cNvPr id="115" name="正方形/長方形 114"/>
          <p:cNvSpPr/>
          <p:nvPr/>
        </p:nvSpPr>
        <p:spPr>
          <a:xfrm>
            <a:off x="12172725" y="5049040"/>
            <a:ext cx="2803275" cy="33734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正方形/長方形 115"/>
          <p:cNvSpPr/>
          <p:nvPr/>
        </p:nvSpPr>
        <p:spPr>
          <a:xfrm>
            <a:off x="12180872" y="8516774"/>
            <a:ext cx="2803275" cy="10603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780918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6728910" y="4777401"/>
            <a:ext cx="5301949" cy="5682490"/>
          </a:xfrm>
          <a:prstGeom prst="rect">
            <a:avLst/>
          </a:prstGeom>
        </p:spPr>
      </p:pic>
      <p:graphicFrame>
        <p:nvGraphicFramePr>
          <p:cNvPr id="59" name="表 36">
            <a:extLst>
              <a:ext uri="{FF2B5EF4-FFF2-40B4-BE49-F238E27FC236}">
                <a16:creationId xmlns:a16="http://schemas.microsoft.com/office/drawing/2014/main" id="{511CA854-4CD7-4135-961B-1A9056C502B3}"/>
              </a:ext>
            </a:extLst>
          </p:cNvPr>
          <p:cNvGraphicFramePr>
            <a:graphicFrameLocks noGrp="1"/>
          </p:cNvGraphicFramePr>
          <p:nvPr>
            <p:extLst>
              <p:ext uri="{D42A27DB-BD31-4B8C-83A1-F6EECF244321}">
                <p14:modId xmlns:p14="http://schemas.microsoft.com/office/powerpoint/2010/main" val="1060917761"/>
              </p:ext>
            </p:extLst>
          </p:nvPr>
        </p:nvGraphicFramePr>
        <p:xfrm>
          <a:off x="1296000" y="2012247"/>
          <a:ext cx="10800000" cy="8476800"/>
        </p:xfrm>
        <a:graphic>
          <a:graphicData uri="http://schemas.openxmlformats.org/drawingml/2006/table">
            <a:tbl>
              <a:tblPr firstRow="1" bandRow="1">
                <a:tableStyleId>{5940675A-B579-460E-94D1-54222C63F5DA}</a:tableStyleId>
              </a:tblPr>
              <a:tblGrid>
                <a:gridCol w="5400000">
                  <a:extLst>
                    <a:ext uri="{9D8B030D-6E8A-4147-A177-3AD203B41FA5}">
                      <a16:colId xmlns:a16="http://schemas.microsoft.com/office/drawing/2014/main" val="3521166180"/>
                    </a:ext>
                  </a:extLst>
                </a:gridCol>
                <a:gridCol w="5400000">
                  <a:extLst>
                    <a:ext uri="{9D8B030D-6E8A-4147-A177-3AD203B41FA5}">
                      <a16:colId xmlns:a16="http://schemas.microsoft.com/office/drawing/2014/main" val="3619023527"/>
                    </a:ext>
                  </a:extLst>
                </a:gridCol>
              </a:tblGrid>
              <a:tr h="288000">
                <a:tc>
                  <a:txBody>
                    <a:bodyPr/>
                    <a:lstStyle/>
                    <a:p>
                      <a:pPr algn="ctr"/>
                      <a:r>
                        <a:rPr kumimoji="1" lang="ja-JP" altLang="en-US" sz="1400" dirty="0">
                          <a:latin typeface="ＭＳ Ｐゴシック" panose="020B0600070205080204" pitchFamily="50" charset="-128"/>
                          <a:ea typeface="ＭＳ Ｐゴシック" panose="020B0600070205080204" pitchFamily="50" charset="-128"/>
                        </a:rPr>
                        <a:t>上層</a:t>
                      </a:r>
                      <a:r>
                        <a:rPr kumimoji="1" lang="en-US" altLang="ja-JP" sz="1400" dirty="0">
                          <a:latin typeface="ＭＳ Ｐゴシック" panose="020B0600070205080204" pitchFamily="50" charset="-128"/>
                          <a:ea typeface="ＭＳ Ｐゴシック" panose="020B0600070205080204" pitchFamily="50" charset="-128"/>
                        </a:rPr>
                        <a:t>(0</a:t>
                      </a:r>
                      <a:r>
                        <a:rPr kumimoji="1" lang="ja-JP" altLang="en-US" sz="1400" dirty="0">
                          <a:latin typeface="ＭＳ Ｐゴシック" panose="020B0600070205080204" pitchFamily="50" charset="-128"/>
                          <a:ea typeface="ＭＳ Ｐゴシック" panose="020B0600070205080204" pitchFamily="50" charset="-128"/>
                        </a:rPr>
                        <a:t>～</a:t>
                      </a:r>
                      <a:r>
                        <a:rPr kumimoji="1" lang="en-US" altLang="ja-JP" sz="1400" dirty="0">
                          <a:latin typeface="ＭＳ Ｐゴシック" panose="020B0600070205080204" pitchFamily="50" charset="-128"/>
                          <a:ea typeface="ＭＳ Ｐゴシック" panose="020B0600070205080204" pitchFamily="50" charset="-128"/>
                        </a:rPr>
                        <a:t>5cm)</a:t>
                      </a:r>
                    </a:p>
                  </a:txBody>
                  <a:tcPr anchor="ctr">
                    <a:solidFill>
                      <a:srgbClr val="FFCCFF"/>
                    </a:solidFill>
                  </a:tcPr>
                </a:tc>
                <a:tc>
                  <a:txBody>
                    <a:bodyPr/>
                    <a:lstStyle/>
                    <a:p>
                      <a:pPr marL="0" marR="0" lvl="0" indent="0" algn="ctr" defTabSz="1420703" rtl="0" eaLnBrk="1" fontAlgn="auto" latinLnBrk="0" hangingPunct="1">
                        <a:lnSpc>
                          <a:spcPct val="100000"/>
                        </a:lnSpc>
                        <a:spcBef>
                          <a:spcPts val="0"/>
                        </a:spcBef>
                        <a:spcAft>
                          <a:spcPts val="0"/>
                        </a:spcAft>
                        <a:buClrTx/>
                        <a:buSzTx/>
                        <a:buFontTx/>
                        <a:buNone/>
                        <a:tabLst/>
                        <a:defRPr/>
                      </a:pPr>
                      <a:r>
                        <a:rPr kumimoji="1" lang="ja-JP" altLang="en-US" sz="1400" dirty="0">
                          <a:latin typeface="ＭＳ Ｐゴシック" panose="020B0600070205080204" pitchFamily="50" charset="-128"/>
                          <a:ea typeface="ＭＳ Ｐゴシック" panose="020B0600070205080204" pitchFamily="50" charset="-128"/>
                        </a:rPr>
                        <a:t>下層</a:t>
                      </a:r>
                      <a:r>
                        <a:rPr kumimoji="1" lang="en-US" altLang="ja-JP" sz="1400" dirty="0">
                          <a:latin typeface="ＭＳ Ｐゴシック" panose="020B0600070205080204" pitchFamily="50" charset="-128"/>
                          <a:ea typeface="ＭＳ Ｐゴシック" panose="020B0600070205080204" pitchFamily="50" charset="-128"/>
                        </a:rPr>
                        <a:t>(5</a:t>
                      </a:r>
                      <a:r>
                        <a:rPr kumimoji="1" lang="ja-JP" altLang="en-US" sz="1400" dirty="0">
                          <a:latin typeface="ＭＳ Ｐゴシック" panose="020B0600070205080204" pitchFamily="50" charset="-128"/>
                          <a:ea typeface="ＭＳ Ｐゴシック" panose="020B0600070205080204" pitchFamily="50" charset="-128"/>
                        </a:rPr>
                        <a:t>～</a:t>
                      </a:r>
                      <a:r>
                        <a:rPr kumimoji="1" lang="en-US" altLang="ja-JP" sz="1400" dirty="0">
                          <a:latin typeface="ＭＳ Ｐゴシック" panose="020B0600070205080204" pitchFamily="50" charset="-128"/>
                          <a:ea typeface="ＭＳ Ｐゴシック" panose="020B0600070205080204" pitchFamily="50" charset="-128"/>
                        </a:rPr>
                        <a:t>10cm)</a:t>
                      </a:r>
                    </a:p>
                  </a:txBody>
                  <a:tcPr anchor="ctr">
                    <a:solidFill>
                      <a:srgbClr val="FFCCFF"/>
                    </a:solidFill>
                  </a:tcPr>
                </a:tc>
                <a:extLst>
                  <a:ext uri="{0D108BD9-81ED-4DB2-BD59-A6C34878D82A}">
                    <a16:rowId xmlns:a16="http://schemas.microsoft.com/office/drawing/2014/main" val="930869081"/>
                  </a:ext>
                </a:extLst>
              </a:tr>
              <a:tr h="2412000">
                <a:tc>
                  <a:txBody>
                    <a:bodyPr/>
                    <a:lstStyle/>
                    <a:p>
                      <a:endParaRPr kumimoji="1" lang="ja-JP" altLang="en-US" sz="1400" dirty="0">
                        <a:latin typeface="ＭＳ Ｐゴシック" panose="020B0600070205080204" pitchFamily="50" charset="-128"/>
                        <a:ea typeface="ＭＳ Ｐゴシック" panose="020B0600070205080204" pitchFamily="50" charset="-128"/>
                      </a:endParaRPr>
                    </a:p>
                  </a:txBody>
                  <a:tcPr/>
                </a:tc>
                <a:tc>
                  <a:txBody>
                    <a:bodyPr/>
                    <a:lstStyle/>
                    <a:p>
                      <a:endParaRPr kumimoji="1" lang="ja-JP" altLang="en-US" sz="1400" dirty="0">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val="1349801849"/>
                  </a:ext>
                </a:extLst>
              </a:tr>
              <a:tr h="5760000">
                <a:tc>
                  <a:txBody>
                    <a:bodyPr/>
                    <a:lstStyle/>
                    <a:p>
                      <a:endParaRPr kumimoji="1" lang="ja-JP" altLang="en-US" sz="1400" dirty="0">
                        <a:latin typeface="ＭＳ Ｐゴシック" panose="020B0600070205080204" pitchFamily="50" charset="-128"/>
                        <a:ea typeface="ＭＳ Ｐゴシック" panose="020B0600070205080204" pitchFamily="50" charset="-128"/>
                      </a:endParaRPr>
                    </a:p>
                  </a:txBody>
                  <a:tcPr/>
                </a:tc>
                <a:tc>
                  <a:txBody>
                    <a:bodyPr/>
                    <a:lstStyle/>
                    <a:p>
                      <a:endParaRPr kumimoji="1" lang="ja-JP" altLang="en-US" sz="1400" dirty="0">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val="3751038268"/>
                  </a:ext>
                </a:extLst>
              </a:tr>
            </a:tbl>
          </a:graphicData>
        </a:graphic>
      </p:graphicFrame>
      <p:pic>
        <p:nvPicPr>
          <p:cNvPr id="3" name="図 2"/>
          <p:cNvPicPr>
            <a:picLocks noChangeAspect="1"/>
          </p:cNvPicPr>
          <p:nvPr/>
        </p:nvPicPr>
        <p:blipFill>
          <a:blip r:embed="rId3"/>
          <a:stretch>
            <a:fillRect/>
          </a:stretch>
        </p:blipFill>
        <p:spPr>
          <a:xfrm>
            <a:off x="1318672" y="4748037"/>
            <a:ext cx="5348410" cy="5719117"/>
          </a:xfrm>
          <a:prstGeom prst="rect">
            <a:avLst/>
          </a:prstGeom>
        </p:spPr>
      </p:pic>
      <p:graphicFrame>
        <p:nvGraphicFramePr>
          <p:cNvPr id="6" name="表 5">
            <a:extLst>
              <a:ext uri="{FF2B5EF4-FFF2-40B4-BE49-F238E27FC236}">
                <a16:creationId xmlns:a16="http://schemas.microsoft.com/office/drawing/2014/main" id="{10735B48-03D8-49E3-B780-7A3770B95F2C}"/>
              </a:ext>
            </a:extLst>
          </p:cNvPr>
          <p:cNvGraphicFramePr>
            <a:graphicFrameLocks noGrp="1"/>
          </p:cNvGraphicFramePr>
          <p:nvPr>
            <p:extLst>
              <p:ext uri="{D42A27DB-BD31-4B8C-83A1-F6EECF244321}">
                <p14:modId xmlns:p14="http://schemas.microsoft.com/office/powerpoint/2010/main" val="3239923473"/>
              </p:ext>
            </p:extLst>
          </p:nvPr>
        </p:nvGraphicFramePr>
        <p:xfrm>
          <a:off x="-325" y="640596"/>
          <a:ext cx="15120000" cy="458938"/>
        </p:xfrm>
        <a:graphic>
          <a:graphicData uri="http://schemas.openxmlformats.org/drawingml/2006/table">
            <a:tbl>
              <a:tblPr firstRow="1" bandRow="1">
                <a:tableStyleId>{5C22544A-7EE6-4342-B048-85BDC9FD1C3A}</a:tableStyleId>
              </a:tblPr>
              <a:tblGrid>
                <a:gridCol w="15120000">
                  <a:extLst>
                    <a:ext uri="{9D8B030D-6E8A-4147-A177-3AD203B41FA5}">
                      <a16:colId xmlns:a16="http://schemas.microsoft.com/office/drawing/2014/main" val="3578394316"/>
                    </a:ext>
                  </a:extLst>
                </a:gridCol>
              </a:tblGrid>
              <a:tr h="458938">
                <a:tc>
                  <a:txBody>
                    <a:bodyPr/>
                    <a:lstStyle/>
                    <a:p>
                      <a:pPr algn="ctr"/>
                      <a:r>
                        <a:rPr kumimoji="1" lang="ja-JP" altLang="en-US" sz="1900" dirty="0" smtClean="0">
                          <a:latin typeface="ＭＳ ゴシック" panose="020B0609070205080204" pitchFamily="49" charset="-128"/>
                          <a:ea typeface="ＭＳ ゴシック" panose="020B0609070205080204" pitchFamily="49" charset="-128"/>
                        </a:rPr>
                        <a:t>試行実施結果・底質</a:t>
                      </a:r>
                      <a:r>
                        <a:rPr kumimoji="1" lang="ja-JP" altLang="en-US" sz="1900" dirty="0">
                          <a:latin typeface="ＭＳ ゴシック" panose="020B0609070205080204" pitchFamily="49" charset="-128"/>
                          <a:ea typeface="ＭＳ ゴシック" panose="020B0609070205080204" pitchFamily="49" charset="-128"/>
                        </a:rPr>
                        <a:t>　エリア２</a:t>
                      </a:r>
                      <a:r>
                        <a:rPr kumimoji="1" lang="en-US" altLang="ja-JP" sz="1900" dirty="0">
                          <a:latin typeface="ＭＳ ゴシック" panose="020B0609070205080204" pitchFamily="49" charset="-128"/>
                          <a:ea typeface="ＭＳ ゴシック" panose="020B0609070205080204" pitchFamily="49" charset="-128"/>
                        </a:rPr>
                        <a:t>(</a:t>
                      </a:r>
                      <a:r>
                        <a:rPr kumimoji="1" lang="ja-JP" altLang="en-US" sz="1900" dirty="0">
                          <a:latin typeface="ＭＳ ゴシック" panose="020B0609070205080204" pitchFamily="49" charset="-128"/>
                          <a:ea typeface="ＭＳ ゴシック" panose="020B0609070205080204" pitchFamily="49" charset="-128"/>
                        </a:rPr>
                        <a:t>千歳橋</a:t>
                      </a:r>
                      <a:r>
                        <a:rPr kumimoji="1" lang="en-US" altLang="ja-JP" sz="1900" dirty="0">
                          <a:latin typeface="ＭＳ ゴシック" panose="020B0609070205080204" pitchFamily="49" charset="-128"/>
                          <a:ea typeface="ＭＳ ゴシック" panose="020B0609070205080204" pitchFamily="49" charset="-128"/>
                        </a:rPr>
                        <a:t>)</a:t>
                      </a:r>
                      <a:r>
                        <a:rPr kumimoji="1" lang="ja-JP" altLang="en-US" sz="1900" dirty="0">
                          <a:latin typeface="ＭＳ ゴシック" panose="020B0609070205080204" pitchFamily="49" charset="-128"/>
                          <a:ea typeface="ＭＳ ゴシック" panose="020B0609070205080204" pitchFamily="49" charset="-128"/>
                        </a:rPr>
                        <a:t>　実験区 </a:t>
                      </a:r>
                      <a:r>
                        <a:rPr kumimoji="1" lang="en-US" altLang="ja-JP" sz="1900" dirty="0">
                          <a:latin typeface="ＭＳ ゴシック" panose="020B0609070205080204" pitchFamily="49" charset="-128"/>
                          <a:ea typeface="ＭＳ ゴシック" panose="020B0609070205080204" pitchFamily="49" charset="-128"/>
                        </a:rPr>
                        <a:t>2-1(1/2)</a:t>
                      </a:r>
                    </a:p>
                  </a:txBody>
                  <a:tcPr marL="142071" marR="142071" marT="71035" marB="71035" anchor="ctr">
                    <a:solidFill>
                      <a:srgbClr val="FF66CC"/>
                    </a:solidFill>
                  </a:tcPr>
                </a:tc>
                <a:extLst>
                  <a:ext uri="{0D108BD9-81ED-4DB2-BD59-A6C34878D82A}">
                    <a16:rowId xmlns:a16="http://schemas.microsoft.com/office/drawing/2014/main" val="3349066960"/>
                  </a:ext>
                </a:extLst>
              </a:tr>
            </a:tbl>
          </a:graphicData>
        </a:graphic>
      </p:graphicFrame>
      <p:sp>
        <p:nvSpPr>
          <p:cNvPr id="52" name="正方形/長方形 51">
            <a:extLst>
              <a:ext uri="{FF2B5EF4-FFF2-40B4-BE49-F238E27FC236}">
                <a16:creationId xmlns:a16="http://schemas.microsoft.com/office/drawing/2014/main" id="{E81ABA89-461D-49EA-871F-ECD10A01B335}"/>
              </a:ext>
            </a:extLst>
          </p:cNvPr>
          <p:cNvSpPr/>
          <p:nvPr/>
        </p:nvSpPr>
        <p:spPr>
          <a:xfrm>
            <a:off x="0" y="0"/>
            <a:ext cx="15119350" cy="615267"/>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graphicFrame>
        <p:nvGraphicFramePr>
          <p:cNvPr id="76" name="表 63">
            <a:extLst>
              <a:ext uri="{FF2B5EF4-FFF2-40B4-BE49-F238E27FC236}">
                <a16:creationId xmlns:a16="http://schemas.microsoft.com/office/drawing/2014/main" id="{E919B3AF-6CFD-4AF7-8B4F-89B543BC08F4}"/>
              </a:ext>
            </a:extLst>
          </p:cNvPr>
          <p:cNvGraphicFramePr>
            <a:graphicFrameLocks noGrp="1"/>
          </p:cNvGraphicFramePr>
          <p:nvPr>
            <p:extLst>
              <p:ext uri="{D42A27DB-BD31-4B8C-83A1-F6EECF244321}">
                <p14:modId xmlns:p14="http://schemas.microsoft.com/office/powerpoint/2010/main" val="3717214491"/>
              </p:ext>
            </p:extLst>
          </p:nvPr>
        </p:nvGraphicFramePr>
        <p:xfrm>
          <a:off x="12240000" y="2336247"/>
          <a:ext cx="2736000" cy="1745280"/>
        </p:xfrm>
        <a:graphic>
          <a:graphicData uri="http://schemas.openxmlformats.org/drawingml/2006/table">
            <a:tbl>
              <a:tblPr firstRow="1" bandRow="1">
                <a:tableStyleId>{5940675A-B579-460E-94D1-54222C63F5DA}</a:tableStyleId>
              </a:tblPr>
              <a:tblGrid>
                <a:gridCol w="576000">
                  <a:extLst>
                    <a:ext uri="{9D8B030D-6E8A-4147-A177-3AD203B41FA5}">
                      <a16:colId xmlns:a16="http://schemas.microsoft.com/office/drawing/2014/main" val="4249874186"/>
                    </a:ext>
                  </a:extLst>
                </a:gridCol>
                <a:gridCol w="432000">
                  <a:extLst>
                    <a:ext uri="{9D8B030D-6E8A-4147-A177-3AD203B41FA5}">
                      <a16:colId xmlns:a16="http://schemas.microsoft.com/office/drawing/2014/main" val="4182326326"/>
                    </a:ext>
                  </a:extLst>
                </a:gridCol>
                <a:gridCol w="432000">
                  <a:extLst>
                    <a:ext uri="{9D8B030D-6E8A-4147-A177-3AD203B41FA5}">
                      <a16:colId xmlns:a16="http://schemas.microsoft.com/office/drawing/2014/main" val="2468637002"/>
                    </a:ext>
                  </a:extLst>
                </a:gridCol>
                <a:gridCol w="432000">
                  <a:extLst>
                    <a:ext uri="{9D8B030D-6E8A-4147-A177-3AD203B41FA5}">
                      <a16:colId xmlns:a16="http://schemas.microsoft.com/office/drawing/2014/main" val="1115386694"/>
                    </a:ext>
                  </a:extLst>
                </a:gridCol>
                <a:gridCol w="432000">
                  <a:extLst>
                    <a:ext uri="{9D8B030D-6E8A-4147-A177-3AD203B41FA5}">
                      <a16:colId xmlns:a16="http://schemas.microsoft.com/office/drawing/2014/main" val="890436440"/>
                    </a:ext>
                  </a:extLst>
                </a:gridCol>
                <a:gridCol w="432000">
                  <a:extLst>
                    <a:ext uri="{9D8B030D-6E8A-4147-A177-3AD203B41FA5}">
                      <a16:colId xmlns:a16="http://schemas.microsoft.com/office/drawing/2014/main" val="1038366537"/>
                    </a:ext>
                  </a:extLst>
                </a:gridCol>
              </a:tblGrid>
              <a:tr h="216000">
                <a:tc rowSpan="3">
                  <a:txBody>
                    <a:bodyPr/>
                    <a:lstStyle/>
                    <a:p>
                      <a:pPr algn="ctr"/>
                      <a:r>
                        <a:rPr kumimoji="1" lang="ja-JP" altLang="en-US" sz="900" dirty="0">
                          <a:latin typeface="ＭＳ Ｐゴシック" panose="020B0600070205080204" pitchFamily="50" charset="-128"/>
                          <a:ea typeface="ＭＳ Ｐゴシック" panose="020B0600070205080204" pitchFamily="50" charset="-128"/>
                        </a:rPr>
                        <a:t>エリア</a:t>
                      </a:r>
                    </a:p>
                  </a:txBody>
                  <a:tcPr marL="36000" marR="36000" marT="0" marB="0" anchor="ctr">
                    <a:solidFill>
                      <a:schemeClr val="bg1">
                        <a:lumMod val="85000"/>
                      </a:schemeClr>
                    </a:solidFill>
                  </a:tcPr>
                </a:tc>
                <a:tc rowSpan="3">
                  <a:txBody>
                    <a:bodyPr/>
                    <a:lstStyle/>
                    <a:p>
                      <a:pPr algn="ctr"/>
                      <a:r>
                        <a:rPr kumimoji="1" lang="ja-JP" altLang="en-US" sz="900" dirty="0">
                          <a:latin typeface="ＭＳ Ｐゴシック" panose="020B0600070205080204" pitchFamily="50" charset="-128"/>
                          <a:ea typeface="ＭＳ Ｐゴシック" panose="020B0600070205080204" pitchFamily="50" charset="-128"/>
                        </a:rPr>
                        <a:t>散布</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ja-JP" altLang="en-US" sz="900" dirty="0">
                          <a:latin typeface="ＭＳ Ｐゴシック" panose="020B0600070205080204" pitchFamily="50" charset="-128"/>
                          <a:ea typeface="ＭＳ Ｐゴシック" panose="020B0600070205080204" pitchFamily="50" charset="-128"/>
                        </a:rPr>
                        <a:t>回数</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en-US" altLang="ja-JP" sz="900" dirty="0">
                          <a:latin typeface="ＭＳ Ｐゴシック" panose="020B0600070205080204" pitchFamily="50" charset="-128"/>
                          <a:ea typeface="ＭＳ Ｐゴシック" panose="020B0600070205080204" pitchFamily="50" charset="-128"/>
                        </a:rPr>
                        <a:t>(</a:t>
                      </a:r>
                      <a:r>
                        <a:rPr kumimoji="1" lang="ja-JP" altLang="en-US" sz="900" dirty="0">
                          <a:latin typeface="ＭＳ Ｐゴシック" panose="020B0600070205080204" pitchFamily="50" charset="-128"/>
                          <a:ea typeface="ＭＳ Ｐゴシック" panose="020B0600070205080204" pitchFamily="50" charset="-128"/>
                        </a:rPr>
                        <a:t>年間</a:t>
                      </a:r>
                      <a:r>
                        <a:rPr kumimoji="1" lang="en-US" altLang="ja-JP" sz="900" dirty="0">
                          <a:latin typeface="ＭＳ Ｐゴシック" panose="020B0600070205080204" pitchFamily="50" charset="-128"/>
                          <a:ea typeface="ＭＳ Ｐゴシック" panose="020B0600070205080204" pitchFamily="50" charset="-128"/>
                        </a:rPr>
                        <a:t>)</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tc gridSpan="4">
                  <a:txBody>
                    <a:bodyPr/>
                    <a:lstStyle/>
                    <a:p>
                      <a:pPr algn="ctr"/>
                      <a:r>
                        <a:rPr kumimoji="1" lang="ja-JP" altLang="en-US" sz="900" dirty="0">
                          <a:latin typeface="ＭＳ Ｐゴシック" panose="020B0600070205080204" pitchFamily="50" charset="-128"/>
                          <a:ea typeface="ＭＳ Ｐゴシック" panose="020B0600070205080204" pitchFamily="50" charset="-128"/>
                        </a:rPr>
                        <a:t>散布量</a:t>
                      </a:r>
                    </a:p>
                  </a:txBody>
                  <a:tcPr marL="36000" marR="36000"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extLst>
                  <a:ext uri="{0D108BD9-81ED-4DB2-BD59-A6C34878D82A}">
                    <a16:rowId xmlns:a16="http://schemas.microsoft.com/office/drawing/2014/main" val="1822167165"/>
                  </a:ext>
                </a:extLst>
              </a:tr>
              <a:tr h="216000">
                <a:tc vMerge="1">
                  <a:txBody>
                    <a:bodyPr/>
                    <a:lstStyle/>
                    <a:p>
                      <a:endParaRPr kumimoji="1" lang="ja-JP" altLang="en-US"/>
                    </a:p>
                  </a:txBody>
                  <a:tcPr/>
                </a:tc>
                <a:tc vMerge="1">
                  <a:txBody>
                    <a:bodyPr/>
                    <a:lstStyle/>
                    <a:p>
                      <a:endParaRPr kumimoji="1" lang="ja-JP" altLang="en-US"/>
                    </a:p>
                  </a:txBody>
                  <a:tcPr/>
                </a:tc>
                <a:tc gridSpan="2">
                  <a:txBody>
                    <a:bodyPr/>
                    <a:lstStyle/>
                    <a:p>
                      <a:pPr algn="ctr"/>
                      <a:r>
                        <a:rPr kumimoji="1" lang="ja-JP" altLang="en-US" sz="900" dirty="0">
                          <a:latin typeface="ＭＳ Ｐゴシック" panose="020B0600070205080204" pitchFamily="50" charset="-128"/>
                          <a:ea typeface="ＭＳ Ｐゴシック" panose="020B0600070205080204" pitchFamily="50" charset="-128"/>
                        </a:rPr>
                        <a:t>実験区</a:t>
                      </a:r>
                      <a:r>
                        <a:rPr kumimoji="1" lang="en-US" altLang="ja-JP" sz="900" dirty="0">
                          <a:latin typeface="ＭＳ Ｐゴシック" panose="020B0600070205080204" pitchFamily="50" charset="-128"/>
                          <a:ea typeface="ＭＳ Ｐゴシック" panose="020B0600070205080204" pitchFamily="50" charset="-128"/>
                        </a:rPr>
                        <a:t>1</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gridSpan="2">
                  <a:txBody>
                    <a:bodyPr/>
                    <a:lstStyle/>
                    <a:p>
                      <a:pPr algn="ctr"/>
                      <a:r>
                        <a:rPr kumimoji="1" lang="ja-JP" altLang="en-US" sz="900" dirty="0">
                          <a:latin typeface="ＭＳ Ｐゴシック" panose="020B0600070205080204" pitchFamily="50" charset="-128"/>
                          <a:ea typeface="ＭＳ Ｐゴシック" panose="020B0600070205080204" pitchFamily="50" charset="-128"/>
                        </a:rPr>
                        <a:t>実験区</a:t>
                      </a:r>
                      <a:r>
                        <a:rPr kumimoji="1" lang="en-US" altLang="ja-JP" sz="900" dirty="0">
                          <a:latin typeface="ＭＳ Ｐゴシック" panose="020B0600070205080204" pitchFamily="50" charset="-128"/>
                          <a:ea typeface="ＭＳ Ｐゴシック" panose="020B0600070205080204" pitchFamily="50" charset="-128"/>
                        </a:rPr>
                        <a:t>2</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extLst>
                  <a:ext uri="{0D108BD9-81ED-4DB2-BD59-A6C34878D82A}">
                    <a16:rowId xmlns:a16="http://schemas.microsoft.com/office/drawing/2014/main" val="922520991"/>
                  </a:ext>
                </a:extLst>
              </a:tr>
              <a:tr h="216000">
                <a:tc v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v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総量</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en-US" altLang="ja-JP" sz="900" dirty="0">
                          <a:latin typeface="ＭＳ Ｐゴシック" panose="020B0600070205080204" pitchFamily="50" charset="-128"/>
                          <a:ea typeface="ＭＳ Ｐゴシック" panose="020B0600070205080204" pitchFamily="50" charset="-128"/>
                        </a:rPr>
                        <a:t>(kg)</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単位量</a:t>
                      </a:r>
                      <a:r>
                        <a:rPr kumimoji="1" lang="en-US" altLang="ja-JP" sz="900" dirty="0">
                          <a:latin typeface="ＭＳ Ｐゴシック" panose="020B0600070205080204" pitchFamily="50" charset="-128"/>
                          <a:ea typeface="ＭＳ Ｐゴシック" panose="020B0600070205080204" pitchFamily="50" charset="-128"/>
                        </a:rPr>
                        <a:t>(kg/m</a:t>
                      </a:r>
                      <a:r>
                        <a:rPr kumimoji="1" lang="en-US" altLang="ja-JP" sz="900" baseline="30000" dirty="0">
                          <a:latin typeface="ＭＳ Ｐゴシック" panose="020B0600070205080204" pitchFamily="50" charset="-128"/>
                          <a:ea typeface="ＭＳ Ｐゴシック" panose="020B0600070205080204" pitchFamily="50" charset="-128"/>
                        </a:rPr>
                        <a:t>2</a:t>
                      </a:r>
                      <a:r>
                        <a:rPr kumimoji="1" lang="en-US" altLang="ja-JP" sz="900" dirty="0">
                          <a:latin typeface="ＭＳ Ｐゴシック" panose="020B0600070205080204" pitchFamily="50" charset="-128"/>
                          <a:ea typeface="ＭＳ Ｐゴシック" panose="020B0600070205080204" pitchFamily="50" charset="-128"/>
                        </a:rPr>
                        <a:t>)</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総量</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en-US" altLang="ja-JP" sz="900" dirty="0">
                          <a:latin typeface="ＭＳ Ｐゴシック" panose="020B0600070205080204" pitchFamily="50" charset="-128"/>
                          <a:ea typeface="ＭＳ Ｐゴシック" panose="020B0600070205080204" pitchFamily="50" charset="-128"/>
                        </a:rPr>
                        <a:t>(kg)</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単位量</a:t>
                      </a:r>
                      <a:r>
                        <a:rPr kumimoji="1" lang="en-US" altLang="ja-JP" sz="900" dirty="0">
                          <a:latin typeface="ＭＳ Ｐゴシック" panose="020B0600070205080204" pitchFamily="50" charset="-128"/>
                          <a:ea typeface="ＭＳ Ｐゴシック" panose="020B0600070205080204" pitchFamily="50" charset="-128"/>
                        </a:rPr>
                        <a:t>(kg/m</a:t>
                      </a:r>
                      <a:r>
                        <a:rPr kumimoji="1" lang="en-US" altLang="ja-JP" sz="900" baseline="30000" dirty="0">
                          <a:latin typeface="ＭＳ Ｐゴシック" panose="020B0600070205080204" pitchFamily="50" charset="-128"/>
                          <a:ea typeface="ＭＳ Ｐゴシック" panose="020B0600070205080204" pitchFamily="50" charset="-128"/>
                        </a:rPr>
                        <a:t>2</a:t>
                      </a:r>
                      <a:r>
                        <a:rPr kumimoji="1" lang="en-US" altLang="ja-JP" sz="900" dirty="0">
                          <a:latin typeface="ＭＳ Ｐゴシック" panose="020B0600070205080204" pitchFamily="50" charset="-128"/>
                          <a:ea typeface="ＭＳ Ｐゴシック" panose="020B0600070205080204" pitchFamily="50" charset="-128"/>
                        </a:rPr>
                        <a:t>)</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extLst>
                  <a:ext uri="{0D108BD9-81ED-4DB2-BD59-A6C34878D82A}">
                    <a16:rowId xmlns:a16="http://schemas.microsoft.com/office/drawing/2014/main" val="3347425879"/>
                  </a:ext>
                </a:extLst>
              </a:tr>
              <a:tr h="216000">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エリア</a:t>
                      </a:r>
                      <a:r>
                        <a:rPr kumimoji="1" lang="en-US" altLang="ja-JP" sz="900" dirty="0">
                          <a:latin typeface="ＭＳ Ｐゴシック" panose="020B0600070205080204" pitchFamily="50" charset="-128"/>
                          <a:ea typeface="ＭＳ Ｐゴシック" panose="020B0600070205080204" pitchFamily="50" charset="-128"/>
                        </a:rPr>
                        <a:t>1</a:t>
                      </a:r>
                    </a:p>
                    <a:p>
                      <a:pPr algn="ctr"/>
                      <a:r>
                        <a:rPr kumimoji="1" lang="ja-JP" altLang="en-US" sz="900" dirty="0">
                          <a:latin typeface="ＭＳ Ｐゴシック" panose="020B0600070205080204" pitchFamily="50" charset="-128"/>
                          <a:ea typeface="ＭＳ Ｐゴシック" panose="020B0600070205080204" pitchFamily="50" charset="-128"/>
                        </a:rPr>
                        <a:t>万才橋</a:t>
                      </a:r>
                    </a:p>
                  </a:txBody>
                  <a:tcPr marL="36000" marR="36000" marT="36000" marB="36000" anchor="ct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a:t>
                      </a:r>
                      <a:r>
                        <a:rPr kumimoji="1" lang="ja-JP" altLang="en-US" sz="900" dirty="0">
                          <a:latin typeface="ＭＳ Ｐゴシック" panose="020B0600070205080204" pitchFamily="50" charset="-128"/>
                          <a:ea typeface="ＭＳ Ｐゴシック" panose="020B0600070205080204" pitchFamily="50" charset="-128"/>
                        </a:rPr>
                        <a:t>回</a:t>
                      </a:r>
                    </a:p>
                  </a:txBody>
                  <a:tcPr marL="36000" marR="36000" marT="36000" marB="36000" anchor="ctr">
                    <a:lnR w="12700" cap="flat" cmpd="sng" algn="ctr">
                      <a:solidFill>
                        <a:schemeClr val="tx1"/>
                      </a:solidFill>
                      <a:prstDash val="solid"/>
                      <a:round/>
                      <a:headEnd type="none" w="med" len="med"/>
                      <a:tailEnd type="none" w="med" len="med"/>
                    </a:lnR>
                    <a:lnB w="28575" cap="flat" cmpd="sng" algn="ctr">
                      <a:solidFill>
                        <a:srgbClr val="FF0000"/>
                      </a:solidFill>
                      <a:prstDash val="solid"/>
                      <a:round/>
                      <a:headEnd type="none" w="med" len="med"/>
                      <a:tailEnd type="none" w="med" len="med"/>
                    </a:lnB>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43.2</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0.9</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CCFFCC"/>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86.4</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12700" cap="flat" cmpd="sng" algn="ctr">
                      <a:solidFill>
                        <a:schemeClr val="tx1"/>
                      </a:solidFill>
                      <a:prstDash val="solid"/>
                      <a:round/>
                      <a:headEnd type="none" w="med" len="med"/>
                      <a:tailEnd type="none" w="med" len="med"/>
                    </a:lnL>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1.8</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solidFill>
                      <a:srgbClr val="FFCCFF"/>
                    </a:solidFill>
                  </a:tcPr>
                </a:tc>
                <a:extLst>
                  <a:ext uri="{0D108BD9-81ED-4DB2-BD59-A6C34878D82A}">
                    <a16:rowId xmlns:a16="http://schemas.microsoft.com/office/drawing/2014/main" val="332637755"/>
                  </a:ext>
                </a:extLst>
              </a:tr>
              <a:tr h="216000">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エリア</a:t>
                      </a:r>
                      <a:r>
                        <a:rPr kumimoji="1" lang="en-US" altLang="ja-JP" sz="900" dirty="0">
                          <a:latin typeface="ＭＳ Ｐゴシック" panose="020B0600070205080204" pitchFamily="50" charset="-128"/>
                          <a:ea typeface="ＭＳ Ｐゴシック" panose="020B0600070205080204" pitchFamily="50" charset="-128"/>
                        </a:rPr>
                        <a:t>2</a:t>
                      </a:r>
                    </a:p>
                    <a:p>
                      <a:pPr algn="ctr"/>
                      <a:r>
                        <a:rPr kumimoji="1" lang="ja-JP" altLang="en-US" sz="900" dirty="0">
                          <a:latin typeface="ＭＳ Ｐゴシック" panose="020B0600070205080204" pitchFamily="50" charset="-128"/>
                          <a:ea typeface="ＭＳ Ｐゴシック" panose="020B0600070205080204" pitchFamily="50" charset="-128"/>
                        </a:rPr>
                        <a:t>千歳橋</a:t>
                      </a:r>
                    </a:p>
                  </a:txBody>
                  <a:tcPr marL="36000" marR="36000" marT="36000" marB="36000" anchor="ctr">
                    <a:lnR w="28575" cap="flat" cmpd="sng" algn="ctr">
                      <a:solidFill>
                        <a:srgbClr val="FF0000"/>
                      </a:solidFill>
                      <a:prstDash val="solid"/>
                      <a:round/>
                      <a:headEnd type="none" w="med" len="med"/>
                      <a:tailEnd type="none" w="med" len="med"/>
                    </a:lnR>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4</a:t>
                      </a:r>
                      <a:r>
                        <a:rPr kumimoji="1" lang="ja-JP" altLang="en-US" sz="900" dirty="0">
                          <a:latin typeface="ＭＳ Ｐゴシック" panose="020B0600070205080204" pitchFamily="50" charset="-128"/>
                          <a:ea typeface="ＭＳ Ｐゴシック" panose="020B0600070205080204" pitchFamily="50" charset="-128"/>
                        </a:rPr>
                        <a:t>回</a:t>
                      </a:r>
                    </a:p>
                  </a:txBody>
                  <a:tcPr marL="36000" marR="36000" marT="36000" marB="36000" anchor="ctr">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CCFFCC"/>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115.2</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12700" cap="flat" cmpd="sng" algn="ctr">
                      <a:solidFill>
                        <a:schemeClr val="tx1"/>
                      </a:solidFill>
                      <a:prstDash val="solid"/>
                      <a:round/>
                      <a:headEnd type="none" w="med" len="med"/>
                      <a:tailEnd type="none" w="med" len="med"/>
                    </a:lnL>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0.6</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172.8</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28575" cap="flat" cmpd="sng" algn="ctr">
                      <a:solidFill>
                        <a:srgbClr val="FF0000"/>
                      </a:solidFill>
                      <a:prstDash val="solid"/>
                      <a:round/>
                      <a:headEnd type="none" w="med" len="med"/>
                      <a:tailEnd type="none" w="med" len="med"/>
                    </a:lnL>
                    <a:solidFill>
                      <a:srgbClr val="CCFFCC"/>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0.9</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solidFill>
                      <a:srgbClr val="CCFFCC"/>
                    </a:solidFill>
                  </a:tcPr>
                </a:tc>
                <a:extLst>
                  <a:ext uri="{0D108BD9-81ED-4DB2-BD59-A6C34878D82A}">
                    <a16:rowId xmlns:a16="http://schemas.microsoft.com/office/drawing/2014/main" val="3527908586"/>
                  </a:ext>
                </a:extLst>
              </a:tr>
              <a:tr h="216000">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エリア３</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ja-JP" altLang="en-US" sz="900" dirty="0">
                          <a:latin typeface="ＭＳ Ｐゴシック" panose="020B0600070205080204" pitchFamily="50" charset="-128"/>
                          <a:ea typeface="ＭＳ Ｐゴシック" panose="020B0600070205080204" pitchFamily="50" charset="-128"/>
                        </a:rPr>
                        <a:t>南弁天橋</a:t>
                      </a:r>
                    </a:p>
                  </a:txBody>
                  <a:tcPr marL="36000" marR="36000" marT="36000" marB="36000" anchor="ct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6</a:t>
                      </a:r>
                      <a:r>
                        <a:rPr kumimoji="1" lang="ja-JP" altLang="en-US" sz="900" dirty="0">
                          <a:latin typeface="ＭＳ Ｐゴシック" panose="020B0600070205080204" pitchFamily="50" charset="-128"/>
                          <a:ea typeface="ＭＳ Ｐゴシック" panose="020B0600070205080204" pitchFamily="50" charset="-128"/>
                        </a:rPr>
                        <a:t>回</a:t>
                      </a:r>
                    </a:p>
                  </a:txBody>
                  <a:tcPr marL="36000" marR="36000" marT="36000" marB="36000" anchor="ctr">
                    <a:lnT w="28575" cap="flat" cmpd="sng" algn="ctr">
                      <a:solidFill>
                        <a:srgbClr val="FF0000"/>
                      </a:solidFill>
                      <a:prstDash val="solid"/>
                      <a:round/>
                      <a:headEnd type="none" w="med" len="med"/>
                      <a:tailEnd type="none" w="med" len="med"/>
                    </a:lnT>
                    <a:solidFill>
                      <a:srgbClr val="FFCC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172.8</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T w="28575" cap="flat" cmpd="sng" algn="ctr">
                      <a:solidFill>
                        <a:srgbClr val="FF0000"/>
                      </a:solidFill>
                      <a:prstDash val="solid"/>
                      <a:round/>
                      <a:headEnd type="none" w="med" len="med"/>
                      <a:tailEnd type="none" w="med" len="med"/>
                    </a:lnT>
                    <a:solidFill>
                      <a:srgbClr val="CCFFCC"/>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0.6</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T w="28575" cap="flat" cmpd="sng" algn="ctr">
                      <a:solidFill>
                        <a:srgbClr val="FF0000"/>
                      </a:solidFill>
                      <a:prstDash val="solid"/>
                      <a:round/>
                      <a:headEnd type="none" w="med" len="med"/>
                      <a:tailEnd type="none" w="med" len="med"/>
                    </a:lnT>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259.2</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solidFill>
                      <a:srgbClr val="FFCC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0.9</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solidFill>
                      <a:srgbClr val="CCFFCC"/>
                    </a:solidFill>
                  </a:tcPr>
                </a:tc>
                <a:extLst>
                  <a:ext uri="{0D108BD9-81ED-4DB2-BD59-A6C34878D82A}">
                    <a16:rowId xmlns:a16="http://schemas.microsoft.com/office/drawing/2014/main" val="1777216447"/>
                  </a:ext>
                </a:extLst>
              </a:tr>
            </a:tbl>
          </a:graphicData>
        </a:graphic>
      </p:graphicFrame>
      <p:sp>
        <p:nvSpPr>
          <p:cNvPr id="77" name="テキスト ボックス 76">
            <a:extLst>
              <a:ext uri="{FF2B5EF4-FFF2-40B4-BE49-F238E27FC236}">
                <a16:creationId xmlns:a16="http://schemas.microsoft.com/office/drawing/2014/main" id="{83EE2877-846E-4203-8357-625EB73FB891}"/>
              </a:ext>
            </a:extLst>
          </p:cNvPr>
          <p:cNvSpPr txBox="1"/>
          <p:nvPr/>
        </p:nvSpPr>
        <p:spPr>
          <a:xfrm>
            <a:off x="12240000" y="2012247"/>
            <a:ext cx="1800000" cy="252000"/>
          </a:xfrm>
          <a:prstGeom prst="rect">
            <a:avLst/>
          </a:prstGeom>
          <a:noFill/>
        </p:spPr>
        <p:txBody>
          <a:bodyPr wrap="square" lIns="0" tIns="0" rIns="0" bIns="0" rtlCol="0" anchor="ctr" anchorCtr="0">
            <a:noAutofit/>
          </a:bodyPr>
          <a:lstStyle/>
          <a:p>
            <a:r>
              <a:rPr kumimoji="1" lang="en-US" altLang="ja-JP" sz="1400" dirty="0">
                <a:solidFill>
                  <a:srgbClr val="000099"/>
                </a:solidFill>
                <a:latin typeface="ＭＳ Ｐゴシック" panose="020B0600070205080204" pitchFamily="50" charset="-128"/>
                <a:ea typeface="ＭＳ Ｐゴシック" panose="020B0600070205080204" pitchFamily="50" charset="-128"/>
              </a:rPr>
              <a:t>【</a:t>
            </a:r>
            <a:r>
              <a:rPr kumimoji="1" lang="ja-JP" altLang="en-US" sz="1400" dirty="0">
                <a:solidFill>
                  <a:srgbClr val="000099"/>
                </a:solidFill>
                <a:latin typeface="ＭＳ Ｐゴシック" panose="020B0600070205080204" pitchFamily="50" charset="-128"/>
                <a:ea typeface="ＭＳ Ｐゴシック" panose="020B0600070205080204" pitchFamily="50" charset="-128"/>
              </a:rPr>
              <a:t>散布回数･散布量</a:t>
            </a:r>
            <a:r>
              <a:rPr kumimoji="1" lang="en-US" altLang="ja-JP" sz="1400" dirty="0">
                <a:solidFill>
                  <a:srgbClr val="000099"/>
                </a:solidFill>
                <a:latin typeface="ＭＳ Ｐゴシック" panose="020B0600070205080204" pitchFamily="50" charset="-128"/>
                <a:ea typeface="ＭＳ Ｐゴシック" panose="020B0600070205080204" pitchFamily="50" charset="-128"/>
              </a:rPr>
              <a:t>】</a:t>
            </a:r>
            <a:endParaRPr kumimoji="1" lang="ja-JP" altLang="en-US" sz="1400" dirty="0">
              <a:solidFill>
                <a:srgbClr val="000099"/>
              </a:solidFill>
              <a:latin typeface="ＭＳ Ｐゴシック" panose="020B0600070205080204" pitchFamily="50" charset="-128"/>
              <a:ea typeface="ＭＳ Ｐゴシック" panose="020B0600070205080204" pitchFamily="50" charset="-128"/>
            </a:endParaRPr>
          </a:p>
        </p:txBody>
      </p:sp>
      <p:sp>
        <p:nvSpPr>
          <p:cNvPr id="78" name="テキスト ボックス 77">
            <a:extLst>
              <a:ext uri="{FF2B5EF4-FFF2-40B4-BE49-F238E27FC236}">
                <a16:creationId xmlns:a16="http://schemas.microsoft.com/office/drawing/2014/main" id="{B0E6D533-7326-4103-883A-197ED6703B1C}"/>
              </a:ext>
            </a:extLst>
          </p:cNvPr>
          <p:cNvSpPr txBox="1"/>
          <p:nvPr/>
        </p:nvSpPr>
        <p:spPr>
          <a:xfrm>
            <a:off x="12276000" y="4517429"/>
            <a:ext cx="2735350" cy="540000"/>
          </a:xfrm>
          <a:prstGeom prst="rect">
            <a:avLst/>
          </a:prstGeom>
          <a:noFill/>
        </p:spPr>
        <p:txBody>
          <a:bodyPr wrap="square" lIns="0" tIns="0" rIns="0" bIns="0" rtlCol="0" anchor="t" anchorCtr="0">
            <a:noAutofit/>
          </a:bodyPr>
          <a:lstStyle/>
          <a:p>
            <a:pPr>
              <a:lnSpc>
                <a:spcPts val="1300"/>
              </a:lnSpc>
            </a:pP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千歳橋・実験区</a:t>
            </a:r>
            <a:r>
              <a:rPr lang="en-US" altLang="ja-JP" sz="1000" dirty="0">
                <a:latin typeface="ＭＳ Ｐゴシック" panose="020B0600070205080204" pitchFamily="50" charset="-128"/>
                <a:ea typeface="ＭＳ Ｐゴシック" panose="020B0600070205080204" pitchFamily="50" charset="-128"/>
              </a:rPr>
              <a:t>2-1】</a:t>
            </a:r>
          </a:p>
          <a:p>
            <a:pPr marL="72000" indent="-72000">
              <a:lnSpc>
                <a:spcPts val="1300"/>
              </a:lnSpc>
            </a:pPr>
            <a:r>
              <a:rPr lang="ja-JP" altLang="en-US" sz="1000" dirty="0">
                <a:latin typeface="ＭＳ Ｐゴシック" panose="020B0600070205080204" pitchFamily="50" charset="-128"/>
                <a:ea typeface="ＭＳ Ｐゴシック" panose="020B0600070205080204" pitchFamily="50" charset="-128"/>
              </a:rPr>
              <a:t>・単位散布量は基準より少ない</a:t>
            </a:r>
            <a:endParaRPr lang="en-US" altLang="ja-JP" sz="1000" dirty="0">
              <a:latin typeface="ＭＳ Ｐゴシック" panose="020B0600070205080204" pitchFamily="50" charset="-128"/>
              <a:ea typeface="ＭＳ Ｐゴシック" panose="020B0600070205080204" pitchFamily="50" charset="-128"/>
            </a:endParaRPr>
          </a:p>
          <a:p>
            <a:pPr marL="72000" indent="-72000">
              <a:lnSpc>
                <a:spcPts val="1300"/>
              </a:lnSpc>
            </a:pPr>
            <a:r>
              <a:rPr lang="ja-JP" altLang="en-US" sz="1000" dirty="0">
                <a:latin typeface="ＭＳ Ｐゴシック" panose="020B0600070205080204" pitchFamily="50" charset="-128"/>
                <a:ea typeface="ＭＳ Ｐゴシック" panose="020B0600070205080204" pitchFamily="50" charset="-128"/>
              </a:rPr>
              <a:t>・散布回数は基準どおり、総散布量が少ない</a:t>
            </a:r>
          </a:p>
        </p:txBody>
      </p:sp>
      <p:grpSp>
        <p:nvGrpSpPr>
          <p:cNvPr id="56" name="グループ化 55">
            <a:extLst>
              <a:ext uri="{FF2B5EF4-FFF2-40B4-BE49-F238E27FC236}">
                <a16:creationId xmlns:a16="http://schemas.microsoft.com/office/drawing/2014/main" id="{BFF89AF9-2EAA-4065-BB7C-35D8B28CFC4C}"/>
              </a:ext>
            </a:extLst>
          </p:cNvPr>
          <p:cNvGrpSpPr/>
          <p:nvPr/>
        </p:nvGrpSpPr>
        <p:grpSpPr>
          <a:xfrm>
            <a:off x="12275999" y="4121429"/>
            <a:ext cx="2516735" cy="360000"/>
            <a:chOff x="12275999" y="2880000"/>
            <a:chExt cx="2516735" cy="360000"/>
          </a:xfrm>
        </p:grpSpPr>
        <p:sp>
          <p:nvSpPr>
            <p:cNvPr id="73" name="テキスト ボックス 72">
              <a:extLst>
                <a:ext uri="{FF2B5EF4-FFF2-40B4-BE49-F238E27FC236}">
                  <a16:creationId xmlns:a16="http://schemas.microsoft.com/office/drawing/2014/main" id="{1C0A98F2-2C3E-4C90-BE8F-DD3B031430DA}"/>
                </a:ext>
              </a:extLst>
            </p:cNvPr>
            <p:cNvSpPr txBox="1"/>
            <p:nvPr/>
          </p:nvSpPr>
          <p:spPr>
            <a:xfrm>
              <a:off x="12275999" y="2880000"/>
              <a:ext cx="2429937" cy="179026"/>
            </a:xfrm>
            <a:prstGeom prst="rect">
              <a:avLst/>
            </a:prstGeom>
            <a:noFill/>
          </p:spPr>
          <p:txBody>
            <a:bodyPr wrap="square" lIns="0" tIns="0" rIns="0" bIns="0" rtlCol="0" anchor="ctr" anchorCtr="0">
              <a:noAutofit/>
            </a:bodyPr>
            <a:lstStyle/>
            <a:p>
              <a:r>
                <a:rPr lang="ja-JP" altLang="en-US" sz="900" dirty="0">
                  <a:latin typeface="ＭＳ Ｐゴシック" panose="020B0600070205080204" pitchFamily="50" charset="-128"/>
                  <a:ea typeface="ＭＳ Ｐゴシック" panose="020B0600070205080204" pitchFamily="50" charset="-128"/>
                </a:rPr>
                <a:t>千歳橋・実験区</a:t>
              </a:r>
              <a:r>
                <a:rPr lang="en-US" altLang="ja-JP" sz="900" dirty="0">
                  <a:latin typeface="ＭＳ Ｐゴシック" panose="020B0600070205080204" pitchFamily="50" charset="-128"/>
                  <a:ea typeface="ＭＳ Ｐゴシック" panose="020B0600070205080204" pitchFamily="50" charset="-128"/>
                </a:rPr>
                <a:t>2-2</a:t>
              </a:r>
              <a:r>
                <a:rPr lang="ja-JP" altLang="en-US" sz="900" dirty="0">
                  <a:latin typeface="ＭＳ Ｐゴシック" panose="020B0600070205080204" pitchFamily="50" charset="-128"/>
                  <a:ea typeface="ＭＳ Ｐゴシック" panose="020B0600070205080204" pitchFamily="50" charset="-128"/>
                </a:rPr>
                <a:t>がメーカー推奨条件</a:t>
              </a:r>
              <a:r>
                <a:rPr lang="en-US" altLang="ja-JP" sz="900" dirty="0">
                  <a:latin typeface="ＭＳ Ｐゴシック" panose="020B0600070205080204" pitchFamily="50" charset="-128"/>
                  <a:ea typeface="ＭＳ Ｐゴシック" panose="020B0600070205080204" pitchFamily="50" charset="-128"/>
                </a:rPr>
                <a:t>(</a:t>
              </a:r>
              <a:r>
                <a:rPr lang="ja-JP" altLang="en-US" sz="900" dirty="0">
                  <a:latin typeface="ＭＳ Ｐゴシック" panose="020B0600070205080204" pitchFamily="50" charset="-128"/>
                  <a:ea typeface="ＭＳ Ｐゴシック" panose="020B0600070205080204" pitchFamily="50" charset="-128"/>
                </a:rPr>
                <a:t>基準</a:t>
              </a:r>
              <a:r>
                <a:rPr lang="en-US" altLang="ja-JP" sz="900" dirty="0">
                  <a:latin typeface="ＭＳ Ｐゴシック" panose="020B0600070205080204" pitchFamily="50" charset="-128"/>
                  <a:ea typeface="ＭＳ Ｐゴシック" panose="020B0600070205080204" pitchFamily="50" charset="-128"/>
                </a:rPr>
                <a:t>)</a:t>
              </a:r>
              <a:endParaRPr lang="ja-JP" altLang="en-US" sz="900" dirty="0">
                <a:latin typeface="ＭＳ Ｐゴシック" panose="020B0600070205080204" pitchFamily="50" charset="-128"/>
                <a:ea typeface="ＭＳ Ｐゴシック" panose="020B0600070205080204" pitchFamily="50" charset="-128"/>
              </a:endParaRPr>
            </a:p>
          </p:txBody>
        </p:sp>
        <p:sp>
          <p:nvSpPr>
            <p:cNvPr id="74" name="テキスト ボックス 73">
              <a:extLst>
                <a:ext uri="{FF2B5EF4-FFF2-40B4-BE49-F238E27FC236}">
                  <a16:creationId xmlns:a16="http://schemas.microsoft.com/office/drawing/2014/main" id="{1DD333C1-692B-413F-BD00-06BBBC60ABE4}"/>
                </a:ext>
              </a:extLst>
            </p:cNvPr>
            <p:cNvSpPr txBox="1"/>
            <p:nvPr/>
          </p:nvSpPr>
          <p:spPr>
            <a:xfrm>
              <a:off x="12420000" y="3060000"/>
              <a:ext cx="756000" cy="180000"/>
            </a:xfrm>
            <a:prstGeom prst="rect">
              <a:avLst/>
            </a:prstGeom>
            <a:noFill/>
          </p:spPr>
          <p:txBody>
            <a:bodyPr wrap="square" lIns="0" tIns="0" rIns="0" bIns="0" rtlCol="0" anchor="ctr" anchorCtr="0">
              <a:noAutofit/>
            </a:bodyPr>
            <a:lstStyle/>
            <a:p>
              <a:pPr>
                <a:lnSpc>
                  <a:spcPts val="1100"/>
                </a:lnSpc>
              </a:pPr>
              <a:r>
                <a:rPr lang="ja-JP" altLang="en-US" sz="900" dirty="0">
                  <a:latin typeface="ＭＳ Ｐゴシック" panose="020B0600070205080204" pitchFamily="50" charset="-128"/>
                  <a:ea typeface="ＭＳ Ｐゴシック" panose="020B0600070205080204" pitchFamily="50" charset="-128"/>
                </a:rPr>
                <a:t>基準より少ない</a:t>
              </a:r>
              <a:endParaRPr lang="en-US" altLang="ja-JP" sz="900" dirty="0">
                <a:latin typeface="ＭＳ Ｐゴシック" panose="020B0600070205080204" pitchFamily="50" charset="-128"/>
                <a:ea typeface="ＭＳ Ｐゴシック" panose="020B0600070205080204" pitchFamily="50" charset="-128"/>
              </a:endParaRPr>
            </a:p>
          </p:txBody>
        </p:sp>
        <p:sp>
          <p:nvSpPr>
            <p:cNvPr id="75" name="正方形/長方形 74">
              <a:extLst>
                <a:ext uri="{FF2B5EF4-FFF2-40B4-BE49-F238E27FC236}">
                  <a16:creationId xmlns:a16="http://schemas.microsoft.com/office/drawing/2014/main" id="{0AE40FD5-6F43-459E-8A1E-983A00A1676C}"/>
                </a:ext>
              </a:extLst>
            </p:cNvPr>
            <p:cNvSpPr/>
            <p:nvPr/>
          </p:nvSpPr>
          <p:spPr>
            <a:xfrm>
              <a:off x="12276000" y="3096000"/>
              <a:ext cx="108000" cy="108000"/>
            </a:xfrm>
            <a:prstGeom prst="rect">
              <a:avLst/>
            </a:prstGeom>
            <a:solidFill>
              <a:srgbClr val="CC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a:extLst>
                <a:ext uri="{FF2B5EF4-FFF2-40B4-BE49-F238E27FC236}">
                  <a16:creationId xmlns:a16="http://schemas.microsoft.com/office/drawing/2014/main" id="{FEB65B37-86F5-4314-90B5-3C4FE2047AF4}"/>
                </a:ext>
              </a:extLst>
            </p:cNvPr>
            <p:cNvSpPr/>
            <p:nvPr/>
          </p:nvSpPr>
          <p:spPr>
            <a:xfrm>
              <a:off x="13212000" y="3096000"/>
              <a:ext cx="108000" cy="108000"/>
            </a:xfrm>
            <a:prstGeom prst="rect">
              <a:avLst/>
            </a:prstGeom>
            <a:solidFill>
              <a:srgbClr val="CC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正方形/長方形 79">
              <a:extLst>
                <a:ext uri="{FF2B5EF4-FFF2-40B4-BE49-F238E27FC236}">
                  <a16:creationId xmlns:a16="http://schemas.microsoft.com/office/drawing/2014/main" id="{51484510-1DE1-401A-AC7E-093A9EDAF4C3}"/>
                </a:ext>
              </a:extLst>
            </p:cNvPr>
            <p:cNvSpPr/>
            <p:nvPr/>
          </p:nvSpPr>
          <p:spPr>
            <a:xfrm>
              <a:off x="13964734" y="3096000"/>
              <a:ext cx="108000" cy="108000"/>
            </a:xfrm>
            <a:prstGeom prst="rect">
              <a:avLst/>
            </a:prstGeom>
            <a:solidFill>
              <a:srgbClr val="FFCC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a16="http://schemas.microsoft.com/office/drawing/2014/main" id="{BC0446C7-09EF-4582-9285-B3667E786AA9}"/>
                </a:ext>
              </a:extLst>
            </p:cNvPr>
            <p:cNvSpPr txBox="1"/>
            <p:nvPr/>
          </p:nvSpPr>
          <p:spPr>
            <a:xfrm>
              <a:off x="13356000" y="3060000"/>
              <a:ext cx="684000" cy="180000"/>
            </a:xfrm>
            <a:prstGeom prst="rect">
              <a:avLst/>
            </a:prstGeom>
            <a:noFill/>
          </p:spPr>
          <p:txBody>
            <a:bodyPr wrap="square" lIns="0" tIns="0" rIns="0" bIns="0" rtlCol="0" anchor="ctr" anchorCtr="0">
              <a:noAutofit/>
            </a:bodyPr>
            <a:lstStyle/>
            <a:p>
              <a:pPr>
                <a:lnSpc>
                  <a:spcPts val="1100"/>
                </a:lnSpc>
              </a:pPr>
              <a:r>
                <a:rPr lang="ja-JP" altLang="en-US" sz="900" dirty="0">
                  <a:latin typeface="ＭＳ Ｐゴシック" panose="020B0600070205080204" pitchFamily="50" charset="-128"/>
                  <a:ea typeface="ＭＳ Ｐゴシック" panose="020B0600070205080204" pitchFamily="50" charset="-128"/>
                </a:rPr>
                <a:t>基準と同じ</a:t>
              </a:r>
              <a:endParaRPr lang="en-US" altLang="ja-JP" sz="900" dirty="0">
                <a:latin typeface="ＭＳ Ｐゴシック" panose="020B0600070205080204" pitchFamily="50" charset="-128"/>
                <a:ea typeface="ＭＳ Ｐゴシック" panose="020B0600070205080204" pitchFamily="50" charset="-128"/>
              </a:endParaRPr>
            </a:p>
          </p:txBody>
        </p:sp>
        <p:sp>
          <p:nvSpPr>
            <p:cNvPr id="86" name="テキスト ボックス 85">
              <a:extLst>
                <a:ext uri="{FF2B5EF4-FFF2-40B4-BE49-F238E27FC236}">
                  <a16:creationId xmlns:a16="http://schemas.microsoft.com/office/drawing/2014/main" id="{092DFA26-17B5-4978-A967-9F7754089CBB}"/>
                </a:ext>
              </a:extLst>
            </p:cNvPr>
            <p:cNvSpPr txBox="1"/>
            <p:nvPr/>
          </p:nvSpPr>
          <p:spPr>
            <a:xfrm>
              <a:off x="14108734" y="3060000"/>
              <a:ext cx="684000" cy="180000"/>
            </a:xfrm>
            <a:prstGeom prst="rect">
              <a:avLst/>
            </a:prstGeom>
            <a:noFill/>
          </p:spPr>
          <p:txBody>
            <a:bodyPr wrap="square" lIns="0" tIns="0" rIns="0" bIns="0" rtlCol="0" anchor="ctr" anchorCtr="0">
              <a:noAutofit/>
            </a:bodyPr>
            <a:lstStyle/>
            <a:p>
              <a:pPr>
                <a:lnSpc>
                  <a:spcPts val="1100"/>
                </a:lnSpc>
              </a:pPr>
              <a:r>
                <a:rPr lang="ja-JP" altLang="en-US" sz="900" dirty="0">
                  <a:latin typeface="ＭＳ Ｐゴシック" panose="020B0600070205080204" pitchFamily="50" charset="-128"/>
                  <a:ea typeface="ＭＳ Ｐゴシック" panose="020B0600070205080204" pitchFamily="50" charset="-128"/>
                </a:rPr>
                <a:t>基準より多い</a:t>
              </a:r>
              <a:endParaRPr lang="en-US" altLang="ja-JP" sz="900" dirty="0">
                <a:latin typeface="ＭＳ Ｐゴシック" panose="020B0600070205080204" pitchFamily="50" charset="-128"/>
                <a:ea typeface="ＭＳ Ｐゴシック" panose="020B0600070205080204" pitchFamily="50" charset="-128"/>
              </a:endParaRPr>
            </a:p>
          </p:txBody>
        </p:sp>
      </p:grpSp>
      <p:grpSp>
        <p:nvGrpSpPr>
          <p:cNvPr id="67" name="グループ化 66">
            <a:extLst>
              <a:ext uri="{FF2B5EF4-FFF2-40B4-BE49-F238E27FC236}">
                <a16:creationId xmlns:a16="http://schemas.microsoft.com/office/drawing/2014/main" id="{7F008669-D230-4999-83C2-EF878414D026}"/>
              </a:ext>
            </a:extLst>
          </p:cNvPr>
          <p:cNvGrpSpPr/>
          <p:nvPr/>
        </p:nvGrpSpPr>
        <p:grpSpPr>
          <a:xfrm>
            <a:off x="180000" y="2840247"/>
            <a:ext cx="1008000" cy="7632000"/>
            <a:chOff x="180000" y="2016000"/>
            <a:chExt cx="1008000" cy="7632000"/>
          </a:xfrm>
        </p:grpSpPr>
        <p:sp>
          <p:nvSpPr>
            <p:cNvPr id="68" name="矢印: 五方向 67">
              <a:extLst>
                <a:ext uri="{FF2B5EF4-FFF2-40B4-BE49-F238E27FC236}">
                  <a16:creationId xmlns:a16="http://schemas.microsoft.com/office/drawing/2014/main" id="{D92AF67C-B6FE-433F-ACB6-0E9B89252D1D}"/>
                </a:ext>
              </a:extLst>
            </p:cNvPr>
            <p:cNvSpPr/>
            <p:nvPr/>
          </p:nvSpPr>
          <p:spPr>
            <a:xfrm>
              <a:off x="180000" y="2016000"/>
              <a:ext cx="1008000" cy="576000"/>
            </a:xfrm>
            <a:prstGeom prst="homePlate">
              <a:avLst>
                <a:gd name="adj" fmla="val 1571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dirty="0">
                  <a:solidFill>
                    <a:schemeClr val="tx1"/>
                  </a:solidFill>
                  <a:latin typeface="ＭＳ Ｐゴシック" panose="020B0600070205080204" pitchFamily="50" charset="-128"/>
                  <a:ea typeface="ＭＳ Ｐゴシック" panose="020B0600070205080204" pitchFamily="50" charset="-128"/>
                </a:rPr>
                <a:t>下水放流量</a:t>
              </a:r>
            </a:p>
          </p:txBody>
        </p:sp>
        <p:sp>
          <p:nvSpPr>
            <p:cNvPr id="69" name="矢印: 五方向 68">
              <a:extLst>
                <a:ext uri="{FF2B5EF4-FFF2-40B4-BE49-F238E27FC236}">
                  <a16:creationId xmlns:a16="http://schemas.microsoft.com/office/drawing/2014/main" id="{F0638261-3BC9-453F-8894-11BEE23A17DE}"/>
                </a:ext>
              </a:extLst>
            </p:cNvPr>
            <p:cNvSpPr/>
            <p:nvPr/>
          </p:nvSpPr>
          <p:spPr>
            <a:xfrm>
              <a:off x="180000" y="3096000"/>
              <a:ext cx="1008000" cy="576000"/>
            </a:xfrm>
            <a:prstGeom prst="homePlate">
              <a:avLst>
                <a:gd name="adj" fmla="val 1571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dirty="0">
                  <a:solidFill>
                    <a:schemeClr val="tx1"/>
                  </a:solidFill>
                  <a:latin typeface="ＭＳ Ｐゴシック" panose="020B0600070205080204" pitchFamily="50" charset="-128"/>
                  <a:ea typeface="ＭＳ Ｐゴシック" panose="020B0600070205080204" pitchFamily="50" charset="-128"/>
                </a:rPr>
                <a:t>地盤高</a:t>
              </a:r>
            </a:p>
          </p:txBody>
        </p:sp>
        <p:sp>
          <p:nvSpPr>
            <p:cNvPr id="70" name="矢印: 五方向 69">
              <a:extLst>
                <a:ext uri="{FF2B5EF4-FFF2-40B4-BE49-F238E27FC236}">
                  <a16:creationId xmlns:a16="http://schemas.microsoft.com/office/drawing/2014/main" id="{93E20A55-86B7-4B3D-98AC-760F9D9E02A3}"/>
                </a:ext>
              </a:extLst>
            </p:cNvPr>
            <p:cNvSpPr/>
            <p:nvPr/>
          </p:nvSpPr>
          <p:spPr>
            <a:xfrm>
              <a:off x="180000" y="4451250"/>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1400" dirty="0">
                  <a:solidFill>
                    <a:schemeClr val="tx1"/>
                  </a:solidFill>
                  <a:latin typeface="ＭＳ Ｐゴシック" panose="020B0600070205080204" pitchFamily="50" charset="-128"/>
                  <a:ea typeface="ＭＳ Ｐゴシック" panose="020B0600070205080204" pitchFamily="50" charset="-128"/>
                </a:rPr>
                <a:t>ORP</a:t>
              </a:r>
              <a:endParaRPr lang="ja-JP" altLang="en-US" sz="1400" dirty="0">
                <a:solidFill>
                  <a:schemeClr val="tx1"/>
                </a:solidFill>
                <a:latin typeface="ＭＳ Ｐゴシック" panose="020B0600070205080204" pitchFamily="50" charset="-128"/>
                <a:ea typeface="ＭＳ Ｐゴシック" panose="020B0600070205080204" pitchFamily="50" charset="-128"/>
              </a:endParaRPr>
            </a:p>
          </p:txBody>
        </p:sp>
        <p:sp>
          <p:nvSpPr>
            <p:cNvPr id="71" name="矢印: 五方向 70">
              <a:extLst>
                <a:ext uri="{FF2B5EF4-FFF2-40B4-BE49-F238E27FC236}">
                  <a16:creationId xmlns:a16="http://schemas.microsoft.com/office/drawing/2014/main" id="{0565CC10-D67A-4478-8A28-6E337496A586}"/>
                </a:ext>
              </a:extLst>
            </p:cNvPr>
            <p:cNvSpPr/>
            <p:nvPr/>
          </p:nvSpPr>
          <p:spPr>
            <a:xfrm>
              <a:off x="180000" y="5843475"/>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dirty="0">
                  <a:solidFill>
                    <a:schemeClr val="tx1"/>
                  </a:solidFill>
                  <a:latin typeface="ＭＳ Ｐゴシック" panose="020B0600070205080204" pitchFamily="50" charset="-128"/>
                  <a:ea typeface="ＭＳ Ｐゴシック" panose="020B0600070205080204" pitchFamily="50" charset="-128"/>
                </a:rPr>
                <a:t>全硫化物</a:t>
              </a:r>
            </a:p>
          </p:txBody>
        </p:sp>
        <p:sp>
          <p:nvSpPr>
            <p:cNvPr id="87" name="矢印: 五方向 86">
              <a:extLst>
                <a:ext uri="{FF2B5EF4-FFF2-40B4-BE49-F238E27FC236}">
                  <a16:creationId xmlns:a16="http://schemas.microsoft.com/office/drawing/2014/main" id="{F0B39948-7FA1-41CE-A79E-E11B3556FC89}"/>
                </a:ext>
              </a:extLst>
            </p:cNvPr>
            <p:cNvSpPr/>
            <p:nvPr/>
          </p:nvSpPr>
          <p:spPr>
            <a:xfrm>
              <a:off x="180000" y="7214550"/>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1400" dirty="0">
                  <a:solidFill>
                    <a:schemeClr val="tx1"/>
                  </a:solidFill>
                  <a:latin typeface="ＭＳ Ｐゴシック" panose="020B0600070205080204" pitchFamily="50" charset="-128"/>
                  <a:ea typeface="ＭＳ Ｐゴシック" panose="020B0600070205080204" pitchFamily="50" charset="-128"/>
                </a:rPr>
                <a:t>TOC</a:t>
              </a:r>
              <a:endParaRPr lang="ja-JP" altLang="en-US" sz="1400" dirty="0">
                <a:solidFill>
                  <a:schemeClr val="tx1"/>
                </a:solidFill>
                <a:latin typeface="ＭＳ Ｐゴシック" panose="020B0600070205080204" pitchFamily="50" charset="-128"/>
                <a:ea typeface="ＭＳ Ｐゴシック" panose="020B0600070205080204" pitchFamily="50" charset="-128"/>
              </a:endParaRPr>
            </a:p>
          </p:txBody>
        </p:sp>
        <p:sp>
          <p:nvSpPr>
            <p:cNvPr id="88" name="矢印: 五方向 87">
              <a:extLst>
                <a:ext uri="{FF2B5EF4-FFF2-40B4-BE49-F238E27FC236}">
                  <a16:creationId xmlns:a16="http://schemas.microsoft.com/office/drawing/2014/main" id="{A4F708DA-6ADA-42AB-AE4E-D3F7B4258417}"/>
                </a:ext>
              </a:extLst>
            </p:cNvPr>
            <p:cNvSpPr/>
            <p:nvPr/>
          </p:nvSpPr>
          <p:spPr>
            <a:xfrm>
              <a:off x="180000" y="8568000"/>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dirty="0">
                  <a:solidFill>
                    <a:schemeClr val="tx1"/>
                  </a:solidFill>
                  <a:latin typeface="ＭＳ Ｐゴシック" panose="020B0600070205080204" pitchFamily="50" charset="-128"/>
                  <a:ea typeface="ＭＳ Ｐゴシック" panose="020B0600070205080204" pitchFamily="50" charset="-128"/>
                </a:rPr>
                <a:t>強熱減量</a:t>
              </a:r>
            </a:p>
          </p:txBody>
        </p:sp>
        <p:cxnSp>
          <p:nvCxnSpPr>
            <p:cNvPr id="89" name="直線矢印コネクタ 88">
              <a:extLst>
                <a:ext uri="{FF2B5EF4-FFF2-40B4-BE49-F238E27FC236}">
                  <a16:creationId xmlns:a16="http://schemas.microsoft.com/office/drawing/2014/main" id="{87ECF663-0F1E-4725-8A99-ED618B375A4D}"/>
                </a:ext>
              </a:extLst>
            </p:cNvPr>
            <p:cNvCxnSpPr>
              <a:cxnSpLocks/>
            </p:cNvCxnSpPr>
            <p:nvPr/>
          </p:nvCxnSpPr>
          <p:spPr>
            <a:xfrm flipV="1">
              <a:off x="1080000" y="4595250"/>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90" name="直線矢印コネクタ 89">
              <a:extLst>
                <a:ext uri="{FF2B5EF4-FFF2-40B4-BE49-F238E27FC236}">
                  <a16:creationId xmlns:a16="http://schemas.microsoft.com/office/drawing/2014/main" id="{2196C6D4-033F-4A48-AFB8-2A3892F54FF1}"/>
                </a:ext>
              </a:extLst>
            </p:cNvPr>
            <p:cNvCxnSpPr>
              <a:cxnSpLocks/>
            </p:cNvCxnSpPr>
            <p:nvPr/>
          </p:nvCxnSpPr>
          <p:spPr>
            <a:xfrm>
              <a:off x="1080000" y="5987475"/>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96" name="直線矢印コネクタ 95">
              <a:extLst>
                <a:ext uri="{FF2B5EF4-FFF2-40B4-BE49-F238E27FC236}">
                  <a16:creationId xmlns:a16="http://schemas.microsoft.com/office/drawing/2014/main" id="{EB40898C-9C91-4A0D-A5BB-C0AA8AB0D2C2}"/>
                </a:ext>
              </a:extLst>
            </p:cNvPr>
            <p:cNvCxnSpPr>
              <a:cxnSpLocks/>
            </p:cNvCxnSpPr>
            <p:nvPr/>
          </p:nvCxnSpPr>
          <p:spPr>
            <a:xfrm>
              <a:off x="1080000" y="7358550"/>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97" name="直線矢印コネクタ 96">
              <a:extLst>
                <a:ext uri="{FF2B5EF4-FFF2-40B4-BE49-F238E27FC236}">
                  <a16:creationId xmlns:a16="http://schemas.microsoft.com/office/drawing/2014/main" id="{77E1C1BB-B507-4C0C-8A69-864F31B7F141}"/>
                </a:ext>
              </a:extLst>
            </p:cNvPr>
            <p:cNvCxnSpPr>
              <a:cxnSpLocks/>
            </p:cNvCxnSpPr>
            <p:nvPr/>
          </p:nvCxnSpPr>
          <p:spPr>
            <a:xfrm>
              <a:off x="1080000" y="8748000"/>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98" name="テキスト ボックス 97">
              <a:extLst>
                <a:ext uri="{FF2B5EF4-FFF2-40B4-BE49-F238E27FC236}">
                  <a16:creationId xmlns:a16="http://schemas.microsoft.com/office/drawing/2014/main" id="{F7EC3A5E-CAC8-4078-8D14-80C0A7F1F12A}"/>
                </a:ext>
              </a:extLst>
            </p:cNvPr>
            <p:cNvSpPr txBox="1"/>
            <p:nvPr/>
          </p:nvSpPr>
          <p:spPr>
            <a:xfrm>
              <a:off x="216000" y="9468000"/>
              <a:ext cx="936000" cy="180000"/>
            </a:xfrm>
            <a:prstGeom prst="rect">
              <a:avLst/>
            </a:prstGeom>
            <a:noFill/>
          </p:spPr>
          <p:txBody>
            <a:bodyPr wrap="square" lIns="0" tIns="0" rIns="0" bIns="0" rtlCol="0" anchor="ctr" anchorCtr="0">
              <a:noAutofit/>
            </a:bodyPr>
            <a:lstStyle/>
            <a:p>
              <a:r>
                <a:rPr lang="ja-JP" altLang="en-US" sz="1000" dirty="0">
                  <a:solidFill>
                    <a:srgbClr val="C00000"/>
                  </a:solidFill>
                  <a:latin typeface="ＭＳ Ｐゴシック" panose="020B0600070205080204" pitchFamily="50" charset="-128"/>
                  <a:ea typeface="ＭＳ Ｐゴシック" panose="020B0600070205080204" pitchFamily="50" charset="-128"/>
                </a:rPr>
                <a:t>矢印</a:t>
              </a:r>
              <a:r>
                <a:rPr lang="ja-JP" altLang="en-US" sz="1000" dirty="0">
                  <a:latin typeface="ＭＳ Ｐゴシック" panose="020B0600070205080204" pitchFamily="50" charset="-128"/>
                  <a:ea typeface="ＭＳ Ｐゴシック" panose="020B0600070205080204" pitchFamily="50" charset="-128"/>
                </a:rPr>
                <a:t>：改善方向</a:t>
              </a:r>
            </a:p>
          </p:txBody>
        </p:sp>
      </p:grpSp>
      <p:pic>
        <p:nvPicPr>
          <p:cNvPr id="4" name="図 3"/>
          <p:cNvPicPr>
            <a:picLocks noChangeAspect="1"/>
          </p:cNvPicPr>
          <p:nvPr/>
        </p:nvPicPr>
        <p:blipFill>
          <a:blip r:embed="rId4"/>
          <a:stretch>
            <a:fillRect/>
          </a:stretch>
        </p:blipFill>
        <p:spPr>
          <a:xfrm>
            <a:off x="1332000" y="2335127"/>
            <a:ext cx="5328000" cy="1340682"/>
          </a:xfrm>
          <a:prstGeom prst="rect">
            <a:avLst/>
          </a:prstGeom>
        </p:spPr>
      </p:pic>
      <p:pic>
        <p:nvPicPr>
          <p:cNvPr id="101" name="図 100"/>
          <p:cNvPicPr>
            <a:picLocks noChangeAspect="1"/>
          </p:cNvPicPr>
          <p:nvPr/>
        </p:nvPicPr>
        <p:blipFill>
          <a:blip r:embed="rId4"/>
          <a:stretch>
            <a:fillRect/>
          </a:stretch>
        </p:blipFill>
        <p:spPr>
          <a:xfrm>
            <a:off x="6732000" y="2335127"/>
            <a:ext cx="5328000" cy="1340682"/>
          </a:xfrm>
          <a:prstGeom prst="rect">
            <a:avLst/>
          </a:prstGeom>
        </p:spPr>
      </p:pic>
      <p:grpSp>
        <p:nvGrpSpPr>
          <p:cNvPr id="113" name="グループ化 112"/>
          <p:cNvGrpSpPr/>
          <p:nvPr/>
        </p:nvGrpSpPr>
        <p:grpSpPr>
          <a:xfrm>
            <a:off x="2431078" y="8996251"/>
            <a:ext cx="514955" cy="460757"/>
            <a:chOff x="2284998" y="4003060"/>
            <a:chExt cx="514955" cy="460757"/>
          </a:xfrm>
        </p:grpSpPr>
        <p:sp>
          <p:nvSpPr>
            <p:cNvPr id="114" name="右矢印 113"/>
            <p:cNvSpPr/>
            <p:nvPr/>
          </p:nvSpPr>
          <p:spPr>
            <a:xfrm>
              <a:off x="2284998" y="4003060"/>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15" name="右矢印 114"/>
            <p:cNvSpPr/>
            <p:nvPr/>
          </p:nvSpPr>
          <p:spPr>
            <a:xfrm>
              <a:off x="2290502" y="4215623"/>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grpSp>
        <p:nvGrpSpPr>
          <p:cNvPr id="116" name="グループ化 115"/>
          <p:cNvGrpSpPr/>
          <p:nvPr/>
        </p:nvGrpSpPr>
        <p:grpSpPr>
          <a:xfrm>
            <a:off x="7907274" y="5046669"/>
            <a:ext cx="509451" cy="431780"/>
            <a:chOff x="2273730" y="5600927"/>
            <a:chExt cx="509451" cy="431780"/>
          </a:xfrm>
        </p:grpSpPr>
        <p:sp>
          <p:nvSpPr>
            <p:cNvPr id="117" name="右矢印 116"/>
            <p:cNvSpPr/>
            <p:nvPr/>
          </p:nvSpPr>
          <p:spPr>
            <a:xfrm rot="19800000">
              <a:off x="2273730" y="5600927"/>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18" name="右矢印 117"/>
            <p:cNvSpPr/>
            <p:nvPr/>
          </p:nvSpPr>
          <p:spPr>
            <a:xfrm rot="19800000">
              <a:off x="2273730" y="5784513"/>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sp>
        <p:nvSpPr>
          <p:cNvPr id="124" name="右矢印 123"/>
          <p:cNvSpPr/>
          <p:nvPr/>
        </p:nvSpPr>
        <p:spPr>
          <a:xfrm>
            <a:off x="7873722" y="9208814"/>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nvGrpSpPr>
          <p:cNvPr id="131" name="グループ化 130"/>
          <p:cNvGrpSpPr/>
          <p:nvPr/>
        </p:nvGrpSpPr>
        <p:grpSpPr>
          <a:xfrm>
            <a:off x="2431078" y="6316580"/>
            <a:ext cx="514955" cy="460757"/>
            <a:chOff x="2284998" y="4003060"/>
            <a:chExt cx="514955" cy="460757"/>
          </a:xfrm>
        </p:grpSpPr>
        <p:sp>
          <p:nvSpPr>
            <p:cNvPr id="132" name="右矢印 131"/>
            <p:cNvSpPr/>
            <p:nvPr/>
          </p:nvSpPr>
          <p:spPr>
            <a:xfrm>
              <a:off x="2284998" y="4003060"/>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33" name="右矢印 132"/>
            <p:cNvSpPr/>
            <p:nvPr/>
          </p:nvSpPr>
          <p:spPr>
            <a:xfrm>
              <a:off x="2290502" y="4215623"/>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135" name="右矢印 134"/>
          <p:cNvSpPr/>
          <p:nvPr/>
        </p:nvSpPr>
        <p:spPr>
          <a:xfrm>
            <a:off x="7868218" y="6296730"/>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36" name="右矢印 135"/>
          <p:cNvSpPr/>
          <p:nvPr/>
        </p:nvSpPr>
        <p:spPr>
          <a:xfrm>
            <a:off x="7873722" y="6509293"/>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nvGrpSpPr>
          <p:cNvPr id="137" name="グループ化 136"/>
          <p:cNvGrpSpPr/>
          <p:nvPr/>
        </p:nvGrpSpPr>
        <p:grpSpPr>
          <a:xfrm>
            <a:off x="2471004" y="4973820"/>
            <a:ext cx="509451" cy="431780"/>
            <a:chOff x="2273730" y="5600927"/>
            <a:chExt cx="509451" cy="431780"/>
          </a:xfrm>
        </p:grpSpPr>
        <p:sp>
          <p:nvSpPr>
            <p:cNvPr id="138" name="右矢印 137"/>
            <p:cNvSpPr/>
            <p:nvPr/>
          </p:nvSpPr>
          <p:spPr>
            <a:xfrm rot="19800000">
              <a:off x="2273730" y="5600927"/>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39" name="右矢印 138"/>
            <p:cNvSpPr/>
            <p:nvPr/>
          </p:nvSpPr>
          <p:spPr>
            <a:xfrm rot="19800000">
              <a:off x="2273730" y="5784513"/>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sp>
        <p:nvSpPr>
          <p:cNvPr id="82" name="右矢印 98">
            <a:extLst>
              <a:ext uri="{FF2B5EF4-FFF2-40B4-BE49-F238E27FC236}">
                <a16:creationId xmlns:a16="http://schemas.microsoft.com/office/drawing/2014/main" id="{09A0C727-6C42-7CDC-0FCC-2077B881E610}"/>
              </a:ext>
            </a:extLst>
          </p:cNvPr>
          <p:cNvSpPr/>
          <p:nvPr/>
        </p:nvSpPr>
        <p:spPr>
          <a:xfrm>
            <a:off x="12330528" y="5635342"/>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91" name="右矢印 100">
            <a:extLst>
              <a:ext uri="{FF2B5EF4-FFF2-40B4-BE49-F238E27FC236}">
                <a16:creationId xmlns:a16="http://schemas.microsoft.com/office/drawing/2014/main" id="{6959D356-D99E-C3CE-77DC-87CA96C290DD}"/>
              </a:ext>
            </a:extLst>
          </p:cNvPr>
          <p:cNvSpPr/>
          <p:nvPr/>
        </p:nvSpPr>
        <p:spPr>
          <a:xfrm rot="1800000">
            <a:off x="7840295" y="7940155"/>
            <a:ext cx="509451" cy="24819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92" name="テキスト ボックス 91">
            <a:extLst>
              <a:ext uri="{FF2B5EF4-FFF2-40B4-BE49-F238E27FC236}">
                <a16:creationId xmlns:a16="http://schemas.microsoft.com/office/drawing/2014/main" id="{BE355988-445F-104A-0272-78F34A57D109}"/>
              </a:ext>
            </a:extLst>
          </p:cNvPr>
          <p:cNvSpPr txBox="1"/>
          <p:nvPr/>
        </p:nvSpPr>
        <p:spPr>
          <a:xfrm>
            <a:off x="12971393" y="5494599"/>
            <a:ext cx="1795118" cy="2455698"/>
          </a:xfrm>
          <a:prstGeom prst="rect">
            <a:avLst/>
          </a:prstGeom>
          <a:noFill/>
        </p:spPr>
        <p:txBody>
          <a:bodyPr wrap="square" lIns="0" tIns="0" rIns="0" bIns="0" rtlCol="0" anchor="t" anchorCtr="0">
            <a:noAutofit/>
          </a:bodyPr>
          <a:lstStyle/>
          <a:p>
            <a:pPr marL="72000" indent="-72000">
              <a:lnSpc>
                <a:spcPct val="200000"/>
              </a:lnSpc>
            </a:pPr>
            <a:r>
              <a:rPr lang="ja-JP" altLang="en-US" sz="1400" dirty="0">
                <a:latin typeface="ＭＳ Ｐゴシック" panose="020B0600070205080204" pitchFamily="50" charset="-128"/>
                <a:ea typeface="ＭＳ Ｐゴシック" panose="020B0600070205080204" pitchFamily="50" charset="-128"/>
              </a:rPr>
              <a:t>年間通して横ばい</a:t>
            </a:r>
            <a:endParaRPr lang="en-US" altLang="ja-JP" sz="1400" dirty="0">
              <a:latin typeface="ＭＳ Ｐゴシック" panose="020B0600070205080204" pitchFamily="50" charset="-128"/>
              <a:ea typeface="ＭＳ Ｐゴシック" panose="020B0600070205080204" pitchFamily="50" charset="-128"/>
            </a:endParaRPr>
          </a:p>
          <a:p>
            <a:pPr marL="72000" indent="-72000">
              <a:lnSpc>
                <a:spcPct val="200000"/>
              </a:lnSpc>
            </a:pPr>
            <a:r>
              <a:rPr lang="ja-JP" altLang="en-US" sz="1400" dirty="0">
                <a:latin typeface="ＭＳ Ｐゴシック" panose="020B0600070205080204" pitchFamily="50" charset="-128"/>
                <a:ea typeface="ＭＳ Ｐゴシック" panose="020B0600070205080204" pitchFamily="50" charset="-128"/>
              </a:rPr>
              <a:t>年間通して増加傾向</a:t>
            </a:r>
            <a:endParaRPr lang="en-US" altLang="ja-JP" sz="1400" dirty="0">
              <a:latin typeface="ＭＳ Ｐゴシック" panose="020B0600070205080204" pitchFamily="50" charset="-128"/>
              <a:ea typeface="ＭＳ Ｐゴシック" panose="020B0600070205080204" pitchFamily="50" charset="-128"/>
            </a:endParaRPr>
          </a:p>
          <a:p>
            <a:pPr marL="72000" indent="-72000">
              <a:lnSpc>
                <a:spcPct val="200000"/>
              </a:lnSpc>
            </a:pPr>
            <a:r>
              <a:rPr lang="ja-JP" altLang="en-US" sz="1400" dirty="0">
                <a:latin typeface="ＭＳ Ｐゴシック" panose="020B0600070205080204" pitchFamily="50" charset="-128"/>
                <a:ea typeface="ＭＳ Ｐゴシック" panose="020B0600070205080204" pitchFamily="50" charset="-128"/>
              </a:rPr>
              <a:t>年間通して減少傾向</a:t>
            </a:r>
            <a:endParaRPr lang="en-US" altLang="ja-JP" sz="1400" dirty="0">
              <a:latin typeface="ＭＳ Ｐゴシック" panose="020B0600070205080204" pitchFamily="50" charset="-128"/>
              <a:ea typeface="ＭＳ Ｐゴシック" panose="020B0600070205080204" pitchFamily="50" charset="-128"/>
            </a:endParaRPr>
          </a:p>
          <a:p>
            <a:pPr marL="72000" indent="-72000">
              <a:lnSpc>
                <a:spcPct val="200000"/>
              </a:lnSpc>
            </a:pPr>
            <a:r>
              <a:rPr lang="ja-JP" altLang="en-US" sz="1400" dirty="0">
                <a:latin typeface="ＭＳ Ｐゴシック" panose="020B0600070205080204" pitchFamily="50" charset="-128"/>
                <a:ea typeface="ＭＳ Ｐゴシック" panose="020B0600070205080204" pitchFamily="50" charset="-128"/>
              </a:rPr>
              <a:t>上段は実験区</a:t>
            </a:r>
            <a:endParaRPr lang="en-US" altLang="ja-JP" sz="1400" dirty="0">
              <a:latin typeface="ＭＳ Ｐゴシック" panose="020B0600070205080204" pitchFamily="50" charset="-128"/>
              <a:ea typeface="ＭＳ Ｐゴシック" panose="020B0600070205080204" pitchFamily="50" charset="-128"/>
            </a:endParaRPr>
          </a:p>
          <a:p>
            <a:pPr marL="72000" indent="-72000">
              <a:lnSpc>
                <a:spcPct val="200000"/>
              </a:lnSpc>
            </a:pPr>
            <a:r>
              <a:rPr lang="ja-JP" altLang="en-US" sz="1400" dirty="0">
                <a:latin typeface="ＭＳ Ｐゴシック" panose="020B0600070205080204" pitchFamily="50" charset="-128"/>
                <a:ea typeface="ＭＳ Ｐゴシック" panose="020B0600070205080204" pitchFamily="50" charset="-128"/>
              </a:rPr>
              <a:t>下段は対照区</a:t>
            </a:r>
            <a:endParaRPr lang="en-US" altLang="ja-JP" sz="1400" dirty="0">
              <a:latin typeface="ＭＳ Ｐゴシック" panose="020B0600070205080204" pitchFamily="50" charset="-128"/>
              <a:ea typeface="ＭＳ Ｐゴシック" panose="020B0600070205080204" pitchFamily="50" charset="-128"/>
            </a:endParaRPr>
          </a:p>
        </p:txBody>
      </p:sp>
      <p:sp>
        <p:nvSpPr>
          <p:cNvPr id="100" name="テキスト ボックス 99">
            <a:extLst>
              <a:ext uri="{FF2B5EF4-FFF2-40B4-BE49-F238E27FC236}">
                <a16:creationId xmlns:a16="http://schemas.microsoft.com/office/drawing/2014/main" id="{5650FD9B-1185-45D2-9240-D2FCC4ED3E41}"/>
              </a:ext>
            </a:extLst>
          </p:cNvPr>
          <p:cNvSpPr txBox="1"/>
          <p:nvPr/>
        </p:nvSpPr>
        <p:spPr>
          <a:xfrm>
            <a:off x="398206" y="1139692"/>
            <a:ext cx="14613144" cy="737291"/>
          </a:xfrm>
          <a:prstGeom prst="rect">
            <a:avLst/>
          </a:prstGeom>
          <a:solidFill>
            <a:srgbClr val="FFFFCC"/>
          </a:solidFill>
          <a:ln>
            <a:solidFill>
              <a:srgbClr val="333300"/>
            </a:solidFill>
          </a:ln>
        </p:spPr>
        <p:txBody>
          <a:bodyPr wrap="square" lIns="72000" tIns="72000" rIns="72000" bIns="0" rtlCol="0">
            <a:noAutofit/>
          </a:bodyPr>
          <a:lstStyle/>
          <a:p>
            <a:pPr marL="180000" indent="-180000"/>
            <a:r>
              <a:rPr lang="ja-JP" altLang="en-US" sz="1400" dirty="0">
                <a:latin typeface="ＭＳ Ｐゴシック" panose="020B0600070205080204" pitchFamily="50" charset="-128"/>
                <a:ea typeface="ＭＳ Ｐゴシック" panose="020B0600070205080204" pitchFamily="50" charset="-128"/>
              </a:rPr>
              <a:t>・千歳橋・実験</a:t>
            </a:r>
            <a:r>
              <a:rPr lang="ja-JP" altLang="en-US" sz="1400" dirty="0" smtClean="0">
                <a:latin typeface="ＭＳ Ｐゴシック" panose="020B0600070205080204" pitchFamily="50" charset="-128"/>
                <a:ea typeface="ＭＳ Ｐゴシック" panose="020B0600070205080204" pitchFamily="50" charset="-128"/>
              </a:rPr>
              <a:t>区</a:t>
            </a:r>
            <a:r>
              <a:rPr lang="en-US" altLang="ja-JP" sz="1400" dirty="0" smtClean="0">
                <a:latin typeface="ＭＳ Ｐゴシック" panose="020B0600070205080204" pitchFamily="50" charset="-128"/>
                <a:ea typeface="ＭＳ Ｐゴシック" panose="020B0600070205080204" pitchFamily="50" charset="-128"/>
              </a:rPr>
              <a:t>1</a:t>
            </a:r>
            <a:r>
              <a:rPr lang="ja-JP" altLang="en-US" sz="1400" dirty="0" smtClean="0">
                <a:latin typeface="ＭＳ Ｐゴシック" panose="020B0600070205080204" pitchFamily="50" charset="-128"/>
                <a:ea typeface="ＭＳ Ｐゴシック" panose="020B0600070205080204" pitchFamily="50" charset="-128"/>
              </a:rPr>
              <a:t>で</a:t>
            </a:r>
            <a:r>
              <a:rPr lang="ja-JP" altLang="en-US" sz="1400" dirty="0">
                <a:latin typeface="ＭＳ Ｐゴシック" panose="020B0600070205080204" pitchFamily="50" charset="-128"/>
                <a:ea typeface="ＭＳ Ｐゴシック" panose="020B0600070205080204" pitchFamily="50" charset="-128"/>
              </a:rPr>
              <a:t>は、全項目において年間を</a:t>
            </a:r>
            <a:r>
              <a:rPr lang="ja-JP" altLang="en-US" sz="1400" dirty="0" smtClean="0">
                <a:latin typeface="ＭＳ Ｐゴシック" panose="020B0600070205080204" pitchFamily="50" charset="-128"/>
                <a:ea typeface="ＭＳ Ｐゴシック" panose="020B0600070205080204" pitchFamily="50" charset="-128"/>
              </a:rPr>
              <a:t>通じた傾向には対照</a:t>
            </a:r>
            <a:r>
              <a:rPr lang="ja-JP" altLang="en-US" sz="1400" dirty="0">
                <a:latin typeface="ＭＳ Ｐゴシック" panose="020B0600070205080204" pitchFamily="50" charset="-128"/>
                <a:ea typeface="ＭＳ Ｐゴシック" panose="020B0600070205080204" pitchFamily="50" charset="-128"/>
              </a:rPr>
              <a:t>区と比較して改善・</a:t>
            </a:r>
            <a:r>
              <a:rPr lang="ja-JP" altLang="en-US" sz="1400" dirty="0" smtClean="0">
                <a:latin typeface="ＭＳ Ｐゴシック" panose="020B0600070205080204" pitchFamily="50" charset="-128"/>
                <a:ea typeface="ＭＳ Ｐゴシック" panose="020B0600070205080204" pitchFamily="50" charset="-128"/>
              </a:rPr>
              <a:t>緩和は見られず、薬剤</a:t>
            </a:r>
            <a:r>
              <a:rPr lang="ja-JP" altLang="en-US" sz="1400" dirty="0">
                <a:latin typeface="ＭＳ Ｐゴシック" panose="020B0600070205080204" pitchFamily="50" charset="-128"/>
                <a:ea typeface="ＭＳ Ｐゴシック" panose="020B0600070205080204" pitchFamily="50" charset="-128"/>
              </a:rPr>
              <a:t>散布効果は確認できなかった。</a:t>
            </a:r>
            <a:endParaRPr lang="en-US" altLang="ja-JP" sz="1400" dirty="0">
              <a:latin typeface="ＭＳ Ｐゴシック" panose="020B0600070205080204" pitchFamily="50" charset="-128"/>
              <a:ea typeface="ＭＳ Ｐゴシック" panose="020B0600070205080204" pitchFamily="50" charset="-128"/>
            </a:endParaRPr>
          </a:p>
          <a:p>
            <a:pPr marL="180000" indent="-180000"/>
            <a:r>
              <a:rPr lang="ja-JP" altLang="en-US" sz="1400" dirty="0" smtClean="0">
                <a:latin typeface="ＭＳ Ｐゴシック" panose="020B0600070205080204" pitchFamily="50" charset="-128"/>
                <a:ea typeface="ＭＳ Ｐゴシック" panose="020B0600070205080204" pitchFamily="50" charset="-128"/>
              </a:rPr>
              <a:t>・全硫化物、強熱減量の一部期間で改善</a:t>
            </a:r>
            <a:r>
              <a:rPr lang="ja-JP" altLang="en-US" sz="1400" dirty="0">
                <a:latin typeface="ＭＳ Ｐゴシック" panose="020B0600070205080204" pitchFamily="50" charset="-128"/>
                <a:ea typeface="ＭＳ Ｐゴシック" panose="020B0600070205080204" pitchFamily="50" charset="-128"/>
              </a:rPr>
              <a:t>・緩和傾向</a:t>
            </a:r>
            <a:r>
              <a:rPr lang="ja-JP" altLang="en-US" sz="1400" dirty="0" smtClean="0">
                <a:latin typeface="ＭＳ Ｐゴシック" panose="020B0600070205080204" pitchFamily="50" charset="-128"/>
                <a:ea typeface="ＭＳ Ｐゴシック" panose="020B0600070205080204" pitchFamily="50" charset="-128"/>
              </a:rPr>
              <a:t>が見られた。</a:t>
            </a:r>
            <a:r>
              <a:rPr lang="en-US" altLang="ja-JP" sz="1400" dirty="0" smtClean="0">
                <a:latin typeface="ＭＳ Ｐゴシック" panose="020B0600070205080204" pitchFamily="50" charset="-128"/>
                <a:ea typeface="ＭＳ Ｐゴシック" panose="020B0600070205080204" pitchFamily="50" charset="-128"/>
              </a:rPr>
              <a:t>ORP</a:t>
            </a:r>
            <a:r>
              <a:rPr lang="ja-JP" altLang="en-US" sz="1400" dirty="0" smtClean="0">
                <a:latin typeface="ＭＳ Ｐゴシック" panose="020B0600070205080204" pitchFamily="50" charset="-128"/>
                <a:ea typeface="ＭＳ Ｐゴシック" panose="020B0600070205080204" pitchFamily="50" charset="-128"/>
              </a:rPr>
              <a:t>でも改善効果が見られる期間があるものの、全体的に対照区と同じ動きであり、観測のばらつきである可能性もある。</a:t>
            </a:r>
            <a:endParaRPr lang="en-US" altLang="ja-JP" sz="1400" dirty="0">
              <a:latin typeface="ＭＳ Ｐゴシック" panose="020B0600070205080204" pitchFamily="50" charset="-128"/>
              <a:ea typeface="ＭＳ Ｐゴシック" panose="020B0600070205080204" pitchFamily="50" charset="-128"/>
            </a:endParaRPr>
          </a:p>
        </p:txBody>
      </p:sp>
      <p:pic>
        <p:nvPicPr>
          <p:cNvPr id="102" name="図 101"/>
          <p:cNvPicPr>
            <a:picLocks noChangeAspect="1"/>
          </p:cNvPicPr>
          <p:nvPr/>
        </p:nvPicPr>
        <p:blipFill>
          <a:blip r:embed="rId5"/>
          <a:stretch>
            <a:fillRect/>
          </a:stretch>
        </p:blipFill>
        <p:spPr>
          <a:xfrm>
            <a:off x="1345611" y="3578572"/>
            <a:ext cx="5301949" cy="1127155"/>
          </a:xfrm>
          <a:prstGeom prst="rect">
            <a:avLst/>
          </a:prstGeom>
        </p:spPr>
      </p:pic>
      <p:pic>
        <p:nvPicPr>
          <p:cNvPr id="103" name="図 102"/>
          <p:cNvPicPr>
            <a:picLocks noChangeAspect="1"/>
          </p:cNvPicPr>
          <p:nvPr/>
        </p:nvPicPr>
        <p:blipFill>
          <a:blip r:embed="rId5"/>
          <a:stretch>
            <a:fillRect/>
          </a:stretch>
        </p:blipFill>
        <p:spPr>
          <a:xfrm>
            <a:off x="6728910" y="3575474"/>
            <a:ext cx="5301949" cy="1127155"/>
          </a:xfrm>
          <a:prstGeom prst="rect">
            <a:avLst/>
          </a:prstGeom>
        </p:spPr>
      </p:pic>
      <p:sp>
        <p:nvSpPr>
          <p:cNvPr id="108" name="正方形/長方形 107"/>
          <p:cNvSpPr/>
          <p:nvPr/>
        </p:nvSpPr>
        <p:spPr>
          <a:xfrm>
            <a:off x="12172725" y="7619246"/>
            <a:ext cx="2774399" cy="738664"/>
          </a:xfrm>
          <a:prstGeom prst="rect">
            <a:avLst/>
          </a:prstGeom>
        </p:spPr>
        <p:txBody>
          <a:bodyPr wrap="square">
            <a:spAutoFit/>
          </a:bodyPr>
          <a:lstStyle/>
          <a:p>
            <a:r>
              <a:rPr lang="en-US" altLang="ja-JP" sz="1400" b="1" dirty="0">
                <a:latin typeface="ＭＳ ゴシック" panose="020B0609070205080204" pitchFamily="49" charset="-128"/>
                <a:ea typeface="ＭＳ ゴシック" panose="020B0609070205080204" pitchFamily="49" charset="-128"/>
              </a:rPr>
              <a:t>※</a:t>
            </a:r>
            <a:r>
              <a:rPr lang="ja-JP" altLang="en-US" sz="1400" b="1" dirty="0">
                <a:latin typeface="ＭＳ ゴシック" panose="020B0609070205080204" pitchFamily="49" charset="-128"/>
                <a:ea typeface="ＭＳ ゴシック" panose="020B0609070205080204" pitchFamily="49" charset="-128"/>
              </a:rPr>
              <a:t>最小二乗法により、</a:t>
            </a:r>
            <a:r>
              <a:rPr lang="en-US" altLang="ja-JP" sz="1400" b="1" dirty="0">
                <a:latin typeface="ＭＳ ゴシック" panose="020B0609070205080204" pitchFamily="49" charset="-128"/>
                <a:ea typeface="ＭＳ ゴシック" panose="020B0609070205080204" pitchFamily="49" charset="-128"/>
              </a:rPr>
              <a:t>1</a:t>
            </a:r>
            <a:r>
              <a:rPr lang="ja-JP" altLang="en-US" sz="1400" b="1" dirty="0">
                <a:latin typeface="ＭＳ ゴシック" panose="020B0609070205080204" pitchFamily="49" charset="-128"/>
                <a:ea typeface="ＭＳ ゴシック" panose="020B0609070205080204" pitchFamily="49" charset="-128"/>
              </a:rPr>
              <a:t>年間で　平均的</a:t>
            </a:r>
            <a:r>
              <a:rPr lang="ja-JP" altLang="en-US" sz="1400" b="1" dirty="0" smtClean="0">
                <a:latin typeface="ＭＳ ゴシック" panose="020B0609070205080204" pitchFamily="49" charset="-128"/>
                <a:ea typeface="ＭＳ ゴシック" panose="020B0609070205080204" pitchFamily="49" charset="-128"/>
              </a:rPr>
              <a:t>に</a:t>
            </a:r>
            <a:r>
              <a:rPr lang="en-US" altLang="ja-JP" sz="1400" b="1" dirty="0" smtClean="0">
                <a:latin typeface="ＭＳ ゴシック" panose="020B0609070205080204" pitchFamily="49" charset="-128"/>
                <a:ea typeface="ＭＳ ゴシック" panose="020B0609070205080204" pitchFamily="49" charset="-128"/>
              </a:rPr>
              <a:t>20</a:t>
            </a:r>
            <a:r>
              <a:rPr lang="ja-JP" altLang="en-US" sz="1400" b="1" dirty="0" smtClean="0">
                <a:latin typeface="ＭＳ ゴシック" panose="020B0609070205080204" pitchFamily="49" charset="-128"/>
                <a:ea typeface="ＭＳ ゴシック" panose="020B0609070205080204" pitchFamily="49" charset="-128"/>
              </a:rPr>
              <a:t>％以上</a:t>
            </a:r>
            <a:r>
              <a:rPr lang="ja-JP" altLang="en-US" sz="1400" b="1" dirty="0">
                <a:latin typeface="ＭＳ ゴシック" panose="020B0609070205080204" pitchFamily="49" charset="-128"/>
                <a:ea typeface="ＭＳ ゴシック" panose="020B0609070205080204" pitchFamily="49" charset="-128"/>
              </a:rPr>
              <a:t>の変化があった場合に変化ありとした。</a:t>
            </a:r>
            <a:endParaRPr lang="ja-JP" altLang="en-US" sz="1400" dirty="0"/>
          </a:p>
        </p:txBody>
      </p:sp>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14</a:t>
            </a:fld>
            <a:endParaRPr kumimoji="1" lang="ja-JP" altLang="en-US" dirty="0"/>
          </a:p>
        </p:txBody>
      </p:sp>
      <p:grpSp>
        <p:nvGrpSpPr>
          <p:cNvPr id="93" name="グループ化 92"/>
          <p:cNvGrpSpPr/>
          <p:nvPr/>
        </p:nvGrpSpPr>
        <p:grpSpPr>
          <a:xfrm>
            <a:off x="12268875" y="8831731"/>
            <a:ext cx="2678249" cy="687316"/>
            <a:chOff x="12268875" y="8831731"/>
            <a:chExt cx="2678249" cy="687316"/>
          </a:xfrm>
        </p:grpSpPr>
        <p:sp>
          <p:nvSpPr>
            <p:cNvPr id="94" name="テキスト ボックス 93">
              <a:extLst>
                <a:ext uri="{FF2B5EF4-FFF2-40B4-BE49-F238E27FC236}">
                  <a16:creationId xmlns:a16="http://schemas.microsoft.com/office/drawing/2014/main" id="{02DDD03F-B7E6-4955-B6C7-C6177E332222}"/>
                </a:ext>
              </a:extLst>
            </p:cNvPr>
            <p:cNvSpPr txBox="1"/>
            <p:nvPr/>
          </p:nvSpPr>
          <p:spPr>
            <a:xfrm>
              <a:off x="12268875" y="8831731"/>
              <a:ext cx="2678249" cy="687316"/>
            </a:xfrm>
            <a:prstGeom prst="rect">
              <a:avLst/>
            </a:prstGeom>
            <a:noFill/>
            <a:ln>
              <a:noFill/>
            </a:ln>
          </p:spPr>
          <p:txBody>
            <a:bodyPr wrap="square" lIns="468000" tIns="0" rIns="0" bIns="0" rtlCol="0" anchor="ctr" anchorCtr="0">
              <a:noAutofit/>
            </a:bodyPr>
            <a:lstStyle/>
            <a:p>
              <a:pPr>
                <a:lnSpc>
                  <a:spcPts val="1300"/>
                </a:lnSpc>
              </a:pPr>
              <a:r>
                <a:rPr lang="ja-JP" altLang="en-US" sz="1200" dirty="0">
                  <a:latin typeface="ＭＳ Ｐゴシック" panose="020B0600070205080204" pitchFamily="50" charset="-128"/>
                  <a:ea typeface="ＭＳ Ｐゴシック" panose="020B0600070205080204" pitchFamily="50" charset="-128"/>
                </a:rPr>
                <a:t>　　　改善傾向が見られた範囲</a:t>
              </a:r>
              <a:endParaRPr lang="en-US" altLang="ja-JP" sz="1200" dirty="0">
                <a:latin typeface="ＭＳ Ｐゴシック" panose="020B0600070205080204" pitchFamily="50" charset="-128"/>
                <a:ea typeface="ＭＳ Ｐゴシック" panose="020B0600070205080204" pitchFamily="50" charset="-128"/>
              </a:endParaRPr>
            </a:p>
            <a:p>
              <a:pPr>
                <a:lnSpc>
                  <a:spcPts val="1300"/>
                </a:lnSpc>
              </a:pPr>
              <a:endParaRPr lang="en-US" altLang="ja-JP" sz="1200" dirty="0">
                <a:latin typeface="ＭＳ Ｐゴシック" panose="020B0600070205080204" pitchFamily="50" charset="-128"/>
                <a:ea typeface="ＭＳ Ｐゴシック" panose="020B0600070205080204" pitchFamily="50" charset="-128"/>
              </a:endParaRPr>
            </a:p>
            <a:p>
              <a:pPr>
                <a:lnSpc>
                  <a:spcPts val="1300"/>
                </a:lnSpc>
              </a:pPr>
              <a:r>
                <a:rPr lang="ja-JP" altLang="en-US" sz="1200" dirty="0">
                  <a:latin typeface="ＭＳ Ｐゴシック" panose="020B0600070205080204" pitchFamily="50" charset="-128"/>
                  <a:ea typeface="ＭＳ Ｐゴシック" panose="020B0600070205080204" pitchFamily="50" charset="-128"/>
                </a:rPr>
                <a:t>　　　緩和傾向が見られた範囲</a:t>
              </a:r>
            </a:p>
          </p:txBody>
        </p:sp>
        <p:sp>
          <p:nvSpPr>
            <p:cNvPr id="95" name="フローチャート: 手作業 94"/>
            <p:cNvSpPr/>
            <p:nvPr/>
          </p:nvSpPr>
          <p:spPr>
            <a:xfrm flipV="1">
              <a:off x="12527208" y="8968184"/>
              <a:ext cx="383439" cy="79514"/>
            </a:xfrm>
            <a:prstGeom prst="flowChartManualOperati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フローチャート: 手作業 98"/>
            <p:cNvSpPr/>
            <p:nvPr/>
          </p:nvSpPr>
          <p:spPr>
            <a:xfrm flipV="1">
              <a:off x="12534280" y="9298903"/>
              <a:ext cx="383439" cy="79514"/>
            </a:xfrm>
            <a:prstGeom prst="flowChartManualOperation">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2" name="右矢印 100">
            <a:extLst>
              <a:ext uri="{FF2B5EF4-FFF2-40B4-BE49-F238E27FC236}">
                <a16:creationId xmlns:a16="http://schemas.microsoft.com/office/drawing/2014/main" id="{6959D356-D99E-C3CE-77DC-87CA96C290DD}"/>
              </a:ext>
            </a:extLst>
          </p:cNvPr>
          <p:cNvSpPr/>
          <p:nvPr/>
        </p:nvSpPr>
        <p:spPr>
          <a:xfrm rot="1800000">
            <a:off x="2393858" y="7900881"/>
            <a:ext cx="509451" cy="24819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126" name="右矢印 125"/>
          <p:cNvSpPr/>
          <p:nvPr/>
        </p:nvSpPr>
        <p:spPr>
          <a:xfrm>
            <a:off x="2431078" y="7725041"/>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84" name="右矢印 99">
            <a:extLst>
              <a:ext uri="{FF2B5EF4-FFF2-40B4-BE49-F238E27FC236}">
                <a16:creationId xmlns:a16="http://schemas.microsoft.com/office/drawing/2014/main" id="{50ABFB93-5E7A-ED35-37CF-C8653CD6C075}"/>
              </a:ext>
            </a:extLst>
          </p:cNvPr>
          <p:cNvSpPr/>
          <p:nvPr/>
        </p:nvSpPr>
        <p:spPr>
          <a:xfrm rot="19800000">
            <a:off x="7840296" y="7705322"/>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83" name="右矢印 99">
            <a:extLst>
              <a:ext uri="{FF2B5EF4-FFF2-40B4-BE49-F238E27FC236}">
                <a16:creationId xmlns:a16="http://schemas.microsoft.com/office/drawing/2014/main" id="{50ABFB93-5E7A-ED35-37CF-C8653CD6C075}"/>
              </a:ext>
            </a:extLst>
          </p:cNvPr>
          <p:cNvSpPr/>
          <p:nvPr/>
        </p:nvSpPr>
        <p:spPr>
          <a:xfrm rot="19800000">
            <a:off x="12357294" y="6024124"/>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04" name="右矢印 100">
            <a:extLst>
              <a:ext uri="{FF2B5EF4-FFF2-40B4-BE49-F238E27FC236}">
                <a16:creationId xmlns:a16="http://schemas.microsoft.com/office/drawing/2014/main" id="{6959D356-D99E-C3CE-77DC-87CA96C290DD}"/>
              </a:ext>
            </a:extLst>
          </p:cNvPr>
          <p:cNvSpPr/>
          <p:nvPr/>
        </p:nvSpPr>
        <p:spPr>
          <a:xfrm rot="1800000">
            <a:off x="12330528" y="6497946"/>
            <a:ext cx="509451" cy="24819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105" name="右矢印 99">
            <a:extLst>
              <a:ext uri="{FF2B5EF4-FFF2-40B4-BE49-F238E27FC236}">
                <a16:creationId xmlns:a16="http://schemas.microsoft.com/office/drawing/2014/main" id="{50ABFB93-5E7A-ED35-37CF-C8653CD6C075}"/>
              </a:ext>
            </a:extLst>
          </p:cNvPr>
          <p:cNvSpPr/>
          <p:nvPr/>
        </p:nvSpPr>
        <p:spPr>
          <a:xfrm rot="19800000">
            <a:off x="7836503" y="9098077"/>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06" name="テキスト ボックス 3">
            <a:extLst>
              <a:ext uri="{FF2B5EF4-FFF2-40B4-BE49-F238E27FC236}">
                <a16:creationId xmlns:a16="http://schemas.microsoft.com/office/drawing/2014/main" id="{DB4CE161-E48F-4601-84F0-45A1621F2695}"/>
              </a:ext>
            </a:extLst>
          </p:cNvPr>
          <p:cNvSpPr txBox="1"/>
          <p:nvPr/>
        </p:nvSpPr>
        <p:spPr>
          <a:xfrm>
            <a:off x="0" y="-16013"/>
            <a:ext cx="10585874" cy="63128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４</a:t>
            </a:r>
            <a:r>
              <a:rPr lang="zh-TW"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zh-TW"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試行実施結果</a:t>
            </a: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　　４．３　</a:t>
            </a:r>
            <a:r>
              <a:rPr lang="ja-JP"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底質</a:t>
            </a:r>
            <a:endParaRPr lang="zh-TW"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81" name="テキスト ボックス 80">
            <a:extLst>
              <a:ext uri="{FF2B5EF4-FFF2-40B4-BE49-F238E27FC236}">
                <a16:creationId xmlns:a16="http://schemas.microsoft.com/office/drawing/2014/main" id="{593F0270-4362-4496-915E-1173283DE13B}"/>
              </a:ext>
            </a:extLst>
          </p:cNvPr>
          <p:cNvSpPr txBox="1"/>
          <p:nvPr/>
        </p:nvSpPr>
        <p:spPr>
          <a:xfrm>
            <a:off x="12193450" y="5256028"/>
            <a:ext cx="1965099" cy="268573"/>
          </a:xfrm>
          <a:prstGeom prst="rect">
            <a:avLst/>
          </a:prstGeom>
          <a:noFill/>
        </p:spPr>
        <p:txBody>
          <a:bodyPr wrap="square" lIns="0" tIns="0" rIns="0" bIns="0" rtlCol="0" anchor="ctr" anchorCtr="0">
            <a:noAutofit/>
          </a:bodyPr>
          <a:lstStyle/>
          <a:p>
            <a:r>
              <a:rPr kumimoji="1" lang="en-US" altLang="ja-JP" sz="1400" dirty="0" smtClean="0">
                <a:solidFill>
                  <a:srgbClr val="000099"/>
                </a:solidFill>
                <a:latin typeface="ＭＳ Ｐゴシック" panose="020B0600070205080204" pitchFamily="50" charset="-128"/>
                <a:ea typeface="ＭＳ Ｐゴシック" panose="020B0600070205080204" pitchFamily="50" charset="-128"/>
              </a:rPr>
              <a:t>【1</a:t>
            </a:r>
            <a:r>
              <a:rPr kumimoji="1" lang="ja-JP" altLang="en-US" sz="1400" dirty="0">
                <a:solidFill>
                  <a:srgbClr val="000099"/>
                </a:solidFill>
                <a:latin typeface="ＭＳ Ｐゴシック" panose="020B0600070205080204" pitchFamily="50" charset="-128"/>
                <a:ea typeface="ＭＳ Ｐゴシック" panose="020B0600070205080204" pitchFamily="50" charset="-128"/>
              </a:rPr>
              <a:t>年間</a:t>
            </a:r>
            <a:r>
              <a:rPr kumimoji="1" lang="ja-JP" altLang="en-US" sz="1400" dirty="0" smtClean="0">
                <a:solidFill>
                  <a:srgbClr val="000099"/>
                </a:solidFill>
                <a:latin typeface="ＭＳ Ｐゴシック" panose="020B0600070205080204" pitchFamily="50" charset="-128"/>
                <a:ea typeface="ＭＳ Ｐゴシック" panose="020B0600070205080204" pitchFamily="50" charset="-128"/>
              </a:rPr>
              <a:t>の底質改善・緩和</a:t>
            </a:r>
            <a:r>
              <a:rPr kumimoji="1" lang="en-US" altLang="ja-JP" sz="1400" dirty="0" smtClean="0">
                <a:solidFill>
                  <a:srgbClr val="000099"/>
                </a:solidFill>
                <a:latin typeface="ＭＳ Ｐゴシック" panose="020B0600070205080204" pitchFamily="50" charset="-128"/>
                <a:ea typeface="ＭＳ Ｐゴシック" panose="020B0600070205080204" pitchFamily="50" charset="-128"/>
              </a:rPr>
              <a:t>】</a:t>
            </a:r>
            <a:endParaRPr kumimoji="1" lang="ja-JP" altLang="en-US" sz="1400" dirty="0">
              <a:solidFill>
                <a:srgbClr val="000099"/>
              </a:solidFill>
              <a:latin typeface="ＭＳ Ｐゴシック" panose="020B0600070205080204" pitchFamily="50" charset="-128"/>
              <a:ea typeface="ＭＳ Ｐゴシック" panose="020B0600070205080204" pitchFamily="50" charset="-128"/>
            </a:endParaRPr>
          </a:p>
        </p:txBody>
      </p:sp>
      <p:sp>
        <p:nvSpPr>
          <p:cNvPr id="107" name="テキスト ボックス 106">
            <a:extLst>
              <a:ext uri="{FF2B5EF4-FFF2-40B4-BE49-F238E27FC236}">
                <a16:creationId xmlns:a16="http://schemas.microsoft.com/office/drawing/2014/main" id="{593F0270-4362-4496-915E-1173283DE13B}"/>
              </a:ext>
            </a:extLst>
          </p:cNvPr>
          <p:cNvSpPr txBox="1"/>
          <p:nvPr/>
        </p:nvSpPr>
        <p:spPr>
          <a:xfrm>
            <a:off x="12240000" y="8492801"/>
            <a:ext cx="2196000" cy="268573"/>
          </a:xfrm>
          <a:prstGeom prst="rect">
            <a:avLst/>
          </a:prstGeom>
          <a:noFill/>
        </p:spPr>
        <p:txBody>
          <a:bodyPr wrap="square" lIns="0" tIns="0" rIns="0" bIns="0" rtlCol="0" anchor="ctr" anchorCtr="0">
            <a:noAutofit/>
          </a:bodyPr>
          <a:lstStyle/>
          <a:p>
            <a:r>
              <a:rPr kumimoji="1" lang="en-US" altLang="ja-JP" sz="1400" dirty="0" smtClean="0">
                <a:solidFill>
                  <a:srgbClr val="000099"/>
                </a:solidFill>
                <a:latin typeface="ＭＳ Ｐゴシック" panose="020B0600070205080204" pitchFamily="50" charset="-128"/>
                <a:ea typeface="ＭＳ Ｐゴシック" panose="020B0600070205080204" pitchFamily="50" charset="-128"/>
              </a:rPr>
              <a:t>【</a:t>
            </a:r>
            <a:r>
              <a:rPr kumimoji="1" lang="ja-JP" altLang="en-US" sz="1400" dirty="0" smtClean="0">
                <a:solidFill>
                  <a:srgbClr val="000099"/>
                </a:solidFill>
                <a:latin typeface="ＭＳ Ｐゴシック" panose="020B0600070205080204" pitchFamily="50" charset="-128"/>
                <a:ea typeface="ＭＳ Ｐゴシック" panose="020B0600070205080204" pitchFamily="50" charset="-128"/>
              </a:rPr>
              <a:t>期間ごとの底質改善・緩和</a:t>
            </a:r>
            <a:r>
              <a:rPr kumimoji="1" lang="en-US" altLang="ja-JP" sz="1400" dirty="0" smtClean="0">
                <a:solidFill>
                  <a:srgbClr val="000099"/>
                </a:solidFill>
                <a:latin typeface="ＭＳ Ｐゴシック" panose="020B0600070205080204" pitchFamily="50" charset="-128"/>
                <a:ea typeface="ＭＳ Ｐゴシック" panose="020B0600070205080204" pitchFamily="50" charset="-128"/>
              </a:rPr>
              <a:t>】</a:t>
            </a:r>
            <a:endParaRPr kumimoji="1" lang="ja-JP" altLang="en-US" sz="1400" dirty="0">
              <a:solidFill>
                <a:srgbClr val="000099"/>
              </a:solidFill>
              <a:latin typeface="ＭＳ Ｐゴシック" panose="020B0600070205080204" pitchFamily="50" charset="-128"/>
              <a:ea typeface="ＭＳ Ｐゴシック" panose="020B0600070205080204" pitchFamily="50" charset="-128"/>
            </a:endParaRPr>
          </a:p>
        </p:txBody>
      </p:sp>
      <p:sp>
        <p:nvSpPr>
          <p:cNvPr id="109" name="正方形/長方形 108"/>
          <p:cNvSpPr/>
          <p:nvPr/>
        </p:nvSpPr>
        <p:spPr>
          <a:xfrm>
            <a:off x="12172725" y="5192320"/>
            <a:ext cx="2803275" cy="32301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正方形/長方形 109"/>
          <p:cNvSpPr/>
          <p:nvPr/>
        </p:nvSpPr>
        <p:spPr>
          <a:xfrm>
            <a:off x="12180872" y="8516774"/>
            <a:ext cx="2803275" cy="10603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803299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stretch>
            <a:fillRect/>
          </a:stretch>
        </p:blipFill>
        <p:spPr>
          <a:xfrm>
            <a:off x="6730309" y="4817052"/>
            <a:ext cx="5311002" cy="5602920"/>
          </a:xfrm>
          <a:prstGeom prst="rect">
            <a:avLst/>
          </a:prstGeom>
        </p:spPr>
      </p:pic>
      <p:pic>
        <p:nvPicPr>
          <p:cNvPr id="8" name="図 7"/>
          <p:cNvPicPr>
            <a:picLocks noChangeAspect="1"/>
          </p:cNvPicPr>
          <p:nvPr/>
        </p:nvPicPr>
        <p:blipFill>
          <a:blip r:embed="rId4"/>
          <a:stretch>
            <a:fillRect/>
          </a:stretch>
        </p:blipFill>
        <p:spPr>
          <a:xfrm>
            <a:off x="1332000" y="4811427"/>
            <a:ext cx="5328000" cy="5607598"/>
          </a:xfrm>
          <a:prstGeom prst="rect">
            <a:avLst/>
          </a:prstGeom>
        </p:spPr>
      </p:pic>
      <p:graphicFrame>
        <p:nvGraphicFramePr>
          <p:cNvPr id="65" name="表 36">
            <a:extLst>
              <a:ext uri="{FF2B5EF4-FFF2-40B4-BE49-F238E27FC236}">
                <a16:creationId xmlns:a16="http://schemas.microsoft.com/office/drawing/2014/main" id="{0EFD7755-62BC-4785-8813-8A9C46833FA6}"/>
              </a:ext>
            </a:extLst>
          </p:cNvPr>
          <p:cNvGraphicFramePr>
            <a:graphicFrameLocks noGrp="1"/>
          </p:cNvGraphicFramePr>
          <p:nvPr>
            <p:extLst>
              <p:ext uri="{D42A27DB-BD31-4B8C-83A1-F6EECF244321}">
                <p14:modId xmlns:p14="http://schemas.microsoft.com/office/powerpoint/2010/main" val="2931585418"/>
              </p:ext>
            </p:extLst>
          </p:nvPr>
        </p:nvGraphicFramePr>
        <p:xfrm>
          <a:off x="1296000" y="2050885"/>
          <a:ext cx="10800000" cy="8476800"/>
        </p:xfrm>
        <a:graphic>
          <a:graphicData uri="http://schemas.openxmlformats.org/drawingml/2006/table">
            <a:tbl>
              <a:tblPr firstRow="1" bandRow="1">
                <a:tableStyleId>{5940675A-B579-460E-94D1-54222C63F5DA}</a:tableStyleId>
              </a:tblPr>
              <a:tblGrid>
                <a:gridCol w="5400000">
                  <a:extLst>
                    <a:ext uri="{9D8B030D-6E8A-4147-A177-3AD203B41FA5}">
                      <a16:colId xmlns:a16="http://schemas.microsoft.com/office/drawing/2014/main" val="3521166180"/>
                    </a:ext>
                  </a:extLst>
                </a:gridCol>
                <a:gridCol w="5400000">
                  <a:extLst>
                    <a:ext uri="{9D8B030D-6E8A-4147-A177-3AD203B41FA5}">
                      <a16:colId xmlns:a16="http://schemas.microsoft.com/office/drawing/2014/main" val="3619023527"/>
                    </a:ext>
                  </a:extLst>
                </a:gridCol>
              </a:tblGrid>
              <a:tr h="288000">
                <a:tc>
                  <a:txBody>
                    <a:bodyPr/>
                    <a:lstStyle/>
                    <a:p>
                      <a:pPr algn="ctr"/>
                      <a:r>
                        <a:rPr kumimoji="1" lang="ja-JP" altLang="en-US" sz="1400" dirty="0">
                          <a:latin typeface="ＭＳ Ｐゴシック" panose="020B0600070205080204" pitchFamily="50" charset="-128"/>
                          <a:ea typeface="ＭＳ Ｐゴシック" panose="020B0600070205080204" pitchFamily="50" charset="-128"/>
                        </a:rPr>
                        <a:t>上層</a:t>
                      </a:r>
                      <a:r>
                        <a:rPr kumimoji="1" lang="en-US" altLang="ja-JP" sz="1400" dirty="0">
                          <a:latin typeface="ＭＳ Ｐゴシック" panose="020B0600070205080204" pitchFamily="50" charset="-128"/>
                          <a:ea typeface="ＭＳ Ｐゴシック" panose="020B0600070205080204" pitchFamily="50" charset="-128"/>
                        </a:rPr>
                        <a:t>(0</a:t>
                      </a:r>
                      <a:r>
                        <a:rPr kumimoji="1" lang="ja-JP" altLang="en-US" sz="1400" dirty="0">
                          <a:latin typeface="ＭＳ Ｐゴシック" panose="020B0600070205080204" pitchFamily="50" charset="-128"/>
                          <a:ea typeface="ＭＳ Ｐゴシック" panose="020B0600070205080204" pitchFamily="50" charset="-128"/>
                        </a:rPr>
                        <a:t>～</a:t>
                      </a:r>
                      <a:r>
                        <a:rPr kumimoji="1" lang="en-US" altLang="ja-JP" sz="1400" dirty="0">
                          <a:latin typeface="ＭＳ Ｐゴシック" panose="020B0600070205080204" pitchFamily="50" charset="-128"/>
                          <a:ea typeface="ＭＳ Ｐゴシック" panose="020B0600070205080204" pitchFamily="50" charset="-128"/>
                        </a:rPr>
                        <a:t>5cm)</a:t>
                      </a:r>
                    </a:p>
                  </a:txBody>
                  <a:tcPr anchor="ctr">
                    <a:solidFill>
                      <a:srgbClr val="FFCCFF"/>
                    </a:solidFill>
                  </a:tcPr>
                </a:tc>
                <a:tc>
                  <a:txBody>
                    <a:bodyPr/>
                    <a:lstStyle/>
                    <a:p>
                      <a:pPr marL="0" marR="0" lvl="0" indent="0" algn="ctr" defTabSz="1420703" rtl="0" eaLnBrk="1" fontAlgn="auto" latinLnBrk="0" hangingPunct="1">
                        <a:lnSpc>
                          <a:spcPct val="100000"/>
                        </a:lnSpc>
                        <a:spcBef>
                          <a:spcPts val="0"/>
                        </a:spcBef>
                        <a:spcAft>
                          <a:spcPts val="0"/>
                        </a:spcAft>
                        <a:buClrTx/>
                        <a:buSzTx/>
                        <a:buFontTx/>
                        <a:buNone/>
                        <a:tabLst/>
                        <a:defRPr/>
                      </a:pPr>
                      <a:r>
                        <a:rPr kumimoji="1" lang="ja-JP" altLang="en-US" sz="1400" dirty="0">
                          <a:latin typeface="ＭＳ Ｐゴシック" panose="020B0600070205080204" pitchFamily="50" charset="-128"/>
                          <a:ea typeface="ＭＳ Ｐゴシック" panose="020B0600070205080204" pitchFamily="50" charset="-128"/>
                        </a:rPr>
                        <a:t>下層</a:t>
                      </a:r>
                      <a:r>
                        <a:rPr kumimoji="1" lang="en-US" altLang="ja-JP" sz="1400" dirty="0">
                          <a:latin typeface="ＭＳ Ｐゴシック" panose="020B0600070205080204" pitchFamily="50" charset="-128"/>
                          <a:ea typeface="ＭＳ Ｐゴシック" panose="020B0600070205080204" pitchFamily="50" charset="-128"/>
                        </a:rPr>
                        <a:t>(5</a:t>
                      </a:r>
                      <a:r>
                        <a:rPr kumimoji="1" lang="ja-JP" altLang="en-US" sz="1400" dirty="0">
                          <a:latin typeface="ＭＳ Ｐゴシック" panose="020B0600070205080204" pitchFamily="50" charset="-128"/>
                          <a:ea typeface="ＭＳ Ｐゴシック" panose="020B0600070205080204" pitchFamily="50" charset="-128"/>
                        </a:rPr>
                        <a:t>～</a:t>
                      </a:r>
                      <a:r>
                        <a:rPr kumimoji="1" lang="en-US" altLang="ja-JP" sz="1400" dirty="0">
                          <a:latin typeface="ＭＳ Ｐゴシック" panose="020B0600070205080204" pitchFamily="50" charset="-128"/>
                          <a:ea typeface="ＭＳ Ｐゴシック" panose="020B0600070205080204" pitchFamily="50" charset="-128"/>
                        </a:rPr>
                        <a:t>10cm)</a:t>
                      </a:r>
                    </a:p>
                  </a:txBody>
                  <a:tcPr anchor="ctr">
                    <a:solidFill>
                      <a:srgbClr val="FFCCFF"/>
                    </a:solidFill>
                  </a:tcPr>
                </a:tc>
                <a:extLst>
                  <a:ext uri="{0D108BD9-81ED-4DB2-BD59-A6C34878D82A}">
                    <a16:rowId xmlns:a16="http://schemas.microsoft.com/office/drawing/2014/main" val="930869081"/>
                  </a:ext>
                </a:extLst>
              </a:tr>
              <a:tr h="2412000">
                <a:tc>
                  <a:txBody>
                    <a:bodyPr/>
                    <a:lstStyle/>
                    <a:p>
                      <a:endParaRPr kumimoji="1" lang="ja-JP" altLang="en-US" sz="1400" dirty="0">
                        <a:latin typeface="ＭＳ Ｐゴシック" panose="020B0600070205080204" pitchFamily="50" charset="-128"/>
                        <a:ea typeface="ＭＳ Ｐゴシック" panose="020B0600070205080204" pitchFamily="50" charset="-128"/>
                      </a:endParaRPr>
                    </a:p>
                  </a:txBody>
                  <a:tcPr/>
                </a:tc>
                <a:tc>
                  <a:txBody>
                    <a:bodyPr/>
                    <a:lstStyle/>
                    <a:p>
                      <a:endParaRPr kumimoji="1" lang="ja-JP" altLang="en-US" sz="1400" dirty="0">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val="1349801849"/>
                  </a:ext>
                </a:extLst>
              </a:tr>
              <a:tr h="5760000">
                <a:tc>
                  <a:txBody>
                    <a:bodyPr/>
                    <a:lstStyle/>
                    <a:p>
                      <a:endParaRPr kumimoji="1" lang="ja-JP" altLang="en-US" sz="1400" dirty="0">
                        <a:latin typeface="ＭＳ Ｐゴシック" panose="020B0600070205080204" pitchFamily="50" charset="-128"/>
                        <a:ea typeface="ＭＳ Ｐゴシック" panose="020B0600070205080204" pitchFamily="50" charset="-128"/>
                      </a:endParaRPr>
                    </a:p>
                  </a:txBody>
                  <a:tcPr/>
                </a:tc>
                <a:tc>
                  <a:txBody>
                    <a:bodyPr/>
                    <a:lstStyle/>
                    <a:p>
                      <a:endParaRPr kumimoji="1" lang="ja-JP" altLang="en-US" sz="1400" dirty="0">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val="3751038268"/>
                  </a:ext>
                </a:extLst>
              </a:tr>
            </a:tbl>
          </a:graphicData>
        </a:graphic>
      </p:graphicFrame>
      <p:graphicFrame>
        <p:nvGraphicFramePr>
          <p:cNvPr id="6" name="表 5">
            <a:extLst>
              <a:ext uri="{FF2B5EF4-FFF2-40B4-BE49-F238E27FC236}">
                <a16:creationId xmlns:a16="http://schemas.microsoft.com/office/drawing/2014/main" id="{10735B48-03D8-49E3-B780-7A3770B95F2C}"/>
              </a:ext>
            </a:extLst>
          </p:cNvPr>
          <p:cNvGraphicFramePr>
            <a:graphicFrameLocks noGrp="1"/>
          </p:cNvGraphicFramePr>
          <p:nvPr>
            <p:extLst>
              <p:ext uri="{D42A27DB-BD31-4B8C-83A1-F6EECF244321}">
                <p14:modId xmlns:p14="http://schemas.microsoft.com/office/powerpoint/2010/main" val="1556976542"/>
              </p:ext>
            </p:extLst>
          </p:nvPr>
        </p:nvGraphicFramePr>
        <p:xfrm>
          <a:off x="-325" y="640596"/>
          <a:ext cx="15120000" cy="458938"/>
        </p:xfrm>
        <a:graphic>
          <a:graphicData uri="http://schemas.openxmlformats.org/drawingml/2006/table">
            <a:tbl>
              <a:tblPr firstRow="1" bandRow="1">
                <a:tableStyleId>{5C22544A-7EE6-4342-B048-85BDC9FD1C3A}</a:tableStyleId>
              </a:tblPr>
              <a:tblGrid>
                <a:gridCol w="15120000">
                  <a:extLst>
                    <a:ext uri="{9D8B030D-6E8A-4147-A177-3AD203B41FA5}">
                      <a16:colId xmlns:a16="http://schemas.microsoft.com/office/drawing/2014/main" val="3578394316"/>
                    </a:ext>
                  </a:extLst>
                </a:gridCol>
              </a:tblGrid>
              <a:tr h="458938">
                <a:tc>
                  <a:txBody>
                    <a:bodyPr/>
                    <a:lstStyle/>
                    <a:p>
                      <a:pPr algn="ctr"/>
                      <a:r>
                        <a:rPr kumimoji="1" lang="ja-JP" altLang="en-US" sz="1900" dirty="0" smtClean="0">
                          <a:latin typeface="ＭＳ ゴシック" panose="020B0609070205080204" pitchFamily="49" charset="-128"/>
                          <a:ea typeface="ＭＳ ゴシック" panose="020B0609070205080204" pitchFamily="49" charset="-128"/>
                        </a:rPr>
                        <a:t>試行実施結果・底質</a:t>
                      </a:r>
                      <a:r>
                        <a:rPr kumimoji="1" lang="ja-JP" altLang="en-US" sz="1900" dirty="0">
                          <a:latin typeface="ＭＳ ゴシック" panose="020B0609070205080204" pitchFamily="49" charset="-128"/>
                          <a:ea typeface="ＭＳ ゴシック" panose="020B0609070205080204" pitchFamily="49" charset="-128"/>
                        </a:rPr>
                        <a:t>　エリア２</a:t>
                      </a:r>
                      <a:r>
                        <a:rPr kumimoji="1" lang="en-US" altLang="ja-JP" sz="1900" dirty="0">
                          <a:latin typeface="ＭＳ ゴシック" panose="020B0609070205080204" pitchFamily="49" charset="-128"/>
                          <a:ea typeface="ＭＳ ゴシック" panose="020B0609070205080204" pitchFamily="49" charset="-128"/>
                        </a:rPr>
                        <a:t>(</a:t>
                      </a:r>
                      <a:r>
                        <a:rPr kumimoji="1" lang="ja-JP" altLang="en-US" sz="1900" dirty="0">
                          <a:latin typeface="ＭＳ ゴシック" panose="020B0609070205080204" pitchFamily="49" charset="-128"/>
                          <a:ea typeface="ＭＳ ゴシック" panose="020B0609070205080204" pitchFamily="49" charset="-128"/>
                        </a:rPr>
                        <a:t>千歳橋</a:t>
                      </a:r>
                      <a:r>
                        <a:rPr kumimoji="1" lang="en-US" altLang="ja-JP" sz="1900" dirty="0">
                          <a:latin typeface="ＭＳ ゴシック" panose="020B0609070205080204" pitchFamily="49" charset="-128"/>
                          <a:ea typeface="ＭＳ ゴシック" panose="020B0609070205080204" pitchFamily="49" charset="-128"/>
                        </a:rPr>
                        <a:t>)</a:t>
                      </a:r>
                      <a:r>
                        <a:rPr kumimoji="1" lang="ja-JP" altLang="en-US" sz="1900" dirty="0">
                          <a:latin typeface="ＭＳ ゴシック" panose="020B0609070205080204" pitchFamily="49" charset="-128"/>
                          <a:ea typeface="ＭＳ ゴシック" panose="020B0609070205080204" pitchFamily="49" charset="-128"/>
                        </a:rPr>
                        <a:t>　実験区 </a:t>
                      </a:r>
                      <a:r>
                        <a:rPr kumimoji="1" lang="en-US" altLang="ja-JP" sz="1900" dirty="0">
                          <a:latin typeface="ＭＳ ゴシック" panose="020B0609070205080204" pitchFamily="49" charset="-128"/>
                          <a:ea typeface="ＭＳ ゴシック" panose="020B0609070205080204" pitchFamily="49" charset="-128"/>
                        </a:rPr>
                        <a:t>2-2(2/2)</a:t>
                      </a:r>
                    </a:p>
                  </a:txBody>
                  <a:tcPr marL="142071" marR="142071" marT="71035" marB="71035" anchor="ctr">
                    <a:solidFill>
                      <a:srgbClr val="FF66CC"/>
                    </a:solidFill>
                  </a:tcPr>
                </a:tc>
                <a:extLst>
                  <a:ext uri="{0D108BD9-81ED-4DB2-BD59-A6C34878D82A}">
                    <a16:rowId xmlns:a16="http://schemas.microsoft.com/office/drawing/2014/main" val="3349066960"/>
                  </a:ext>
                </a:extLst>
              </a:tr>
            </a:tbl>
          </a:graphicData>
        </a:graphic>
      </p:graphicFrame>
      <p:sp>
        <p:nvSpPr>
          <p:cNvPr id="54" name="正方形/長方形 53">
            <a:extLst>
              <a:ext uri="{FF2B5EF4-FFF2-40B4-BE49-F238E27FC236}">
                <a16:creationId xmlns:a16="http://schemas.microsoft.com/office/drawing/2014/main" id="{BAE441D4-3F0E-4CC3-A8C7-65BEB69220C5}"/>
              </a:ext>
            </a:extLst>
          </p:cNvPr>
          <p:cNvSpPr/>
          <p:nvPr/>
        </p:nvSpPr>
        <p:spPr>
          <a:xfrm>
            <a:off x="0" y="0"/>
            <a:ext cx="15119350" cy="615267"/>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graphicFrame>
        <p:nvGraphicFramePr>
          <p:cNvPr id="79" name="表 63">
            <a:extLst>
              <a:ext uri="{FF2B5EF4-FFF2-40B4-BE49-F238E27FC236}">
                <a16:creationId xmlns:a16="http://schemas.microsoft.com/office/drawing/2014/main" id="{211EEDE5-A6DE-4BF3-BA96-57008FE0FDDB}"/>
              </a:ext>
            </a:extLst>
          </p:cNvPr>
          <p:cNvGraphicFramePr>
            <a:graphicFrameLocks noGrp="1"/>
          </p:cNvGraphicFramePr>
          <p:nvPr>
            <p:extLst>
              <p:ext uri="{D42A27DB-BD31-4B8C-83A1-F6EECF244321}">
                <p14:modId xmlns:p14="http://schemas.microsoft.com/office/powerpoint/2010/main" val="1266176997"/>
              </p:ext>
            </p:extLst>
          </p:nvPr>
        </p:nvGraphicFramePr>
        <p:xfrm>
          <a:off x="12240000" y="2374885"/>
          <a:ext cx="2736000" cy="1745280"/>
        </p:xfrm>
        <a:graphic>
          <a:graphicData uri="http://schemas.openxmlformats.org/drawingml/2006/table">
            <a:tbl>
              <a:tblPr firstRow="1" bandRow="1">
                <a:tableStyleId>{5940675A-B579-460E-94D1-54222C63F5DA}</a:tableStyleId>
              </a:tblPr>
              <a:tblGrid>
                <a:gridCol w="576000">
                  <a:extLst>
                    <a:ext uri="{9D8B030D-6E8A-4147-A177-3AD203B41FA5}">
                      <a16:colId xmlns:a16="http://schemas.microsoft.com/office/drawing/2014/main" val="4249874186"/>
                    </a:ext>
                  </a:extLst>
                </a:gridCol>
                <a:gridCol w="432000">
                  <a:extLst>
                    <a:ext uri="{9D8B030D-6E8A-4147-A177-3AD203B41FA5}">
                      <a16:colId xmlns:a16="http://schemas.microsoft.com/office/drawing/2014/main" val="4182326326"/>
                    </a:ext>
                  </a:extLst>
                </a:gridCol>
                <a:gridCol w="432000">
                  <a:extLst>
                    <a:ext uri="{9D8B030D-6E8A-4147-A177-3AD203B41FA5}">
                      <a16:colId xmlns:a16="http://schemas.microsoft.com/office/drawing/2014/main" val="2468637002"/>
                    </a:ext>
                  </a:extLst>
                </a:gridCol>
                <a:gridCol w="432000">
                  <a:extLst>
                    <a:ext uri="{9D8B030D-6E8A-4147-A177-3AD203B41FA5}">
                      <a16:colId xmlns:a16="http://schemas.microsoft.com/office/drawing/2014/main" val="1115386694"/>
                    </a:ext>
                  </a:extLst>
                </a:gridCol>
                <a:gridCol w="432000">
                  <a:extLst>
                    <a:ext uri="{9D8B030D-6E8A-4147-A177-3AD203B41FA5}">
                      <a16:colId xmlns:a16="http://schemas.microsoft.com/office/drawing/2014/main" val="890436440"/>
                    </a:ext>
                  </a:extLst>
                </a:gridCol>
                <a:gridCol w="432000">
                  <a:extLst>
                    <a:ext uri="{9D8B030D-6E8A-4147-A177-3AD203B41FA5}">
                      <a16:colId xmlns:a16="http://schemas.microsoft.com/office/drawing/2014/main" val="1038366537"/>
                    </a:ext>
                  </a:extLst>
                </a:gridCol>
              </a:tblGrid>
              <a:tr h="216000">
                <a:tc rowSpan="3">
                  <a:txBody>
                    <a:bodyPr/>
                    <a:lstStyle/>
                    <a:p>
                      <a:pPr algn="ctr"/>
                      <a:r>
                        <a:rPr kumimoji="1" lang="ja-JP" altLang="en-US" sz="900" dirty="0">
                          <a:latin typeface="ＭＳ Ｐゴシック" panose="020B0600070205080204" pitchFamily="50" charset="-128"/>
                          <a:ea typeface="ＭＳ Ｐゴシック" panose="020B0600070205080204" pitchFamily="50" charset="-128"/>
                        </a:rPr>
                        <a:t>エリア</a:t>
                      </a:r>
                    </a:p>
                  </a:txBody>
                  <a:tcPr marL="36000" marR="36000" marT="0" marB="0" anchor="ctr">
                    <a:solidFill>
                      <a:schemeClr val="bg1">
                        <a:lumMod val="85000"/>
                      </a:schemeClr>
                    </a:solidFill>
                  </a:tcPr>
                </a:tc>
                <a:tc rowSpan="3">
                  <a:txBody>
                    <a:bodyPr/>
                    <a:lstStyle/>
                    <a:p>
                      <a:pPr algn="ctr"/>
                      <a:r>
                        <a:rPr kumimoji="1" lang="ja-JP" altLang="en-US" sz="900" dirty="0">
                          <a:latin typeface="ＭＳ Ｐゴシック" panose="020B0600070205080204" pitchFamily="50" charset="-128"/>
                          <a:ea typeface="ＭＳ Ｐゴシック" panose="020B0600070205080204" pitchFamily="50" charset="-128"/>
                        </a:rPr>
                        <a:t>散布</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ja-JP" altLang="en-US" sz="900" dirty="0">
                          <a:latin typeface="ＭＳ Ｐゴシック" panose="020B0600070205080204" pitchFamily="50" charset="-128"/>
                          <a:ea typeface="ＭＳ Ｐゴシック" panose="020B0600070205080204" pitchFamily="50" charset="-128"/>
                        </a:rPr>
                        <a:t>回数</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en-US" altLang="ja-JP" sz="900" dirty="0">
                          <a:latin typeface="ＭＳ Ｐゴシック" panose="020B0600070205080204" pitchFamily="50" charset="-128"/>
                          <a:ea typeface="ＭＳ Ｐゴシック" panose="020B0600070205080204" pitchFamily="50" charset="-128"/>
                        </a:rPr>
                        <a:t>(</a:t>
                      </a:r>
                      <a:r>
                        <a:rPr kumimoji="1" lang="ja-JP" altLang="en-US" sz="900" dirty="0">
                          <a:latin typeface="ＭＳ Ｐゴシック" panose="020B0600070205080204" pitchFamily="50" charset="-128"/>
                          <a:ea typeface="ＭＳ Ｐゴシック" panose="020B0600070205080204" pitchFamily="50" charset="-128"/>
                        </a:rPr>
                        <a:t>年間</a:t>
                      </a:r>
                      <a:r>
                        <a:rPr kumimoji="1" lang="en-US" altLang="ja-JP" sz="900" dirty="0">
                          <a:latin typeface="ＭＳ Ｐゴシック" panose="020B0600070205080204" pitchFamily="50" charset="-128"/>
                          <a:ea typeface="ＭＳ Ｐゴシック" panose="020B0600070205080204" pitchFamily="50" charset="-128"/>
                        </a:rPr>
                        <a:t>)</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tc gridSpan="4">
                  <a:txBody>
                    <a:bodyPr/>
                    <a:lstStyle/>
                    <a:p>
                      <a:pPr algn="ctr"/>
                      <a:r>
                        <a:rPr kumimoji="1" lang="ja-JP" altLang="en-US" sz="900" dirty="0">
                          <a:latin typeface="ＭＳ Ｐゴシック" panose="020B0600070205080204" pitchFamily="50" charset="-128"/>
                          <a:ea typeface="ＭＳ Ｐゴシック" panose="020B0600070205080204" pitchFamily="50" charset="-128"/>
                        </a:rPr>
                        <a:t>散布量</a:t>
                      </a:r>
                    </a:p>
                  </a:txBody>
                  <a:tcPr marL="36000" marR="36000"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extLst>
                  <a:ext uri="{0D108BD9-81ED-4DB2-BD59-A6C34878D82A}">
                    <a16:rowId xmlns:a16="http://schemas.microsoft.com/office/drawing/2014/main" val="1822167165"/>
                  </a:ext>
                </a:extLst>
              </a:tr>
              <a:tr h="216000">
                <a:tc vMerge="1">
                  <a:txBody>
                    <a:bodyPr/>
                    <a:lstStyle/>
                    <a:p>
                      <a:endParaRPr kumimoji="1" lang="ja-JP" altLang="en-US"/>
                    </a:p>
                  </a:txBody>
                  <a:tcPr/>
                </a:tc>
                <a:tc vMerge="1">
                  <a:txBody>
                    <a:bodyPr/>
                    <a:lstStyle/>
                    <a:p>
                      <a:endParaRPr kumimoji="1" lang="ja-JP" altLang="en-US"/>
                    </a:p>
                  </a:txBody>
                  <a:tcPr/>
                </a:tc>
                <a:tc gridSpan="2">
                  <a:txBody>
                    <a:bodyPr/>
                    <a:lstStyle/>
                    <a:p>
                      <a:pPr algn="ctr"/>
                      <a:r>
                        <a:rPr kumimoji="1" lang="ja-JP" altLang="en-US" sz="900" dirty="0">
                          <a:latin typeface="ＭＳ Ｐゴシック" panose="020B0600070205080204" pitchFamily="50" charset="-128"/>
                          <a:ea typeface="ＭＳ Ｐゴシック" panose="020B0600070205080204" pitchFamily="50" charset="-128"/>
                        </a:rPr>
                        <a:t>実験区</a:t>
                      </a:r>
                      <a:r>
                        <a:rPr kumimoji="1" lang="en-US" altLang="ja-JP" sz="900" dirty="0">
                          <a:latin typeface="ＭＳ Ｐゴシック" panose="020B0600070205080204" pitchFamily="50" charset="-128"/>
                          <a:ea typeface="ＭＳ Ｐゴシック" panose="020B0600070205080204" pitchFamily="50" charset="-128"/>
                        </a:rPr>
                        <a:t>1</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gridSpan="2">
                  <a:txBody>
                    <a:bodyPr/>
                    <a:lstStyle/>
                    <a:p>
                      <a:pPr algn="ctr"/>
                      <a:r>
                        <a:rPr kumimoji="1" lang="ja-JP" altLang="en-US" sz="900" dirty="0">
                          <a:latin typeface="ＭＳ Ｐゴシック" panose="020B0600070205080204" pitchFamily="50" charset="-128"/>
                          <a:ea typeface="ＭＳ Ｐゴシック" panose="020B0600070205080204" pitchFamily="50" charset="-128"/>
                        </a:rPr>
                        <a:t>実験区</a:t>
                      </a:r>
                      <a:r>
                        <a:rPr kumimoji="1" lang="en-US" altLang="ja-JP" sz="900" dirty="0">
                          <a:latin typeface="ＭＳ Ｐゴシック" panose="020B0600070205080204" pitchFamily="50" charset="-128"/>
                          <a:ea typeface="ＭＳ Ｐゴシック" panose="020B0600070205080204" pitchFamily="50" charset="-128"/>
                        </a:rPr>
                        <a:t>2</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extLst>
                  <a:ext uri="{0D108BD9-81ED-4DB2-BD59-A6C34878D82A}">
                    <a16:rowId xmlns:a16="http://schemas.microsoft.com/office/drawing/2014/main" val="922520991"/>
                  </a:ext>
                </a:extLst>
              </a:tr>
              <a:tr h="216000">
                <a:tc v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v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総量</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en-US" altLang="ja-JP" sz="900" dirty="0">
                          <a:latin typeface="ＭＳ Ｐゴシック" panose="020B0600070205080204" pitchFamily="50" charset="-128"/>
                          <a:ea typeface="ＭＳ Ｐゴシック" panose="020B0600070205080204" pitchFamily="50" charset="-128"/>
                        </a:rPr>
                        <a:t>(kg)</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単位量</a:t>
                      </a:r>
                      <a:r>
                        <a:rPr kumimoji="1" lang="en-US" altLang="ja-JP" sz="900" dirty="0">
                          <a:latin typeface="ＭＳ Ｐゴシック" panose="020B0600070205080204" pitchFamily="50" charset="-128"/>
                          <a:ea typeface="ＭＳ Ｐゴシック" panose="020B0600070205080204" pitchFamily="50" charset="-128"/>
                        </a:rPr>
                        <a:t>(kg/m</a:t>
                      </a:r>
                      <a:r>
                        <a:rPr kumimoji="1" lang="en-US" altLang="ja-JP" sz="900" baseline="30000" dirty="0">
                          <a:latin typeface="ＭＳ Ｐゴシック" panose="020B0600070205080204" pitchFamily="50" charset="-128"/>
                          <a:ea typeface="ＭＳ Ｐゴシック" panose="020B0600070205080204" pitchFamily="50" charset="-128"/>
                        </a:rPr>
                        <a:t>2</a:t>
                      </a:r>
                      <a:r>
                        <a:rPr kumimoji="1" lang="en-US" altLang="ja-JP" sz="900" dirty="0">
                          <a:latin typeface="ＭＳ Ｐゴシック" panose="020B0600070205080204" pitchFamily="50" charset="-128"/>
                          <a:ea typeface="ＭＳ Ｐゴシック" panose="020B0600070205080204" pitchFamily="50" charset="-128"/>
                        </a:rPr>
                        <a:t>)</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総量</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en-US" altLang="ja-JP" sz="900" dirty="0">
                          <a:latin typeface="ＭＳ Ｐゴシック" panose="020B0600070205080204" pitchFamily="50" charset="-128"/>
                          <a:ea typeface="ＭＳ Ｐゴシック" panose="020B0600070205080204" pitchFamily="50" charset="-128"/>
                        </a:rPr>
                        <a:t>(kg)</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単位量</a:t>
                      </a:r>
                      <a:r>
                        <a:rPr kumimoji="1" lang="en-US" altLang="ja-JP" sz="900" dirty="0">
                          <a:latin typeface="ＭＳ Ｐゴシック" panose="020B0600070205080204" pitchFamily="50" charset="-128"/>
                          <a:ea typeface="ＭＳ Ｐゴシック" panose="020B0600070205080204" pitchFamily="50" charset="-128"/>
                        </a:rPr>
                        <a:t>(kg/m</a:t>
                      </a:r>
                      <a:r>
                        <a:rPr kumimoji="1" lang="en-US" altLang="ja-JP" sz="900" baseline="30000" dirty="0">
                          <a:latin typeface="ＭＳ Ｐゴシック" panose="020B0600070205080204" pitchFamily="50" charset="-128"/>
                          <a:ea typeface="ＭＳ Ｐゴシック" panose="020B0600070205080204" pitchFamily="50" charset="-128"/>
                        </a:rPr>
                        <a:t>2</a:t>
                      </a:r>
                      <a:r>
                        <a:rPr kumimoji="1" lang="en-US" altLang="ja-JP" sz="900" dirty="0">
                          <a:latin typeface="ＭＳ Ｐゴシック" panose="020B0600070205080204" pitchFamily="50" charset="-128"/>
                          <a:ea typeface="ＭＳ Ｐゴシック" panose="020B0600070205080204" pitchFamily="50" charset="-128"/>
                        </a:rPr>
                        <a:t>)</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extLst>
                  <a:ext uri="{0D108BD9-81ED-4DB2-BD59-A6C34878D82A}">
                    <a16:rowId xmlns:a16="http://schemas.microsoft.com/office/drawing/2014/main" val="3347425879"/>
                  </a:ext>
                </a:extLst>
              </a:tr>
              <a:tr h="216000">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エリア</a:t>
                      </a:r>
                      <a:r>
                        <a:rPr kumimoji="1" lang="en-US" altLang="ja-JP" sz="900" dirty="0">
                          <a:latin typeface="ＭＳ Ｐゴシック" panose="020B0600070205080204" pitchFamily="50" charset="-128"/>
                          <a:ea typeface="ＭＳ Ｐゴシック" panose="020B0600070205080204" pitchFamily="50" charset="-128"/>
                        </a:rPr>
                        <a:t>1</a:t>
                      </a:r>
                    </a:p>
                    <a:p>
                      <a:pPr algn="ctr"/>
                      <a:r>
                        <a:rPr kumimoji="1" lang="ja-JP" altLang="en-US" sz="900" dirty="0">
                          <a:latin typeface="ＭＳ Ｐゴシック" panose="020B0600070205080204" pitchFamily="50" charset="-128"/>
                          <a:ea typeface="ＭＳ Ｐゴシック" panose="020B0600070205080204" pitchFamily="50" charset="-128"/>
                        </a:rPr>
                        <a:t>万才橋</a:t>
                      </a:r>
                    </a:p>
                  </a:txBody>
                  <a:tcPr marL="36000" marR="36000" marT="36000" marB="36000" anchor="ct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a:t>
                      </a:r>
                      <a:r>
                        <a:rPr kumimoji="1" lang="ja-JP" altLang="en-US" sz="900" dirty="0">
                          <a:latin typeface="ＭＳ Ｐゴシック" panose="020B0600070205080204" pitchFamily="50" charset="-128"/>
                          <a:ea typeface="ＭＳ Ｐゴシック" panose="020B0600070205080204" pitchFamily="50" charset="-128"/>
                        </a:rPr>
                        <a:t>回</a:t>
                      </a:r>
                    </a:p>
                  </a:txBody>
                  <a:tcPr marL="36000" marR="36000" marT="36000" marB="36000" anchor="ctr">
                    <a:lnR w="12700" cap="flat" cmpd="sng" algn="ctr">
                      <a:solidFill>
                        <a:schemeClr val="tx1"/>
                      </a:solidFill>
                      <a:prstDash val="solid"/>
                      <a:round/>
                      <a:headEnd type="none" w="med" len="med"/>
                      <a:tailEnd type="none" w="med" len="med"/>
                    </a:lnR>
                    <a:lnB w="28575" cap="flat" cmpd="sng" algn="ctr">
                      <a:solidFill>
                        <a:srgbClr val="FF0000"/>
                      </a:solidFill>
                      <a:prstDash val="solid"/>
                      <a:round/>
                      <a:headEnd type="none" w="med" len="med"/>
                      <a:tailEnd type="none" w="med" len="med"/>
                    </a:lnB>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43.2</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0.9</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86.4</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12700" cap="flat" cmpd="sng" algn="ctr">
                      <a:solidFill>
                        <a:schemeClr val="tx1"/>
                      </a:solidFill>
                      <a:prstDash val="solid"/>
                      <a:round/>
                      <a:headEnd type="none" w="med" len="med"/>
                      <a:tailEnd type="none" w="med" len="med"/>
                    </a:lnL>
                    <a:lnB w="28575" cap="flat" cmpd="sng" algn="ctr">
                      <a:solidFill>
                        <a:srgbClr val="FF0000"/>
                      </a:solidFill>
                      <a:prstDash val="solid"/>
                      <a:round/>
                      <a:headEnd type="none" w="med" len="med"/>
                      <a:tailEnd type="none" w="med" len="med"/>
                    </a:lnB>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1.8</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B w="28575" cap="flat" cmpd="sng" algn="ctr">
                      <a:solidFill>
                        <a:srgbClr val="FF0000"/>
                      </a:solidFill>
                      <a:prstDash val="solid"/>
                      <a:round/>
                      <a:headEnd type="none" w="med" len="med"/>
                      <a:tailEnd type="none" w="med" len="med"/>
                    </a:lnB>
                    <a:solidFill>
                      <a:srgbClr val="FFCCFF"/>
                    </a:solidFill>
                  </a:tcPr>
                </a:tc>
                <a:extLst>
                  <a:ext uri="{0D108BD9-81ED-4DB2-BD59-A6C34878D82A}">
                    <a16:rowId xmlns:a16="http://schemas.microsoft.com/office/drawing/2014/main" val="332637755"/>
                  </a:ext>
                </a:extLst>
              </a:tr>
              <a:tr h="216000">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エリア</a:t>
                      </a:r>
                      <a:r>
                        <a:rPr kumimoji="1" lang="en-US" altLang="ja-JP" sz="900" dirty="0">
                          <a:latin typeface="ＭＳ Ｐゴシック" panose="020B0600070205080204" pitchFamily="50" charset="-128"/>
                          <a:ea typeface="ＭＳ Ｐゴシック" panose="020B0600070205080204" pitchFamily="50" charset="-128"/>
                        </a:rPr>
                        <a:t>2</a:t>
                      </a:r>
                    </a:p>
                    <a:p>
                      <a:pPr algn="ctr"/>
                      <a:r>
                        <a:rPr kumimoji="1" lang="ja-JP" altLang="en-US" sz="900" dirty="0">
                          <a:latin typeface="ＭＳ Ｐゴシック" panose="020B0600070205080204" pitchFamily="50" charset="-128"/>
                          <a:ea typeface="ＭＳ Ｐゴシック" panose="020B0600070205080204" pitchFamily="50" charset="-128"/>
                        </a:rPr>
                        <a:t>千歳橋</a:t>
                      </a:r>
                    </a:p>
                  </a:txBody>
                  <a:tcPr marL="36000" marR="36000" marT="36000" marB="36000" anchor="ctr">
                    <a:lnR w="28575" cap="flat" cmpd="sng" algn="ctr">
                      <a:solidFill>
                        <a:srgbClr val="FF0000"/>
                      </a:solidFill>
                      <a:prstDash val="solid"/>
                      <a:round/>
                      <a:headEnd type="none" w="med" len="med"/>
                      <a:tailEnd type="none" w="med" len="med"/>
                    </a:lnR>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4</a:t>
                      </a:r>
                      <a:r>
                        <a:rPr kumimoji="1" lang="ja-JP" altLang="en-US" sz="900" dirty="0">
                          <a:latin typeface="ＭＳ Ｐゴシック" panose="020B0600070205080204" pitchFamily="50" charset="-128"/>
                          <a:ea typeface="ＭＳ Ｐゴシック" panose="020B0600070205080204" pitchFamily="50" charset="-128"/>
                        </a:rPr>
                        <a:t>回</a:t>
                      </a:r>
                    </a:p>
                  </a:txBody>
                  <a:tcPr marL="36000" marR="36000" marT="36000" marB="3600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CCFFCC"/>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115.2</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28575" cap="flat" cmpd="sng" algn="ctr">
                      <a:solidFill>
                        <a:srgbClr val="FF0000"/>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0.6</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172.8</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28575" cap="flat" cmpd="sng" algn="ctr">
                      <a:solidFill>
                        <a:srgbClr val="FF0000"/>
                      </a:solidFill>
                      <a:prstDash val="solid"/>
                      <a:round/>
                      <a:headEnd type="none" w="med" len="med"/>
                      <a:tailEnd type="none" w="med" len="med"/>
                    </a:lnL>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CCFFCC"/>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0.9</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CCFFCC"/>
                    </a:solidFill>
                  </a:tcPr>
                </a:tc>
                <a:extLst>
                  <a:ext uri="{0D108BD9-81ED-4DB2-BD59-A6C34878D82A}">
                    <a16:rowId xmlns:a16="http://schemas.microsoft.com/office/drawing/2014/main" val="3527908586"/>
                  </a:ext>
                </a:extLst>
              </a:tr>
              <a:tr h="216000">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エリア３</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ja-JP" altLang="en-US" sz="900" dirty="0">
                          <a:latin typeface="ＭＳ Ｐゴシック" panose="020B0600070205080204" pitchFamily="50" charset="-128"/>
                          <a:ea typeface="ＭＳ Ｐゴシック" panose="020B0600070205080204" pitchFamily="50" charset="-128"/>
                        </a:rPr>
                        <a:t>南弁天橋</a:t>
                      </a:r>
                    </a:p>
                  </a:txBody>
                  <a:tcPr marL="36000" marR="36000" marT="36000" marB="36000" anchor="ct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6</a:t>
                      </a:r>
                      <a:r>
                        <a:rPr kumimoji="1" lang="ja-JP" altLang="en-US" sz="900" dirty="0">
                          <a:latin typeface="ＭＳ Ｐゴシック" panose="020B0600070205080204" pitchFamily="50" charset="-128"/>
                          <a:ea typeface="ＭＳ Ｐゴシック" panose="020B0600070205080204" pitchFamily="50" charset="-128"/>
                        </a:rPr>
                        <a:t>回</a:t>
                      </a:r>
                    </a:p>
                  </a:txBody>
                  <a:tcPr marL="36000" marR="36000" marT="36000" marB="36000" anchor="ctr">
                    <a:lnT w="28575" cap="flat" cmpd="sng" algn="ctr">
                      <a:solidFill>
                        <a:srgbClr val="FF0000"/>
                      </a:solidFill>
                      <a:prstDash val="solid"/>
                      <a:round/>
                      <a:headEnd type="none" w="med" len="med"/>
                      <a:tailEnd type="none" w="med" len="med"/>
                    </a:lnT>
                    <a:solidFill>
                      <a:srgbClr val="FFCC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172.8</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solidFill>
                      <a:srgbClr val="CCFFCC"/>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0.6</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259.2</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T w="28575" cap="flat" cmpd="sng" algn="ctr">
                      <a:solidFill>
                        <a:srgbClr val="FF0000"/>
                      </a:solidFill>
                      <a:prstDash val="solid"/>
                      <a:round/>
                      <a:headEnd type="none" w="med" len="med"/>
                      <a:tailEnd type="none" w="med" len="med"/>
                    </a:lnT>
                    <a:solidFill>
                      <a:srgbClr val="FFCC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0.9</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T w="28575" cap="flat" cmpd="sng" algn="ctr">
                      <a:solidFill>
                        <a:srgbClr val="FF0000"/>
                      </a:solidFill>
                      <a:prstDash val="solid"/>
                      <a:round/>
                      <a:headEnd type="none" w="med" len="med"/>
                      <a:tailEnd type="none" w="med" len="med"/>
                    </a:lnT>
                    <a:solidFill>
                      <a:srgbClr val="CCFFCC"/>
                    </a:solidFill>
                  </a:tcPr>
                </a:tc>
                <a:extLst>
                  <a:ext uri="{0D108BD9-81ED-4DB2-BD59-A6C34878D82A}">
                    <a16:rowId xmlns:a16="http://schemas.microsoft.com/office/drawing/2014/main" val="1777216447"/>
                  </a:ext>
                </a:extLst>
              </a:tr>
            </a:tbl>
          </a:graphicData>
        </a:graphic>
      </p:graphicFrame>
      <p:sp>
        <p:nvSpPr>
          <p:cNvPr id="80" name="テキスト ボックス 79">
            <a:extLst>
              <a:ext uri="{FF2B5EF4-FFF2-40B4-BE49-F238E27FC236}">
                <a16:creationId xmlns:a16="http://schemas.microsoft.com/office/drawing/2014/main" id="{D511D914-EA77-4A8B-AB1F-36DA544C989D}"/>
              </a:ext>
            </a:extLst>
          </p:cNvPr>
          <p:cNvSpPr txBox="1"/>
          <p:nvPr/>
        </p:nvSpPr>
        <p:spPr>
          <a:xfrm>
            <a:off x="12240000" y="2050885"/>
            <a:ext cx="1800000" cy="252000"/>
          </a:xfrm>
          <a:prstGeom prst="rect">
            <a:avLst/>
          </a:prstGeom>
          <a:noFill/>
        </p:spPr>
        <p:txBody>
          <a:bodyPr wrap="square" lIns="0" tIns="0" rIns="0" bIns="0" rtlCol="0" anchor="ctr" anchorCtr="0">
            <a:noAutofit/>
          </a:bodyPr>
          <a:lstStyle/>
          <a:p>
            <a:r>
              <a:rPr kumimoji="1" lang="en-US" altLang="ja-JP" sz="1400" dirty="0">
                <a:solidFill>
                  <a:srgbClr val="000099"/>
                </a:solidFill>
                <a:latin typeface="ＭＳ Ｐゴシック" panose="020B0600070205080204" pitchFamily="50" charset="-128"/>
                <a:ea typeface="ＭＳ Ｐゴシック" panose="020B0600070205080204" pitchFamily="50" charset="-128"/>
              </a:rPr>
              <a:t>【</a:t>
            </a:r>
            <a:r>
              <a:rPr kumimoji="1" lang="ja-JP" altLang="en-US" sz="1400" dirty="0">
                <a:solidFill>
                  <a:srgbClr val="000099"/>
                </a:solidFill>
                <a:latin typeface="ＭＳ Ｐゴシック" panose="020B0600070205080204" pitchFamily="50" charset="-128"/>
                <a:ea typeface="ＭＳ Ｐゴシック" panose="020B0600070205080204" pitchFamily="50" charset="-128"/>
              </a:rPr>
              <a:t>散布回数･散布量</a:t>
            </a:r>
            <a:r>
              <a:rPr kumimoji="1" lang="en-US" altLang="ja-JP" sz="1400" dirty="0">
                <a:solidFill>
                  <a:srgbClr val="000099"/>
                </a:solidFill>
                <a:latin typeface="ＭＳ Ｐゴシック" panose="020B0600070205080204" pitchFamily="50" charset="-128"/>
                <a:ea typeface="ＭＳ Ｐゴシック" panose="020B0600070205080204" pitchFamily="50" charset="-128"/>
              </a:rPr>
              <a:t>】</a:t>
            </a:r>
            <a:endParaRPr kumimoji="1" lang="ja-JP" altLang="en-US" sz="1400" dirty="0">
              <a:solidFill>
                <a:srgbClr val="000099"/>
              </a:solidFill>
              <a:latin typeface="ＭＳ Ｐゴシック" panose="020B0600070205080204" pitchFamily="50" charset="-128"/>
              <a:ea typeface="ＭＳ Ｐゴシック" panose="020B0600070205080204" pitchFamily="50" charset="-128"/>
            </a:endParaRPr>
          </a:p>
        </p:txBody>
      </p:sp>
      <p:sp>
        <p:nvSpPr>
          <p:cNvPr id="85" name="テキスト ボックス 84">
            <a:extLst>
              <a:ext uri="{FF2B5EF4-FFF2-40B4-BE49-F238E27FC236}">
                <a16:creationId xmlns:a16="http://schemas.microsoft.com/office/drawing/2014/main" id="{A2F8E9E5-FE71-46C4-908A-5F7DA5F96B64}"/>
              </a:ext>
            </a:extLst>
          </p:cNvPr>
          <p:cNvSpPr txBox="1"/>
          <p:nvPr/>
        </p:nvSpPr>
        <p:spPr>
          <a:xfrm>
            <a:off x="12276000" y="4546991"/>
            <a:ext cx="2735350" cy="684000"/>
          </a:xfrm>
          <a:prstGeom prst="rect">
            <a:avLst/>
          </a:prstGeom>
          <a:noFill/>
        </p:spPr>
        <p:txBody>
          <a:bodyPr wrap="square" lIns="0" tIns="0" rIns="0" bIns="0" rtlCol="0" anchor="t" anchorCtr="0">
            <a:noAutofit/>
          </a:bodyPr>
          <a:lstStyle/>
          <a:p>
            <a:pPr>
              <a:lnSpc>
                <a:spcPts val="1300"/>
              </a:lnSpc>
            </a:pP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千歳橋・実験区</a:t>
            </a:r>
            <a:r>
              <a:rPr lang="en-US" altLang="ja-JP" sz="1000" dirty="0">
                <a:latin typeface="ＭＳ Ｐゴシック" panose="020B0600070205080204" pitchFamily="50" charset="-128"/>
                <a:ea typeface="ＭＳ Ｐゴシック" panose="020B0600070205080204" pitchFamily="50" charset="-128"/>
              </a:rPr>
              <a:t>2-2】</a:t>
            </a:r>
          </a:p>
          <a:p>
            <a:pPr marL="72000" indent="-72000">
              <a:lnSpc>
                <a:spcPts val="1300"/>
              </a:lnSpc>
            </a:pPr>
            <a:r>
              <a:rPr lang="ja-JP" altLang="en-US" sz="1000" dirty="0">
                <a:latin typeface="ＭＳ Ｐゴシック" panose="020B0600070205080204" pitchFamily="50" charset="-128"/>
                <a:ea typeface="ＭＳ Ｐゴシック" panose="020B0600070205080204" pitchFamily="50" charset="-128"/>
              </a:rPr>
              <a:t>・単位散布量は基準どおり</a:t>
            </a:r>
            <a:endParaRPr lang="en-US" altLang="ja-JP" sz="1000" dirty="0">
              <a:latin typeface="ＭＳ Ｐゴシック" panose="020B0600070205080204" pitchFamily="50" charset="-128"/>
              <a:ea typeface="ＭＳ Ｐゴシック" panose="020B0600070205080204" pitchFamily="50" charset="-128"/>
            </a:endParaRPr>
          </a:p>
          <a:p>
            <a:pPr marL="72000" indent="-72000">
              <a:lnSpc>
                <a:spcPts val="1300"/>
              </a:lnSpc>
            </a:pPr>
            <a:r>
              <a:rPr lang="ja-JP" altLang="en-US" sz="1000" dirty="0">
                <a:latin typeface="ＭＳ Ｐゴシック" panose="020B0600070205080204" pitchFamily="50" charset="-128"/>
                <a:ea typeface="ＭＳ Ｐゴシック" panose="020B0600070205080204" pitchFamily="50" charset="-128"/>
              </a:rPr>
              <a:t>・散布回数、総散布量とも基準どおり</a:t>
            </a:r>
            <a:endParaRPr lang="en-US" altLang="ja-JP" sz="1000" dirty="0">
              <a:latin typeface="ＭＳ Ｐゴシック" panose="020B0600070205080204" pitchFamily="50" charset="-128"/>
              <a:ea typeface="ＭＳ Ｐゴシック" panose="020B0600070205080204" pitchFamily="50" charset="-128"/>
            </a:endParaRPr>
          </a:p>
          <a:p>
            <a:pPr marL="72000" indent="-72000">
              <a:lnSpc>
                <a:spcPts val="1300"/>
              </a:lnSpc>
            </a:pPr>
            <a:r>
              <a:rPr lang="ja-JP" altLang="en-US" sz="1000" dirty="0">
                <a:latin typeface="ＭＳ Ｐゴシック" panose="020B0600070205080204" pitchFamily="50" charset="-128"/>
                <a:ea typeface="ＭＳ Ｐゴシック" panose="020B0600070205080204" pitchFamily="50" charset="-128"/>
              </a:rPr>
              <a:t>　⇒メーカー推奨条件</a:t>
            </a:r>
          </a:p>
        </p:txBody>
      </p:sp>
      <p:grpSp>
        <p:nvGrpSpPr>
          <p:cNvPr id="52" name="グループ化 51">
            <a:extLst>
              <a:ext uri="{FF2B5EF4-FFF2-40B4-BE49-F238E27FC236}">
                <a16:creationId xmlns:a16="http://schemas.microsoft.com/office/drawing/2014/main" id="{158D46DC-8F83-4172-B388-458F507D9BDA}"/>
              </a:ext>
            </a:extLst>
          </p:cNvPr>
          <p:cNvGrpSpPr/>
          <p:nvPr/>
        </p:nvGrpSpPr>
        <p:grpSpPr>
          <a:xfrm>
            <a:off x="12275999" y="4150991"/>
            <a:ext cx="2516735" cy="360000"/>
            <a:chOff x="12275999" y="2880000"/>
            <a:chExt cx="2516735" cy="360000"/>
          </a:xfrm>
        </p:grpSpPr>
        <p:sp>
          <p:nvSpPr>
            <p:cNvPr id="78" name="テキスト ボックス 77">
              <a:extLst>
                <a:ext uri="{FF2B5EF4-FFF2-40B4-BE49-F238E27FC236}">
                  <a16:creationId xmlns:a16="http://schemas.microsoft.com/office/drawing/2014/main" id="{1599AEAA-6F31-46A4-9AFF-D68EFB828ED4}"/>
                </a:ext>
              </a:extLst>
            </p:cNvPr>
            <p:cNvSpPr txBox="1"/>
            <p:nvPr/>
          </p:nvSpPr>
          <p:spPr>
            <a:xfrm>
              <a:off x="12275999" y="2880000"/>
              <a:ext cx="2429937" cy="179026"/>
            </a:xfrm>
            <a:prstGeom prst="rect">
              <a:avLst/>
            </a:prstGeom>
            <a:noFill/>
          </p:spPr>
          <p:txBody>
            <a:bodyPr wrap="square" lIns="0" tIns="0" rIns="0" bIns="0" rtlCol="0" anchor="ctr" anchorCtr="0">
              <a:noAutofit/>
            </a:bodyPr>
            <a:lstStyle/>
            <a:p>
              <a:r>
                <a:rPr lang="ja-JP" altLang="en-US" sz="900" dirty="0">
                  <a:latin typeface="ＭＳ Ｐゴシック" panose="020B0600070205080204" pitchFamily="50" charset="-128"/>
                  <a:ea typeface="ＭＳ Ｐゴシック" panose="020B0600070205080204" pitchFamily="50" charset="-128"/>
                </a:rPr>
                <a:t>千歳橋・実験区</a:t>
              </a:r>
              <a:r>
                <a:rPr lang="en-US" altLang="ja-JP" sz="900" dirty="0">
                  <a:latin typeface="ＭＳ Ｐゴシック" panose="020B0600070205080204" pitchFamily="50" charset="-128"/>
                  <a:ea typeface="ＭＳ Ｐゴシック" panose="020B0600070205080204" pitchFamily="50" charset="-128"/>
                </a:rPr>
                <a:t>2-2</a:t>
              </a:r>
              <a:r>
                <a:rPr lang="ja-JP" altLang="en-US" sz="900" dirty="0">
                  <a:latin typeface="ＭＳ Ｐゴシック" panose="020B0600070205080204" pitchFamily="50" charset="-128"/>
                  <a:ea typeface="ＭＳ Ｐゴシック" panose="020B0600070205080204" pitchFamily="50" charset="-128"/>
                </a:rPr>
                <a:t>がメーカー推奨条件</a:t>
              </a:r>
              <a:r>
                <a:rPr lang="en-US" altLang="ja-JP" sz="900" dirty="0">
                  <a:latin typeface="ＭＳ Ｐゴシック" panose="020B0600070205080204" pitchFamily="50" charset="-128"/>
                  <a:ea typeface="ＭＳ Ｐゴシック" panose="020B0600070205080204" pitchFamily="50" charset="-128"/>
                </a:rPr>
                <a:t>(</a:t>
              </a:r>
              <a:r>
                <a:rPr lang="ja-JP" altLang="en-US" sz="900" dirty="0">
                  <a:latin typeface="ＭＳ Ｐゴシック" panose="020B0600070205080204" pitchFamily="50" charset="-128"/>
                  <a:ea typeface="ＭＳ Ｐゴシック" panose="020B0600070205080204" pitchFamily="50" charset="-128"/>
                </a:rPr>
                <a:t>基準</a:t>
              </a:r>
              <a:r>
                <a:rPr lang="en-US" altLang="ja-JP" sz="900" dirty="0">
                  <a:latin typeface="ＭＳ Ｐゴシック" panose="020B0600070205080204" pitchFamily="50" charset="-128"/>
                  <a:ea typeface="ＭＳ Ｐゴシック" panose="020B0600070205080204" pitchFamily="50" charset="-128"/>
                </a:rPr>
                <a:t>)</a:t>
              </a:r>
              <a:endParaRPr lang="ja-JP" altLang="en-US" sz="900" dirty="0">
                <a:latin typeface="ＭＳ Ｐゴシック" panose="020B0600070205080204" pitchFamily="50" charset="-128"/>
                <a:ea typeface="ＭＳ Ｐゴシック" panose="020B0600070205080204" pitchFamily="50" charset="-128"/>
              </a:endParaRPr>
            </a:p>
          </p:txBody>
        </p:sp>
        <p:sp>
          <p:nvSpPr>
            <p:cNvPr id="86" name="テキスト ボックス 85">
              <a:extLst>
                <a:ext uri="{FF2B5EF4-FFF2-40B4-BE49-F238E27FC236}">
                  <a16:creationId xmlns:a16="http://schemas.microsoft.com/office/drawing/2014/main" id="{2DE00D96-13D0-4494-A477-DDA27F2674B9}"/>
                </a:ext>
              </a:extLst>
            </p:cNvPr>
            <p:cNvSpPr txBox="1"/>
            <p:nvPr/>
          </p:nvSpPr>
          <p:spPr>
            <a:xfrm>
              <a:off x="12420000" y="3060000"/>
              <a:ext cx="756000" cy="180000"/>
            </a:xfrm>
            <a:prstGeom prst="rect">
              <a:avLst/>
            </a:prstGeom>
            <a:noFill/>
          </p:spPr>
          <p:txBody>
            <a:bodyPr wrap="square" lIns="0" tIns="0" rIns="0" bIns="0" rtlCol="0" anchor="ctr" anchorCtr="0">
              <a:noAutofit/>
            </a:bodyPr>
            <a:lstStyle/>
            <a:p>
              <a:pPr>
                <a:lnSpc>
                  <a:spcPts val="1100"/>
                </a:lnSpc>
              </a:pPr>
              <a:r>
                <a:rPr lang="ja-JP" altLang="en-US" sz="900" dirty="0">
                  <a:latin typeface="ＭＳ Ｐゴシック" panose="020B0600070205080204" pitchFamily="50" charset="-128"/>
                  <a:ea typeface="ＭＳ Ｐゴシック" panose="020B0600070205080204" pitchFamily="50" charset="-128"/>
                </a:rPr>
                <a:t>基準より少ない</a:t>
              </a:r>
              <a:endParaRPr lang="en-US" altLang="ja-JP" sz="900" dirty="0">
                <a:latin typeface="ＭＳ Ｐゴシック" panose="020B0600070205080204" pitchFamily="50" charset="-128"/>
                <a:ea typeface="ＭＳ Ｐゴシック" panose="020B0600070205080204" pitchFamily="50" charset="-128"/>
              </a:endParaRPr>
            </a:p>
          </p:txBody>
        </p:sp>
        <p:sp>
          <p:nvSpPr>
            <p:cNvPr id="87" name="正方形/長方形 86">
              <a:extLst>
                <a:ext uri="{FF2B5EF4-FFF2-40B4-BE49-F238E27FC236}">
                  <a16:creationId xmlns:a16="http://schemas.microsoft.com/office/drawing/2014/main" id="{78C7ABC4-B347-4538-8B3B-035FCFDD1E7D}"/>
                </a:ext>
              </a:extLst>
            </p:cNvPr>
            <p:cNvSpPr/>
            <p:nvPr/>
          </p:nvSpPr>
          <p:spPr>
            <a:xfrm>
              <a:off x="12276000" y="3096000"/>
              <a:ext cx="108000" cy="108000"/>
            </a:xfrm>
            <a:prstGeom prst="rect">
              <a:avLst/>
            </a:prstGeom>
            <a:solidFill>
              <a:srgbClr val="CC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a:extLst>
                <a:ext uri="{FF2B5EF4-FFF2-40B4-BE49-F238E27FC236}">
                  <a16:creationId xmlns:a16="http://schemas.microsoft.com/office/drawing/2014/main" id="{FB657FAD-F0A8-4621-9AE1-32BAC5A42329}"/>
                </a:ext>
              </a:extLst>
            </p:cNvPr>
            <p:cNvSpPr/>
            <p:nvPr/>
          </p:nvSpPr>
          <p:spPr>
            <a:xfrm>
              <a:off x="13212000" y="3096000"/>
              <a:ext cx="108000" cy="108000"/>
            </a:xfrm>
            <a:prstGeom prst="rect">
              <a:avLst/>
            </a:prstGeom>
            <a:solidFill>
              <a:srgbClr val="CC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正方形/長方形 88">
              <a:extLst>
                <a:ext uri="{FF2B5EF4-FFF2-40B4-BE49-F238E27FC236}">
                  <a16:creationId xmlns:a16="http://schemas.microsoft.com/office/drawing/2014/main" id="{16F90A9B-9967-4EB8-9812-CEB510821738}"/>
                </a:ext>
              </a:extLst>
            </p:cNvPr>
            <p:cNvSpPr/>
            <p:nvPr/>
          </p:nvSpPr>
          <p:spPr>
            <a:xfrm>
              <a:off x="13964734" y="3096000"/>
              <a:ext cx="108000" cy="108000"/>
            </a:xfrm>
            <a:prstGeom prst="rect">
              <a:avLst/>
            </a:prstGeom>
            <a:solidFill>
              <a:srgbClr val="FFCC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テキスト ボックス 89">
              <a:extLst>
                <a:ext uri="{FF2B5EF4-FFF2-40B4-BE49-F238E27FC236}">
                  <a16:creationId xmlns:a16="http://schemas.microsoft.com/office/drawing/2014/main" id="{13562A64-1C7A-4F5C-80EE-D4DFE9B69E28}"/>
                </a:ext>
              </a:extLst>
            </p:cNvPr>
            <p:cNvSpPr txBox="1"/>
            <p:nvPr/>
          </p:nvSpPr>
          <p:spPr>
            <a:xfrm>
              <a:off x="13356000" y="3060000"/>
              <a:ext cx="684000" cy="180000"/>
            </a:xfrm>
            <a:prstGeom prst="rect">
              <a:avLst/>
            </a:prstGeom>
            <a:noFill/>
          </p:spPr>
          <p:txBody>
            <a:bodyPr wrap="square" lIns="0" tIns="0" rIns="0" bIns="0" rtlCol="0" anchor="ctr" anchorCtr="0">
              <a:noAutofit/>
            </a:bodyPr>
            <a:lstStyle/>
            <a:p>
              <a:pPr>
                <a:lnSpc>
                  <a:spcPts val="1100"/>
                </a:lnSpc>
              </a:pPr>
              <a:r>
                <a:rPr lang="ja-JP" altLang="en-US" sz="900" dirty="0">
                  <a:latin typeface="ＭＳ Ｐゴシック" panose="020B0600070205080204" pitchFamily="50" charset="-128"/>
                  <a:ea typeface="ＭＳ Ｐゴシック" panose="020B0600070205080204" pitchFamily="50" charset="-128"/>
                </a:rPr>
                <a:t>基準と同じ</a:t>
              </a:r>
              <a:endParaRPr lang="en-US" altLang="ja-JP" sz="900" dirty="0">
                <a:latin typeface="ＭＳ Ｐゴシック" panose="020B0600070205080204" pitchFamily="50" charset="-128"/>
                <a:ea typeface="ＭＳ Ｐゴシック" panose="020B0600070205080204" pitchFamily="50" charset="-128"/>
              </a:endParaRPr>
            </a:p>
          </p:txBody>
        </p:sp>
        <p:sp>
          <p:nvSpPr>
            <p:cNvPr id="94" name="テキスト ボックス 93">
              <a:extLst>
                <a:ext uri="{FF2B5EF4-FFF2-40B4-BE49-F238E27FC236}">
                  <a16:creationId xmlns:a16="http://schemas.microsoft.com/office/drawing/2014/main" id="{053AB562-5514-416B-BA11-3824E4658896}"/>
                </a:ext>
              </a:extLst>
            </p:cNvPr>
            <p:cNvSpPr txBox="1"/>
            <p:nvPr/>
          </p:nvSpPr>
          <p:spPr>
            <a:xfrm>
              <a:off x="14108734" y="3060000"/>
              <a:ext cx="684000" cy="180000"/>
            </a:xfrm>
            <a:prstGeom prst="rect">
              <a:avLst/>
            </a:prstGeom>
            <a:noFill/>
          </p:spPr>
          <p:txBody>
            <a:bodyPr wrap="square" lIns="0" tIns="0" rIns="0" bIns="0" rtlCol="0" anchor="ctr" anchorCtr="0">
              <a:noAutofit/>
            </a:bodyPr>
            <a:lstStyle/>
            <a:p>
              <a:pPr>
                <a:lnSpc>
                  <a:spcPts val="1100"/>
                </a:lnSpc>
              </a:pPr>
              <a:r>
                <a:rPr lang="ja-JP" altLang="en-US" sz="900" dirty="0">
                  <a:latin typeface="ＭＳ Ｐゴシック" panose="020B0600070205080204" pitchFamily="50" charset="-128"/>
                  <a:ea typeface="ＭＳ Ｐゴシック" panose="020B0600070205080204" pitchFamily="50" charset="-128"/>
                </a:rPr>
                <a:t>基準より多い</a:t>
              </a:r>
              <a:endParaRPr lang="en-US" altLang="ja-JP" sz="900" dirty="0">
                <a:latin typeface="ＭＳ Ｐゴシック" panose="020B0600070205080204" pitchFamily="50" charset="-128"/>
                <a:ea typeface="ＭＳ Ｐゴシック" panose="020B0600070205080204" pitchFamily="50" charset="-128"/>
              </a:endParaRPr>
            </a:p>
          </p:txBody>
        </p:sp>
      </p:grpSp>
      <p:grpSp>
        <p:nvGrpSpPr>
          <p:cNvPr id="74" name="グループ化 73">
            <a:extLst>
              <a:ext uri="{FF2B5EF4-FFF2-40B4-BE49-F238E27FC236}">
                <a16:creationId xmlns:a16="http://schemas.microsoft.com/office/drawing/2014/main" id="{DABA7FE0-5113-4DEC-AAB3-549C347D23D8}"/>
              </a:ext>
            </a:extLst>
          </p:cNvPr>
          <p:cNvGrpSpPr/>
          <p:nvPr/>
        </p:nvGrpSpPr>
        <p:grpSpPr>
          <a:xfrm>
            <a:off x="180000" y="2878885"/>
            <a:ext cx="1008000" cy="7632000"/>
            <a:chOff x="180000" y="2016000"/>
            <a:chExt cx="1008000" cy="7632000"/>
          </a:xfrm>
        </p:grpSpPr>
        <p:sp>
          <p:nvSpPr>
            <p:cNvPr id="75" name="矢印: 五方向 74">
              <a:extLst>
                <a:ext uri="{FF2B5EF4-FFF2-40B4-BE49-F238E27FC236}">
                  <a16:creationId xmlns:a16="http://schemas.microsoft.com/office/drawing/2014/main" id="{EA2ED6B0-852A-4425-8520-499CF29C42AC}"/>
                </a:ext>
              </a:extLst>
            </p:cNvPr>
            <p:cNvSpPr/>
            <p:nvPr/>
          </p:nvSpPr>
          <p:spPr>
            <a:xfrm>
              <a:off x="180000" y="2016000"/>
              <a:ext cx="1008000" cy="576000"/>
            </a:xfrm>
            <a:prstGeom prst="homePlate">
              <a:avLst>
                <a:gd name="adj" fmla="val 1571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dirty="0">
                  <a:solidFill>
                    <a:schemeClr val="tx1"/>
                  </a:solidFill>
                  <a:latin typeface="ＭＳ Ｐゴシック" panose="020B0600070205080204" pitchFamily="50" charset="-128"/>
                  <a:ea typeface="ＭＳ Ｐゴシック" panose="020B0600070205080204" pitchFamily="50" charset="-128"/>
                </a:rPr>
                <a:t>下水放流量</a:t>
              </a:r>
            </a:p>
          </p:txBody>
        </p:sp>
        <p:sp>
          <p:nvSpPr>
            <p:cNvPr id="96" name="矢印: 五方向 95">
              <a:extLst>
                <a:ext uri="{FF2B5EF4-FFF2-40B4-BE49-F238E27FC236}">
                  <a16:creationId xmlns:a16="http://schemas.microsoft.com/office/drawing/2014/main" id="{25DF8562-AAF2-4846-B2D1-2FCBE6A0DE0F}"/>
                </a:ext>
              </a:extLst>
            </p:cNvPr>
            <p:cNvSpPr/>
            <p:nvPr/>
          </p:nvSpPr>
          <p:spPr>
            <a:xfrm>
              <a:off x="180000" y="3096000"/>
              <a:ext cx="1008000" cy="576000"/>
            </a:xfrm>
            <a:prstGeom prst="homePlate">
              <a:avLst>
                <a:gd name="adj" fmla="val 1571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dirty="0">
                  <a:solidFill>
                    <a:schemeClr val="tx1"/>
                  </a:solidFill>
                  <a:latin typeface="ＭＳ Ｐゴシック" panose="020B0600070205080204" pitchFamily="50" charset="-128"/>
                  <a:ea typeface="ＭＳ Ｐゴシック" panose="020B0600070205080204" pitchFamily="50" charset="-128"/>
                </a:rPr>
                <a:t>地盤高</a:t>
              </a:r>
            </a:p>
          </p:txBody>
        </p:sp>
        <p:sp>
          <p:nvSpPr>
            <p:cNvPr id="97" name="矢印: 五方向 96">
              <a:extLst>
                <a:ext uri="{FF2B5EF4-FFF2-40B4-BE49-F238E27FC236}">
                  <a16:creationId xmlns:a16="http://schemas.microsoft.com/office/drawing/2014/main" id="{6E824FC6-117F-4CC4-9A58-6B90358404CF}"/>
                </a:ext>
              </a:extLst>
            </p:cNvPr>
            <p:cNvSpPr/>
            <p:nvPr/>
          </p:nvSpPr>
          <p:spPr>
            <a:xfrm>
              <a:off x="180000" y="4451250"/>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1400" dirty="0">
                  <a:solidFill>
                    <a:schemeClr val="tx1"/>
                  </a:solidFill>
                  <a:latin typeface="ＭＳ Ｐゴシック" panose="020B0600070205080204" pitchFamily="50" charset="-128"/>
                  <a:ea typeface="ＭＳ Ｐゴシック" panose="020B0600070205080204" pitchFamily="50" charset="-128"/>
                </a:rPr>
                <a:t>ORP</a:t>
              </a:r>
              <a:endParaRPr lang="ja-JP" altLang="en-US" sz="1400" dirty="0">
                <a:solidFill>
                  <a:schemeClr val="tx1"/>
                </a:solidFill>
                <a:latin typeface="ＭＳ Ｐゴシック" panose="020B0600070205080204" pitchFamily="50" charset="-128"/>
                <a:ea typeface="ＭＳ Ｐゴシック" panose="020B0600070205080204" pitchFamily="50" charset="-128"/>
              </a:endParaRPr>
            </a:p>
          </p:txBody>
        </p:sp>
        <p:sp>
          <p:nvSpPr>
            <p:cNvPr id="98" name="矢印: 五方向 97">
              <a:extLst>
                <a:ext uri="{FF2B5EF4-FFF2-40B4-BE49-F238E27FC236}">
                  <a16:creationId xmlns:a16="http://schemas.microsoft.com/office/drawing/2014/main" id="{D0827DEE-1234-4B2C-9C7E-47E3E0053C17}"/>
                </a:ext>
              </a:extLst>
            </p:cNvPr>
            <p:cNvSpPr/>
            <p:nvPr/>
          </p:nvSpPr>
          <p:spPr>
            <a:xfrm>
              <a:off x="180000" y="5843475"/>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dirty="0">
                  <a:solidFill>
                    <a:schemeClr val="tx1"/>
                  </a:solidFill>
                  <a:latin typeface="ＭＳ Ｐゴシック" panose="020B0600070205080204" pitchFamily="50" charset="-128"/>
                  <a:ea typeface="ＭＳ Ｐゴシック" panose="020B0600070205080204" pitchFamily="50" charset="-128"/>
                </a:rPr>
                <a:t>全硫化物</a:t>
              </a:r>
            </a:p>
          </p:txBody>
        </p:sp>
        <p:sp>
          <p:nvSpPr>
            <p:cNvPr id="99" name="矢印: 五方向 98">
              <a:extLst>
                <a:ext uri="{FF2B5EF4-FFF2-40B4-BE49-F238E27FC236}">
                  <a16:creationId xmlns:a16="http://schemas.microsoft.com/office/drawing/2014/main" id="{7C69EB52-F53E-4268-8822-09E9C7F3B90D}"/>
                </a:ext>
              </a:extLst>
            </p:cNvPr>
            <p:cNvSpPr/>
            <p:nvPr/>
          </p:nvSpPr>
          <p:spPr>
            <a:xfrm>
              <a:off x="180000" y="7214550"/>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1400" dirty="0">
                  <a:solidFill>
                    <a:schemeClr val="tx1"/>
                  </a:solidFill>
                  <a:latin typeface="ＭＳ Ｐゴシック" panose="020B0600070205080204" pitchFamily="50" charset="-128"/>
                  <a:ea typeface="ＭＳ Ｐゴシック" panose="020B0600070205080204" pitchFamily="50" charset="-128"/>
                </a:rPr>
                <a:t>TOC</a:t>
              </a:r>
              <a:endParaRPr lang="ja-JP" altLang="en-US" sz="1400" dirty="0">
                <a:solidFill>
                  <a:schemeClr val="tx1"/>
                </a:solidFill>
                <a:latin typeface="ＭＳ Ｐゴシック" panose="020B0600070205080204" pitchFamily="50" charset="-128"/>
                <a:ea typeface="ＭＳ Ｐゴシック" panose="020B0600070205080204" pitchFamily="50" charset="-128"/>
              </a:endParaRPr>
            </a:p>
          </p:txBody>
        </p:sp>
        <p:sp>
          <p:nvSpPr>
            <p:cNvPr id="100" name="矢印: 五方向 99">
              <a:extLst>
                <a:ext uri="{FF2B5EF4-FFF2-40B4-BE49-F238E27FC236}">
                  <a16:creationId xmlns:a16="http://schemas.microsoft.com/office/drawing/2014/main" id="{BD4A23E0-9774-487B-9AF3-4221242DEEFB}"/>
                </a:ext>
              </a:extLst>
            </p:cNvPr>
            <p:cNvSpPr/>
            <p:nvPr/>
          </p:nvSpPr>
          <p:spPr>
            <a:xfrm>
              <a:off x="180000" y="8568000"/>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dirty="0">
                  <a:solidFill>
                    <a:schemeClr val="tx1"/>
                  </a:solidFill>
                  <a:latin typeface="ＭＳ Ｐゴシック" panose="020B0600070205080204" pitchFamily="50" charset="-128"/>
                  <a:ea typeface="ＭＳ Ｐゴシック" panose="020B0600070205080204" pitchFamily="50" charset="-128"/>
                </a:rPr>
                <a:t>強熱減量</a:t>
              </a:r>
            </a:p>
          </p:txBody>
        </p:sp>
        <p:cxnSp>
          <p:nvCxnSpPr>
            <p:cNvPr id="101" name="直線矢印コネクタ 100">
              <a:extLst>
                <a:ext uri="{FF2B5EF4-FFF2-40B4-BE49-F238E27FC236}">
                  <a16:creationId xmlns:a16="http://schemas.microsoft.com/office/drawing/2014/main" id="{060C0F6D-9218-4114-8196-E1521025FFC4}"/>
                </a:ext>
              </a:extLst>
            </p:cNvPr>
            <p:cNvCxnSpPr>
              <a:cxnSpLocks/>
            </p:cNvCxnSpPr>
            <p:nvPr/>
          </p:nvCxnSpPr>
          <p:spPr>
            <a:xfrm flipV="1">
              <a:off x="1080000" y="4595250"/>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02" name="直線矢印コネクタ 101">
              <a:extLst>
                <a:ext uri="{FF2B5EF4-FFF2-40B4-BE49-F238E27FC236}">
                  <a16:creationId xmlns:a16="http://schemas.microsoft.com/office/drawing/2014/main" id="{A58DE15C-6628-4ED1-902D-282B8E10E211}"/>
                </a:ext>
              </a:extLst>
            </p:cNvPr>
            <p:cNvCxnSpPr>
              <a:cxnSpLocks/>
            </p:cNvCxnSpPr>
            <p:nvPr/>
          </p:nvCxnSpPr>
          <p:spPr>
            <a:xfrm>
              <a:off x="1080000" y="5987475"/>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03" name="直線矢印コネクタ 102">
              <a:extLst>
                <a:ext uri="{FF2B5EF4-FFF2-40B4-BE49-F238E27FC236}">
                  <a16:creationId xmlns:a16="http://schemas.microsoft.com/office/drawing/2014/main" id="{7490A58E-18E8-4AEC-B1C4-7DF923F9F8E8}"/>
                </a:ext>
              </a:extLst>
            </p:cNvPr>
            <p:cNvCxnSpPr>
              <a:cxnSpLocks/>
            </p:cNvCxnSpPr>
            <p:nvPr/>
          </p:nvCxnSpPr>
          <p:spPr>
            <a:xfrm>
              <a:off x="1080000" y="7358550"/>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04" name="直線矢印コネクタ 103">
              <a:extLst>
                <a:ext uri="{FF2B5EF4-FFF2-40B4-BE49-F238E27FC236}">
                  <a16:creationId xmlns:a16="http://schemas.microsoft.com/office/drawing/2014/main" id="{883CD10C-218C-465F-9665-5C39D40900C7}"/>
                </a:ext>
              </a:extLst>
            </p:cNvPr>
            <p:cNvCxnSpPr>
              <a:cxnSpLocks/>
            </p:cNvCxnSpPr>
            <p:nvPr/>
          </p:nvCxnSpPr>
          <p:spPr>
            <a:xfrm>
              <a:off x="1080000" y="8748000"/>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105" name="テキスト ボックス 104">
              <a:extLst>
                <a:ext uri="{FF2B5EF4-FFF2-40B4-BE49-F238E27FC236}">
                  <a16:creationId xmlns:a16="http://schemas.microsoft.com/office/drawing/2014/main" id="{5E0CBCFF-8601-4453-89E0-719938210C69}"/>
                </a:ext>
              </a:extLst>
            </p:cNvPr>
            <p:cNvSpPr txBox="1"/>
            <p:nvPr/>
          </p:nvSpPr>
          <p:spPr>
            <a:xfrm>
              <a:off x="216000" y="9468000"/>
              <a:ext cx="936000" cy="180000"/>
            </a:xfrm>
            <a:prstGeom prst="rect">
              <a:avLst/>
            </a:prstGeom>
            <a:noFill/>
          </p:spPr>
          <p:txBody>
            <a:bodyPr wrap="square" lIns="0" tIns="0" rIns="0" bIns="0" rtlCol="0" anchor="ctr" anchorCtr="0">
              <a:noAutofit/>
            </a:bodyPr>
            <a:lstStyle/>
            <a:p>
              <a:r>
                <a:rPr lang="ja-JP" altLang="en-US" sz="1000" dirty="0">
                  <a:solidFill>
                    <a:srgbClr val="C00000"/>
                  </a:solidFill>
                  <a:latin typeface="ＭＳ Ｐゴシック" panose="020B0600070205080204" pitchFamily="50" charset="-128"/>
                  <a:ea typeface="ＭＳ Ｐゴシック" panose="020B0600070205080204" pitchFamily="50" charset="-128"/>
                </a:rPr>
                <a:t>矢印</a:t>
              </a:r>
              <a:r>
                <a:rPr lang="ja-JP" altLang="en-US" sz="1000" dirty="0">
                  <a:latin typeface="ＭＳ Ｐゴシック" panose="020B0600070205080204" pitchFamily="50" charset="-128"/>
                  <a:ea typeface="ＭＳ Ｐゴシック" panose="020B0600070205080204" pitchFamily="50" charset="-128"/>
                </a:rPr>
                <a:t>：改善方向</a:t>
              </a:r>
            </a:p>
          </p:txBody>
        </p:sp>
      </p:grpSp>
      <p:pic>
        <p:nvPicPr>
          <p:cNvPr id="109" name="図 108"/>
          <p:cNvPicPr>
            <a:picLocks noChangeAspect="1"/>
          </p:cNvPicPr>
          <p:nvPr/>
        </p:nvPicPr>
        <p:blipFill>
          <a:blip r:embed="rId5"/>
          <a:stretch>
            <a:fillRect/>
          </a:stretch>
        </p:blipFill>
        <p:spPr>
          <a:xfrm>
            <a:off x="1332000" y="2373765"/>
            <a:ext cx="5328000" cy="1340682"/>
          </a:xfrm>
          <a:prstGeom prst="rect">
            <a:avLst/>
          </a:prstGeom>
        </p:spPr>
      </p:pic>
      <p:pic>
        <p:nvPicPr>
          <p:cNvPr id="114" name="図 113"/>
          <p:cNvPicPr>
            <a:picLocks noChangeAspect="1"/>
          </p:cNvPicPr>
          <p:nvPr/>
        </p:nvPicPr>
        <p:blipFill>
          <a:blip r:embed="rId5"/>
          <a:stretch>
            <a:fillRect/>
          </a:stretch>
        </p:blipFill>
        <p:spPr>
          <a:xfrm>
            <a:off x="6732000" y="2373765"/>
            <a:ext cx="5328000" cy="1340682"/>
          </a:xfrm>
          <a:prstGeom prst="rect">
            <a:avLst/>
          </a:prstGeom>
        </p:spPr>
      </p:pic>
      <p:sp>
        <p:nvSpPr>
          <p:cNvPr id="121" name="右矢印 120"/>
          <p:cNvSpPr/>
          <p:nvPr/>
        </p:nvSpPr>
        <p:spPr>
          <a:xfrm rot="1800000">
            <a:off x="7885562" y="7764439"/>
            <a:ext cx="509451" cy="24819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128" name="右矢印 127"/>
          <p:cNvSpPr/>
          <p:nvPr/>
        </p:nvSpPr>
        <p:spPr>
          <a:xfrm>
            <a:off x="2530384" y="6592500"/>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nvGrpSpPr>
          <p:cNvPr id="129" name="グループ化 128"/>
          <p:cNvGrpSpPr/>
          <p:nvPr/>
        </p:nvGrpSpPr>
        <p:grpSpPr>
          <a:xfrm>
            <a:off x="7857640" y="5191820"/>
            <a:ext cx="471074" cy="462263"/>
            <a:chOff x="2273730" y="5600927"/>
            <a:chExt cx="509451" cy="431780"/>
          </a:xfrm>
        </p:grpSpPr>
        <p:sp>
          <p:nvSpPr>
            <p:cNvPr id="130" name="右矢印 129"/>
            <p:cNvSpPr/>
            <p:nvPr/>
          </p:nvSpPr>
          <p:spPr>
            <a:xfrm rot="19800000">
              <a:off x="2273730" y="5600927"/>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31" name="右矢印 130"/>
            <p:cNvSpPr/>
            <p:nvPr/>
          </p:nvSpPr>
          <p:spPr>
            <a:xfrm rot="19800000">
              <a:off x="2273730" y="5784513"/>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sp>
        <p:nvSpPr>
          <p:cNvPr id="134" name="右矢印 133"/>
          <p:cNvSpPr/>
          <p:nvPr/>
        </p:nvSpPr>
        <p:spPr>
          <a:xfrm>
            <a:off x="7772506" y="6592500"/>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nvGrpSpPr>
          <p:cNvPr id="139" name="グループ化 138"/>
          <p:cNvGrpSpPr/>
          <p:nvPr/>
        </p:nvGrpSpPr>
        <p:grpSpPr>
          <a:xfrm>
            <a:off x="2524880" y="9130567"/>
            <a:ext cx="514955" cy="460757"/>
            <a:chOff x="2284998" y="4003060"/>
            <a:chExt cx="514955" cy="460757"/>
          </a:xfrm>
        </p:grpSpPr>
        <p:sp>
          <p:nvSpPr>
            <p:cNvPr id="140" name="右矢印 139"/>
            <p:cNvSpPr/>
            <p:nvPr/>
          </p:nvSpPr>
          <p:spPr>
            <a:xfrm>
              <a:off x="2284998" y="4003060"/>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41" name="右矢印 140"/>
            <p:cNvSpPr/>
            <p:nvPr/>
          </p:nvSpPr>
          <p:spPr>
            <a:xfrm>
              <a:off x="2290502" y="4215623"/>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143" name="右矢印 142"/>
          <p:cNvSpPr/>
          <p:nvPr/>
        </p:nvSpPr>
        <p:spPr>
          <a:xfrm>
            <a:off x="7788788" y="9284469"/>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42" name="右矢印 141"/>
          <p:cNvSpPr/>
          <p:nvPr/>
        </p:nvSpPr>
        <p:spPr>
          <a:xfrm rot="1800000">
            <a:off x="7806003" y="9090696"/>
            <a:ext cx="509451" cy="24819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72" name="右矢印 98">
            <a:extLst>
              <a:ext uri="{FF2B5EF4-FFF2-40B4-BE49-F238E27FC236}">
                <a16:creationId xmlns:a16="http://schemas.microsoft.com/office/drawing/2014/main" id="{8BDF560E-8381-20BF-B4D4-44007E3B355C}"/>
              </a:ext>
            </a:extLst>
          </p:cNvPr>
          <p:cNvSpPr/>
          <p:nvPr/>
        </p:nvSpPr>
        <p:spPr>
          <a:xfrm>
            <a:off x="12330528" y="5673980"/>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76" name="右矢印 99">
            <a:extLst>
              <a:ext uri="{FF2B5EF4-FFF2-40B4-BE49-F238E27FC236}">
                <a16:creationId xmlns:a16="http://schemas.microsoft.com/office/drawing/2014/main" id="{4C48B49E-F984-8305-6381-1C318FAB63E1}"/>
              </a:ext>
            </a:extLst>
          </p:cNvPr>
          <p:cNvSpPr/>
          <p:nvPr/>
        </p:nvSpPr>
        <p:spPr>
          <a:xfrm rot="19800000">
            <a:off x="12345387" y="6083109"/>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81" name="右矢印 100">
            <a:extLst>
              <a:ext uri="{FF2B5EF4-FFF2-40B4-BE49-F238E27FC236}">
                <a16:creationId xmlns:a16="http://schemas.microsoft.com/office/drawing/2014/main" id="{FD398614-7FBB-3CA7-3B56-A1723CC992A8}"/>
              </a:ext>
            </a:extLst>
          </p:cNvPr>
          <p:cNvSpPr/>
          <p:nvPr/>
        </p:nvSpPr>
        <p:spPr>
          <a:xfrm rot="1800000">
            <a:off x="12358449" y="6518601"/>
            <a:ext cx="509451" cy="24819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82" name="テキスト ボックス 81">
            <a:extLst>
              <a:ext uri="{FF2B5EF4-FFF2-40B4-BE49-F238E27FC236}">
                <a16:creationId xmlns:a16="http://schemas.microsoft.com/office/drawing/2014/main" id="{A4F86C04-BCF0-D66F-7481-600D4E6A65C0}"/>
              </a:ext>
            </a:extLst>
          </p:cNvPr>
          <p:cNvSpPr txBox="1"/>
          <p:nvPr/>
        </p:nvSpPr>
        <p:spPr>
          <a:xfrm>
            <a:off x="12971393" y="5533237"/>
            <a:ext cx="1795118" cy="2455698"/>
          </a:xfrm>
          <a:prstGeom prst="rect">
            <a:avLst/>
          </a:prstGeom>
          <a:noFill/>
        </p:spPr>
        <p:txBody>
          <a:bodyPr wrap="square" lIns="0" tIns="0" rIns="0" bIns="0" rtlCol="0" anchor="t" anchorCtr="0">
            <a:noAutofit/>
          </a:bodyPr>
          <a:lstStyle/>
          <a:p>
            <a:pPr marL="72000" indent="-72000">
              <a:lnSpc>
                <a:spcPct val="200000"/>
              </a:lnSpc>
            </a:pPr>
            <a:r>
              <a:rPr lang="ja-JP" altLang="en-US" sz="1400" dirty="0">
                <a:latin typeface="ＭＳ Ｐゴシック" panose="020B0600070205080204" pitchFamily="50" charset="-128"/>
                <a:ea typeface="ＭＳ Ｐゴシック" panose="020B0600070205080204" pitchFamily="50" charset="-128"/>
              </a:rPr>
              <a:t>年間通して横ばい</a:t>
            </a:r>
            <a:endParaRPr lang="en-US" altLang="ja-JP" sz="1400" dirty="0">
              <a:latin typeface="ＭＳ Ｐゴシック" panose="020B0600070205080204" pitchFamily="50" charset="-128"/>
              <a:ea typeface="ＭＳ Ｐゴシック" panose="020B0600070205080204" pitchFamily="50" charset="-128"/>
            </a:endParaRPr>
          </a:p>
          <a:p>
            <a:pPr marL="72000" indent="-72000">
              <a:lnSpc>
                <a:spcPct val="200000"/>
              </a:lnSpc>
            </a:pPr>
            <a:r>
              <a:rPr lang="ja-JP" altLang="en-US" sz="1400" dirty="0">
                <a:latin typeface="ＭＳ Ｐゴシック" panose="020B0600070205080204" pitchFamily="50" charset="-128"/>
                <a:ea typeface="ＭＳ Ｐゴシック" panose="020B0600070205080204" pitchFamily="50" charset="-128"/>
              </a:rPr>
              <a:t>年間通して増加傾向</a:t>
            </a:r>
            <a:endParaRPr lang="en-US" altLang="ja-JP" sz="1400" dirty="0">
              <a:latin typeface="ＭＳ Ｐゴシック" panose="020B0600070205080204" pitchFamily="50" charset="-128"/>
              <a:ea typeface="ＭＳ Ｐゴシック" panose="020B0600070205080204" pitchFamily="50" charset="-128"/>
            </a:endParaRPr>
          </a:p>
          <a:p>
            <a:pPr marL="72000" indent="-72000">
              <a:lnSpc>
                <a:spcPct val="200000"/>
              </a:lnSpc>
            </a:pPr>
            <a:r>
              <a:rPr lang="ja-JP" altLang="en-US" sz="1400" dirty="0">
                <a:latin typeface="ＭＳ Ｐゴシック" panose="020B0600070205080204" pitchFamily="50" charset="-128"/>
                <a:ea typeface="ＭＳ Ｐゴシック" panose="020B0600070205080204" pitchFamily="50" charset="-128"/>
              </a:rPr>
              <a:t>年間通して減少傾向</a:t>
            </a:r>
            <a:endParaRPr lang="en-US" altLang="ja-JP" sz="1400" dirty="0">
              <a:latin typeface="ＭＳ Ｐゴシック" panose="020B0600070205080204" pitchFamily="50" charset="-128"/>
              <a:ea typeface="ＭＳ Ｐゴシック" panose="020B0600070205080204" pitchFamily="50" charset="-128"/>
            </a:endParaRPr>
          </a:p>
          <a:p>
            <a:pPr marL="72000" indent="-72000">
              <a:lnSpc>
                <a:spcPct val="200000"/>
              </a:lnSpc>
            </a:pPr>
            <a:r>
              <a:rPr lang="ja-JP" altLang="en-US" sz="1400" dirty="0">
                <a:latin typeface="ＭＳ Ｐゴシック" panose="020B0600070205080204" pitchFamily="50" charset="-128"/>
                <a:ea typeface="ＭＳ Ｐゴシック" panose="020B0600070205080204" pitchFamily="50" charset="-128"/>
              </a:rPr>
              <a:t>上段は実験区</a:t>
            </a:r>
            <a:endParaRPr lang="en-US" altLang="ja-JP" sz="1400" dirty="0">
              <a:latin typeface="ＭＳ Ｐゴシック" panose="020B0600070205080204" pitchFamily="50" charset="-128"/>
              <a:ea typeface="ＭＳ Ｐゴシック" panose="020B0600070205080204" pitchFamily="50" charset="-128"/>
            </a:endParaRPr>
          </a:p>
          <a:p>
            <a:pPr marL="72000" indent="-72000">
              <a:lnSpc>
                <a:spcPct val="200000"/>
              </a:lnSpc>
            </a:pPr>
            <a:r>
              <a:rPr lang="ja-JP" altLang="en-US" sz="1400" dirty="0">
                <a:latin typeface="ＭＳ Ｐゴシック" panose="020B0600070205080204" pitchFamily="50" charset="-128"/>
                <a:ea typeface="ＭＳ Ｐゴシック" panose="020B0600070205080204" pitchFamily="50" charset="-128"/>
              </a:rPr>
              <a:t>下段は対照区</a:t>
            </a:r>
            <a:endParaRPr lang="en-US" altLang="ja-JP" sz="1400" dirty="0">
              <a:latin typeface="ＭＳ Ｐゴシック" panose="020B0600070205080204" pitchFamily="50" charset="-128"/>
              <a:ea typeface="ＭＳ Ｐゴシック" panose="020B0600070205080204" pitchFamily="50" charset="-128"/>
            </a:endParaRPr>
          </a:p>
        </p:txBody>
      </p:sp>
      <p:sp>
        <p:nvSpPr>
          <p:cNvPr id="93" name="テキスト ボックス 92">
            <a:extLst>
              <a:ext uri="{FF2B5EF4-FFF2-40B4-BE49-F238E27FC236}">
                <a16:creationId xmlns:a16="http://schemas.microsoft.com/office/drawing/2014/main" id="{5650FD9B-1185-45D2-9240-D2FCC4ED3E41}"/>
              </a:ext>
            </a:extLst>
          </p:cNvPr>
          <p:cNvSpPr txBox="1"/>
          <p:nvPr/>
        </p:nvSpPr>
        <p:spPr>
          <a:xfrm>
            <a:off x="398206" y="1139692"/>
            <a:ext cx="14257662" cy="649089"/>
          </a:xfrm>
          <a:prstGeom prst="rect">
            <a:avLst/>
          </a:prstGeom>
          <a:solidFill>
            <a:srgbClr val="FFFFCC"/>
          </a:solidFill>
          <a:ln>
            <a:solidFill>
              <a:srgbClr val="333300"/>
            </a:solidFill>
          </a:ln>
        </p:spPr>
        <p:txBody>
          <a:bodyPr wrap="square" lIns="72000" tIns="72000" rIns="72000" bIns="0" rtlCol="0">
            <a:noAutofit/>
          </a:bodyPr>
          <a:lstStyle/>
          <a:p>
            <a:pPr marL="180000" indent="-180000"/>
            <a:r>
              <a:rPr lang="ja-JP" altLang="en-US" sz="1400" dirty="0">
                <a:latin typeface="ＭＳ Ｐゴシック" panose="020B0600070205080204" pitchFamily="50" charset="-128"/>
                <a:ea typeface="ＭＳ Ｐゴシック" panose="020B0600070205080204" pitchFamily="50" charset="-128"/>
              </a:rPr>
              <a:t>・千歳橋・実験区</a:t>
            </a:r>
            <a:r>
              <a:rPr lang="en-US" altLang="ja-JP" sz="1400" dirty="0">
                <a:latin typeface="ＭＳ Ｐゴシック" panose="020B0600070205080204" pitchFamily="50" charset="-128"/>
                <a:ea typeface="ＭＳ Ｐゴシック" panose="020B0600070205080204" pitchFamily="50" charset="-128"/>
              </a:rPr>
              <a:t>2</a:t>
            </a:r>
            <a:r>
              <a:rPr lang="ja-JP" altLang="en-US" sz="1400" dirty="0">
                <a:latin typeface="ＭＳ Ｐゴシック" panose="020B0600070205080204" pitchFamily="50" charset="-128"/>
                <a:ea typeface="ＭＳ Ｐゴシック" panose="020B0600070205080204" pitchFamily="50" charset="-128"/>
              </a:rPr>
              <a:t>では</a:t>
            </a:r>
            <a:r>
              <a:rPr lang="ja-JP" altLang="en-US" sz="1400" dirty="0" smtClean="0">
                <a:latin typeface="ＭＳ Ｐゴシック" panose="020B0600070205080204" pitchFamily="50" charset="-128"/>
                <a:ea typeface="ＭＳ Ｐゴシック" panose="020B0600070205080204" pitchFamily="50" charset="-128"/>
              </a:rPr>
              <a:t>、全硫化物と</a:t>
            </a:r>
            <a:r>
              <a:rPr lang="ja-JP" altLang="en-US" sz="1400" dirty="0">
                <a:latin typeface="ＭＳ Ｐゴシック" panose="020B0600070205080204" pitchFamily="50" charset="-128"/>
                <a:ea typeface="ＭＳ Ｐゴシック" panose="020B0600070205080204" pitchFamily="50" charset="-128"/>
              </a:rPr>
              <a:t>強熱減量で年間を通じて対照区に比べ減少</a:t>
            </a:r>
            <a:r>
              <a:rPr lang="ja-JP" altLang="en-US" sz="1400" dirty="0" smtClean="0">
                <a:latin typeface="ＭＳ Ｐゴシック" panose="020B0600070205080204" pitchFamily="50" charset="-128"/>
                <a:ea typeface="ＭＳ Ｐゴシック" panose="020B0600070205080204" pitchFamily="50" charset="-128"/>
              </a:rPr>
              <a:t>傾向が見られ、</a:t>
            </a:r>
            <a:r>
              <a:rPr lang="ja-JP" altLang="en-US" sz="1400" dirty="0">
                <a:latin typeface="ＭＳ Ｐゴシック" panose="020B0600070205080204" pitchFamily="50" charset="-128"/>
                <a:ea typeface="ＭＳ Ｐゴシック" panose="020B0600070205080204" pitchFamily="50" charset="-128"/>
              </a:rPr>
              <a:t>薬剤散布による底質改善効果が示唆された。</a:t>
            </a:r>
            <a:endParaRPr lang="en-US" altLang="ja-JP" sz="1400" dirty="0">
              <a:latin typeface="ＭＳ Ｐゴシック" panose="020B0600070205080204" pitchFamily="50" charset="-128"/>
              <a:ea typeface="ＭＳ Ｐゴシック" panose="020B0600070205080204" pitchFamily="50" charset="-128"/>
            </a:endParaRPr>
          </a:p>
          <a:p>
            <a:pPr marL="180000" indent="-180000"/>
            <a:r>
              <a:rPr lang="ja-JP" altLang="en-US" sz="1400" dirty="0">
                <a:latin typeface="ＭＳ Ｐゴシック" panose="020B0600070205080204" pitchFamily="50" charset="-128"/>
                <a:ea typeface="ＭＳ Ｐゴシック" panose="020B0600070205080204" pitchFamily="50" charset="-128"/>
              </a:rPr>
              <a:t>・非出水期を中心に全硫化物、</a:t>
            </a:r>
            <a:r>
              <a:rPr lang="en-US" altLang="ja-JP" sz="1400" dirty="0">
                <a:latin typeface="ＭＳ Ｐゴシック" panose="020B0600070205080204" pitchFamily="50" charset="-128"/>
                <a:ea typeface="ＭＳ Ｐゴシック" panose="020B0600070205080204" pitchFamily="50" charset="-128"/>
              </a:rPr>
              <a:t>TOC</a:t>
            </a:r>
            <a:r>
              <a:rPr lang="ja-JP" altLang="en-US" sz="1400" dirty="0" err="1">
                <a:latin typeface="ＭＳ Ｐゴシック" panose="020B0600070205080204" pitchFamily="50" charset="-128"/>
                <a:ea typeface="ＭＳ Ｐゴシック" panose="020B0600070205080204" pitchFamily="50" charset="-128"/>
              </a:rPr>
              <a:t>、</a:t>
            </a:r>
            <a:r>
              <a:rPr lang="ja-JP" altLang="en-US" sz="1400" dirty="0">
                <a:latin typeface="ＭＳ Ｐゴシック" panose="020B0600070205080204" pitchFamily="50" charset="-128"/>
                <a:ea typeface="ＭＳ Ｐゴシック" panose="020B0600070205080204" pitchFamily="50" charset="-128"/>
              </a:rPr>
              <a:t>強熱</a:t>
            </a:r>
            <a:r>
              <a:rPr lang="ja-JP" altLang="en-US" sz="1400" dirty="0" smtClean="0">
                <a:latin typeface="ＭＳ Ｐゴシック" panose="020B0600070205080204" pitchFamily="50" charset="-128"/>
                <a:ea typeface="ＭＳ Ｐゴシック" panose="020B0600070205080204" pitchFamily="50" charset="-128"/>
              </a:rPr>
              <a:t>減量の一部期間に改善傾向が見られた。特に下層では</a:t>
            </a:r>
            <a:r>
              <a:rPr lang="en-US" altLang="ja-JP" sz="1400" dirty="0" smtClean="0">
                <a:latin typeface="ＭＳ Ｐゴシック" panose="020B0600070205080204" pitchFamily="50" charset="-128"/>
                <a:ea typeface="ＭＳ Ｐゴシック" panose="020B0600070205080204" pitchFamily="50" charset="-128"/>
              </a:rPr>
              <a:t>R3.11-R4.5</a:t>
            </a:r>
            <a:r>
              <a:rPr lang="ja-JP" altLang="en-US" sz="1400" dirty="0" smtClean="0">
                <a:latin typeface="ＭＳ Ｐゴシック" panose="020B0600070205080204" pitchFamily="50" charset="-128"/>
                <a:ea typeface="ＭＳ Ｐゴシック" panose="020B0600070205080204" pitchFamily="50" charset="-128"/>
              </a:rPr>
              <a:t>月の期間で</a:t>
            </a:r>
            <a:r>
              <a:rPr lang="en-US" altLang="ja-JP" sz="1400" dirty="0" smtClean="0">
                <a:latin typeface="ＭＳ Ｐゴシック" panose="020B0600070205080204" pitchFamily="50" charset="-128"/>
                <a:ea typeface="ＭＳ Ｐゴシック" panose="020B0600070205080204" pitchFamily="50" charset="-128"/>
              </a:rPr>
              <a:t>3</a:t>
            </a:r>
            <a:r>
              <a:rPr lang="ja-JP" altLang="en-US" sz="1400" dirty="0" smtClean="0">
                <a:latin typeface="ＭＳ Ｐゴシック" panose="020B0600070205080204" pitchFamily="50" charset="-128"/>
                <a:ea typeface="ＭＳ Ｐゴシック" panose="020B0600070205080204" pitchFamily="50" charset="-128"/>
              </a:rPr>
              <a:t>項目で改善傾向が見られた。</a:t>
            </a:r>
            <a:endParaRPr lang="en-US" altLang="ja-JP" sz="1400" dirty="0">
              <a:latin typeface="ＭＳ Ｐゴシック" panose="020B0600070205080204" pitchFamily="50" charset="-128"/>
              <a:ea typeface="ＭＳ Ｐゴシック" panose="020B0600070205080204" pitchFamily="50" charset="-128"/>
            </a:endParaRPr>
          </a:p>
        </p:txBody>
      </p:sp>
      <p:pic>
        <p:nvPicPr>
          <p:cNvPr id="2" name="図 1"/>
          <p:cNvPicPr>
            <a:picLocks noChangeAspect="1"/>
          </p:cNvPicPr>
          <p:nvPr/>
        </p:nvPicPr>
        <p:blipFill>
          <a:blip r:embed="rId6"/>
          <a:stretch>
            <a:fillRect/>
          </a:stretch>
        </p:blipFill>
        <p:spPr>
          <a:xfrm>
            <a:off x="1324320" y="3629500"/>
            <a:ext cx="10723793" cy="1103472"/>
          </a:xfrm>
          <a:prstGeom prst="rect">
            <a:avLst/>
          </a:prstGeom>
        </p:spPr>
      </p:pic>
      <p:sp>
        <p:nvSpPr>
          <p:cNvPr id="110" name="正方形/長方形 109"/>
          <p:cNvSpPr/>
          <p:nvPr/>
        </p:nvSpPr>
        <p:spPr>
          <a:xfrm>
            <a:off x="12172725" y="7619246"/>
            <a:ext cx="2774399" cy="738664"/>
          </a:xfrm>
          <a:prstGeom prst="rect">
            <a:avLst/>
          </a:prstGeom>
        </p:spPr>
        <p:txBody>
          <a:bodyPr wrap="square">
            <a:spAutoFit/>
          </a:bodyPr>
          <a:lstStyle/>
          <a:p>
            <a:r>
              <a:rPr lang="en-US" altLang="ja-JP" sz="1400" b="1" dirty="0">
                <a:latin typeface="ＭＳ ゴシック" panose="020B0609070205080204" pitchFamily="49" charset="-128"/>
                <a:ea typeface="ＭＳ ゴシック" panose="020B0609070205080204" pitchFamily="49" charset="-128"/>
              </a:rPr>
              <a:t>※</a:t>
            </a:r>
            <a:r>
              <a:rPr lang="ja-JP" altLang="en-US" sz="1400" b="1" dirty="0">
                <a:latin typeface="ＭＳ ゴシック" panose="020B0609070205080204" pitchFamily="49" charset="-128"/>
                <a:ea typeface="ＭＳ ゴシック" panose="020B0609070205080204" pitchFamily="49" charset="-128"/>
              </a:rPr>
              <a:t>最小二乗法により、</a:t>
            </a:r>
            <a:r>
              <a:rPr lang="en-US" altLang="ja-JP" sz="1400" b="1" dirty="0">
                <a:latin typeface="ＭＳ ゴシック" panose="020B0609070205080204" pitchFamily="49" charset="-128"/>
                <a:ea typeface="ＭＳ ゴシック" panose="020B0609070205080204" pitchFamily="49" charset="-128"/>
              </a:rPr>
              <a:t>1</a:t>
            </a:r>
            <a:r>
              <a:rPr lang="ja-JP" altLang="en-US" sz="1400" b="1" dirty="0">
                <a:latin typeface="ＭＳ ゴシック" panose="020B0609070205080204" pitchFamily="49" charset="-128"/>
                <a:ea typeface="ＭＳ ゴシック" panose="020B0609070205080204" pitchFamily="49" charset="-128"/>
              </a:rPr>
              <a:t>年間で　平均的</a:t>
            </a:r>
            <a:r>
              <a:rPr lang="ja-JP" altLang="en-US" sz="1400" b="1" dirty="0" smtClean="0">
                <a:latin typeface="ＭＳ ゴシック" panose="020B0609070205080204" pitchFamily="49" charset="-128"/>
                <a:ea typeface="ＭＳ ゴシック" panose="020B0609070205080204" pitchFamily="49" charset="-128"/>
              </a:rPr>
              <a:t>に</a:t>
            </a:r>
            <a:r>
              <a:rPr lang="en-US" altLang="ja-JP" sz="1400" b="1" dirty="0" smtClean="0">
                <a:latin typeface="ＭＳ ゴシック" panose="020B0609070205080204" pitchFamily="49" charset="-128"/>
                <a:ea typeface="ＭＳ ゴシック" panose="020B0609070205080204" pitchFamily="49" charset="-128"/>
              </a:rPr>
              <a:t>20</a:t>
            </a:r>
            <a:r>
              <a:rPr lang="ja-JP" altLang="en-US" sz="1400" b="1" dirty="0" smtClean="0">
                <a:latin typeface="ＭＳ ゴシック" panose="020B0609070205080204" pitchFamily="49" charset="-128"/>
                <a:ea typeface="ＭＳ ゴシック" panose="020B0609070205080204" pitchFamily="49" charset="-128"/>
              </a:rPr>
              <a:t>％以上</a:t>
            </a:r>
            <a:r>
              <a:rPr lang="ja-JP" altLang="en-US" sz="1400" b="1" dirty="0">
                <a:latin typeface="ＭＳ ゴシック" panose="020B0609070205080204" pitchFamily="49" charset="-128"/>
                <a:ea typeface="ＭＳ ゴシック" panose="020B0609070205080204" pitchFamily="49" charset="-128"/>
              </a:rPr>
              <a:t>の変化があった場合に変化ありとした。</a:t>
            </a:r>
            <a:endParaRPr lang="ja-JP" altLang="en-US" sz="1400" dirty="0"/>
          </a:p>
        </p:txBody>
      </p:sp>
      <p:sp>
        <p:nvSpPr>
          <p:cNvPr id="3" name="スライド番号プレースホルダー 2"/>
          <p:cNvSpPr>
            <a:spLocks noGrp="1"/>
          </p:cNvSpPr>
          <p:nvPr>
            <p:ph type="sldNum" sz="quarter" idx="12"/>
          </p:nvPr>
        </p:nvSpPr>
        <p:spPr/>
        <p:txBody>
          <a:bodyPr/>
          <a:lstStyle/>
          <a:p>
            <a:fld id="{F7809CC4-BC24-49F4-821D-E9970E7A63E4}" type="slidenum">
              <a:rPr kumimoji="1" lang="ja-JP" altLang="en-US" smtClean="0"/>
              <a:pPr/>
              <a:t>15</a:t>
            </a:fld>
            <a:endParaRPr kumimoji="1" lang="ja-JP" altLang="en-US" dirty="0"/>
          </a:p>
        </p:txBody>
      </p:sp>
      <p:grpSp>
        <p:nvGrpSpPr>
          <p:cNvPr id="83" name="グループ化 82"/>
          <p:cNvGrpSpPr/>
          <p:nvPr/>
        </p:nvGrpSpPr>
        <p:grpSpPr>
          <a:xfrm>
            <a:off x="2492127" y="5186565"/>
            <a:ext cx="471074" cy="462263"/>
            <a:chOff x="2273730" y="5600927"/>
            <a:chExt cx="509451" cy="431780"/>
          </a:xfrm>
        </p:grpSpPr>
        <p:sp>
          <p:nvSpPr>
            <p:cNvPr id="84" name="右矢印 83"/>
            <p:cNvSpPr/>
            <p:nvPr/>
          </p:nvSpPr>
          <p:spPr>
            <a:xfrm rot="19800000">
              <a:off x="2273730" y="5600927"/>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91" name="右矢印 90"/>
            <p:cNvSpPr/>
            <p:nvPr/>
          </p:nvSpPr>
          <p:spPr>
            <a:xfrm rot="19800000">
              <a:off x="2273730" y="5784513"/>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grpSp>
        <p:nvGrpSpPr>
          <p:cNvPr id="95" name="グループ化 94"/>
          <p:cNvGrpSpPr/>
          <p:nvPr/>
        </p:nvGrpSpPr>
        <p:grpSpPr>
          <a:xfrm>
            <a:off x="12268875" y="8831731"/>
            <a:ext cx="2678249" cy="687316"/>
            <a:chOff x="12268875" y="8831731"/>
            <a:chExt cx="2678249" cy="687316"/>
          </a:xfrm>
        </p:grpSpPr>
        <p:sp>
          <p:nvSpPr>
            <p:cNvPr id="108" name="テキスト ボックス 107">
              <a:extLst>
                <a:ext uri="{FF2B5EF4-FFF2-40B4-BE49-F238E27FC236}">
                  <a16:creationId xmlns:a16="http://schemas.microsoft.com/office/drawing/2014/main" id="{02DDD03F-B7E6-4955-B6C7-C6177E332222}"/>
                </a:ext>
              </a:extLst>
            </p:cNvPr>
            <p:cNvSpPr txBox="1"/>
            <p:nvPr/>
          </p:nvSpPr>
          <p:spPr>
            <a:xfrm>
              <a:off x="12268875" y="8831731"/>
              <a:ext cx="2678249" cy="687316"/>
            </a:xfrm>
            <a:prstGeom prst="rect">
              <a:avLst/>
            </a:prstGeom>
            <a:noFill/>
            <a:ln>
              <a:noFill/>
            </a:ln>
          </p:spPr>
          <p:txBody>
            <a:bodyPr wrap="square" lIns="468000" tIns="0" rIns="0" bIns="0" rtlCol="0" anchor="ctr" anchorCtr="0">
              <a:noAutofit/>
            </a:bodyPr>
            <a:lstStyle/>
            <a:p>
              <a:pPr>
                <a:lnSpc>
                  <a:spcPts val="1300"/>
                </a:lnSpc>
              </a:pPr>
              <a:r>
                <a:rPr lang="ja-JP" altLang="en-US" sz="1200" dirty="0">
                  <a:latin typeface="ＭＳ Ｐゴシック" panose="020B0600070205080204" pitchFamily="50" charset="-128"/>
                  <a:ea typeface="ＭＳ Ｐゴシック" panose="020B0600070205080204" pitchFamily="50" charset="-128"/>
                </a:rPr>
                <a:t>　　　改善傾向が見られた範囲</a:t>
              </a:r>
              <a:endParaRPr lang="en-US" altLang="ja-JP" sz="1200" dirty="0">
                <a:latin typeface="ＭＳ Ｐゴシック" panose="020B0600070205080204" pitchFamily="50" charset="-128"/>
                <a:ea typeface="ＭＳ Ｐゴシック" panose="020B0600070205080204" pitchFamily="50" charset="-128"/>
              </a:endParaRPr>
            </a:p>
            <a:p>
              <a:pPr>
                <a:lnSpc>
                  <a:spcPts val="1300"/>
                </a:lnSpc>
              </a:pPr>
              <a:endParaRPr lang="en-US" altLang="ja-JP" sz="1200" dirty="0">
                <a:latin typeface="ＭＳ Ｐゴシック" panose="020B0600070205080204" pitchFamily="50" charset="-128"/>
                <a:ea typeface="ＭＳ Ｐゴシック" panose="020B0600070205080204" pitchFamily="50" charset="-128"/>
              </a:endParaRPr>
            </a:p>
            <a:p>
              <a:pPr>
                <a:lnSpc>
                  <a:spcPts val="1300"/>
                </a:lnSpc>
              </a:pPr>
              <a:r>
                <a:rPr lang="ja-JP" altLang="en-US" sz="1200" dirty="0">
                  <a:latin typeface="ＭＳ Ｐゴシック" panose="020B0600070205080204" pitchFamily="50" charset="-128"/>
                  <a:ea typeface="ＭＳ Ｐゴシック" panose="020B0600070205080204" pitchFamily="50" charset="-128"/>
                </a:rPr>
                <a:t>　　　緩和傾向が見られた範囲</a:t>
              </a:r>
            </a:p>
          </p:txBody>
        </p:sp>
        <p:sp>
          <p:nvSpPr>
            <p:cNvPr id="116" name="フローチャート: 手作業 115"/>
            <p:cNvSpPr/>
            <p:nvPr/>
          </p:nvSpPr>
          <p:spPr>
            <a:xfrm flipV="1">
              <a:off x="12527208" y="8968184"/>
              <a:ext cx="383439" cy="79514"/>
            </a:xfrm>
            <a:prstGeom prst="flowChartManualOperati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フローチャート: 手作業 116"/>
            <p:cNvSpPr/>
            <p:nvPr/>
          </p:nvSpPr>
          <p:spPr>
            <a:xfrm flipV="1">
              <a:off x="12534280" y="9298903"/>
              <a:ext cx="383439" cy="79514"/>
            </a:xfrm>
            <a:prstGeom prst="flowChartManualOperation">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6" name="右矢印 100">
            <a:extLst>
              <a:ext uri="{FF2B5EF4-FFF2-40B4-BE49-F238E27FC236}">
                <a16:creationId xmlns:a16="http://schemas.microsoft.com/office/drawing/2014/main" id="{FD398614-7FBB-3CA7-3B56-A1723CC992A8}"/>
              </a:ext>
            </a:extLst>
          </p:cNvPr>
          <p:cNvSpPr/>
          <p:nvPr/>
        </p:nvSpPr>
        <p:spPr>
          <a:xfrm rot="1800000">
            <a:off x="2552802" y="6397146"/>
            <a:ext cx="509451" cy="24819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67" name="右矢印 100">
            <a:extLst>
              <a:ext uri="{FF2B5EF4-FFF2-40B4-BE49-F238E27FC236}">
                <a16:creationId xmlns:a16="http://schemas.microsoft.com/office/drawing/2014/main" id="{FD398614-7FBB-3CA7-3B56-A1723CC992A8}"/>
              </a:ext>
            </a:extLst>
          </p:cNvPr>
          <p:cNvSpPr/>
          <p:nvPr/>
        </p:nvSpPr>
        <p:spPr>
          <a:xfrm rot="1800000">
            <a:off x="2459816" y="7864481"/>
            <a:ext cx="509451" cy="24819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138" name="右矢印 137"/>
          <p:cNvSpPr/>
          <p:nvPr/>
        </p:nvSpPr>
        <p:spPr>
          <a:xfrm>
            <a:off x="2472027" y="7703114"/>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68" name="右矢印 100">
            <a:extLst>
              <a:ext uri="{FF2B5EF4-FFF2-40B4-BE49-F238E27FC236}">
                <a16:creationId xmlns:a16="http://schemas.microsoft.com/office/drawing/2014/main" id="{FD398614-7FBB-3CA7-3B56-A1723CC992A8}"/>
              </a:ext>
            </a:extLst>
          </p:cNvPr>
          <p:cNvSpPr/>
          <p:nvPr/>
        </p:nvSpPr>
        <p:spPr>
          <a:xfrm rot="1800000">
            <a:off x="7788787" y="6411234"/>
            <a:ext cx="509451" cy="24819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69" name="右矢印 68"/>
          <p:cNvSpPr/>
          <p:nvPr/>
        </p:nvSpPr>
        <p:spPr>
          <a:xfrm rot="1800000">
            <a:off x="7885563" y="7966040"/>
            <a:ext cx="509451" cy="24819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64" name="テキスト ボックス 3">
            <a:extLst>
              <a:ext uri="{FF2B5EF4-FFF2-40B4-BE49-F238E27FC236}">
                <a16:creationId xmlns:a16="http://schemas.microsoft.com/office/drawing/2014/main" id="{DB4CE161-E48F-4601-84F0-45A1621F2695}"/>
              </a:ext>
            </a:extLst>
          </p:cNvPr>
          <p:cNvSpPr txBox="1"/>
          <p:nvPr/>
        </p:nvSpPr>
        <p:spPr>
          <a:xfrm>
            <a:off x="0" y="-16013"/>
            <a:ext cx="10585874" cy="63128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４</a:t>
            </a:r>
            <a:r>
              <a:rPr lang="zh-TW"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zh-TW"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試行実施結果</a:t>
            </a: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　　４．３　</a:t>
            </a:r>
            <a:r>
              <a:rPr lang="ja-JP"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底質</a:t>
            </a:r>
            <a:endParaRPr lang="zh-TW"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70" name="テキスト ボックス 69">
            <a:extLst>
              <a:ext uri="{FF2B5EF4-FFF2-40B4-BE49-F238E27FC236}">
                <a16:creationId xmlns:a16="http://schemas.microsoft.com/office/drawing/2014/main" id="{593F0270-4362-4496-915E-1173283DE13B}"/>
              </a:ext>
            </a:extLst>
          </p:cNvPr>
          <p:cNvSpPr txBox="1"/>
          <p:nvPr/>
        </p:nvSpPr>
        <p:spPr>
          <a:xfrm>
            <a:off x="12184633" y="5351767"/>
            <a:ext cx="1965099" cy="268573"/>
          </a:xfrm>
          <a:prstGeom prst="rect">
            <a:avLst/>
          </a:prstGeom>
          <a:noFill/>
        </p:spPr>
        <p:txBody>
          <a:bodyPr wrap="square" lIns="0" tIns="0" rIns="0" bIns="0" rtlCol="0" anchor="ctr" anchorCtr="0">
            <a:noAutofit/>
          </a:bodyPr>
          <a:lstStyle/>
          <a:p>
            <a:r>
              <a:rPr kumimoji="1" lang="en-US" altLang="ja-JP" sz="1400" dirty="0" smtClean="0">
                <a:solidFill>
                  <a:srgbClr val="000099"/>
                </a:solidFill>
                <a:latin typeface="ＭＳ Ｐゴシック" panose="020B0600070205080204" pitchFamily="50" charset="-128"/>
                <a:ea typeface="ＭＳ Ｐゴシック" panose="020B0600070205080204" pitchFamily="50" charset="-128"/>
              </a:rPr>
              <a:t>【1</a:t>
            </a:r>
            <a:r>
              <a:rPr kumimoji="1" lang="ja-JP" altLang="en-US" sz="1400" dirty="0">
                <a:solidFill>
                  <a:srgbClr val="000099"/>
                </a:solidFill>
                <a:latin typeface="ＭＳ Ｐゴシック" panose="020B0600070205080204" pitchFamily="50" charset="-128"/>
                <a:ea typeface="ＭＳ Ｐゴシック" panose="020B0600070205080204" pitchFamily="50" charset="-128"/>
              </a:rPr>
              <a:t>年間</a:t>
            </a:r>
            <a:r>
              <a:rPr kumimoji="1" lang="ja-JP" altLang="en-US" sz="1400" dirty="0" smtClean="0">
                <a:solidFill>
                  <a:srgbClr val="000099"/>
                </a:solidFill>
                <a:latin typeface="ＭＳ Ｐゴシック" panose="020B0600070205080204" pitchFamily="50" charset="-128"/>
                <a:ea typeface="ＭＳ Ｐゴシック" panose="020B0600070205080204" pitchFamily="50" charset="-128"/>
              </a:rPr>
              <a:t>の底質改善・緩和</a:t>
            </a:r>
            <a:r>
              <a:rPr kumimoji="1" lang="en-US" altLang="ja-JP" sz="1400" dirty="0" smtClean="0">
                <a:solidFill>
                  <a:srgbClr val="000099"/>
                </a:solidFill>
                <a:latin typeface="ＭＳ Ｐゴシック" panose="020B0600070205080204" pitchFamily="50" charset="-128"/>
                <a:ea typeface="ＭＳ Ｐゴシック" panose="020B0600070205080204" pitchFamily="50" charset="-128"/>
              </a:rPr>
              <a:t>】</a:t>
            </a:r>
            <a:endParaRPr kumimoji="1" lang="ja-JP" altLang="en-US" sz="1400" dirty="0">
              <a:solidFill>
                <a:srgbClr val="000099"/>
              </a:solidFill>
              <a:latin typeface="ＭＳ Ｐゴシック" panose="020B0600070205080204" pitchFamily="50" charset="-128"/>
              <a:ea typeface="ＭＳ Ｐゴシック" panose="020B0600070205080204" pitchFamily="50" charset="-128"/>
            </a:endParaRPr>
          </a:p>
        </p:txBody>
      </p:sp>
      <p:sp>
        <p:nvSpPr>
          <p:cNvPr id="71" name="テキスト ボックス 70">
            <a:extLst>
              <a:ext uri="{FF2B5EF4-FFF2-40B4-BE49-F238E27FC236}">
                <a16:creationId xmlns:a16="http://schemas.microsoft.com/office/drawing/2014/main" id="{593F0270-4362-4496-915E-1173283DE13B}"/>
              </a:ext>
            </a:extLst>
          </p:cNvPr>
          <p:cNvSpPr txBox="1"/>
          <p:nvPr/>
        </p:nvSpPr>
        <p:spPr>
          <a:xfrm>
            <a:off x="12240000" y="8492801"/>
            <a:ext cx="2196000" cy="268573"/>
          </a:xfrm>
          <a:prstGeom prst="rect">
            <a:avLst/>
          </a:prstGeom>
          <a:noFill/>
        </p:spPr>
        <p:txBody>
          <a:bodyPr wrap="square" lIns="0" tIns="0" rIns="0" bIns="0" rtlCol="0" anchor="ctr" anchorCtr="0">
            <a:noAutofit/>
          </a:bodyPr>
          <a:lstStyle/>
          <a:p>
            <a:r>
              <a:rPr kumimoji="1" lang="en-US" altLang="ja-JP" sz="1400" dirty="0" smtClean="0">
                <a:solidFill>
                  <a:srgbClr val="000099"/>
                </a:solidFill>
                <a:latin typeface="ＭＳ Ｐゴシック" panose="020B0600070205080204" pitchFamily="50" charset="-128"/>
                <a:ea typeface="ＭＳ Ｐゴシック" panose="020B0600070205080204" pitchFamily="50" charset="-128"/>
              </a:rPr>
              <a:t>【</a:t>
            </a:r>
            <a:r>
              <a:rPr kumimoji="1" lang="ja-JP" altLang="en-US" sz="1400" dirty="0" smtClean="0">
                <a:solidFill>
                  <a:srgbClr val="000099"/>
                </a:solidFill>
                <a:latin typeface="ＭＳ Ｐゴシック" panose="020B0600070205080204" pitchFamily="50" charset="-128"/>
                <a:ea typeface="ＭＳ Ｐゴシック" panose="020B0600070205080204" pitchFamily="50" charset="-128"/>
              </a:rPr>
              <a:t>期間ごとの底質改善・緩和</a:t>
            </a:r>
            <a:r>
              <a:rPr kumimoji="1" lang="en-US" altLang="ja-JP" sz="1400" dirty="0" smtClean="0">
                <a:solidFill>
                  <a:srgbClr val="000099"/>
                </a:solidFill>
                <a:latin typeface="ＭＳ Ｐゴシック" panose="020B0600070205080204" pitchFamily="50" charset="-128"/>
                <a:ea typeface="ＭＳ Ｐゴシック" panose="020B0600070205080204" pitchFamily="50" charset="-128"/>
              </a:rPr>
              <a:t>】</a:t>
            </a:r>
            <a:endParaRPr kumimoji="1" lang="ja-JP" altLang="en-US" sz="1400" dirty="0">
              <a:solidFill>
                <a:srgbClr val="000099"/>
              </a:solidFill>
              <a:latin typeface="ＭＳ Ｐゴシック" panose="020B0600070205080204" pitchFamily="50" charset="-128"/>
              <a:ea typeface="ＭＳ Ｐゴシック" panose="020B0600070205080204" pitchFamily="50" charset="-128"/>
            </a:endParaRPr>
          </a:p>
        </p:txBody>
      </p:sp>
      <p:sp>
        <p:nvSpPr>
          <p:cNvPr id="73" name="正方形/長方形 72"/>
          <p:cNvSpPr/>
          <p:nvPr/>
        </p:nvSpPr>
        <p:spPr>
          <a:xfrm>
            <a:off x="12172725" y="5314134"/>
            <a:ext cx="2803275" cy="31083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p:cNvSpPr/>
          <p:nvPr/>
        </p:nvSpPr>
        <p:spPr>
          <a:xfrm>
            <a:off x="12180872" y="8516774"/>
            <a:ext cx="2803275" cy="10603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222494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stretch>
            <a:fillRect/>
          </a:stretch>
        </p:blipFill>
        <p:spPr>
          <a:xfrm>
            <a:off x="6713705" y="4843139"/>
            <a:ext cx="5299664" cy="5637027"/>
          </a:xfrm>
          <a:prstGeom prst="rect">
            <a:avLst/>
          </a:prstGeom>
        </p:spPr>
      </p:pic>
      <p:pic>
        <p:nvPicPr>
          <p:cNvPr id="7" name="図 6"/>
          <p:cNvPicPr>
            <a:picLocks noChangeAspect="1"/>
          </p:cNvPicPr>
          <p:nvPr/>
        </p:nvPicPr>
        <p:blipFill>
          <a:blip r:embed="rId4"/>
          <a:stretch>
            <a:fillRect/>
          </a:stretch>
        </p:blipFill>
        <p:spPr>
          <a:xfrm>
            <a:off x="1348235" y="4928640"/>
            <a:ext cx="5327999" cy="5551526"/>
          </a:xfrm>
          <a:prstGeom prst="rect">
            <a:avLst/>
          </a:prstGeom>
        </p:spPr>
      </p:pic>
      <p:graphicFrame>
        <p:nvGraphicFramePr>
          <p:cNvPr id="69" name="表 36">
            <a:extLst>
              <a:ext uri="{FF2B5EF4-FFF2-40B4-BE49-F238E27FC236}">
                <a16:creationId xmlns:a16="http://schemas.microsoft.com/office/drawing/2014/main" id="{C9E73EE8-8C3E-434E-966A-32B64541DF7A}"/>
              </a:ext>
            </a:extLst>
          </p:cNvPr>
          <p:cNvGraphicFramePr>
            <a:graphicFrameLocks noGrp="1"/>
          </p:cNvGraphicFramePr>
          <p:nvPr>
            <p:extLst>
              <p:ext uri="{D42A27DB-BD31-4B8C-83A1-F6EECF244321}">
                <p14:modId xmlns:p14="http://schemas.microsoft.com/office/powerpoint/2010/main" val="4026801489"/>
              </p:ext>
            </p:extLst>
          </p:nvPr>
        </p:nvGraphicFramePr>
        <p:xfrm>
          <a:off x="1296000" y="2114105"/>
          <a:ext cx="10800000" cy="8476800"/>
        </p:xfrm>
        <a:graphic>
          <a:graphicData uri="http://schemas.openxmlformats.org/drawingml/2006/table">
            <a:tbl>
              <a:tblPr firstRow="1" bandRow="1">
                <a:tableStyleId>{5940675A-B579-460E-94D1-54222C63F5DA}</a:tableStyleId>
              </a:tblPr>
              <a:tblGrid>
                <a:gridCol w="5400000">
                  <a:extLst>
                    <a:ext uri="{9D8B030D-6E8A-4147-A177-3AD203B41FA5}">
                      <a16:colId xmlns:a16="http://schemas.microsoft.com/office/drawing/2014/main" val="3521166180"/>
                    </a:ext>
                  </a:extLst>
                </a:gridCol>
                <a:gridCol w="5400000">
                  <a:extLst>
                    <a:ext uri="{9D8B030D-6E8A-4147-A177-3AD203B41FA5}">
                      <a16:colId xmlns:a16="http://schemas.microsoft.com/office/drawing/2014/main" val="3619023527"/>
                    </a:ext>
                  </a:extLst>
                </a:gridCol>
              </a:tblGrid>
              <a:tr h="288000">
                <a:tc>
                  <a:txBody>
                    <a:bodyPr/>
                    <a:lstStyle/>
                    <a:p>
                      <a:pPr algn="ctr"/>
                      <a:r>
                        <a:rPr kumimoji="1" lang="ja-JP" altLang="en-US" sz="1400" dirty="0">
                          <a:latin typeface="ＭＳ Ｐゴシック" panose="020B0600070205080204" pitchFamily="50" charset="-128"/>
                          <a:ea typeface="ＭＳ Ｐゴシック" panose="020B0600070205080204" pitchFamily="50" charset="-128"/>
                        </a:rPr>
                        <a:t>上層</a:t>
                      </a:r>
                      <a:r>
                        <a:rPr kumimoji="1" lang="en-US" altLang="ja-JP" sz="1400" dirty="0">
                          <a:latin typeface="ＭＳ Ｐゴシック" panose="020B0600070205080204" pitchFamily="50" charset="-128"/>
                          <a:ea typeface="ＭＳ Ｐゴシック" panose="020B0600070205080204" pitchFamily="50" charset="-128"/>
                        </a:rPr>
                        <a:t>(0</a:t>
                      </a:r>
                      <a:r>
                        <a:rPr kumimoji="1" lang="ja-JP" altLang="en-US" sz="1400" dirty="0">
                          <a:latin typeface="ＭＳ Ｐゴシック" panose="020B0600070205080204" pitchFamily="50" charset="-128"/>
                          <a:ea typeface="ＭＳ Ｐゴシック" panose="020B0600070205080204" pitchFamily="50" charset="-128"/>
                        </a:rPr>
                        <a:t>～</a:t>
                      </a:r>
                      <a:r>
                        <a:rPr kumimoji="1" lang="en-US" altLang="ja-JP" sz="1400" dirty="0">
                          <a:latin typeface="ＭＳ Ｐゴシック" panose="020B0600070205080204" pitchFamily="50" charset="-128"/>
                          <a:ea typeface="ＭＳ Ｐゴシック" panose="020B0600070205080204" pitchFamily="50" charset="-128"/>
                        </a:rPr>
                        <a:t>5cm)</a:t>
                      </a:r>
                    </a:p>
                  </a:txBody>
                  <a:tcPr anchor="ctr">
                    <a:solidFill>
                      <a:srgbClr val="FFCCFF"/>
                    </a:solidFill>
                  </a:tcPr>
                </a:tc>
                <a:tc>
                  <a:txBody>
                    <a:bodyPr/>
                    <a:lstStyle/>
                    <a:p>
                      <a:pPr marL="0" marR="0" lvl="0" indent="0" algn="ctr" defTabSz="1420703" rtl="0" eaLnBrk="1" fontAlgn="auto" latinLnBrk="0" hangingPunct="1">
                        <a:lnSpc>
                          <a:spcPct val="100000"/>
                        </a:lnSpc>
                        <a:spcBef>
                          <a:spcPts val="0"/>
                        </a:spcBef>
                        <a:spcAft>
                          <a:spcPts val="0"/>
                        </a:spcAft>
                        <a:buClrTx/>
                        <a:buSzTx/>
                        <a:buFontTx/>
                        <a:buNone/>
                        <a:tabLst/>
                        <a:defRPr/>
                      </a:pPr>
                      <a:r>
                        <a:rPr kumimoji="1" lang="ja-JP" altLang="en-US" sz="1400" dirty="0">
                          <a:latin typeface="ＭＳ Ｐゴシック" panose="020B0600070205080204" pitchFamily="50" charset="-128"/>
                          <a:ea typeface="ＭＳ Ｐゴシック" panose="020B0600070205080204" pitchFamily="50" charset="-128"/>
                        </a:rPr>
                        <a:t>下層</a:t>
                      </a:r>
                      <a:r>
                        <a:rPr kumimoji="1" lang="en-US" altLang="ja-JP" sz="1400" dirty="0">
                          <a:latin typeface="ＭＳ Ｐゴシック" panose="020B0600070205080204" pitchFamily="50" charset="-128"/>
                          <a:ea typeface="ＭＳ Ｐゴシック" panose="020B0600070205080204" pitchFamily="50" charset="-128"/>
                        </a:rPr>
                        <a:t>(5</a:t>
                      </a:r>
                      <a:r>
                        <a:rPr kumimoji="1" lang="ja-JP" altLang="en-US" sz="1400" dirty="0">
                          <a:latin typeface="ＭＳ Ｐゴシック" panose="020B0600070205080204" pitchFamily="50" charset="-128"/>
                          <a:ea typeface="ＭＳ Ｐゴシック" panose="020B0600070205080204" pitchFamily="50" charset="-128"/>
                        </a:rPr>
                        <a:t>～</a:t>
                      </a:r>
                      <a:r>
                        <a:rPr kumimoji="1" lang="en-US" altLang="ja-JP" sz="1400" dirty="0">
                          <a:latin typeface="ＭＳ Ｐゴシック" panose="020B0600070205080204" pitchFamily="50" charset="-128"/>
                          <a:ea typeface="ＭＳ Ｐゴシック" panose="020B0600070205080204" pitchFamily="50" charset="-128"/>
                        </a:rPr>
                        <a:t>10cm)</a:t>
                      </a:r>
                    </a:p>
                  </a:txBody>
                  <a:tcPr anchor="ctr">
                    <a:solidFill>
                      <a:srgbClr val="FFCCFF"/>
                    </a:solidFill>
                  </a:tcPr>
                </a:tc>
                <a:extLst>
                  <a:ext uri="{0D108BD9-81ED-4DB2-BD59-A6C34878D82A}">
                    <a16:rowId xmlns:a16="http://schemas.microsoft.com/office/drawing/2014/main" val="930869081"/>
                  </a:ext>
                </a:extLst>
              </a:tr>
              <a:tr h="2412000">
                <a:tc>
                  <a:txBody>
                    <a:bodyPr/>
                    <a:lstStyle/>
                    <a:p>
                      <a:endParaRPr kumimoji="1" lang="ja-JP" altLang="en-US" sz="1400" dirty="0">
                        <a:latin typeface="ＭＳ Ｐゴシック" panose="020B0600070205080204" pitchFamily="50" charset="-128"/>
                        <a:ea typeface="ＭＳ Ｐゴシック" panose="020B0600070205080204" pitchFamily="50" charset="-128"/>
                      </a:endParaRPr>
                    </a:p>
                  </a:txBody>
                  <a:tcPr/>
                </a:tc>
                <a:tc>
                  <a:txBody>
                    <a:bodyPr/>
                    <a:lstStyle/>
                    <a:p>
                      <a:endParaRPr kumimoji="1" lang="ja-JP" altLang="en-US" sz="1400" dirty="0">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val="1349801849"/>
                  </a:ext>
                </a:extLst>
              </a:tr>
              <a:tr h="5760000">
                <a:tc>
                  <a:txBody>
                    <a:bodyPr/>
                    <a:lstStyle/>
                    <a:p>
                      <a:endParaRPr kumimoji="1" lang="ja-JP" altLang="en-US" sz="1400" dirty="0">
                        <a:latin typeface="ＭＳ Ｐゴシック" panose="020B0600070205080204" pitchFamily="50" charset="-128"/>
                        <a:ea typeface="ＭＳ Ｐゴシック" panose="020B0600070205080204" pitchFamily="50" charset="-128"/>
                      </a:endParaRPr>
                    </a:p>
                  </a:txBody>
                  <a:tcPr/>
                </a:tc>
                <a:tc>
                  <a:txBody>
                    <a:bodyPr/>
                    <a:lstStyle/>
                    <a:p>
                      <a:endParaRPr kumimoji="1" lang="ja-JP" altLang="en-US" sz="1400" dirty="0">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val="3751038268"/>
                  </a:ext>
                </a:extLst>
              </a:tr>
            </a:tbl>
          </a:graphicData>
        </a:graphic>
      </p:graphicFrame>
      <p:graphicFrame>
        <p:nvGraphicFramePr>
          <p:cNvPr id="6" name="表 5">
            <a:extLst>
              <a:ext uri="{FF2B5EF4-FFF2-40B4-BE49-F238E27FC236}">
                <a16:creationId xmlns:a16="http://schemas.microsoft.com/office/drawing/2014/main" id="{10735B48-03D8-49E3-B780-7A3770B95F2C}"/>
              </a:ext>
            </a:extLst>
          </p:cNvPr>
          <p:cNvGraphicFramePr>
            <a:graphicFrameLocks noGrp="1"/>
          </p:cNvGraphicFramePr>
          <p:nvPr>
            <p:extLst>
              <p:ext uri="{D42A27DB-BD31-4B8C-83A1-F6EECF244321}">
                <p14:modId xmlns:p14="http://schemas.microsoft.com/office/powerpoint/2010/main" val="4066854317"/>
              </p:ext>
            </p:extLst>
          </p:nvPr>
        </p:nvGraphicFramePr>
        <p:xfrm>
          <a:off x="-325" y="640596"/>
          <a:ext cx="15120000" cy="458938"/>
        </p:xfrm>
        <a:graphic>
          <a:graphicData uri="http://schemas.openxmlformats.org/drawingml/2006/table">
            <a:tbl>
              <a:tblPr firstRow="1" bandRow="1">
                <a:tableStyleId>{5C22544A-7EE6-4342-B048-85BDC9FD1C3A}</a:tableStyleId>
              </a:tblPr>
              <a:tblGrid>
                <a:gridCol w="15120000">
                  <a:extLst>
                    <a:ext uri="{9D8B030D-6E8A-4147-A177-3AD203B41FA5}">
                      <a16:colId xmlns:a16="http://schemas.microsoft.com/office/drawing/2014/main" val="3578394316"/>
                    </a:ext>
                  </a:extLst>
                </a:gridCol>
              </a:tblGrid>
              <a:tr h="458938">
                <a:tc>
                  <a:txBody>
                    <a:bodyPr/>
                    <a:lstStyle/>
                    <a:p>
                      <a:pPr algn="ctr"/>
                      <a:r>
                        <a:rPr kumimoji="1" lang="ja-JP" altLang="en-US" sz="1900" dirty="0" smtClean="0">
                          <a:latin typeface="ＭＳ ゴシック" panose="020B0609070205080204" pitchFamily="49" charset="-128"/>
                          <a:ea typeface="ＭＳ ゴシック" panose="020B0609070205080204" pitchFamily="49" charset="-128"/>
                        </a:rPr>
                        <a:t>試行実施結果・底質</a:t>
                      </a:r>
                      <a:r>
                        <a:rPr kumimoji="1" lang="ja-JP" altLang="en-US" sz="1900" dirty="0">
                          <a:latin typeface="ＭＳ ゴシック" panose="020B0609070205080204" pitchFamily="49" charset="-128"/>
                          <a:ea typeface="ＭＳ ゴシック" panose="020B0609070205080204" pitchFamily="49" charset="-128"/>
                        </a:rPr>
                        <a:t>　エリア３</a:t>
                      </a:r>
                      <a:r>
                        <a:rPr kumimoji="1" lang="en-US" altLang="ja-JP" sz="1900" dirty="0">
                          <a:latin typeface="ＭＳ ゴシック" panose="020B0609070205080204" pitchFamily="49" charset="-128"/>
                          <a:ea typeface="ＭＳ ゴシック" panose="020B0609070205080204" pitchFamily="49" charset="-128"/>
                        </a:rPr>
                        <a:t>(</a:t>
                      </a:r>
                      <a:r>
                        <a:rPr kumimoji="1" lang="ja-JP" altLang="en-US" sz="1900" dirty="0">
                          <a:latin typeface="ＭＳ ゴシック" panose="020B0609070205080204" pitchFamily="49" charset="-128"/>
                          <a:ea typeface="ＭＳ ゴシック" panose="020B0609070205080204" pitchFamily="49" charset="-128"/>
                        </a:rPr>
                        <a:t>南弁天橋</a:t>
                      </a:r>
                      <a:r>
                        <a:rPr kumimoji="1" lang="en-US" altLang="ja-JP" sz="1900" dirty="0">
                          <a:latin typeface="ＭＳ ゴシック" panose="020B0609070205080204" pitchFamily="49" charset="-128"/>
                          <a:ea typeface="ＭＳ ゴシック" panose="020B0609070205080204" pitchFamily="49" charset="-128"/>
                        </a:rPr>
                        <a:t>)</a:t>
                      </a:r>
                      <a:r>
                        <a:rPr kumimoji="1" lang="ja-JP" altLang="en-US" sz="1900" dirty="0">
                          <a:latin typeface="ＭＳ ゴシック" panose="020B0609070205080204" pitchFamily="49" charset="-128"/>
                          <a:ea typeface="ＭＳ ゴシック" panose="020B0609070205080204" pitchFamily="49" charset="-128"/>
                        </a:rPr>
                        <a:t>　実験区 </a:t>
                      </a:r>
                      <a:r>
                        <a:rPr kumimoji="1" lang="en-US" altLang="ja-JP" sz="1900" dirty="0">
                          <a:latin typeface="ＭＳ ゴシック" panose="020B0609070205080204" pitchFamily="49" charset="-128"/>
                          <a:ea typeface="ＭＳ ゴシック" panose="020B0609070205080204" pitchFamily="49" charset="-128"/>
                        </a:rPr>
                        <a:t>3-1(1/2)</a:t>
                      </a:r>
                    </a:p>
                  </a:txBody>
                  <a:tcPr marL="142071" marR="142071" marT="71035" marB="71035" anchor="ctr">
                    <a:solidFill>
                      <a:srgbClr val="FF66CC"/>
                    </a:solidFill>
                  </a:tcPr>
                </a:tc>
                <a:extLst>
                  <a:ext uri="{0D108BD9-81ED-4DB2-BD59-A6C34878D82A}">
                    <a16:rowId xmlns:a16="http://schemas.microsoft.com/office/drawing/2014/main" val="3349066960"/>
                  </a:ext>
                </a:extLst>
              </a:tr>
            </a:tbl>
          </a:graphicData>
        </a:graphic>
      </p:graphicFrame>
      <p:sp>
        <p:nvSpPr>
          <p:cNvPr id="55" name="正方形/長方形 54">
            <a:extLst>
              <a:ext uri="{FF2B5EF4-FFF2-40B4-BE49-F238E27FC236}">
                <a16:creationId xmlns:a16="http://schemas.microsoft.com/office/drawing/2014/main" id="{6084EA33-E7A0-4B21-B76D-3836109962ED}"/>
              </a:ext>
            </a:extLst>
          </p:cNvPr>
          <p:cNvSpPr/>
          <p:nvPr/>
        </p:nvSpPr>
        <p:spPr>
          <a:xfrm>
            <a:off x="0" y="0"/>
            <a:ext cx="15119350" cy="615267"/>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graphicFrame>
        <p:nvGraphicFramePr>
          <p:cNvPr id="94" name="表 63">
            <a:extLst>
              <a:ext uri="{FF2B5EF4-FFF2-40B4-BE49-F238E27FC236}">
                <a16:creationId xmlns:a16="http://schemas.microsoft.com/office/drawing/2014/main" id="{9E033E5A-7817-4F4E-8EA8-DB34E62688DF}"/>
              </a:ext>
            </a:extLst>
          </p:cNvPr>
          <p:cNvGraphicFramePr>
            <a:graphicFrameLocks noGrp="1"/>
          </p:cNvGraphicFramePr>
          <p:nvPr>
            <p:extLst>
              <p:ext uri="{D42A27DB-BD31-4B8C-83A1-F6EECF244321}">
                <p14:modId xmlns:p14="http://schemas.microsoft.com/office/powerpoint/2010/main" val="2399550388"/>
              </p:ext>
            </p:extLst>
          </p:nvPr>
        </p:nvGraphicFramePr>
        <p:xfrm>
          <a:off x="12240000" y="2438105"/>
          <a:ext cx="2736000" cy="1745280"/>
        </p:xfrm>
        <a:graphic>
          <a:graphicData uri="http://schemas.openxmlformats.org/drawingml/2006/table">
            <a:tbl>
              <a:tblPr firstRow="1" bandRow="1">
                <a:tableStyleId>{5940675A-B579-460E-94D1-54222C63F5DA}</a:tableStyleId>
              </a:tblPr>
              <a:tblGrid>
                <a:gridCol w="576000">
                  <a:extLst>
                    <a:ext uri="{9D8B030D-6E8A-4147-A177-3AD203B41FA5}">
                      <a16:colId xmlns:a16="http://schemas.microsoft.com/office/drawing/2014/main" val="4249874186"/>
                    </a:ext>
                  </a:extLst>
                </a:gridCol>
                <a:gridCol w="432000">
                  <a:extLst>
                    <a:ext uri="{9D8B030D-6E8A-4147-A177-3AD203B41FA5}">
                      <a16:colId xmlns:a16="http://schemas.microsoft.com/office/drawing/2014/main" val="4182326326"/>
                    </a:ext>
                  </a:extLst>
                </a:gridCol>
                <a:gridCol w="432000">
                  <a:extLst>
                    <a:ext uri="{9D8B030D-6E8A-4147-A177-3AD203B41FA5}">
                      <a16:colId xmlns:a16="http://schemas.microsoft.com/office/drawing/2014/main" val="2468637002"/>
                    </a:ext>
                  </a:extLst>
                </a:gridCol>
                <a:gridCol w="432000">
                  <a:extLst>
                    <a:ext uri="{9D8B030D-6E8A-4147-A177-3AD203B41FA5}">
                      <a16:colId xmlns:a16="http://schemas.microsoft.com/office/drawing/2014/main" val="1115386694"/>
                    </a:ext>
                  </a:extLst>
                </a:gridCol>
                <a:gridCol w="432000">
                  <a:extLst>
                    <a:ext uri="{9D8B030D-6E8A-4147-A177-3AD203B41FA5}">
                      <a16:colId xmlns:a16="http://schemas.microsoft.com/office/drawing/2014/main" val="890436440"/>
                    </a:ext>
                  </a:extLst>
                </a:gridCol>
                <a:gridCol w="432000">
                  <a:extLst>
                    <a:ext uri="{9D8B030D-6E8A-4147-A177-3AD203B41FA5}">
                      <a16:colId xmlns:a16="http://schemas.microsoft.com/office/drawing/2014/main" val="1038366537"/>
                    </a:ext>
                  </a:extLst>
                </a:gridCol>
              </a:tblGrid>
              <a:tr h="216000">
                <a:tc rowSpan="3">
                  <a:txBody>
                    <a:bodyPr/>
                    <a:lstStyle/>
                    <a:p>
                      <a:pPr algn="ctr"/>
                      <a:r>
                        <a:rPr kumimoji="1" lang="ja-JP" altLang="en-US" sz="900" dirty="0">
                          <a:latin typeface="ＭＳ Ｐゴシック" panose="020B0600070205080204" pitchFamily="50" charset="-128"/>
                          <a:ea typeface="ＭＳ Ｐゴシック" panose="020B0600070205080204" pitchFamily="50" charset="-128"/>
                        </a:rPr>
                        <a:t>エリア</a:t>
                      </a:r>
                    </a:p>
                  </a:txBody>
                  <a:tcPr marL="36000" marR="36000" marT="0" marB="0" anchor="ctr">
                    <a:solidFill>
                      <a:schemeClr val="bg1">
                        <a:lumMod val="85000"/>
                      </a:schemeClr>
                    </a:solidFill>
                  </a:tcPr>
                </a:tc>
                <a:tc rowSpan="3">
                  <a:txBody>
                    <a:bodyPr/>
                    <a:lstStyle/>
                    <a:p>
                      <a:pPr algn="ctr"/>
                      <a:r>
                        <a:rPr kumimoji="1" lang="ja-JP" altLang="en-US" sz="900" dirty="0">
                          <a:latin typeface="ＭＳ Ｐゴシック" panose="020B0600070205080204" pitchFamily="50" charset="-128"/>
                          <a:ea typeface="ＭＳ Ｐゴシック" panose="020B0600070205080204" pitchFamily="50" charset="-128"/>
                        </a:rPr>
                        <a:t>散布</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ja-JP" altLang="en-US" sz="900" dirty="0">
                          <a:latin typeface="ＭＳ Ｐゴシック" panose="020B0600070205080204" pitchFamily="50" charset="-128"/>
                          <a:ea typeface="ＭＳ Ｐゴシック" panose="020B0600070205080204" pitchFamily="50" charset="-128"/>
                        </a:rPr>
                        <a:t>回数</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en-US" altLang="ja-JP" sz="900" dirty="0">
                          <a:latin typeface="ＭＳ Ｐゴシック" panose="020B0600070205080204" pitchFamily="50" charset="-128"/>
                          <a:ea typeface="ＭＳ Ｐゴシック" panose="020B0600070205080204" pitchFamily="50" charset="-128"/>
                        </a:rPr>
                        <a:t>(</a:t>
                      </a:r>
                      <a:r>
                        <a:rPr kumimoji="1" lang="ja-JP" altLang="en-US" sz="900" dirty="0">
                          <a:latin typeface="ＭＳ Ｐゴシック" panose="020B0600070205080204" pitchFamily="50" charset="-128"/>
                          <a:ea typeface="ＭＳ Ｐゴシック" panose="020B0600070205080204" pitchFamily="50" charset="-128"/>
                        </a:rPr>
                        <a:t>年間</a:t>
                      </a:r>
                      <a:r>
                        <a:rPr kumimoji="1" lang="en-US" altLang="ja-JP" sz="900" dirty="0">
                          <a:latin typeface="ＭＳ Ｐゴシック" panose="020B0600070205080204" pitchFamily="50" charset="-128"/>
                          <a:ea typeface="ＭＳ Ｐゴシック" panose="020B0600070205080204" pitchFamily="50" charset="-128"/>
                        </a:rPr>
                        <a:t>)</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tc gridSpan="4">
                  <a:txBody>
                    <a:bodyPr/>
                    <a:lstStyle/>
                    <a:p>
                      <a:pPr algn="ctr"/>
                      <a:r>
                        <a:rPr kumimoji="1" lang="ja-JP" altLang="en-US" sz="900" dirty="0">
                          <a:latin typeface="ＭＳ Ｐゴシック" panose="020B0600070205080204" pitchFamily="50" charset="-128"/>
                          <a:ea typeface="ＭＳ Ｐゴシック" panose="020B0600070205080204" pitchFamily="50" charset="-128"/>
                        </a:rPr>
                        <a:t>散布量</a:t>
                      </a:r>
                    </a:p>
                  </a:txBody>
                  <a:tcPr marL="36000" marR="36000"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extLst>
                  <a:ext uri="{0D108BD9-81ED-4DB2-BD59-A6C34878D82A}">
                    <a16:rowId xmlns:a16="http://schemas.microsoft.com/office/drawing/2014/main" val="1822167165"/>
                  </a:ext>
                </a:extLst>
              </a:tr>
              <a:tr h="216000">
                <a:tc vMerge="1">
                  <a:txBody>
                    <a:bodyPr/>
                    <a:lstStyle/>
                    <a:p>
                      <a:endParaRPr kumimoji="1" lang="ja-JP" altLang="en-US"/>
                    </a:p>
                  </a:txBody>
                  <a:tcPr/>
                </a:tc>
                <a:tc vMerge="1">
                  <a:txBody>
                    <a:bodyPr/>
                    <a:lstStyle/>
                    <a:p>
                      <a:endParaRPr kumimoji="1" lang="ja-JP" altLang="en-US"/>
                    </a:p>
                  </a:txBody>
                  <a:tcPr/>
                </a:tc>
                <a:tc gridSpan="2">
                  <a:txBody>
                    <a:bodyPr/>
                    <a:lstStyle/>
                    <a:p>
                      <a:pPr algn="ctr"/>
                      <a:r>
                        <a:rPr kumimoji="1" lang="ja-JP" altLang="en-US" sz="900" dirty="0">
                          <a:latin typeface="ＭＳ Ｐゴシック" panose="020B0600070205080204" pitchFamily="50" charset="-128"/>
                          <a:ea typeface="ＭＳ Ｐゴシック" panose="020B0600070205080204" pitchFamily="50" charset="-128"/>
                        </a:rPr>
                        <a:t>実験区</a:t>
                      </a:r>
                      <a:r>
                        <a:rPr kumimoji="1" lang="en-US" altLang="ja-JP" sz="900" dirty="0">
                          <a:latin typeface="ＭＳ Ｐゴシック" panose="020B0600070205080204" pitchFamily="50" charset="-128"/>
                          <a:ea typeface="ＭＳ Ｐゴシック" panose="020B0600070205080204" pitchFamily="50" charset="-128"/>
                        </a:rPr>
                        <a:t>1</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gridSpan="2">
                  <a:txBody>
                    <a:bodyPr/>
                    <a:lstStyle/>
                    <a:p>
                      <a:pPr algn="ctr"/>
                      <a:r>
                        <a:rPr kumimoji="1" lang="ja-JP" altLang="en-US" sz="900" dirty="0">
                          <a:latin typeface="ＭＳ Ｐゴシック" panose="020B0600070205080204" pitchFamily="50" charset="-128"/>
                          <a:ea typeface="ＭＳ Ｐゴシック" panose="020B0600070205080204" pitchFamily="50" charset="-128"/>
                        </a:rPr>
                        <a:t>実験区</a:t>
                      </a:r>
                      <a:r>
                        <a:rPr kumimoji="1" lang="en-US" altLang="ja-JP" sz="900" dirty="0">
                          <a:latin typeface="ＭＳ Ｐゴシック" panose="020B0600070205080204" pitchFamily="50" charset="-128"/>
                          <a:ea typeface="ＭＳ Ｐゴシック" panose="020B0600070205080204" pitchFamily="50" charset="-128"/>
                        </a:rPr>
                        <a:t>2</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extLst>
                  <a:ext uri="{0D108BD9-81ED-4DB2-BD59-A6C34878D82A}">
                    <a16:rowId xmlns:a16="http://schemas.microsoft.com/office/drawing/2014/main" val="922520991"/>
                  </a:ext>
                </a:extLst>
              </a:tr>
              <a:tr h="216000">
                <a:tc v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v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総量</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en-US" altLang="ja-JP" sz="900" dirty="0">
                          <a:latin typeface="ＭＳ Ｐゴシック" panose="020B0600070205080204" pitchFamily="50" charset="-128"/>
                          <a:ea typeface="ＭＳ Ｐゴシック" panose="020B0600070205080204" pitchFamily="50" charset="-128"/>
                        </a:rPr>
                        <a:t>(kg)</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単位量</a:t>
                      </a:r>
                      <a:r>
                        <a:rPr kumimoji="1" lang="en-US" altLang="ja-JP" sz="900" dirty="0">
                          <a:latin typeface="ＭＳ Ｐゴシック" panose="020B0600070205080204" pitchFamily="50" charset="-128"/>
                          <a:ea typeface="ＭＳ Ｐゴシック" panose="020B0600070205080204" pitchFamily="50" charset="-128"/>
                        </a:rPr>
                        <a:t>(kg/m</a:t>
                      </a:r>
                      <a:r>
                        <a:rPr kumimoji="1" lang="en-US" altLang="ja-JP" sz="900" baseline="30000" dirty="0">
                          <a:latin typeface="ＭＳ Ｐゴシック" panose="020B0600070205080204" pitchFamily="50" charset="-128"/>
                          <a:ea typeface="ＭＳ Ｐゴシック" panose="020B0600070205080204" pitchFamily="50" charset="-128"/>
                        </a:rPr>
                        <a:t>2</a:t>
                      </a:r>
                      <a:r>
                        <a:rPr kumimoji="1" lang="en-US" altLang="ja-JP" sz="900" dirty="0">
                          <a:latin typeface="ＭＳ Ｐゴシック" panose="020B0600070205080204" pitchFamily="50" charset="-128"/>
                          <a:ea typeface="ＭＳ Ｐゴシック" panose="020B0600070205080204" pitchFamily="50" charset="-128"/>
                        </a:rPr>
                        <a:t>)</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総量</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en-US" altLang="ja-JP" sz="900" dirty="0">
                          <a:latin typeface="ＭＳ Ｐゴシック" panose="020B0600070205080204" pitchFamily="50" charset="-128"/>
                          <a:ea typeface="ＭＳ Ｐゴシック" panose="020B0600070205080204" pitchFamily="50" charset="-128"/>
                        </a:rPr>
                        <a:t>(kg)</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単位量</a:t>
                      </a:r>
                      <a:r>
                        <a:rPr kumimoji="1" lang="en-US" altLang="ja-JP" sz="900" dirty="0">
                          <a:latin typeface="ＭＳ Ｐゴシック" panose="020B0600070205080204" pitchFamily="50" charset="-128"/>
                          <a:ea typeface="ＭＳ Ｐゴシック" panose="020B0600070205080204" pitchFamily="50" charset="-128"/>
                        </a:rPr>
                        <a:t>(kg/m</a:t>
                      </a:r>
                      <a:r>
                        <a:rPr kumimoji="1" lang="en-US" altLang="ja-JP" sz="900" baseline="30000" dirty="0">
                          <a:latin typeface="ＭＳ Ｐゴシック" panose="020B0600070205080204" pitchFamily="50" charset="-128"/>
                          <a:ea typeface="ＭＳ Ｐゴシック" panose="020B0600070205080204" pitchFamily="50" charset="-128"/>
                        </a:rPr>
                        <a:t>2</a:t>
                      </a:r>
                      <a:r>
                        <a:rPr kumimoji="1" lang="en-US" altLang="ja-JP" sz="900" dirty="0">
                          <a:latin typeface="ＭＳ Ｐゴシック" panose="020B0600070205080204" pitchFamily="50" charset="-128"/>
                          <a:ea typeface="ＭＳ Ｐゴシック" panose="020B0600070205080204" pitchFamily="50" charset="-128"/>
                        </a:rPr>
                        <a:t>)</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extLst>
                  <a:ext uri="{0D108BD9-81ED-4DB2-BD59-A6C34878D82A}">
                    <a16:rowId xmlns:a16="http://schemas.microsoft.com/office/drawing/2014/main" val="3347425879"/>
                  </a:ext>
                </a:extLst>
              </a:tr>
              <a:tr h="216000">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エリア</a:t>
                      </a:r>
                      <a:r>
                        <a:rPr kumimoji="1" lang="en-US" altLang="ja-JP" sz="900" dirty="0">
                          <a:latin typeface="ＭＳ Ｐゴシック" panose="020B0600070205080204" pitchFamily="50" charset="-128"/>
                          <a:ea typeface="ＭＳ Ｐゴシック" panose="020B0600070205080204" pitchFamily="50" charset="-128"/>
                        </a:rPr>
                        <a:t>1</a:t>
                      </a:r>
                    </a:p>
                    <a:p>
                      <a:pPr algn="ctr"/>
                      <a:r>
                        <a:rPr kumimoji="1" lang="ja-JP" altLang="en-US" sz="900" dirty="0">
                          <a:latin typeface="ＭＳ Ｐゴシック" panose="020B0600070205080204" pitchFamily="50" charset="-128"/>
                          <a:ea typeface="ＭＳ Ｐゴシック" panose="020B0600070205080204" pitchFamily="50" charset="-128"/>
                        </a:rPr>
                        <a:t>万才橋</a:t>
                      </a:r>
                    </a:p>
                  </a:txBody>
                  <a:tcPr marL="36000" marR="36000" marT="36000" marB="36000" anchor="ct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a:t>
                      </a:r>
                      <a:r>
                        <a:rPr kumimoji="1" lang="ja-JP" altLang="en-US" sz="900" dirty="0">
                          <a:latin typeface="ＭＳ Ｐゴシック" panose="020B0600070205080204" pitchFamily="50" charset="-128"/>
                          <a:ea typeface="ＭＳ Ｐゴシック" panose="020B0600070205080204" pitchFamily="50" charset="-128"/>
                        </a:rPr>
                        <a:t>回</a:t>
                      </a:r>
                    </a:p>
                  </a:txBody>
                  <a:tcPr marL="36000" marR="36000" marT="36000" marB="36000" anchor="ctr">
                    <a:lnR w="12700" cap="flat" cmpd="sng" algn="ctr">
                      <a:solidFill>
                        <a:schemeClr val="tx1"/>
                      </a:solidFill>
                      <a:prstDash val="solid"/>
                      <a:round/>
                      <a:headEnd type="none" w="med" len="med"/>
                      <a:tailEnd type="none" w="med" len="med"/>
                    </a:lnR>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43.2</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0.9</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86.4</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12700" cap="flat" cmpd="sng" algn="ctr">
                      <a:solidFill>
                        <a:schemeClr val="tx1"/>
                      </a:solidFill>
                      <a:prstDash val="solid"/>
                      <a:round/>
                      <a:headEnd type="none" w="med" len="med"/>
                      <a:tailEnd type="none" w="med" len="med"/>
                    </a:lnL>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1.8</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solidFill>
                      <a:srgbClr val="FFCCFF"/>
                    </a:solidFill>
                  </a:tcPr>
                </a:tc>
                <a:extLst>
                  <a:ext uri="{0D108BD9-81ED-4DB2-BD59-A6C34878D82A}">
                    <a16:rowId xmlns:a16="http://schemas.microsoft.com/office/drawing/2014/main" val="332637755"/>
                  </a:ext>
                </a:extLst>
              </a:tr>
              <a:tr h="216000">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エリア</a:t>
                      </a:r>
                      <a:r>
                        <a:rPr kumimoji="1" lang="en-US" altLang="ja-JP" sz="900" dirty="0">
                          <a:latin typeface="ＭＳ Ｐゴシック" panose="020B0600070205080204" pitchFamily="50" charset="-128"/>
                          <a:ea typeface="ＭＳ Ｐゴシック" panose="020B0600070205080204" pitchFamily="50" charset="-128"/>
                        </a:rPr>
                        <a:t>2</a:t>
                      </a:r>
                    </a:p>
                    <a:p>
                      <a:pPr algn="ctr"/>
                      <a:r>
                        <a:rPr kumimoji="1" lang="ja-JP" altLang="en-US" sz="900" dirty="0">
                          <a:latin typeface="ＭＳ Ｐゴシック" panose="020B0600070205080204" pitchFamily="50" charset="-128"/>
                          <a:ea typeface="ＭＳ Ｐゴシック" panose="020B0600070205080204" pitchFamily="50" charset="-128"/>
                        </a:rPr>
                        <a:t>千歳橋</a:t>
                      </a:r>
                    </a:p>
                  </a:txBody>
                  <a:tcPr marL="36000" marR="36000" marT="36000" marB="36000" anchor="ct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4</a:t>
                      </a:r>
                      <a:r>
                        <a:rPr kumimoji="1" lang="ja-JP" altLang="en-US" sz="900" dirty="0">
                          <a:latin typeface="ＭＳ Ｐゴシック" panose="020B0600070205080204" pitchFamily="50" charset="-128"/>
                          <a:ea typeface="ＭＳ Ｐゴシック" panose="020B0600070205080204" pitchFamily="50" charset="-128"/>
                        </a:rPr>
                        <a:t>回</a:t>
                      </a:r>
                    </a:p>
                  </a:txBody>
                  <a:tcPr marL="36000" marR="36000" marT="36000" marB="36000" anchor="ctr">
                    <a:lnB w="28575" cap="flat" cmpd="sng" algn="ctr">
                      <a:solidFill>
                        <a:srgbClr val="FF0000"/>
                      </a:solidFill>
                      <a:prstDash val="solid"/>
                      <a:round/>
                      <a:headEnd type="none" w="med" len="med"/>
                      <a:tailEnd type="none" w="med" len="med"/>
                    </a:lnB>
                    <a:solidFill>
                      <a:srgbClr val="CCFFCC"/>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115.2</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0.6</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172.8</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solidFill>
                      <a:srgbClr val="CCFFCC"/>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0.9</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solidFill>
                      <a:srgbClr val="CCFFCC"/>
                    </a:solidFill>
                  </a:tcPr>
                </a:tc>
                <a:extLst>
                  <a:ext uri="{0D108BD9-81ED-4DB2-BD59-A6C34878D82A}">
                    <a16:rowId xmlns:a16="http://schemas.microsoft.com/office/drawing/2014/main" val="3527908586"/>
                  </a:ext>
                </a:extLst>
              </a:tr>
              <a:tr h="216000">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エリア３</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ja-JP" altLang="en-US" sz="900" dirty="0">
                          <a:latin typeface="ＭＳ Ｐゴシック" panose="020B0600070205080204" pitchFamily="50" charset="-128"/>
                          <a:ea typeface="ＭＳ Ｐゴシック" panose="020B0600070205080204" pitchFamily="50" charset="-128"/>
                        </a:rPr>
                        <a:t>南弁天橋</a:t>
                      </a:r>
                    </a:p>
                  </a:txBody>
                  <a:tcPr marL="36000" marR="36000" marT="36000" marB="36000" anchor="ctr">
                    <a:lnR w="28575" cap="flat" cmpd="sng" algn="ctr">
                      <a:solidFill>
                        <a:srgbClr val="FF0000"/>
                      </a:solidFill>
                      <a:prstDash val="solid"/>
                      <a:round/>
                      <a:headEnd type="none" w="med" len="med"/>
                      <a:tailEnd type="none" w="med" len="med"/>
                    </a:lnR>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6</a:t>
                      </a:r>
                      <a:r>
                        <a:rPr kumimoji="1" lang="ja-JP" altLang="en-US" sz="900" dirty="0">
                          <a:latin typeface="ＭＳ Ｐゴシック" panose="020B0600070205080204" pitchFamily="50" charset="-128"/>
                          <a:ea typeface="ＭＳ Ｐゴシック" panose="020B0600070205080204" pitchFamily="50" charset="-128"/>
                        </a:rPr>
                        <a:t>回</a:t>
                      </a:r>
                    </a:p>
                  </a:txBody>
                  <a:tcPr marL="36000" marR="36000" marT="36000" marB="36000" anchor="ctr">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solidFill>
                      <a:srgbClr val="FFCC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172.8</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12700" cap="flat" cmpd="sng" algn="ctr">
                      <a:solidFill>
                        <a:schemeClr val="tx1"/>
                      </a:solidFill>
                      <a:prstDash val="solid"/>
                      <a:round/>
                      <a:headEnd type="none" w="med" len="med"/>
                      <a:tailEnd type="none" w="med" len="med"/>
                    </a:lnL>
                    <a:lnT w="28575" cap="flat" cmpd="sng" algn="ctr">
                      <a:solidFill>
                        <a:srgbClr val="FF0000"/>
                      </a:solidFill>
                      <a:prstDash val="solid"/>
                      <a:round/>
                      <a:headEnd type="none" w="med" len="med"/>
                      <a:tailEnd type="none" w="med" len="med"/>
                    </a:lnT>
                    <a:solidFill>
                      <a:srgbClr val="CCFFCC"/>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0.6</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259.2</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28575" cap="flat" cmpd="sng" algn="ctr">
                      <a:solidFill>
                        <a:srgbClr val="FF0000"/>
                      </a:solidFill>
                      <a:prstDash val="solid"/>
                      <a:round/>
                      <a:headEnd type="none" w="med" len="med"/>
                      <a:tailEnd type="none" w="med" len="med"/>
                    </a:lnL>
                    <a:solidFill>
                      <a:srgbClr val="FFCC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0.9</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solidFill>
                      <a:srgbClr val="CCFFCC"/>
                    </a:solidFill>
                  </a:tcPr>
                </a:tc>
                <a:extLst>
                  <a:ext uri="{0D108BD9-81ED-4DB2-BD59-A6C34878D82A}">
                    <a16:rowId xmlns:a16="http://schemas.microsoft.com/office/drawing/2014/main" val="1777216447"/>
                  </a:ext>
                </a:extLst>
              </a:tr>
            </a:tbl>
          </a:graphicData>
        </a:graphic>
      </p:graphicFrame>
      <p:sp>
        <p:nvSpPr>
          <p:cNvPr id="96" name="テキスト ボックス 95">
            <a:extLst>
              <a:ext uri="{FF2B5EF4-FFF2-40B4-BE49-F238E27FC236}">
                <a16:creationId xmlns:a16="http://schemas.microsoft.com/office/drawing/2014/main" id="{FB52F211-6E7E-4819-AFBF-268F383DDA10}"/>
              </a:ext>
            </a:extLst>
          </p:cNvPr>
          <p:cNvSpPr txBox="1"/>
          <p:nvPr/>
        </p:nvSpPr>
        <p:spPr>
          <a:xfrm>
            <a:off x="12240000" y="2114105"/>
            <a:ext cx="1800000" cy="252000"/>
          </a:xfrm>
          <a:prstGeom prst="rect">
            <a:avLst/>
          </a:prstGeom>
          <a:noFill/>
        </p:spPr>
        <p:txBody>
          <a:bodyPr wrap="square" lIns="0" tIns="0" rIns="0" bIns="0" rtlCol="0" anchor="ctr" anchorCtr="0">
            <a:noAutofit/>
          </a:bodyPr>
          <a:lstStyle/>
          <a:p>
            <a:r>
              <a:rPr kumimoji="1" lang="en-US" altLang="ja-JP" sz="1400" dirty="0">
                <a:solidFill>
                  <a:srgbClr val="000099"/>
                </a:solidFill>
                <a:latin typeface="ＭＳ Ｐゴシック" panose="020B0600070205080204" pitchFamily="50" charset="-128"/>
                <a:ea typeface="ＭＳ Ｐゴシック" panose="020B0600070205080204" pitchFamily="50" charset="-128"/>
              </a:rPr>
              <a:t>【</a:t>
            </a:r>
            <a:r>
              <a:rPr kumimoji="1" lang="ja-JP" altLang="en-US" sz="1400" dirty="0">
                <a:solidFill>
                  <a:srgbClr val="000099"/>
                </a:solidFill>
                <a:latin typeface="ＭＳ Ｐゴシック" panose="020B0600070205080204" pitchFamily="50" charset="-128"/>
                <a:ea typeface="ＭＳ Ｐゴシック" panose="020B0600070205080204" pitchFamily="50" charset="-128"/>
              </a:rPr>
              <a:t>散布回数･散布量</a:t>
            </a:r>
            <a:r>
              <a:rPr kumimoji="1" lang="en-US" altLang="ja-JP" sz="1400" dirty="0">
                <a:solidFill>
                  <a:srgbClr val="000099"/>
                </a:solidFill>
                <a:latin typeface="ＭＳ Ｐゴシック" panose="020B0600070205080204" pitchFamily="50" charset="-128"/>
                <a:ea typeface="ＭＳ Ｐゴシック" panose="020B0600070205080204" pitchFamily="50" charset="-128"/>
              </a:rPr>
              <a:t>】</a:t>
            </a:r>
            <a:endParaRPr kumimoji="1" lang="ja-JP" altLang="en-US" sz="1400" dirty="0">
              <a:solidFill>
                <a:srgbClr val="000099"/>
              </a:solidFill>
              <a:latin typeface="ＭＳ Ｐゴシック" panose="020B0600070205080204" pitchFamily="50" charset="-128"/>
              <a:ea typeface="ＭＳ Ｐゴシック" panose="020B0600070205080204" pitchFamily="50" charset="-128"/>
            </a:endParaRPr>
          </a:p>
        </p:txBody>
      </p:sp>
      <p:sp>
        <p:nvSpPr>
          <p:cNvPr id="97" name="テキスト ボックス 96">
            <a:extLst>
              <a:ext uri="{FF2B5EF4-FFF2-40B4-BE49-F238E27FC236}">
                <a16:creationId xmlns:a16="http://schemas.microsoft.com/office/drawing/2014/main" id="{B057AC18-1A97-4481-B90B-5AE70F8B2F97}"/>
              </a:ext>
            </a:extLst>
          </p:cNvPr>
          <p:cNvSpPr txBox="1"/>
          <p:nvPr/>
        </p:nvSpPr>
        <p:spPr>
          <a:xfrm>
            <a:off x="12276000" y="4615987"/>
            <a:ext cx="2735350" cy="540000"/>
          </a:xfrm>
          <a:prstGeom prst="rect">
            <a:avLst/>
          </a:prstGeom>
          <a:noFill/>
        </p:spPr>
        <p:txBody>
          <a:bodyPr wrap="square" lIns="0" tIns="0" rIns="0" bIns="0" rtlCol="0" anchor="t" anchorCtr="0">
            <a:noAutofit/>
          </a:bodyPr>
          <a:lstStyle/>
          <a:p>
            <a:pPr>
              <a:lnSpc>
                <a:spcPts val="1300"/>
              </a:lnSpc>
            </a:pP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南弁天橋・実験区</a:t>
            </a:r>
            <a:r>
              <a:rPr lang="en-US" altLang="ja-JP" sz="1000" dirty="0">
                <a:latin typeface="ＭＳ Ｐゴシック" panose="020B0600070205080204" pitchFamily="50" charset="-128"/>
                <a:ea typeface="ＭＳ Ｐゴシック" panose="020B0600070205080204" pitchFamily="50" charset="-128"/>
              </a:rPr>
              <a:t>3-1】</a:t>
            </a:r>
          </a:p>
          <a:p>
            <a:pPr marL="72000" indent="-72000">
              <a:lnSpc>
                <a:spcPts val="1300"/>
              </a:lnSpc>
            </a:pPr>
            <a:r>
              <a:rPr lang="ja-JP" altLang="en-US" sz="1000" dirty="0">
                <a:latin typeface="ＭＳ Ｐゴシック" panose="020B0600070205080204" pitchFamily="50" charset="-128"/>
                <a:ea typeface="ＭＳ Ｐゴシック" panose="020B0600070205080204" pitchFamily="50" charset="-128"/>
              </a:rPr>
              <a:t>・単位散布量は基準より少ない</a:t>
            </a:r>
            <a:endParaRPr lang="en-US" altLang="ja-JP" sz="1000" dirty="0">
              <a:latin typeface="ＭＳ Ｐゴシック" panose="020B0600070205080204" pitchFamily="50" charset="-128"/>
              <a:ea typeface="ＭＳ Ｐゴシック" panose="020B0600070205080204" pitchFamily="50" charset="-128"/>
            </a:endParaRPr>
          </a:p>
          <a:p>
            <a:pPr marL="72000" indent="-72000">
              <a:lnSpc>
                <a:spcPts val="1300"/>
              </a:lnSpc>
            </a:pPr>
            <a:r>
              <a:rPr lang="ja-JP" altLang="en-US" sz="1000" dirty="0">
                <a:latin typeface="ＭＳ Ｐゴシック" panose="020B0600070205080204" pitchFamily="50" charset="-128"/>
                <a:ea typeface="ＭＳ Ｐゴシック" panose="020B0600070205080204" pitchFamily="50" charset="-128"/>
              </a:rPr>
              <a:t>・散布回数が多く、総散布量が多い</a:t>
            </a:r>
          </a:p>
        </p:txBody>
      </p:sp>
      <p:grpSp>
        <p:nvGrpSpPr>
          <p:cNvPr id="56" name="グループ化 55">
            <a:extLst>
              <a:ext uri="{FF2B5EF4-FFF2-40B4-BE49-F238E27FC236}">
                <a16:creationId xmlns:a16="http://schemas.microsoft.com/office/drawing/2014/main" id="{8F95769D-8D16-4A72-807F-0D09CEBC7E13}"/>
              </a:ext>
            </a:extLst>
          </p:cNvPr>
          <p:cNvGrpSpPr/>
          <p:nvPr/>
        </p:nvGrpSpPr>
        <p:grpSpPr>
          <a:xfrm>
            <a:off x="12275999" y="4219987"/>
            <a:ext cx="2516735" cy="360000"/>
            <a:chOff x="12275999" y="2880000"/>
            <a:chExt cx="2516735" cy="360000"/>
          </a:xfrm>
        </p:grpSpPr>
        <p:sp>
          <p:nvSpPr>
            <p:cNvPr id="82" name="テキスト ボックス 81">
              <a:extLst>
                <a:ext uri="{FF2B5EF4-FFF2-40B4-BE49-F238E27FC236}">
                  <a16:creationId xmlns:a16="http://schemas.microsoft.com/office/drawing/2014/main" id="{86142481-7F78-4A16-9E13-00CE577421B8}"/>
                </a:ext>
              </a:extLst>
            </p:cNvPr>
            <p:cNvSpPr txBox="1"/>
            <p:nvPr/>
          </p:nvSpPr>
          <p:spPr>
            <a:xfrm>
              <a:off x="12275999" y="2880000"/>
              <a:ext cx="2429937" cy="179026"/>
            </a:xfrm>
            <a:prstGeom prst="rect">
              <a:avLst/>
            </a:prstGeom>
            <a:noFill/>
          </p:spPr>
          <p:txBody>
            <a:bodyPr wrap="square" lIns="0" tIns="0" rIns="0" bIns="0" rtlCol="0" anchor="ctr" anchorCtr="0">
              <a:noAutofit/>
            </a:bodyPr>
            <a:lstStyle/>
            <a:p>
              <a:r>
                <a:rPr lang="ja-JP" altLang="en-US" sz="900" dirty="0">
                  <a:latin typeface="ＭＳ Ｐゴシック" panose="020B0600070205080204" pitchFamily="50" charset="-128"/>
                  <a:ea typeface="ＭＳ Ｐゴシック" panose="020B0600070205080204" pitchFamily="50" charset="-128"/>
                </a:rPr>
                <a:t>千歳橋・実験区</a:t>
              </a:r>
              <a:r>
                <a:rPr lang="en-US" altLang="ja-JP" sz="900" dirty="0">
                  <a:latin typeface="ＭＳ Ｐゴシック" panose="020B0600070205080204" pitchFamily="50" charset="-128"/>
                  <a:ea typeface="ＭＳ Ｐゴシック" panose="020B0600070205080204" pitchFamily="50" charset="-128"/>
                </a:rPr>
                <a:t>2-2</a:t>
              </a:r>
              <a:r>
                <a:rPr lang="ja-JP" altLang="en-US" sz="900" dirty="0">
                  <a:latin typeface="ＭＳ Ｐゴシック" panose="020B0600070205080204" pitchFamily="50" charset="-128"/>
                  <a:ea typeface="ＭＳ Ｐゴシック" panose="020B0600070205080204" pitchFamily="50" charset="-128"/>
                </a:rPr>
                <a:t>がメーカー推奨条件</a:t>
              </a:r>
              <a:r>
                <a:rPr lang="en-US" altLang="ja-JP" sz="900" dirty="0">
                  <a:latin typeface="ＭＳ Ｐゴシック" panose="020B0600070205080204" pitchFamily="50" charset="-128"/>
                  <a:ea typeface="ＭＳ Ｐゴシック" panose="020B0600070205080204" pitchFamily="50" charset="-128"/>
                </a:rPr>
                <a:t>(</a:t>
              </a:r>
              <a:r>
                <a:rPr lang="ja-JP" altLang="en-US" sz="900" dirty="0">
                  <a:latin typeface="ＭＳ Ｐゴシック" panose="020B0600070205080204" pitchFamily="50" charset="-128"/>
                  <a:ea typeface="ＭＳ Ｐゴシック" panose="020B0600070205080204" pitchFamily="50" charset="-128"/>
                </a:rPr>
                <a:t>基準</a:t>
              </a:r>
              <a:r>
                <a:rPr lang="en-US" altLang="ja-JP" sz="900" dirty="0">
                  <a:latin typeface="ＭＳ Ｐゴシック" panose="020B0600070205080204" pitchFamily="50" charset="-128"/>
                  <a:ea typeface="ＭＳ Ｐゴシック" panose="020B0600070205080204" pitchFamily="50" charset="-128"/>
                </a:rPr>
                <a:t>)</a:t>
              </a:r>
              <a:endParaRPr lang="ja-JP" altLang="en-US" sz="900" dirty="0">
                <a:latin typeface="ＭＳ Ｐゴシック" panose="020B0600070205080204" pitchFamily="50" charset="-128"/>
                <a:ea typeface="ＭＳ Ｐゴシック" panose="020B0600070205080204" pitchFamily="50" charset="-128"/>
              </a:endParaRPr>
            </a:p>
          </p:txBody>
        </p:sp>
        <p:sp>
          <p:nvSpPr>
            <p:cNvPr id="87" name="テキスト ボックス 86">
              <a:extLst>
                <a:ext uri="{FF2B5EF4-FFF2-40B4-BE49-F238E27FC236}">
                  <a16:creationId xmlns:a16="http://schemas.microsoft.com/office/drawing/2014/main" id="{C134B8D7-3037-4A27-9DA8-69C7EB0003CB}"/>
                </a:ext>
              </a:extLst>
            </p:cNvPr>
            <p:cNvSpPr txBox="1"/>
            <p:nvPr/>
          </p:nvSpPr>
          <p:spPr>
            <a:xfrm>
              <a:off x="12420000" y="3060000"/>
              <a:ext cx="756000" cy="180000"/>
            </a:xfrm>
            <a:prstGeom prst="rect">
              <a:avLst/>
            </a:prstGeom>
            <a:noFill/>
          </p:spPr>
          <p:txBody>
            <a:bodyPr wrap="square" lIns="0" tIns="0" rIns="0" bIns="0" rtlCol="0" anchor="ctr" anchorCtr="0">
              <a:noAutofit/>
            </a:bodyPr>
            <a:lstStyle/>
            <a:p>
              <a:pPr>
                <a:lnSpc>
                  <a:spcPts val="1100"/>
                </a:lnSpc>
              </a:pPr>
              <a:r>
                <a:rPr lang="ja-JP" altLang="en-US" sz="900" dirty="0">
                  <a:latin typeface="ＭＳ Ｐゴシック" panose="020B0600070205080204" pitchFamily="50" charset="-128"/>
                  <a:ea typeface="ＭＳ Ｐゴシック" panose="020B0600070205080204" pitchFamily="50" charset="-128"/>
                </a:rPr>
                <a:t>基準より少ない</a:t>
              </a:r>
              <a:endParaRPr lang="en-US" altLang="ja-JP" sz="900" dirty="0">
                <a:latin typeface="ＭＳ Ｐゴシック" panose="020B0600070205080204" pitchFamily="50" charset="-128"/>
                <a:ea typeface="ＭＳ Ｐゴシック" panose="020B0600070205080204" pitchFamily="50" charset="-128"/>
              </a:endParaRPr>
            </a:p>
          </p:txBody>
        </p:sp>
        <p:sp>
          <p:nvSpPr>
            <p:cNvPr id="88" name="正方形/長方形 87">
              <a:extLst>
                <a:ext uri="{FF2B5EF4-FFF2-40B4-BE49-F238E27FC236}">
                  <a16:creationId xmlns:a16="http://schemas.microsoft.com/office/drawing/2014/main" id="{53E8566E-28AB-410E-86FF-9F470E25B20C}"/>
                </a:ext>
              </a:extLst>
            </p:cNvPr>
            <p:cNvSpPr/>
            <p:nvPr/>
          </p:nvSpPr>
          <p:spPr>
            <a:xfrm>
              <a:off x="12276000" y="3096000"/>
              <a:ext cx="108000" cy="108000"/>
            </a:xfrm>
            <a:prstGeom prst="rect">
              <a:avLst/>
            </a:prstGeom>
            <a:solidFill>
              <a:srgbClr val="CC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正方形/長方形 88">
              <a:extLst>
                <a:ext uri="{FF2B5EF4-FFF2-40B4-BE49-F238E27FC236}">
                  <a16:creationId xmlns:a16="http://schemas.microsoft.com/office/drawing/2014/main" id="{C87DD0A8-03C8-4D41-BDDD-6F96471D96FA}"/>
                </a:ext>
              </a:extLst>
            </p:cNvPr>
            <p:cNvSpPr/>
            <p:nvPr/>
          </p:nvSpPr>
          <p:spPr>
            <a:xfrm>
              <a:off x="13212000" y="3096000"/>
              <a:ext cx="108000" cy="108000"/>
            </a:xfrm>
            <a:prstGeom prst="rect">
              <a:avLst/>
            </a:prstGeom>
            <a:solidFill>
              <a:srgbClr val="CC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正方形/長方形 89">
              <a:extLst>
                <a:ext uri="{FF2B5EF4-FFF2-40B4-BE49-F238E27FC236}">
                  <a16:creationId xmlns:a16="http://schemas.microsoft.com/office/drawing/2014/main" id="{8F388475-309C-4FC2-B0F6-FAD26FDE8FA7}"/>
                </a:ext>
              </a:extLst>
            </p:cNvPr>
            <p:cNvSpPr/>
            <p:nvPr/>
          </p:nvSpPr>
          <p:spPr>
            <a:xfrm>
              <a:off x="13964734" y="3096000"/>
              <a:ext cx="108000" cy="108000"/>
            </a:xfrm>
            <a:prstGeom prst="rect">
              <a:avLst/>
            </a:prstGeom>
            <a:solidFill>
              <a:srgbClr val="FFCC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a:extLst>
                <a:ext uri="{FF2B5EF4-FFF2-40B4-BE49-F238E27FC236}">
                  <a16:creationId xmlns:a16="http://schemas.microsoft.com/office/drawing/2014/main" id="{0BD4FC3E-A3B6-486B-8E26-96B4CE4F3F99}"/>
                </a:ext>
              </a:extLst>
            </p:cNvPr>
            <p:cNvSpPr txBox="1"/>
            <p:nvPr/>
          </p:nvSpPr>
          <p:spPr>
            <a:xfrm>
              <a:off x="13356000" y="3060000"/>
              <a:ext cx="684000" cy="180000"/>
            </a:xfrm>
            <a:prstGeom prst="rect">
              <a:avLst/>
            </a:prstGeom>
            <a:noFill/>
          </p:spPr>
          <p:txBody>
            <a:bodyPr wrap="square" lIns="0" tIns="0" rIns="0" bIns="0" rtlCol="0" anchor="ctr" anchorCtr="0">
              <a:noAutofit/>
            </a:bodyPr>
            <a:lstStyle/>
            <a:p>
              <a:pPr>
                <a:lnSpc>
                  <a:spcPts val="1100"/>
                </a:lnSpc>
              </a:pPr>
              <a:r>
                <a:rPr lang="ja-JP" altLang="en-US" sz="900" dirty="0">
                  <a:latin typeface="ＭＳ Ｐゴシック" panose="020B0600070205080204" pitchFamily="50" charset="-128"/>
                  <a:ea typeface="ＭＳ Ｐゴシック" panose="020B0600070205080204" pitchFamily="50" charset="-128"/>
                </a:rPr>
                <a:t>基準と同じ</a:t>
              </a:r>
              <a:endParaRPr lang="en-US" altLang="ja-JP" sz="900" dirty="0">
                <a:latin typeface="ＭＳ Ｐゴシック" panose="020B0600070205080204" pitchFamily="50" charset="-128"/>
                <a:ea typeface="ＭＳ Ｐゴシック" panose="020B0600070205080204" pitchFamily="50" charset="-128"/>
              </a:endParaRPr>
            </a:p>
          </p:txBody>
        </p:sp>
        <p:sp>
          <p:nvSpPr>
            <p:cNvPr id="98" name="テキスト ボックス 97">
              <a:extLst>
                <a:ext uri="{FF2B5EF4-FFF2-40B4-BE49-F238E27FC236}">
                  <a16:creationId xmlns:a16="http://schemas.microsoft.com/office/drawing/2014/main" id="{E239FB5E-2B40-4210-9CF1-CA4187797D5C}"/>
                </a:ext>
              </a:extLst>
            </p:cNvPr>
            <p:cNvSpPr txBox="1"/>
            <p:nvPr/>
          </p:nvSpPr>
          <p:spPr>
            <a:xfrm>
              <a:off x="14108734" y="3060000"/>
              <a:ext cx="684000" cy="180000"/>
            </a:xfrm>
            <a:prstGeom prst="rect">
              <a:avLst/>
            </a:prstGeom>
            <a:noFill/>
          </p:spPr>
          <p:txBody>
            <a:bodyPr wrap="square" lIns="0" tIns="0" rIns="0" bIns="0" rtlCol="0" anchor="ctr" anchorCtr="0">
              <a:noAutofit/>
            </a:bodyPr>
            <a:lstStyle/>
            <a:p>
              <a:pPr>
                <a:lnSpc>
                  <a:spcPts val="1100"/>
                </a:lnSpc>
              </a:pPr>
              <a:r>
                <a:rPr lang="ja-JP" altLang="en-US" sz="900" dirty="0">
                  <a:latin typeface="ＭＳ Ｐゴシック" panose="020B0600070205080204" pitchFamily="50" charset="-128"/>
                  <a:ea typeface="ＭＳ Ｐゴシック" panose="020B0600070205080204" pitchFamily="50" charset="-128"/>
                </a:rPr>
                <a:t>基準より多い</a:t>
              </a:r>
              <a:endParaRPr lang="en-US" altLang="ja-JP" sz="900" dirty="0">
                <a:latin typeface="ＭＳ Ｐゴシック" panose="020B0600070205080204" pitchFamily="50" charset="-128"/>
                <a:ea typeface="ＭＳ Ｐゴシック" panose="020B0600070205080204" pitchFamily="50" charset="-128"/>
              </a:endParaRPr>
            </a:p>
          </p:txBody>
        </p:sp>
      </p:grpSp>
      <p:grpSp>
        <p:nvGrpSpPr>
          <p:cNvPr id="71" name="グループ化 70">
            <a:extLst>
              <a:ext uri="{FF2B5EF4-FFF2-40B4-BE49-F238E27FC236}">
                <a16:creationId xmlns:a16="http://schemas.microsoft.com/office/drawing/2014/main" id="{FCE47F2A-2094-4BA4-834D-D837A46B89BD}"/>
              </a:ext>
            </a:extLst>
          </p:cNvPr>
          <p:cNvGrpSpPr/>
          <p:nvPr/>
        </p:nvGrpSpPr>
        <p:grpSpPr>
          <a:xfrm>
            <a:off x="180000" y="2942105"/>
            <a:ext cx="1008000" cy="7632000"/>
            <a:chOff x="180000" y="2016000"/>
            <a:chExt cx="1008000" cy="7632000"/>
          </a:xfrm>
        </p:grpSpPr>
        <p:sp>
          <p:nvSpPr>
            <p:cNvPr id="72" name="矢印: 五方向 71">
              <a:extLst>
                <a:ext uri="{FF2B5EF4-FFF2-40B4-BE49-F238E27FC236}">
                  <a16:creationId xmlns:a16="http://schemas.microsoft.com/office/drawing/2014/main" id="{FE70E27A-C058-4284-B09F-5BB34F86A51D}"/>
                </a:ext>
              </a:extLst>
            </p:cNvPr>
            <p:cNvSpPr/>
            <p:nvPr/>
          </p:nvSpPr>
          <p:spPr>
            <a:xfrm>
              <a:off x="180000" y="2016000"/>
              <a:ext cx="1008000" cy="576000"/>
            </a:xfrm>
            <a:prstGeom prst="homePlate">
              <a:avLst>
                <a:gd name="adj" fmla="val 1571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dirty="0">
                  <a:solidFill>
                    <a:schemeClr val="tx1"/>
                  </a:solidFill>
                  <a:latin typeface="ＭＳ Ｐゴシック" panose="020B0600070205080204" pitchFamily="50" charset="-128"/>
                  <a:ea typeface="ＭＳ Ｐゴシック" panose="020B0600070205080204" pitchFamily="50" charset="-128"/>
                </a:rPr>
                <a:t>下水放流量</a:t>
              </a:r>
            </a:p>
          </p:txBody>
        </p:sp>
        <p:sp>
          <p:nvSpPr>
            <p:cNvPr id="73" name="矢印: 五方向 72">
              <a:extLst>
                <a:ext uri="{FF2B5EF4-FFF2-40B4-BE49-F238E27FC236}">
                  <a16:creationId xmlns:a16="http://schemas.microsoft.com/office/drawing/2014/main" id="{2B018B23-90F9-478C-AE1F-1359C045D6DD}"/>
                </a:ext>
              </a:extLst>
            </p:cNvPr>
            <p:cNvSpPr/>
            <p:nvPr/>
          </p:nvSpPr>
          <p:spPr>
            <a:xfrm>
              <a:off x="180000" y="3096000"/>
              <a:ext cx="1008000" cy="576000"/>
            </a:xfrm>
            <a:prstGeom prst="homePlate">
              <a:avLst>
                <a:gd name="adj" fmla="val 1571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dirty="0">
                  <a:solidFill>
                    <a:schemeClr val="tx1"/>
                  </a:solidFill>
                  <a:latin typeface="ＭＳ Ｐゴシック" panose="020B0600070205080204" pitchFamily="50" charset="-128"/>
                  <a:ea typeface="ＭＳ Ｐゴシック" panose="020B0600070205080204" pitchFamily="50" charset="-128"/>
                </a:rPr>
                <a:t>地盤高</a:t>
              </a:r>
            </a:p>
          </p:txBody>
        </p:sp>
        <p:sp>
          <p:nvSpPr>
            <p:cNvPr id="74" name="矢印: 五方向 73">
              <a:extLst>
                <a:ext uri="{FF2B5EF4-FFF2-40B4-BE49-F238E27FC236}">
                  <a16:creationId xmlns:a16="http://schemas.microsoft.com/office/drawing/2014/main" id="{CA2B55A9-A5BA-412D-B629-C0687F28FAA8}"/>
                </a:ext>
              </a:extLst>
            </p:cNvPr>
            <p:cNvSpPr/>
            <p:nvPr/>
          </p:nvSpPr>
          <p:spPr>
            <a:xfrm>
              <a:off x="180000" y="4451250"/>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1400" dirty="0">
                  <a:solidFill>
                    <a:schemeClr val="tx1"/>
                  </a:solidFill>
                  <a:latin typeface="ＭＳ Ｐゴシック" panose="020B0600070205080204" pitchFamily="50" charset="-128"/>
                  <a:ea typeface="ＭＳ Ｐゴシック" panose="020B0600070205080204" pitchFamily="50" charset="-128"/>
                </a:rPr>
                <a:t>ORP</a:t>
              </a:r>
              <a:endParaRPr lang="ja-JP" altLang="en-US" sz="1400" dirty="0">
                <a:solidFill>
                  <a:schemeClr val="tx1"/>
                </a:solidFill>
                <a:latin typeface="ＭＳ Ｐゴシック" panose="020B0600070205080204" pitchFamily="50" charset="-128"/>
                <a:ea typeface="ＭＳ Ｐゴシック" panose="020B0600070205080204" pitchFamily="50" charset="-128"/>
              </a:endParaRPr>
            </a:p>
          </p:txBody>
        </p:sp>
        <p:sp>
          <p:nvSpPr>
            <p:cNvPr id="99" name="矢印: 五方向 98">
              <a:extLst>
                <a:ext uri="{FF2B5EF4-FFF2-40B4-BE49-F238E27FC236}">
                  <a16:creationId xmlns:a16="http://schemas.microsoft.com/office/drawing/2014/main" id="{28C17F91-7BAD-4432-970D-286349CC24D1}"/>
                </a:ext>
              </a:extLst>
            </p:cNvPr>
            <p:cNvSpPr/>
            <p:nvPr/>
          </p:nvSpPr>
          <p:spPr>
            <a:xfrm>
              <a:off x="180000" y="5843475"/>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dirty="0">
                  <a:solidFill>
                    <a:schemeClr val="tx1"/>
                  </a:solidFill>
                  <a:latin typeface="ＭＳ Ｐゴシック" panose="020B0600070205080204" pitchFamily="50" charset="-128"/>
                  <a:ea typeface="ＭＳ Ｐゴシック" panose="020B0600070205080204" pitchFamily="50" charset="-128"/>
                </a:rPr>
                <a:t>全硫化物</a:t>
              </a:r>
            </a:p>
          </p:txBody>
        </p:sp>
        <p:sp>
          <p:nvSpPr>
            <p:cNvPr id="100" name="矢印: 五方向 99">
              <a:extLst>
                <a:ext uri="{FF2B5EF4-FFF2-40B4-BE49-F238E27FC236}">
                  <a16:creationId xmlns:a16="http://schemas.microsoft.com/office/drawing/2014/main" id="{4B87D583-E059-400E-8CDA-45AD50F3AE8E}"/>
                </a:ext>
              </a:extLst>
            </p:cNvPr>
            <p:cNvSpPr/>
            <p:nvPr/>
          </p:nvSpPr>
          <p:spPr>
            <a:xfrm>
              <a:off x="180000" y="7214550"/>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1400" dirty="0">
                  <a:solidFill>
                    <a:schemeClr val="tx1"/>
                  </a:solidFill>
                  <a:latin typeface="ＭＳ Ｐゴシック" panose="020B0600070205080204" pitchFamily="50" charset="-128"/>
                  <a:ea typeface="ＭＳ Ｐゴシック" panose="020B0600070205080204" pitchFamily="50" charset="-128"/>
                </a:rPr>
                <a:t>TOC</a:t>
              </a:r>
              <a:endParaRPr lang="ja-JP" altLang="en-US" sz="1400" dirty="0">
                <a:solidFill>
                  <a:schemeClr val="tx1"/>
                </a:solidFill>
                <a:latin typeface="ＭＳ Ｐゴシック" panose="020B0600070205080204" pitchFamily="50" charset="-128"/>
                <a:ea typeface="ＭＳ Ｐゴシック" panose="020B0600070205080204" pitchFamily="50" charset="-128"/>
              </a:endParaRPr>
            </a:p>
          </p:txBody>
        </p:sp>
        <p:sp>
          <p:nvSpPr>
            <p:cNvPr id="101" name="矢印: 五方向 100">
              <a:extLst>
                <a:ext uri="{FF2B5EF4-FFF2-40B4-BE49-F238E27FC236}">
                  <a16:creationId xmlns:a16="http://schemas.microsoft.com/office/drawing/2014/main" id="{E7F4AC59-419D-444A-AE39-74251A1E6025}"/>
                </a:ext>
              </a:extLst>
            </p:cNvPr>
            <p:cNvSpPr/>
            <p:nvPr/>
          </p:nvSpPr>
          <p:spPr>
            <a:xfrm>
              <a:off x="180000" y="8568000"/>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dirty="0">
                  <a:solidFill>
                    <a:schemeClr val="tx1"/>
                  </a:solidFill>
                  <a:latin typeface="ＭＳ Ｐゴシック" panose="020B0600070205080204" pitchFamily="50" charset="-128"/>
                  <a:ea typeface="ＭＳ Ｐゴシック" panose="020B0600070205080204" pitchFamily="50" charset="-128"/>
                </a:rPr>
                <a:t>強熱減量</a:t>
              </a:r>
            </a:p>
          </p:txBody>
        </p:sp>
        <p:cxnSp>
          <p:nvCxnSpPr>
            <p:cNvPr id="102" name="直線矢印コネクタ 101">
              <a:extLst>
                <a:ext uri="{FF2B5EF4-FFF2-40B4-BE49-F238E27FC236}">
                  <a16:creationId xmlns:a16="http://schemas.microsoft.com/office/drawing/2014/main" id="{8C65DC45-21CD-41ED-ADAA-6E053284FA5B}"/>
                </a:ext>
              </a:extLst>
            </p:cNvPr>
            <p:cNvCxnSpPr>
              <a:cxnSpLocks/>
            </p:cNvCxnSpPr>
            <p:nvPr/>
          </p:nvCxnSpPr>
          <p:spPr>
            <a:xfrm flipV="1">
              <a:off x="1080000" y="4595250"/>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03" name="直線矢印コネクタ 102">
              <a:extLst>
                <a:ext uri="{FF2B5EF4-FFF2-40B4-BE49-F238E27FC236}">
                  <a16:creationId xmlns:a16="http://schemas.microsoft.com/office/drawing/2014/main" id="{439C5AD4-5F58-406C-802F-5D4AE1A627D5}"/>
                </a:ext>
              </a:extLst>
            </p:cNvPr>
            <p:cNvCxnSpPr>
              <a:cxnSpLocks/>
            </p:cNvCxnSpPr>
            <p:nvPr/>
          </p:nvCxnSpPr>
          <p:spPr>
            <a:xfrm>
              <a:off x="1080000" y="5987475"/>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04" name="直線矢印コネクタ 103">
              <a:extLst>
                <a:ext uri="{FF2B5EF4-FFF2-40B4-BE49-F238E27FC236}">
                  <a16:creationId xmlns:a16="http://schemas.microsoft.com/office/drawing/2014/main" id="{783EE60C-1D71-46B3-9652-59EB274DAEBB}"/>
                </a:ext>
              </a:extLst>
            </p:cNvPr>
            <p:cNvCxnSpPr>
              <a:cxnSpLocks/>
            </p:cNvCxnSpPr>
            <p:nvPr/>
          </p:nvCxnSpPr>
          <p:spPr>
            <a:xfrm>
              <a:off x="1080000" y="7358550"/>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05" name="直線矢印コネクタ 104">
              <a:extLst>
                <a:ext uri="{FF2B5EF4-FFF2-40B4-BE49-F238E27FC236}">
                  <a16:creationId xmlns:a16="http://schemas.microsoft.com/office/drawing/2014/main" id="{41A1E227-0053-4860-A7A7-4FCF76936220}"/>
                </a:ext>
              </a:extLst>
            </p:cNvPr>
            <p:cNvCxnSpPr>
              <a:cxnSpLocks/>
            </p:cNvCxnSpPr>
            <p:nvPr/>
          </p:nvCxnSpPr>
          <p:spPr>
            <a:xfrm>
              <a:off x="1080000" y="8748000"/>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106" name="テキスト ボックス 105">
              <a:extLst>
                <a:ext uri="{FF2B5EF4-FFF2-40B4-BE49-F238E27FC236}">
                  <a16:creationId xmlns:a16="http://schemas.microsoft.com/office/drawing/2014/main" id="{54F29AF1-2B3A-48E9-A80F-188E53C7D6DD}"/>
                </a:ext>
              </a:extLst>
            </p:cNvPr>
            <p:cNvSpPr txBox="1"/>
            <p:nvPr/>
          </p:nvSpPr>
          <p:spPr>
            <a:xfrm>
              <a:off x="216000" y="9468000"/>
              <a:ext cx="936000" cy="180000"/>
            </a:xfrm>
            <a:prstGeom prst="rect">
              <a:avLst/>
            </a:prstGeom>
            <a:noFill/>
          </p:spPr>
          <p:txBody>
            <a:bodyPr wrap="square" lIns="0" tIns="0" rIns="0" bIns="0" rtlCol="0" anchor="ctr" anchorCtr="0">
              <a:noAutofit/>
            </a:bodyPr>
            <a:lstStyle/>
            <a:p>
              <a:r>
                <a:rPr lang="ja-JP" altLang="en-US" sz="1000" dirty="0">
                  <a:solidFill>
                    <a:srgbClr val="C00000"/>
                  </a:solidFill>
                  <a:latin typeface="ＭＳ Ｐゴシック" panose="020B0600070205080204" pitchFamily="50" charset="-128"/>
                  <a:ea typeface="ＭＳ Ｐゴシック" panose="020B0600070205080204" pitchFamily="50" charset="-128"/>
                </a:rPr>
                <a:t>矢印</a:t>
              </a:r>
              <a:r>
                <a:rPr lang="ja-JP" altLang="en-US" sz="1000" dirty="0">
                  <a:latin typeface="ＭＳ Ｐゴシック" panose="020B0600070205080204" pitchFamily="50" charset="-128"/>
                  <a:ea typeface="ＭＳ Ｐゴシック" panose="020B0600070205080204" pitchFamily="50" charset="-128"/>
                </a:rPr>
                <a:t>：改善方向</a:t>
              </a:r>
            </a:p>
          </p:txBody>
        </p:sp>
      </p:grpSp>
      <p:pic>
        <p:nvPicPr>
          <p:cNvPr id="2" name="図 1"/>
          <p:cNvPicPr>
            <a:picLocks noChangeAspect="1"/>
          </p:cNvPicPr>
          <p:nvPr/>
        </p:nvPicPr>
        <p:blipFill>
          <a:blip r:embed="rId5"/>
          <a:stretch>
            <a:fillRect/>
          </a:stretch>
        </p:blipFill>
        <p:spPr>
          <a:xfrm>
            <a:off x="1348235" y="2447296"/>
            <a:ext cx="5328000" cy="1332924"/>
          </a:xfrm>
          <a:prstGeom prst="rect">
            <a:avLst/>
          </a:prstGeom>
        </p:spPr>
      </p:pic>
      <p:pic>
        <p:nvPicPr>
          <p:cNvPr id="126" name="図 125"/>
          <p:cNvPicPr>
            <a:picLocks noChangeAspect="1"/>
          </p:cNvPicPr>
          <p:nvPr/>
        </p:nvPicPr>
        <p:blipFill>
          <a:blip r:embed="rId5"/>
          <a:stretch>
            <a:fillRect/>
          </a:stretch>
        </p:blipFill>
        <p:spPr>
          <a:xfrm>
            <a:off x="6740615" y="2444445"/>
            <a:ext cx="5328000" cy="1332924"/>
          </a:xfrm>
          <a:prstGeom prst="rect">
            <a:avLst/>
          </a:prstGeom>
        </p:spPr>
      </p:pic>
      <p:grpSp>
        <p:nvGrpSpPr>
          <p:cNvPr id="140" name="グループ化 139"/>
          <p:cNvGrpSpPr/>
          <p:nvPr/>
        </p:nvGrpSpPr>
        <p:grpSpPr>
          <a:xfrm>
            <a:off x="7982902" y="7810296"/>
            <a:ext cx="514955" cy="460757"/>
            <a:chOff x="2284998" y="4003060"/>
            <a:chExt cx="514955" cy="460757"/>
          </a:xfrm>
        </p:grpSpPr>
        <p:sp>
          <p:nvSpPr>
            <p:cNvPr id="141" name="右矢印 140"/>
            <p:cNvSpPr/>
            <p:nvPr/>
          </p:nvSpPr>
          <p:spPr>
            <a:xfrm>
              <a:off x="2284998" y="4003060"/>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42" name="右矢印 141"/>
            <p:cNvSpPr/>
            <p:nvPr/>
          </p:nvSpPr>
          <p:spPr>
            <a:xfrm>
              <a:off x="2290502" y="4215623"/>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grpSp>
        <p:nvGrpSpPr>
          <p:cNvPr id="143" name="グループ化 142"/>
          <p:cNvGrpSpPr/>
          <p:nvPr/>
        </p:nvGrpSpPr>
        <p:grpSpPr>
          <a:xfrm>
            <a:off x="8136104" y="5099799"/>
            <a:ext cx="460259" cy="394040"/>
            <a:chOff x="2273730" y="5600927"/>
            <a:chExt cx="509451" cy="431780"/>
          </a:xfrm>
        </p:grpSpPr>
        <p:sp>
          <p:nvSpPr>
            <p:cNvPr id="144" name="右矢印 143"/>
            <p:cNvSpPr/>
            <p:nvPr/>
          </p:nvSpPr>
          <p:spPr>
            <a:xfrm rot="19800000">
              <a:off x="2273730" y="5600927"/>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45" name="右矢印 144"/>
            <p:cNvSpPr/>
            <p:nvPr/>
          </p:nvSpPr>
          <p:spPr>
            <a:xfrm rot="19800000">
              <a:off x="2273730" y="5784513"/>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sp>
        <p:nvSpPr>
          <p:cNvPr id="148" name="右矢印 147"/>
          <p:cNvSpPr/>
          <p:nvPr/>
        </p:nvSpPr>
        <p:spPr>
          <a:xfrm>
            <a:off x="2700297" y="9394950"/>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49" name="右矢印 148"/>
          <p:cNvSpPr/>
          <p:nvPr/>
        </p:nvSpPr>
        <p:spPr>
          <a:xfrm>
            <a:off x="8111509" y="6444593"/>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50" name="右矢印 149"/>
          <p:cNvSpPr/>
          <p:nvPr/>
        </p:nvSpPr>
        <p:spPr>
          <a:xfrm rot="19800000">
            <a:off x="8101960" y="6725512"/>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52" name="右矢印 151"/>
          <p:cNvSpPr/>
          <p:nvPr/>
        </p:nvSpPr>
        <p:spPr>
          <a:xfrm rot="19800000">
            <a:off x="2601475" y="6725512"/>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79" name="右矢印 98">
            <a:extLst>
              <a:ext uri="{FF2B5EF4-FFF2-40B4-BE49-F238E27FC236}">
                <a16:creationId xmlns:a16="http://schemas.microsoft.com/office/drawing/2014/main" id="{8B8EBFCD-8282-20F6-0F7F-00190F2D0A57}"/>
              </a:ext>
            </a:extLst>
          </p:cNvPr>
          <p:cNvSpPr/>
          <p:nvPr/>
        </p:nvSpPr>
        <p:spPr>
          <a:xfrm>
            <a:off x="12330528" y="5737200"/>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80" name="右矢印 99">
            <a:extLst>
              <a:ext uri="{FF2B5EF4-FFF2-40B4-BE49-F238E27FC236}">
                <a16:creationId xmlns:a16="http://schemas.microsoft.com/office/drawing/2014/main" id="{B963A637-76AD-235B-2320-1E009C50F8CE}"/>
              </a:ext>
            </a:extLst>
          </p:cNvPr>
          <p:cNvSpPr/>
          <p:nvPr/>
        </p:nvSpPr>
        <p:spPr>
          <a:xfrm rot="19800000">
            <a:off x="12345387" y="6146329"/>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81" name="右矢印 100">
            <a:extLst>
              <a:ext uri="{FF2B5EF4-FFF2-40B4-BE49-F238E27FC236}">
                <a16:creationId xmlns:a16="http://schemas.microsoft.com/office/drawing/2014/main" id="{0FD5AECF-8C82-DDC9-AF39-E1BEDC932599}"/>
              </a:ext>
            </a:extLst>
          </p:cNvPr>
          <p:cNvSpPr/>
          <p:nvPr/>
        </p:nvSpPr>
        <p:spPr>
          <a:xfrm rot="1800000">
            <a:off x="12358449" y="6581821"/>
            <a:ext cx="509451" cy="24819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83" name="テキスト ボックス 82">
            <a:extLst>
              <a:ext uri="{FF2B5EF4-FFF2-40B4-BE49-F238E27FC236}">
                <a16:creationId xmlns:a16="http://schemas.microsoft.com/office/drawing/2014/main" id="{18D8FE9A-1F80-4232-35F7-BF149FE755B2}"/>
              </a:ext>
            </a:extLst>
          </p:cNvPr>
          <p:cNvSpPr txBox="1"/>
          <p:nvPr/>
        </p:nvSpPr>
        <p:spPr>
          <a:xfrm>
            <a:off x="12971393" y="5596457"/>
            <a:ext cx="1795118" cy="2455698"/>
          </a:xfrm>
          <a:prstGeom prst="rect">
            <a:avLst/>
          </a:prstGeom>
          <a:noFill/>
        </p:spPr>
        <p:txBody>
          <a:bodyPr wrap="square" lIns="0" tIns="0" rIns="0" bIns="0" rtlCol="0" anchor="t" anchorCtr="0">
            <a:noAutofit/>
          </a:bodyPr>
          <a:lstStyle/>
          <a:p>
            <a:pPr marL="72000" indent="-72000">
              <a:lnSpc>
                <a:spcPct val="200000"/>
              </a:lnSpc>
            </a:pPr>
            <a:r>
              <a:rPr lang="ja-JP" altLang="en-US" sz="1400" dirty="0">
                <a:latin typeface="ＭＳ Ｐゴシック" panose="020B0600070205080204" pitchFamily="50" charset="-128"/>
                <a:ea typeface="ＭＳ Ｐゴシック" panose="020B0600070205080204" pitchFamily="50" charset="-128"/>
              </a:rPr>
              <a:t>年間通して横ばい</a:t>
            </a:r>
            <a:endParaRPr lang="en-US" altLang="ja-JP" sz="1400" dirty="0">
              <a:latin typeface="ＭＳ Ｐゴシック" panose="020B0600070205080204" pitchFamily="50" charset="-128"/>
              <a:ea typeface="ＭＳ Ｐゴシック" panose="020B0600070205080204" pitchFamily="50" charset="-128"/>
            </a:endParaRPr>
          </a:p>
          <a:p>
            <a:pPr marL="72000" indent="-72000">
              <a:lnSpc>
                <a:spcPct val="200000"/>
              </a:lnSpc>
            </a:pPr>
            <a:r>
              <a:rPr lang="ja-JP" altLang="en-US" sz="1400" dirty="0">
                <a:latin typeface="ＭＳ Ｐゴシック" panose="020B0600070205080204" pitchFamily="50" charset="-128"/>
                <a:ea typeface="ＭＳ Ｐゴシック" panose="020B0600070205080204" pitchFamily="50" charset="-128"/>
              </a:rPr>
              <a:t>年間通して増加傾向</a:t>
            </a:r>
            <a:endParaRPr lang="en-US" altLang="ja-JP" sz="1400" dirty="0">
              <a:latin typeface="ＭＳ Ｐゴシック" panose="020B0600070205080204" pitchFamily="50" charset="-128"/>
              <a:ea typeface="ＭＳ Ｐゴシック" panose="020B0600070205080204" pitchFamily="50" charset="-128"/>
            </a:endParaRPr>
          </a:p>
          <a:p>
            <a:pPr marL="72000" indent="-72000">
              <a:lnSpc>
                <a:spcPct val="200000"/>
              </a:lnSpc>
            </a:pPr>
            <a:r>
              <a:rPr lang="ja-JP" altLang="en-US" sz="1400" dirty="0">
                <a:latin typeface="ＭＳ Ｐゴシック" panose="020B0600070205080204" pitchFamily="50" charset="-128"/>
                <a:ea typeface="ＭＳ Ｐゴシック" panose="020B0600070205080204" pitchFamily="50" charset="-128"/>
              </a:rPr>
              <a:t>年間通して減少傾向</a:t>
            </a:r>
            <a:endParaRPr lang="en-US" altLang="ja-JP" sz="1400" dirty="0">
              <a:latin typeface="ＭＳ Ｐゴシック" panose="020B0600070205080204" pitchFamily="50" charset="-128"/>
              <a:ea typeface="ＭＳ Ｐゴシック" panose="020B0600070205080204" pitchFamily="50" charset="-128"/>
            </a:endParaRPr>
          </a:p>
          <a:p>
            <a:pPr marL="72000" indent="-72000">
              <a:lnSpc>
                <a:spcPct val="200000"/>
              </a:lnSpc>
            </a:pPr>
            <a:r>
              <a:rPr lang="ja-JP" altLang="en-US" sz="1400" dirty="0">
                <a:latin typeface="ＭＳ Ｐゴシック" panose="020B0600070205080204" pitchFamily="50" charset="-128"/>
                <a:ea typeface="ＭＳ Ｐゴシック" panose="020B0600070205080204" pitchFamily="50" charset="-128"/>
              </a:rPr>
              <a:t>上段は実験区</a:t>
            </a:r>
            <a:endParaRPr lang="en-US" altLang="ja-JP" sz="1400" dirty="0">
              <a:latin typeface="ＭＳ Ｐゴシック" panose="020B0600070205080204" pitchFamily="50" charset="-128"/>
              <a:ea typeface="ＭＳ Ｐゴシック" panose="020B0600070205080204" pitchFamily="50" charset="-128"/>
            </a:endParaRPr>
          </a:p>
          <a:p>
            <a:pPr marL="72000" indent="-72000">
              <a:lnSpc>
                <a:spcPct val="200000"/>
              </a:lnSpc>
            </a:pPr>
            <a:r>
              <a:rPr lang="ja-JP" altLang="en-US" sz="1400" dirty="0">
                <a:latin typeface="ＭＳ Ｐゴシック" panose="020B0600070205080204" pitchFamily="50" charset="-128"/>
                <a:ea typeface="ＭＳ Ｐゴシック" panose="020B0600070205080204" pitchFamily="50" charset="-128"/>
              </a:rPr>
              <a:t>下段は対照区</a:t>
            </a:r>
            <a:endParaRPr lang="en-US" altLang="ja-JP" sz="1400" dirty="0">
              <a:latin typeface="ＭＳ Ｐゴシック" panose="020B0600070205080204" pitchFamily="50" charset="-128"/>
              <a:ea typeface="ＭＳ Ｐゴシック" panose="020B0600070205080204" pitchFamily="50" charset="-128"/>
            </a:endParaRPr>
          </a:p>
        </p:txBody>
      </p:sp>
      <p:sp>
        <p:nvSpPr>
          <p:cNvPr id="93" name="テキスト ボックス 92">
            <a:extLst>
              <a:ext uri="{FF2B5EF4-FFF2-40B4-BE49-F238E27FC236}">
                <a16:creationId xmlns:a16="http://schemas.microsoft.com/office/drawing/2014/main" id="{5650FD9B-1185-45D2-9240-D2FCC4ED3E41}"/>
              </a:ext>
            </a:extLst>
          </p:cNvPr>
          <p:cNvSpPr txBox="1"/>
          <p:nvPr/>
        </p:nvSpPr>
        <p:spPr>
          <a:xfrm>
            <a:off x="398206" y="1139692"/>
            <a:ext cx="14257662" cy="638145"/>
          </a:xfrm>
          <a:prstGeom prst="rect">
            <a:avLst/>
          </a:prstGeom>
          <a:solidFill>
            <a:srgbClr val="FFFFCC"/>
          </a:solidFill>
          <a:ln>
            <a:solidFill>
              <a:srgbClr val="333300"/>
            </a:solidFill>
          </a:ln>
        </p:spPr>
        <p:txBody>
          <a:bodyPr wrap="square" lIns="72000" tIns="72000" rIns="72000" bIns="0" rtlCol="0">
            <a:noAutofit/>
          </a:bodyPr>
          <a:lstStyle/>
          <a:p>
            <a:pPr marL="180000" indent="-180000"/>
            <a:r>
              <a:rPr lang="ja-JP" altLang="en-US" sz="1400" dirty="0">
                <a:latin typeface="ＭＳ Ｐゴシック" panose="020B0600070205080204" pitchFamily="50" charset="-128"/>
                <a:ea typeface="ＭＳ Ｐゴシック" panose="020B0600070205080204" pitchFamily="50" charset="-128"/>
              </a:rPr>
              <a:t>・南弁天橋・実験区</a:t>
            </a:r>
            <a:r>
              <a:rPr lang="en-US" altLang="ja-JP" sz="1400" dirty="0">
                <a:latin typeface="ＭＳ Ｐゴシック" panose="020B0600070205080204" pitchFamily="50" charset="-128"/>
                <a:ea typeface="ＭＳ Ｐゴシック" panose="020B0600070205080204" pitchFamily="50" charset="-128"/>
              </a:rPr>
              <a:t>1</a:t>
            </a:r>
            <a:r>
              <a:rPr lang="ja-JP" altLang="en-US" sz="1400" dirty="0">
                <a:latin typeface="ＭＳ Ｐゴシック" panose="020B0600070205080204" pitchFamily="50" charset="-128"/>
                <a:ea typeface="ＭＳ Ｐゴシック" panose="020B0600070205080204" pitchFamily="50" charset="-128"/>
              </a:rPr>
              <a:t>では、対照区の全硫化物で年間を通じて増加傾向</a:t>
            </a:r>
            <a:r>
              <a:rPr lang="ja-JP" altLang="en-US" sz="1400" dirty="0" smtClean="0">
                <a:latin typeface="ＭＳ Ｐゴシック" panose="020B0600070205080204" pitchFamily="50" charset="-128"/>
                <a:ea typeface="ＭＳ Ｐゴシック" panose="020B0600070205080204" pitchFamily="50" charset="-128"/>
              </a:rPr>
              <a:t>が見られた</a:t>
            </a:r>
            <a:r>
              <a:rPr lang="ja-JP" altLang="en-US" sz="1400" dirty="0">
                <a:latin typeface="ＭＳ Ｐゴシック" panose="020B0600070205080204" pitchFamily="50" charset="-128"/>
                <a:ea typeface="ＭＳ Ｐゴシック" panose="020B0600070205080204" pitchFamily="50" charset="-128"/>
              </a:rPr>
              <a:t>のに対し、実験区は横ばい傾向で、薬剤散布による底質改善効果が示唆された。</a:t>
            </a:r>
            <a:endParaRPr lang="en-US" altLang="ja-JP" sz="1400" dirty="0">
              <a:latin typeface="ＭＳ Ｐゴシック" panose="020B0600070205080204" pitchFamily="50" charset="-128"/>
              <a:ea typeface="ＭＳ Ｐゴシック" panose="020B0600070205080204" pitchFamily="50" charset="-128"/>
            </a:endParaRPr>
          </a:p>
          <a:p>
            <a:pPr marL="180000" indent="-180000"/>
            <a:r>
              <a:rPr lang="ja-JP" altLang="en-US" sz="1400" dirty="0" smtClean="0">
                <a:latin typeface="ＭＳ Ｐゴシック" panose="020B0600070205080204" pitchFamily="50" charset="-128"/>
                <a:ea typeface="ＭＳ Ｐゴシック" panose="020B0600070205080204" pitchFamily="50" charset="-128"/>
              </a:rPr>
              <a:t>・全硫化物</a:t>
            </a:r>
            <a:r>
              <a:rPr lang="ja-JP" altLang="en-US" sz="1400" dirty="0">
                <a:latin typeface="ＭＳ Ｐゴシック" panose="020B0600070205080204" pitchFamily="50" charset="-128"/>
                <a:ea typeface="ＭＳ Ｐゴシック" panose="020B0600070205080204" pitchFamily="50" charset="-128"/>
              </a:rPr>
              <a:t>、</a:t>
            </a:r>
            <a:r>
              <a:rPr lang="en-US" altLang="ja-JP" sz="1400" dirty="0">
                <a:latin typeface="ＭＳ Ｐゴシック" panose="020B0600070205080204" pitchFamily="50" charset="-128"/>
                <a:ea typeface="ＭＳ Ｐゴシック" panose="020B0600070205080204" pitchFamily="50" charset="-128"/>
              </a:rPr>
              <a:t>TOC</a:t>
            </a:r>
            <a:r>
              <a:rPr lang="ja-JP" altLang="en-US" sz="1400" dirty="0" err="1">
                <a:latin typeface="ＭＳ Ｐゴシック" panose="020B0600070205080204" pitchFamily="50" charset="-128"/>
                <a:ea typeface="ＭＳ Ｐゴシック" panose="020B0600070205080204" pitchFamily="50" charset="-128"/>
              </a:rPr>
              <a:t>、</a:t>
            </a:r>
            <a:r>
              <a:rPr lang="ja-JP" altLang="en-US" sz="1400" dirty="0">
                <a:latin typeface="ＭＳ Ｐゴシック" panose="020B0600070205080204" pitchFamily="50" charset="-128"/>
                <a:ea typeface="ＭＳ Ｐゴシック" panose="020B0600070205080204" pitchFamily="50" charset="-128"/>
              </a:rPr>
              <a:t>強熱</a:t>
            </a:r>
            <a:r>
              <a:rPr lang="ja-JP" altLang="en-US" sz="1400" dirty="0" smtClean="0">
                <a:latin typeface="ＭＳ Ｐゴシック" panose="020B0600070205080204" pitchFamily="50" charset="-128"/>
                <a:ea typeface="ＭＳ Ｐゴシック" panose="020B0600070205080204" pitchFamily="50" charset="-128"/>
              </a:rPr>
              <a:t>減量共に、上層では</a:t>
            </a:r>
            <a:r>
              <a:rPr lang="en-US" altLang="ja-JP" sz="1400" dirty="0" smtClean="0">
                <a:latin typeface="ＭＳ Ｐゴシック" panose="020B0600070205080204" pitchFamily="50" charset="-128"/>
                <a:ea typeface="ＭＳ Ｐゴシック" panose="020B0600070205080204" pitchFamily="50" charset="-128"/>
              </a:rPr>
              <a:t>R3.11-R4.2</a:t>
            </a:r>
            <a:r>
              <a:rPr lang="ja-JP" altLang="en-US" sz="1400" dirty="0" smtClean="0">
                <a:latin typeface="ＭＳ Ｐゴシック" panose="020B0600070205080204" pitchFamily="50" charset="-128"/>
                <a:ea typeface="ＭＳ Ｐゴシック" panose="020B0600070205080204" pitchFamily="50" charset="-128"/>
              </a:rPr>
              <a:t>月、下層では</a:t>
            </a:r>
            <a:r>
              <a:rPr lang="en-US" altLang="ja-JP" sz="1400" dirty="0" smtClean="0">
                <a:latin typeface="ＭＳ Ｐゴシック" panose="020B0600070205080204" pitchFamily="50" charset="-128"/>
                <a:ea typeface="ＭＳ Ｐゴシック" panose="020B0600070205080204" pitchFamily="50" charset="-128"/>
              </a:rPr>
              <a:t>R3.10-11</a:t>
            </a:r>
            <a:r>
              <a:rPr lang="ja-JP" altLang="en-US" sz="1400" dirty="0" smtClean="0">
                <a:latin typeface="ＭＳ Ｐゴシック" panose="020B0600070205080204" pitchFamily="50" charset="-128"/>
                <a:ea typeface="ＭＳ Ｐゴシック" panose="020B0600070205080204" pitchFamily="50" charset="-128"/>
              </a:rPr>
              <a:t>月と堆積が少ない期間で連動して改善</a:t>
            </a:r>
            <a:r>
              <a:rPr lang="ja-JP" altLang="en-US" sz="1400" dirty="0">
                <a:latin typeface="ＭＳ Ｐゴシック" panose="020B0600070205080204" pitchFamily="50" charset="-128"/>
                <a:ea typeface="ＭＳ Ｐゴシック" panose="020B0600070205080204" pitchFamily="50" charset="-128"/>
              </a:rPr>
              <a:t>傾向</a:t>
            </a:r>
            <a:r>
              <a:rPr lang="ja-JP" altLang="en-US" sz="1400" dirty="0" smtClean="0">
                <a:latin typeface="ＭＳ Ｐゴシック" panose="020B0600070205080204" pitchFamily="50" charset="-128"/>
                <a:ea typeface="ＭＳ Ｐゴシック" panose="020B0600070205080204" pitchFamily="50" charset="-128"/>
              </a:rPr>
              <a:t>が見られた</a:t>
            </a:r>
            <a:r>
              <a:rPr lang="ja-JP" altLang="en-US" sz="1400" dirty="0">
                <a:latin typeface="ＭＳ Ｐゴシック" panose="020B0600070205080204" pitchFamily="50" charset="-128"/>
                <a:ea typeface="ＭＳ Ｐゴシック" panose="020B0600070205080204" pitchFamily="50" charset="-128"/>
              </a:rPr>
              <a:t>。</a:t>
            </a:r>
            <a:endParaRPr lang="en-US" altLang="ja-JP" sz="1400" dirty="0">
              <a:latin typeface="ＭＳ Ｐゴシック" panose="020B0600070205080204" pitchFamily="50" charset="-128"/>
              <a:ea typeface="ＭＳ Ｐゴシック" panose="020B0600070205080204" pitchFamily="50" charset="-128"/>
            </a:endParaRPr>
          </a:p>
        </p:txBody>
      </p:sp>
      <p:pic>
        <p:nvPicPr>
          <p:cNvPr id="4" name="図 3"/>
          <p:cNvPicPr>
            <a:picLocks noChangeAspect="1"/>
          </p:cNvPicPr>
          <p:nvPr/>
        </p:nvPicPr>
        <p:blipFill>
          <a:blip r:embed="rId6"/>
          <a:stretch>
            <a:fillRect/>
          </a:stretch>
        </p:blipFill>
        <p:spPr>
          <a:xfrm>
            <a:off x="1328958" y="3738962"/>
            <a:ext cx="10687214" cy="993734"/>
          </a:xfrm>
          <a:prstGeom prst="rect">
            <a:avLst/>
          </a:prstGeom>
        </p:spPr>
      </p:pic>
      <p:sp>
        <p:nvSpPr>
          <p:cNvPr id="111" name="正方形/長方形 110"/>
          <p:cNvSpPr/>
          <p:nvPr/>
        </p:nvSpPr>
        <p:spPr>
          <a:xfrm>
            <a:off x="12172725" y="7619246"/>
            <a:ext cx="2774399" cy="738664"/>
          </a:xfrm>
          <a:prstGeom prst="rect">
            <a:avLst/>
          </a:prstGeom>
        </p:spPr>
        <p:txBody>
          <a:bodyPr wrap="square">
            <a:spAutoFit/>
          </a:bodyPr>
          <a:lstStyle/>
          <a:p>
            <a:r>
              <a:rPr lang="en-US" altLang="ja-JP" sz="1400" b="1" dirty="0">
                <a:latin typeface="ＭＳ ゴシック" panose="020B0609070205080204" pitchFamily="49" charset="-128"/>
                <a:ea typeface="ＭＳ ゴシック" panose="020B0609070205080204" pitchFamily="49" charset="-128"/>
              </a:rPr>
              <a:t>※</a:t>
            </a:r>
            <a:r>
              <a:rPr lang="ja-JP" altLang="en-US" sz="1400" b="1" dirty="0">
                <a:latin typeface="ＭＳ ゴシック" panose="020B0609070205080204" pitchFamily="49" charset="-128"/>
                <a:ea typeface="ＭＳ ゴシック" panose="020B0609070205080204" pitchFamily="49" charset="-128"/>
              </a:rPr>
              <a:t>最小二乗法により、</a:t>
            </a:r>
            <a:r>
              <a:rPr lang="en-US" altLang="ja-JP" sz="1400" b="1" dirty="0">
                <a:latin typeface="ＭＳ ゴシック" panose="020B0609070205080204" pitchFamily="49" charset="-128"/>
                <a:ea typeface="ＭＳ ゴシック" panose="020B0609070205080204" pitchFamily="49" charset="-128"/>
              </a:rPr>
              <a:t>1</a:t>
            </a:r>
            <a:r>
              <a:rPr lang="ja-JP" altLang="en-US" sz="1400" b="1" dirty="0">
                <a:latin typeface="ＭＳ ゴシック" panose="020B0609070205080204" pitchFamily="49" charset="-128"/>
                <a:ea typeface="ＭＳ ゴシック" panose="020B0609070205080204" pitchFamily="49" charset="-128"/>
              </a:rPr>
              <a:t>年間で　平均的</a:t>
            </a:r>
            <a:r>
              <a:rPr lang="ja-JP" altLang="en-US" sz="1400" b="1" dirty="0" smtClean="0">
                <a:latin typeface="ＭＳ ゴシック" panose="020B0609070205080204" pitchFamily="49" charset="-128"/>
                <a:ea typeface="ＭＳ ゴシック" panose="020B0609070205080204" pitchFamily="49" charset="-128"/>
              </a:rPr>
              <a:t>に</a:t>
            </a:r>
            <a:r>
              <a:rPr lang="en-US" altLang="ja-JP" sz="1400" b="1" dirty="0" smtClean="0">
                <a:latin typeface="ＭＳ ゴシック" panose="020B0609070205080204" pitchFamily="49" charset="-128"/>
                <a:ea typeface="ＭＳ ゴシック" panose="020B0609070205080204" pitchFamily="49" charset="-128"/>
              </a:rPr>
              <a:t>20</a:t>
            </a:r>
            <a:r>
              <a:rPr lang="ja-JP" altLang="en-US" sz="1400" b="1" dirty="0" smtClean="0">
                <a:latin typeface="ＭＳ ゴシック" panose="020B0609070205080204" pitchFamily="49" charset="-128"/>
                <a:ea typeface="ＭＳ ゴシック" panose="020B0609070205080204" pitchFamily="49" charset="-128"/>
              </a:rPr>
              <a:t>％以上</a:t>
            </a:r>
            <a:r>
              <a:rPr lang="ja-JP" altLang="en-US" sz="1400" b="1" dirty="0">
                <a:latin typeface="ＭＳ ゴシック" panose="020B0609070205080204" pitchFamily="49" charset="-128"/>
                <a:ea typeface="ＭＳ ゴシック" panose="020B0609070205080204" pitchFamily="49" charset="-128"/>
              </a:rPr>
              <a:t>の変化があった場合に変化ありとした。</a:t>
            </a:r>
            <a:endParaRPr lang="ja-JP" altLang="en-US" sz="1400" dirty="0"/>
          </a:p>
        </p:txBody>
      </p:sp>
      <p:sp>
        <p:nvSpPr>
          <p:cNvPr id="3" name="スライド番号プレースホルダー 2"/>
          <p:cNvSpPr>
            <a:spLocks noGrp="1"/>
          </p:cNvSpPr>
          <p:nvPr>
            <p:ph type="sldNum" sz="quarter" idx="12"/>
          </p:nvPr>
        </p:nvSpPr>
        <p:spPr/>
        <p:txBody>
          <a:bodyPr/>
          <a:lstStyle/>
          <a:p>
            <a:fld id="{F7809CC4-BC24-49F4-821D-E9970E7A63E4}" type="slidenum">
              <a:rPr kumimoji="1" lang="ja-JP" altLang="en-US" smtClean="0"/>
              <a:pPr/>
              <a:t>16</a:t>
            </a:fld>
            <a:endParaRPr kumimoji="1" lang="ja-JP" altLang="en-US" dirty="0"/>
          </a:p>
        </p:txBody>
      </p:sp>
      <p:grpSp>
        <p:nvGrpSpPr>
          <p:cNvPr id="86" name="グループ化 85"/>
          <p:cNvGrpSpPr/>
          <p:nvPr/>
        </p:nvGrpSpPr>
        <p:grpSpPr>
          <a:xfrm>
            <a:off x="2708221" y="5170459"/>
            <a:ext cx="460259" cy="394040"/>
            <a:chOff x="2273730" y="5600927"/>
            <a:chExt cx="509451" cy="431780"/>
          </a:xfrm>
        </p:grpSpPr>
        <p:sp>
          <p:nvSpPr>
            <p:cNvPr id="92" name="右矢印 91"/>
            <p:cNvSpPr/>
            <p:nvPr/>
          </p:nvSpPr>
          <p:spPr>
            <a:xfrm rot="19800000">
              <a:off x="2273730" y="5600927"/>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95" name="右矢印 94"/>
            <p:cNvSpPr/>
            <p:nvPr/>
          </p:nvSpPr>
          <p:spPr>
            <a:xfrm rot="19800000">
              <a:off x="2273730" y="5784513"/>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grpSp>
        <p:nvGrpSpPr>
          <p:cNvPr id="108" name="グループ化 107"/>
          <p:cNvGrpSpPr/>
          <p:nvPr/>
        </p:nvGrpSpPr>
        <p:grpSpPr>
          <a:xfrm>
            <a:off x="12268875" y="8831731"/>
            <a:ext cx="2678249" cy="687316"/>
            <a:chOff x="12268875" y="8831731"/>
            <a:chExt cx="2678249" cy="687316"/>
          </a:xfrm>
        </p:grpSpPr>
        <p:sp>
          <p:nvSpPr>
            <p:cNvPr id="109" name="テキスト ボックス 108">
              <a:extLst>
                <a:ext uri="{FF2B5EF4-FFF2-40B4-BE49-F238E27FC236}">
                  <a16:creationId xmlns:a16="http://schemas.microsoft.com/office/drawing/2014/main" id="{02DDD03F-B7E6-4955-B6C7-C6177E332222}"/>
                </a:ext>
              </a:extLst>
            </p:cNvPr>
            <p:cNvSpPr txBox="1"/>
            <p:nvPr/>
          </p:nvSpPr>
          <p:spPr>
            <a:xfrm>
              <a:off x="12268875" y="8831731"/>
              <a:ext cx="2678249" cy="687316"/>
            </a:xfrm>
            <a:prstGeom prst="rect">
              <a:avLst/>
            </a:prstGeom>
            <a:noFill/>
            <a:ln>
              <a:noFill/>
            </a:ln>
          </p:spPr>
          <p:txBody>
            <a:bodyPr wrap="square" lIns="468000" tIns="0" rIns="0" bIns="0" rtlCol="0" anchor="ctr" anchorCtr="0">
              <a:noAutofit/>
            </a:bodyPr>
            <a:lstStyle/>
            <a:p>
              <a:pPr>
                <a:lnSpc>
                  <a:spcPts val="1300"/>
                </a:lnSpc>
              </a:pPr>
              <a:r>
                <a:rPr lang="ja-JP" altLang="en-US" sz="1200" dirty="0">
                  <a:latin typeface="ＭＳ Ｐゴシック" panose="020B0600070205080204" pitchFamily="50" charset="-128"/>
                  <a:ea typeface="ＭＳ Ｐゴシック" panose="020B0600070205080204" pitchFamily="50" charset="-128"/>
                </a:rPr>
                <a:t>　　　改善傾向が見られた範囲</a:t>
              </a:r>
              <a:endParaRPr lang="en-US" altLang="ja-JP" sz="1200" dirty="0">
                <a:latin typeface="ＭＳ Ｐゴシック" panose="020B0600070205080204" pitchFamily="50" charset="-128"/>
                <a:ea typeface="ＭＳ Ｐゴシック" panose="020B0600070205080204" pitchFamily="50" charset="-128"/>
              </a:endParaRPr>
            </a:p>
            <a:p>
              <a:pPr>
                <a:lnSpc>
                  <a:spcPts val="1300"/>
                </a:lnSpc>
              </a:pPr>
              <a:endParaRPr lang="en-US" altLang="ja-JP" sz="1200" dirty="0">
                <a:latin typeface="ＭＳ Ｐゴシック" panose="020B0600070205080204" pitchFamily="50" charset="-128"/>
                <a:ea typeface="ＭＳ Ｐゴシック" panose="020B0600070205080204" pitchFamily="50" charset="-128"/>
              </a:endParaRPr>
            </a:p>
            <a:p>
              <a:pPr>
                <a:lnSpc>
                  <a:spcPts val="1300"/>
                </a:lnSpc>
              </a:pPr>
              <a:r>
                <a:rPr lang="ja-JP" altLang="en-US" sz="1200" dirty="0">
                  <a:latin typeface="ＭＳ Ｐゴシック" panose="020B0600070205080204" pitchFamily="50" charset="-128"/>
                  <a:ea typeface="ＭＳ Ｐゴシック" panose="020B0600070205080204" pitchFamily="50" charset="-128"/>
                </a:rPr>
                <a:t>　　　緩和傾向が見られた範囲</a:t>
              </a:r>
            </a:p>
          </p:txBody>
        </p:sp>
        <p:sp>
          <p:nvSpPr>
            <p:cNvPr id="110" name="フローチャート: 手作業 109"/>
            <p:cNvSpPr/>
            <p:nvPr/>
          </p:nvSpPr>
          <p:spPr>
            <a:xfrm flipV="1">
              <a:off x="12527208" y="8968184"/>
              <a:ext cx="383439" cy="79514"/>
            </a:xfrm>
            <a:prstGeom prst="flowChartManualOperati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フローチャート: 手作業 115"/>
            <p:cNvSpPr/>
            <p:nvPr/>
          </p:nvSpPr>
          <p:spPr>
            <a:xfrm flipV="1">
              <a:off x="12534280" y="9298903"/>
              <a:ext cx="383439" cy="79514"/>
            </a:xfrm>
            <a:prstGeom prst="flowChartManualOperation">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7" name="右矢印 66"/>
          <p:cNvSpPr/>
          <p:nvPr/>
        </p:nvSpPr>
        <p:spPr>
          <a:xfrm rot="19800000">
            <a:off x="2583102" y="6515509"/>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68" name="右矢印 100">
            <a:extLst>
              <a:ext uri="{FF2B5EF4-FFF2-40B4-BE49-F238E27FC236}">
                <a16:creationId xmlns:a16="http://schemas.microsoft.com/office/drawing/2014/main" id="{0FD5AECF-8C82-DDC9-AF39-E1BEDC932599}"/>
              </a:ext>
            </a:extLst>
          </p:cNvPr>
          <p:cNvSpPr/>
          <p:nvPr/>
        </p:nvSpPr>
        <p:spPr>
          <a:xfrm rot="1800000">
            <a:off x="2703283" y="8012417"/>
            <a:ext cx="509451" cy="24819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154" name="右矢印 153"/>
          <p:cNvSpPr/>
          <p:nvPr/>
        </p:nvSpPr>
        <p:spPr>
          <a:xfrm>
            <a:off x="2708221" y="7810296"/>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70" name="右矢印 69"/>
          <p:cNvSpPr/>
          <p:nvPr/>
        </p:nvSpPr>
        <p:spPr>
          <a:xfrm rot="19800000">
            <a:off x="2680298" y="9213348"/>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75" name="右矢印 74"/>
          <p:cNvSpPr/>
          <p:nvPr/>
        </p:nvSpPr>
        <p:spPr>
          <a:xfrm rot="19800000">
            <a:off x="8016328" y="9370009"/>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57" name="右矢印 156"/>
          <p:cNvSpPr/>
          <p:nvPr/>
        </p:nvSpPr>
        <p:spPr>
          <a:xfrm>
            <a:off x="7982902" y="9177717"/>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64" name="テキスト ボックス 3">
            <a:extLst>
              <a:ext uri="{FF2B5EF4-FFF2-40B4-BE49-F238E27FC236}">
                <a16:creationId xmlns:a16="http://schemas.microsoft.com/office/drawing/2014/main" id="{DB4CE161-E48F-4601-84F0-45A1621F2695}"/>
              </a:ext>
            </a:extLst>
          </p:cNvPr>
          <p:cNvSpPr txBox="1"/>
          <p:nvPr/>
        </p:nvSpPr>
        <p:spPr>
          <a:xfrm>
            <a:off x="0" y="-16013"/>
            <a:ext cx="10585874" cy="63128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４</a:t>
            </a:r>
            <a:r>
              <a:rPr lang="zh-TW"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zh-TW"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試行実施結果</a:t>
            </a: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　　４．３　</a:t>
            </a:r>
            <a:r>
              <a:rPr lang="ja-JP"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底質</a:t>
            </a:r>
            <a:endParaRPr lang="zh-TW"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65" name="テキスト ボックス 64">
            <a:extLst>
              <a:ext uri="{FF2B5EF4-FFF2-40B4-BE49-F238E27FC236}">
                <a16:creationId xmlns:a16="http://schemas.microsoft.com/office/drawing/2014/main" id="{593F0270-4362-4496-915E-1173283DE13B}"/>
              </a:ext>
            </a:extLst>
          </p:cNvPr>
          <p:cNvSpPr txBox="1"/>
          <p:nvPr/>
        </p:nvSpPr>
        <p:spPr>
          <a:xfrm>
            <a:off x="12204000" y="5371834"/>
            <a:ext cx="1965099" cy="268573"/>
          </a:xfrm>
          <a:prstGeom prst="rect">
            <a:avLst/>
          </a:prstGeom>
          <a:noFill/>
        </p:spPr>
        <p:txBody>
          <a:bodyPr wrap="square" lIns="0" tIns="0" rIns="0" bIns="0" rtlCol="0" anchor="ctr" anchorCtr="0">
            <a:noAutofit/>
          </a:bodyPr>
          <a:lstStyle/>
          <a:p>
            <a:r>
              <a:rPr kumimoji="1" lang="en-US" altLang="ja-JP" sz="1400" dirty="0" smtClean="0">
                <a:solidFill>
                  <a:srgbClr val="000099"/>
                </a:solidFill>
                <a:latin typeface="ＭＳ Ｐゴシック" panose="020B0600070205080204" pitchFamily="50" charset="-128"/>
                <a:ea typeface="ＭＳ Ｐゴシック" panose="020B0600070205080204" pitchFamily="50" charset="-128"/>
              </a:rPr>
              <a:t>【1</a:t>
            </a:r>
            <a:r>
              <a:rPr kumimoji="1" lang="ja-JP" altLang="en-US" sz="1400" dirty="0">
                <a:solidFill>
                  <a:srgbClr val="000099"/>
                </a:solidFill>
                <a:latin typeface="ＭＳ Ｐゴシック" panose="020B0600070205080204" pitchFamily="50" charset="-128"/>
                <a:ea typeface="ＭＳ Ｐゴシック" panose="020B0600070205080204" pitchFamily="50" charset="-128"/>
              </a:rPr>
              <a:t>年間</a:t>
            </a:r>
            <a:r>
              <a:rPr kumimoji="1" lang="ja-JP" altLang="en-US" sz="1400" dirty="0" smtClean="0">
                <a:solidFill>
                  <a:srgbClr val="000099"/>
                </a:solidFill>
                <a:latin typeface="ＭＳ Ｐゴシック" panose="020B0600070205080204" pitchFamily="50" charset="-128"/>
                <a:ea typeface="ＭＳ Ｐゴシック" panose="020B0600070205080204" pitchFamily="50" charset="-128"/>
              </a:rPr>
              <a:t>の底質改善・緩和</a:t>
            </a:r>
            <a:r>
              <a:rPr kumimoji="1" lang="en-US" altLang="ja-JP" sz="1400" dirty="0" smtClean="0">
                <a:solidFill>
                  <a:srgbClr val="000099"/>
                </a:solidFill>
                <a:latin typeface="ＭＳ Ｐゴシック" panose="020B0600070205080204" pitchFamily="50" charset="-128"/>
                <a:ea typeface="ＭＳ Ｐゴシック" panose="020B0600070205080204" pitchFamily="50" charset="-128"/>
              </a:rPr>
              <a:t>】</a:t>
            </a:r>
            <a:endParaRPr kumimoji="1" lang="ja-JP" altLang="en-US" sz="1400" dirty="0">
              <a:solidFill>
                <a:srgbClr val="000099"/>
              </a:solidFill>
              <a:latin typeface="ＭＳ Ｐゴシック" panose="020B0600070205080204" pitchFamily="50" charset="-128"/>
              <a:ea typeface="ＭＳ Ｐゴシック" panose="020B0600070205080204" pitchFamily="50" charset="-128"/>
            </a:endParaRPr>
          </a:p>
        </p:txBody>
      </p:sp>
      <p:sp>
        <p:nvSpPr>
          <p:cNvPr id="66" name="テキスト ボックス 65">
            <a:extLst>
              <a:ext uri="{FF2B5EF4-FFF2-40B4-BE49-F238E27FC236}">
                <a16:creationId xmlns:a16="http://schemas.microsoft.com/office/drawing/2014/main" id="{593F0270-4362-4496-915E-1173283DE13B}"/>
              </a:ext>
            </a:extLst>
          </p:cNvPr>
          <p:cNvSpPr txBox="1"/>
          <p:nvPr/>
        </p:nvSpPr>
        <p:spPr>
          <a:xfrm>
            <a:off x="12240000" y="8492801"/>
            <a:ext cx="2196000" cy="268573"/>
          </a:xfrm>
          <a:prstGeom prst="rect">
            <a:avLst/>
          </a:prstGeom>
          <a:noFill/>
        </p:spPr>
        <p:txBody>
          <a:bodyPr wrap="square" lIns="0" tIns="0" rIns="0" bIns="0" rtlCol="0" anchor="ctr" anchorCtr="0">
            <a:noAutofit/>
          </a:bodyPr>
          <a:lstStyle/>
          <a:p>
            <a:r>
              <a:rPr kumimoji="1" lang="en-US" altLang="ja-JP" sz="1400" dirty="0" smtClean="0">
                <a:solidFill>
                  <a:srgbClr val="000099"/>
                </a:solidFill>
                <a:latin typeface="ＭＳ Ｐゴシック" panose="020B0600070205080204" pitchFamily="50" charset="-128"/>
                <a:ea typeface="ＭＳ Ｐゴシック" panose="020B0600070205080204" pitchFamily="50" charset="-128"/>
              </a:rPr>
              <a:t>【</a:t>
            </a:r>
            <a:r>
              <a:rPr kumimoji="1" lang="ja-JP" altLang="en-US" sz="1400" dirty="0" smtClean="0">
                <a:solidFill>
                  <a:srgbClr val="000099"/>
                </a:solidFill>
                <a:latin typeface="ＭＳ Ｐゴシック" panose="020B0600070205080204" pitchFamily="50" charset="-128"/>
                <a:ea typeface="ＭＳ Ｐゴシック" panose="020B0600070205080204" pitchFamily="50" charset="-128"/>
              </a:rPr>
              <a:t>期間ごとの底質改善・緩和</a:t>
            </a:r>
            <a:r>
              <a:rPr kumimoji="1" lang="en-US" altLang="ja-JP" sz="1400" dirty="0" smtClean="0">
                <a:solidFill>
                  <a:srgbClr val="000099"/>
                </a:solidFill>
                <a:latin typeface="ＭＳ Ｐゴシック" panose="020B0600070205080204" pitchFamily="50" charset="-128"/>
                <a:ea typeface="ＭＳ Ｐゴシック" panose="020B0600070205080204" pitchFamily="50" charset="-128"/>
              </a:rPr>
              <a:t>】</a:t>
            </a:r>
            <a:endParaRPr kumimoji="1" lang="ja-JP" altLang="en-US" sz="1400" dirty="0">
              <a:solidFill>
                <a:srgbClr val="000099"/>
              </a:solidFill>
              <a:latin typeface="ＭＳ Ｐゴシック" panose="020B0600070205080204" pitchFamily="50" charset="-128"/>
              <a:ea typeface="ＭＳ Ｐゴシック" panose="020B0600070205080204" pitchFamily="50" charset="-128"/>
            </a:endParaRPr>
          </a:p>
        </p:txBody>
      </p:sp>
      <p:sp>
        <p:nvSpPr>
          <p:cNvPr id="76" name="正方形/長方形 75"/>
          <p:cNvSpPr/>
          <p:nvPr/>
        </p:nvSpPr>
        <p:spPr>
          <a:xfrm>
            <a:off x="12172725" y="5314850"/>
            <a:ext cx="2803275" cy="31075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p:cNvSpPr/>
          <p:nvPr/>
        </p:nvSpPr>
        <p:spPr>
          <a:xfrm>
            <a:off x="12180872" y="8516774"/>
            <a:ext cx="2803275" cy="10603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151291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stretch>
            <a:fillRect/>
          </a:stretch>
        </p:blipFill>
        <p:spPr>
          <a:xfrm>
            <a:off x="1340384" y="4755217"/>
            <a:ext cx="5341294" cy="5614599"/>
          </a:xfrm>
          <a:prstGeom prst="rect">
            <a:avLst/>
          </a:prstGeom>
        </p:spPr>
      </p:pic>
      <p:graphicFrame>
        <p:nvGraphicFramePr>
          <p:cNvPr id="62" name="表 36">
            <a:extLst>
              <a:ext uri="{FF2B5EF4-FFF2-40B4-BE49-F238E27FC236}">
                <a16:creationId xmlns:a16="http://schemas.microsoft.com/office/drawing/2014/main" id="{C36FFD12-3A2C-427E-A287-C0F26BD97DB6}"/>
              </a:ext>
            </a:extLst>
          </p:cNvPr>
          <p:cNvGraphicFramePr>
            <a:graphicFrameLocks noGrp="1"/>
          </p:cNvGraphicFramePr>
          <p:nvPr>
            <p:extLst>
              <p:ext uri="{D42A27DB-BD31-4B8C-83A1-F6EECF244321}">
                <p14:modId xmlns:p14="http://schemas.microsoft.com/office/powerpoint/2010/main" val="1692083670"/>
              </p:ext>
            </p:extLst>
          </p:nvPr>
        </p:nvGraphicFramePr>
        <p:xfrm>
          <a:off x="1368000" y="1982577"/>
          <a:ext cx="10800000" cy="8476800"/>
        </p:xfrm>
        <a:graphic>
          <a:graphicData uri="http://schemas.openxmlformats.org/drawingml/2006/table">
            <a:tbl>
              <a:tblPr firstRow="1" bandRow="1">
                <a:tableStyleId>{5940675A-B579-460E-94D1-54222C63F5DA}</a:tableStyleId>
              </a:tblPr>
              <a:tblGrid>
                <a:gridCol w="5400000">
                  <a:extLst>
                    <a:ext uri="{9D8B030D-6E8A-4147-A177-3AD203B41FA5}">
                      <a16:colId xmlns:a16="http://schemas.microsoft.com/office/drawing/2014/main" val="3521166180"/>
                    </a:ext>
                  </a:extLst>
                </a:gridCol>
                <a:gridCol w="5400000">
                  <a:extLst>
                    <a:ext uri="{9D8B030D-6E8A-4147-A177-3AD203B41FA5}">
                      <a16:colId xmlns:a16="http://schemas.microsoft.com/office/drawing/2014/main" val="3619023527"/>
                    </a:ext>
                  </a:extLst>
                </a:gridCol>
              </a:tblGrid>
              <a:tr h="288000">
                <a:tc>
                  <a:txBody>
                    <a:bodyPr/>
                    <a:lstStyle/>
                    <a:p>
                      <a:pPr algn="ctr"/>
                      <a:r>
                        <a:rPr kumimoji="1" lang="ja-JP" altLang="en-US" sz="1400" dirty="0">
                          <a:latin typeface="ＭＳ Ｐゴシック" panose="020B0600070205080204" pitchFamily="50" charset="-128"/>
                          <a:ea typeface="ＭＳ Ｐゴシック" panose="020B0600070205080204" pitchFamily="50" charset="-128"/>
                        </a:rPr>
                        <a:t>上層</a:t>
                      </a:r>
                      <a:r>
                        <a:rPr kumimoji="1" lang="en-US" altLang="ja-JP" sz="1400" dirty="0">
                          <a:latin typeface="ＭＳ Ｐゴシック" panose="020B0600070205080204" pitchFamily="50" charset="-128"/>
                          <a:ea typeface="ＭＳ Ｐゴシック" panose="020B0600070205080204" pitchFamily="50" charset="-128"/>
                        </a:rPr>
                        <a:t>(0</a:t>
                      </a:r>
                      <a:r>
                        <a:rPr kumimoji="1" lang="ja-JP" altLang="en-US" sz="1400" dirty="0">
                          <a:latin typeface="ＭＳ Ｐゴシック" panose="020B0600070205080204" pitchFamily="50" charset="-128"/>
                          <a:ea typeface="ＭＳ Ｐゴシック" panose="020B0600070205080204" pitchFamily="50" charset="-128"/>
                        </a:rPr>
                        <a:t>～</a:t>
                      </a:r>
                      <a:r>
                        <a:rPr kumimoji="1" lang="en-US" altLang="ja-JP" sz="1400" dirty="0">
                          <a:latin typeface="ＭＳ Ｐゴシック" panose="020B0600070205080204" pitchFamily="50" charset="-128"/>
                          <a:ea typeface="ＭＳ Ｐゴシック" panose="020B0600070205080204" pitchFamily="50" charset="-128"/>
                        </a:rPr>
                        <a:t>5cm)</a:t>
                      </a:r>
                    </a:p>
                  </a:txBody>
                  <a:tcPr anchor="ctr">
                    <a:solidFill>
                      <a:srgbClr val="FFCCFF"/>
                    </a:solidFill>
                  </a:tcPr>
                </a:tc>
                <a:tc>
                  <a:txBody>
                    <a:bodyPr/>
                    <a:lstStyle/>
                    <a:p>
                      <a:pPr marL="0" marR="0" lvl="0" indent="0" algn="ctr" defTabSz="1420703" rtl="0" eaLnBrk="1" fontAlgn="auto" latinLnBrk="0" hangingPunct="1">
                        <a:lnSpc>
                          <a:spcPct val="100000"/>
                        </a:lnSpc>
                        <a:spcBef>
                          <a:spcPts val="0"/>
                        </a:spcBef>
                        <a:spcAft>
                          <a:spcPts val="0"/>
                        </a:spcAft>
                        <a:buClrTx/>
                        <a:buSzTx/>
                        <a:buFontTx/>
                        <a:buNone/>
                        <a:tabLst/>
                        <a:defRPr/>
                      </a:pPr>
                      <a:r>
                        <a:rPr kumimoji="1" lang="ja-JP" altLang="en-US" sz="1400" dirty="0">
                          <a:latin typeface="ＭＳ Ｐゴシック" panose="020B0600070205080204" pitchFamily="50" charset="-128"/>
                          <a:ea typeface="ＭＳ Ｐゴシック" panose="020B0600070205080204" pitchFamily="50" charset="-128"/>
                        </a:rPr>
                        <a:t>下層</a:t>
                      </a:r>
                      <a:r>
                        <a:rPr kumimoji="1" lang="en-US" altLang="ja-JP" sz="1400" dirty="0">
                          <a:latin typeface="ＭＳ Ｐゴシック" panose="020B0600070205080204" pitchFamily="50" charset="-128"/>
                          <a:ea typeface="ＭＳ Ｐゴシック" panose="020B0600070205080204" pitchFamily="50" charset="-128"/>
                        </a:rPr>
                        <a:t>(5</a:t>
                      </a:r>
                      <a:r>
                        <a:rPr kumimoji="1" lang="ja-JP" altLang="en-US" sz="1400" dirty="0">
                          <a:latin typeface="ＭＳ Ｐゴシック" panose="020B0600070205080204" pitchFamily="50" charset="-128"/>
                          <a:ea typeface="ＭＳ Ｐゴシック" panose="020B0600070205080204" pitchFamily="50" charset="-128"/>
                        </a:rPr>
                        <a:t>～</a:t>
                      </a:r>
                      <a:r>
                        <a:rPr kumimoji="1" lang="en-US" altLang="ja-JP" sz="1400" dirty="0">
                          <a:latin typeface="ＭＳ Ｐゴシック" panose="020B0600070205080204" pitchFamily="50" charset="-128"/>
                          <a:ea typeface="ＭＳ Ｐゴシック" panose="020B0600070205080204" pitchFamily="50" charset="-128"/>
                        </a:rPr>
                        <a:t>10cm)</a:t>
                      </a:r>
                    </a:p>
                  </a:txBody>
                  <a:tcPr anchor="ctr">
                    <a:solidFill>
                      <a:srgbClr val="FFCCFF"/>
                    </a:solidFill>
                  </a:tcPr>
                </a:tc>
                <a:extLst>
                  <a:ext uri="{0D108BD9-81ED-4DB2-BD59-A6C34878D82A}">
                    <a16:rowId xmlns:a16="http://schemas.microsoft.com/office/drawing/2014/main" val="930869081"/>
                  </a:ext>
                </a:extLst>
              </a:tr>
              <a:tr h="2412000">
                <a:tc>
                  <a:txBody>
                    <a:bodyPr/>
                    <a:lstStyle/>
                    <a:p>
                      <a:endParaRPr kumimoji="1" lang="ja-JP" altLang="en-US" sz="1400" dirty="0">
                        <a:latin typeface="ＭＳ Ｐゴシック" panose="020B0600070205080204" pitchFamily="50" charset="-128"/>
                        <a:ea typeface="ＭＳ Ｐゴシック" panose="020B0600070205080204" pitchFamily="50" charset="-128"/>
                      </a:endParaRPr>
                    </a:p>
                  </a:txBody>
                  <a:tcPr/>
                </a:tc>
                <a:tc>
                  <a:txBody>
                    <a:bodyPr/>
                    <a:lstStyle/>
                    <a:p>
                      <a:endParaRPr kumimoji="1" lang="ja-JP" altLang="en-US" sz="1400" dirty="0">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val="1349801849"/>
                  </a:ext>
                </a:extLst>
              </a:tr>
              <a:tr h="5760000">
                <a:tc>
                  <a:txBody>
                    <a:bodyPr/>
                    <a:lstStyle/>
                    <a:p>
                      <a:endParaRPr kumimoji="1" lang="ja-JP" altLang="en-US" sz="1400" dirty="0">
                        <a:latin typeface="ＭＳ Ｐゴシック" panose="020B0600070205080204" pitchFamily="50" charset="-128"/>
                        <a:ea typeface="ＭＳ Ｐゴシック" panose="020B0600070205080204" pitchFamily="50" charset="-128"/>
                      </a:endParaRPr>
                    </a:p>
                  </a:txBody>
                  <a:tcPr/>
                </a:tc>
                <a:tc>
                  <a:txBody>
                    <a:bodyPr/>
                    <a:lstStyle/>
                    <a:p>
                      <a:endParaRPr kumimoji="1" lang="ja-JP" altLang="en-US" sz="1400" dirty="0">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val="3751038268"/>
                  </a:ext>
                </a:extLst>
              </a:tr>
            </a:tbl>
          </a:graphicData>
        </a:graphic>
      </p:graphicFrame>
      <p:pic>
        <p:nvPicPr>
          <p:cNvPr id="8" name="図 7"/>
          <p:cNvPicPr>
            <a:picLocks noChangeAspect="1"/>
          </p:cNvPicPr>
          <p:nvPr/>
        </p:nvPicPr>
        <p:blipFill>
          <a:blip r:embed="rId4"/>
          <a:stretch>
            <a:fillRect/>
          </a:stretch>
        </p:blipFill>
        <p:spPr>
          <a:xfrm>
            <a:off x="6740615" y="4743861"/>
            <a:ext cx="5328000" cy="5598659"/>
          </a:xfrm>
          <a:prstGeom prst="rect">
            <a:avLst/>
          </a:prstGeom>
        </p:spPr>
      </p:pic>
      <p:graphicFrame>
        <p:nvGraphicFramePr>
          <p:cNvPr id="6" name="表 5">
            <a:extLst>
              <a:ext uri="{FF2B5EF4-FFF2-40B4-BE49-F238E27FC236}">
                <a16:creationId xmlns:a16="http://schemas.microsoft.com/office/drawing/2014/main" id="{10735B48-03D8-49E3-B780-7A3770B95F2C}"/>
              </a:ext>
            </a:extLst>
          </p:cNvPr>
          <p:cNvGraphicFramePr>
            <a:graphicFrameLocks noGrp="1"/>
          </p:cNvGraphicFramePr>
          <p:nvPr>
            <p:extLst>
              <p:ext uri="{D42A27DB-BD31-4B8C-83A1-F6EECF244321}">
                <p14:modId xmlns:p14="http://schemas.microsoft.com/office/powerpoint/2010/main" val="3128344643"/>
              </p:ext>
            </p:extLst>
          </p:nvPr>
        </p:nvGraphicFramePr>
        <p:xfrm>
          <a:off x="-325" y="640596"/>
          <a:ext cx="15120000" cy="458938"/>
        </p:xfrm>
        <a:graphic>
          <a:graphicData uri="http://schemas.openxmlformats.org/drawingml/2006/table">
            <a:tbl>
              <a:tblPr firstRow="1" bandRow="1">
                <a:tableStyleId>{5C22544A-7EE6-4342-B048-85BDC9FD1C3A}</a:tableStyleId>
              </a:tblPr>
              <a:tblGrid>
                <a:gridCol w="15120000">
                  <a:extLst>
                    <a:ext uri="{9D8B030D-6E8A-4147-A177-3AD203B41FA5}">
                      <a16:colId xmlns:a16="http://schemas.microsoft.com/office/drawing/2014/main" val="3578394316"/>
                    </a:ext>
                  </a:extLst>
                </a:gridCol>
              </a:tblGrid>
              <a:tr h="458938">
                <a:tc>
                  <a:txBody>
                    <a:bodyPr/>
                    <a:lstStyle/>
                    <a:p>
                      <a:pPr algn="ctr"/>
                      <a:r>
                        <a:rPr kumimoji="1" lang="ja-JP" altLang="en-US" sz="1900" dirty="0" smtClean="0">
                          <a:latin typeface="ＭＳ ゴシック" panose="020B0609070205080204" pitchFamily="49" charset="-128"/>
                          <a:ea typeface="ＭＳ ゴシック" panose="020B0609070205080204" pitchFamily="49" charset="-128"/>
                        </a:rPr>
                        <a:t>試行実施結果・底質</a:t>
                      </a:r>
                      <a:r>
                        <a:rPr kumimoji="1" lang="ja-JP" altLang="en-US" sz="1900" dirty="0">
                          <a:latin typeface="ＭＳ ゴシック" panose="020B0609070205080204" pitchFamily="49" charset="-128"/>
                          <a:ea typeface="ＭＳ ゴシック" panose="020B0609070205080204" pitchFamily="49" charset="-128"/>
                        </a:rPr>
                        <a:t>　エリア３</a:t>
                      </a:r>
                      <a:r>
                        <a:rPr kumimoji="1" lang="en-US" altLang="ja-JP" sz="1900" dirty="0">
                          <a:latin typeface="ＭＳ ゴシック" panose="020B0609070205080204" pitchFamily="49" charset="-128"/>
                          <a:ea typeface="ＭＳ ゴシック" panose="020B0609070205080204" pitchFamily="49" charset="-128"/>
                        </a:rPr>
                        <a:t>(</a:t>
                      </a:r>
                      <a:r>
                        <a:rPr kumimoji="1" lang="ja-JP" altLang="en-US" sz="1900" dirty="0">
                          <a:latin typeface="ＭＳ ゴシック" panose="020B0609070205080204" pitchFamily="49" charset="-128"/>
                          <a:ea typeface="ＭＳ ゴシック" panose="020B0609070205080204" pitchFamily="49" charset="-128"/>
                        </a:rPr>
                        <a:t>南弁天橋</a:t>
                      </a:r>
                      <a:r>
                        <a:rPr kumimoji="1" lang="en-US" altLang="ja-JP" sz="1900" dirty="0">
                          <a:latin typeface="ＭＳ ゴシック" panose="020B0609070205080204" pitchFamily="49" charset="-128"/>
                          <a:ea typeface="ＭＳ ゴシック" panose="020B0609070205080204" pitchFamily="49" charset="-128"/>
                        </a:rPr>
                        <a:t>)</a:t>
                      </a:r>
                      <a:r>
                        <a:rPr kumimoji="1" lang="ja-JP" altLang="en-US" sz="1900" dirty="0">
                          <a:latin typeface="ＭＳ ゴシック" panose="020B0609070205080204" pitchFamily="49" charset="-128"/>
                          <a:ea typeface="ＭＳ ゴシック" panose="020B0609070205080204" pitchFamily="49" charset="-128"/>
                        </a:rPr>
                        <a:t>　実験区 </a:t>
                      </a:r>
                      <a:r>
                        <a:rPr kumimoji="1" lang="en-US" altLang="ja-JP" sz="1900" dirty="0">
                          <a:latin typeface="ＭＳ ゴシック" panose="020B0609070205080204" pitchFamily="49" charset="-128"/>
                          <a:ea typeface="ＭＳ ゴシック" panose="020B0609070205080204" pitchFamily="49" charset="-128"/>
                        </a:rPr>
                        <a:t>3-2(2/2)</a:t>
                      </a:r>
                    </a:p>
                  </a:txBody>
                  <a:tcPr marL="142071" marR="142071" marT="71035" marB="71035" anchor="ctr">
                    <a:solidFill>
                      <a:srgbClr val="FF66CC"/>
                    </a:solidFill>
                  </a:tcPr>
                </a:tc>
                <a:extLst>
                  <a:ext uri="{0D108BD9-81ED-4DB2-BD59-A6C34878D82A}">
                    <a16:rowId xmlns:a16="http://schemas.microsoft.com/office/drawing/2014/main" val="3349066960"/>
                  </a:ext>
                </a:extLst>
              </a:tr>
            </a:tbl>
          </a:graphicData>
        </a:graphic>
      </p:graphicFrame>
      <p:sp>
        <p:nvSpPr>
          <p:cNvPr id="56" name="正方形/長方形 55">
            <a:extLst>
              <a:ext uri="{FF2B5EF4-FFF2-40B4-BE49-F238E27FC236}">
                <a16:creationId xmlns:a16="http://schemas.microsoft.com/office/drawing/2014/main" id="{C484ED67-DCEB-4B07-AB56-5DD85A647EF6}"/>
              </a:ext>
            </a:extLst>
          </p:cNvPr>
          <p:cNvSpPr/>
          <p:nvPr/>
        </p:nvSpPr>
        <p:spPr>
          <a:xfrm>
            <a:off x="0" y="0"/>
            <a:ext cx="15119350" cy="615267"/>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graphicFrame>
        <p:nvGraphicFramePr>
          <p:cNvPr id="97" name="表 63">
            <a:extLst>
              <a:ext uri="{FF2B5EF4-FFF2-40B4-BE49-F238E27FC236}">
                <a16:creationId xmlns:a16="http://schemas.microsoft.com/office/drawing/2014/main" id="{3CCE8C38-B3CB-4D75-8BAD-538516DD1DB2}"/>
              </a:ext>
            </a:extLst>
          </p:cNvPr>
          <p:cNvGraphicFramePr>
            <a:graphicFrameLocks noGrp="1"/>
          </p:cNvGraphicFramePr>
          <p:nvPr>
            <p:extLst>
              <p:ext uri="{D42A27DB-BD31-4B8C-83A1-F6EECF244321}">
                <p14:modId xmlns:p14="http://schemas.microsoft.com/office/powerpoint/2010/main" val="2969783951"/>
              </p:ext>
            </p:extLst>
          </p:nvPr>
        </p:nvGraphicFramePr>
        <p:xfrm>
          <a:off x="12240000" y="2297612"/>
          <a:ext cx="2736000" cy="1745280"/>
        </p:xfrm>
        <a:graphic>
          <a:graphicData uri="http://schemas.openxmlformats.org/drawingml/2006/table">
            <a:tbl>
              <a:tblPr firstRow="1" bandRow="1">
                <a:tableStyleId>{5940675A-B579-460E-94D1-54222C63F5DA}</a:tableStyleId>
              </a:tblPr>
              <a:tblGrid>
                <a:gridCol w="576000">
                  <a:extLst>
                    <a:ext uri="{9D8B030D-6E8A-4147-A177-3AD203B41FA5}">
                      <a16:colId xmlns:a16="http://schemas.microsoft.com/office/drawing/2014/main" val="4249874186"/>
                    </a:ext>
                  </a:extLst>
                </a:gridCol>
                <a:gridCol w="432000">
                  <a:extLst>
                    <a:ext uri="{9D8B030D-6E8A-4147-A177-3AD203B41FA5}">
                      <a16:colId xmlns:a16="http://schemas.microsoft.com/office/drawing/2014/main" val="4182326326"/>
                    </a:ext>
                  </a:extLst>
                </a:gridCol>
                <a:gridCol w="432000">
                  <a:extLst>
                    <a:ext uri="{9D8B030D-6E8A-4147-A177-3AD203B41FA5}">
                      <a16:colId xmlns:a16="http://schemas.microsoft.com/office/drawing/2014/main" val="2468637002"/>
                    </a:ext>
                  </a:extLst>
                </a:gridCol>
                <a:gridCol w="432000">
                  <a:extLst>
                    <a:ext uri="{9D8B030D-6E8A-4147-A177-3AD203B41FA5}">
                      <a16:colId xmlns:a16="http://schemas.microsoft.com/office/drawing/2014/main" val="1115386694"/>
                    </a:ext>
                  </a:extLst>
                </a:gridCol>
                <a:gridCol w="432000">
                  <a:extLst>
                    <a:ext uri="{9D8B030D-6E8A-4147-A177-3AD203B41FA5}">
                      <a16:colId xmlns:a16="http://schemas.microsoft.com/office/drawing/2014/main" val="890436440"/>
                    </a:ext>
                  </a:extLst>
                </a:gridCol>
                <a:gridCol w="432000">
                  <a:extLst>
                    <a:ext uri="{9D8B030D-6E8A-4147-A177-3AD203B41FA5}">
                      <a16:colId xmlns:a16="http://schemas.microsoft.com/office/drawing/2014/main" val="1038366537"/>
                    </a:ext>
                  </a:extLst>
                </a:gridCol>
              </a:tblGrid>
              <a:tr h="216000">
                <a:tc rowSpan="3">
                  <a:txBody>
                    <a:bodyPr/>
                    <a:lstStyle/>
                    <a:p>
                      <a:pPr algn="ctr"/>
                      <a:r>
                        <a:rPr kumimoji="1" lang="ja-JP" altLang="en-US" sz="900" dirty="0">
                          <a:latin typeface="ＭＳ Ｐゴシック" panose="020B0600070205080204" pitchFamily="50" charset="-128"/>
                          <a:ea typeface="ＭＳ Ｐゴシック" panose="020B0600070205080204" pitchFamily="50" charset="-128"/>
                        </a:rPr>
                        <a:t>エリア</a:t>
                      </a:r>
                    </a:p>
                  </a:txBody>
                  <a:tcPr marL="36000" marR="36000" marT="0" marB="0" anchor="ctr">
                    <a:solidFill>
                      <a:schemeClr val="bg1">
                        <a:lumMod val="85000"/>
                      </a:schemeClr>
                    </a:solidFill>
                  </a:tcPr>
                </a:tc>
                <a:tc rowSpan="3">
                  <a:txBody>
                    <a:bodyPr/>
                    <a:lstStyle/>
                    <a:p>
                      <a:pPr algn="ctr"/>
                      <a:r>
                        <a:rPr kumimoji="1" lang="ja-JP" altLang="en-US" sz="900" dirty="0">
                          <a:latin typeface="ＭＳ Ｐゴシック" panose="020B0600070205080204" pitchFamily="50" charset="-128"/>
                          <a:ea typeface="ＭＳ Ｐゴシック" panose="020B0600070205080204" pitchFamily="50" charset="-128"/>
                        </a:rPr>
                        <a:t>散布</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ja-JP" altLang="en-US" sz="900" dirty="0">
                          <a:latin typeface="ＭＳ Ｐゴシック" panose="020B0600070205080204" pitchFamily="50" charset="-128"/>
                          <a:ea typeface="ＭＳ Ｐゴシック" panose="020B0600070205080204" pitchFamily="50" charset="-128"/>
                        </a:rPr>
                        <a:t>回数</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en-US" altLang="ja-JP" sz="900" dirty="0">
                          <a:latin typeface="ＭＳ Ｐゴシック" panose="020B0600070205080204" pitchFamily="50" charset="-128"/>
                          <a:ea typeface="ＭＳ Ｐゴシック" panose="020B0600070205080204" pitchFamily="50" charset="-128"/>
                        </a:rPr>
                        <a:t>(</a:t>
                      </a:r>
                      <a:r>
                        <a:rPr kumimoji="1" lang="ja-JP" altLang="en-US" sz="900" dirty="0">
                          <a:latin typeface="ＭＳ Ｐゴシック" panose="020B0600070205080204" pitchFamily="50" charset="-128"/>
                          <a:ea typeface="ＭＳ Ｐゴシック" panose="020B0600070205080204" pitchFamily="50" charset="-128"/>
                        </a:rPr>
                        <a:t>年間</a:t>
                      </a:r>
                      <a:r>
                        <a:rPr kumimoji="1" lang="en-US" altLang="ja-JP" sz="900" dirty="0">
                          <a:latin typeface="ＭＳ Ｐゴシック" panose="020B0600070205080204" pitchFamily="50" charset="-128"/>
                          <a:ea typeface="ＭＳ Ｐゴシック" panose="020B0600070205080204" pitchFamily="50" charset="-128"/>
                        </a:rPr>
                        <a:t>)</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tc gridSpan="4">
                  <a:txBody>
                    <a:bodyPr/>
                    <a:lstStyle/>
                    <a:p>
                      <a:pPr algn="ctr"/>
                      <a:r>
                        <a:rPr kumimoji="1" lang="ja-JP" altLang="en-US" sz="900" dirty="0">
                          <a:latin typeface="ＭＳ Ｐゴシック" panose="020B0600070205080204" pitchFamily="50" charset="-128"/>
                          <a:ea typeface="ＭＳ Ｐゴシック" panose="020B0600070205080204" pitchFamily="50" charset="-128"/>
                        </a:rPr>
                        <a:t>散布量</a:t>
                      </a:r>
                    </a:p>
                  </a:txBody>
                  <a:tcPr marL="36000" marR="36000"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extLst>
                  <a:ext uri="{0D108BD9-81ED-4DB2-BD59-A6C34878D82A}">
                    <a16:rowId xmlns:a16="http://schemas.microsoft.com/office/drawing/2014/main" val="1822167165"/>
                  </a:ext>
                </a:extLst>
              </a:tr>
              <a:tr h="216000">
                <a:tc vMerge="1">
                  <a:txBody>
                    <a:bodyPr/>
                    <a:lstStyle/>
                    <a:p>
                      <a:endParaRPr kumimoji="1" lang="ja-JP" altLang="en-US"/>
                    </a:p>
                  </a:txBody>
                  <a:tcPr/>
                </a:tc>
                <a:tc vMerge="1">
                  <a:txBody>
                    <a:bodyPr/>
                    <a:lstStyle/>
                    <a:p>
                      <a:endParaRPr kumimoji="1" lang="ja-JP" altLang="en-US"/>
                    </a:p>
                  </a:txBody>
                  <a:tcPr/>
                </a:tc>
                <a:tc gridSpan="2">
                  <a:txBody>
                    <a:bodyPr/>
                    <a:lstStyle/>
                    <a:p>
                      <a:pPr algn="ctr"/>
                      <a:r>
                        <a:rPr kumimoji="1" lang="ja-JP" altLang="en-US" sz="900" dirty="0">
                          <a:latin typeface="ＭＳ Ｐゴシック" panose="020B0600070205080204" pitchFamily="50" charset="-128"/>
                          <a:ea typeface="ＭＳ Ｐゴシック" panose="020B0600070205080204" pitchFamily="50" charset="-128"/>
                        </a:rPr>
                        <a:t>実験区</a:t>
                      </a:r>
                      <a:r>
                        <a:rPr kumimoji="1" lang="en-US" altLang="ja-JP" sz="900" dirty="0">
                          <a:latin typeface="ＭＳ Ｐゴシック" panose="020B0600070205080204" pitchFamily="50" charset="-128"/>
                          <a:ea typeface="ＭＳ Ｐゴシック" panose="020B0600070205080204" pitchFamily="50" charset="-128"/>
                        </a:rPr>
                        <a:t>1</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gridSpan="2">
                  <a:txBody>
                    <a:bodyPr/>
                    <a:lstStyle/>
                    <a:p>
                      <a:pPr algn="ctr"/>
                      <a:r>
                        <a:rPr kumimoji="1" lang="ja-JP" altLang="en-US" sz="900" dirty="0">
                          <a:latin typeface="ＭＳ Ｐゴシック" panose="020B0600070205080204" pitchFamily="50" charset="-128"/>
                          <a:ea typeface="ＭＳ Ｐゴシック" panose="020B0600070205080204" pitchFamily="50" charset="-128"/>
                        </a:rPr>
                        <a:t>実験区</a:t>
                      </a:r>
                      <a:r>
                        <a:rPr kumimoji="1" lang="en-US" altLang="ja-JP" sz="900" dirty="0">
                          <a:latin typeface="ＭＳ Ｐゴシック" panose="020B0600070205080204" pitchFamily="50" charset="-128"/>
                          <a:ea typeface="ＭＳ Ｐゴシック" panose="020B0600070205080204" pitchFamily="50" charset="-128"/>
                        </a:rPr>
                        <a:t>2</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extLst>
                  <a:ext uri="{0D108BD9-81ED-4DB2-BD59-A6C34878D82A}">
                    <a16:rowId xmlns:a16="http://schemas.microsoft.com/office/drawing/2014/main" val="922520991"/>
                  </a:ext>
                </a:extLst>
              </a:tr>
              <a:tr h="216000">
                <a:tc v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v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総量</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en-US" altLang="ja-JP" sz="900" dirty="0">
                          <a:latin typeface="ＭＳ Ｐゴシック" panose="020B0600070205080204" pitchFamily="50" charset="-128"/>
                          <a:ea typeface="ＭＳ Ｐゴシック" panose="020B0600070205080204" pitchFamily="50" charset="-128"/>
                        </a:rPr>
                        <a:t>(kg)</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単位量</a:t>
                      </a:r>
                      <a:r>
                        <a:rPr kumimoji="1" lang="en-US" altLang="ja-JP" sz="900" dirty="0">
                          <a:latin typeface="ＭＳ Ｐゴシック" panose="020B0600070205080204" pitchFamily="50" charset="-128"/>
                          <a:ea typeface="ＭＳ Ｐゴシック" panose="020B0600070205080204" pitchFamily="50" charset="-128"/>
                        </a:rPr>
                        <a:t>(kg/m</a:t>
                      </a:r>
                      <a:r>
                        <a:rPr kumimoji="1" lang="en-US" altLang="ja-JP" sz="900" baseline="30000" dirty="0">
                          <a:latin typeface="ＭＳ Ｐゴシック" panose="020B0600070205080204" pitchFamily="50" charset="-128"/>
                          <a:ea typeface="ＭＳ Ｐゴシック" panose="020B0600070205080204" pitchFamily="50" charset="-128"/>
                        </a:rPr>
                        <a:t>2</a:t>
                      </a:r>
                      <a:r>
                        <a:rPr kumimoji="1" lang="en-US" altLang="ja-JP" sz="900" dirty="0">
                          <a:latin typeface="ＭＳ Ｐゴシック" panose="020B0600070205080204" pitchFamily="50" charset="-128"/>
                          <a:ea typeface="ＭＳ Ｐゴシック" panose="020B0600070205080204" pitchFamily="50" charset="-128"/>
                        </a:rPr>
                        <a:t>)</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総量</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en-US" altLang="ja-JP" sz="900" dirty="0">
                          <a:latin typeface="ＭＳ Ｐゴシック" panose="020B0600070205080204" pitchFamily="50" charset="-128"/>
                          <a:ea typeface="ＭＳ Ｐゴシック" panose="020B0600070205080204" pitchFamily="50" charset="-128"/>
                        </a:rPr>
                        <a:t>(kg)</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単位量</a:t>
                      </a:r>
                      <a:r>
                        <a:rPr kumimoji="1" lang="en-US" altLang="ja-JP" sz="900" dirty="0">
                          <a:latin typeface="ＭＳ Ｐゴシック" panose="020B0600070205080204" pitchFamily="50" charset="-128"/>
                          <a:ea typeface="ＭＳ Ｐゴシック" panose="020B0600070205080204" pitchFamily="50" charset="-128"/>
                        </a:rPr>
                        <a:t>(kg/m</a:t>
                      </a:r>
                      <a:r>
                        <a:rPr kumimoji="1" lang="en-US" altLang="ja-JP" sz="900" baseline="30000" dirty="0">
                          <a:latin typeface="ＭＳ Ｐゴシック" panose="020B0600070205080204" pitchFamily="50" charset="-128"/>
                          <a:ea typeface="ＭＳ Ｐゴシック" panose="020B0600070205080204" pitchFamily="50" charset="-128"/>
                        </a:rPr>
                        <a:t>2</a:t>
                      </a:r>
                      <a:r>
                        <a:rPr kumimoji="1" lang="en-US" altLang="ja-JP" sz="900" dirty="0">
                          <a:latin typeface="ＭＳ Ｐゴシック" panose="020B0600070205080204" pitchFamily="50" charset="-128"/>
                          <a:ea typeface="ＭＳ Ｐゴシック" panose="020B0600070205080204" pitchFamily="50" charset="-128"/>
                        </a:rPr>
                        <a:t>)</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extLst>
                  <a:ext uri="{0D108BD9-81ED-4DB2-BD59-A6C34878D82A}">
                    <a16:rowId xmlns:a16="http://schemas.microsoft.com/office/drawing/2014/main" val="3347425879"/>
                  </a:ext>
                </a:extLst>
              </a:tr>
              <a:tr h="216000">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エリア</a:t>
                      </a:r>
                      <a:r>
                        <a:rPr kumimoji="1" lang="en-US" altLang="ja-JP" sz="900" dirty="0">
                          <a:latin typeface="ＭＳ Ｐゴシック" panose="020B0600070205080204" pitchFamily="50" charset="-128"/>
                          <a:ea typeface="ＭＳ Ｐゴシック" panose="020B0600070205080204" pitchFamily="50" charset="-128"/>
                        </a:rPr>
                        <a:t>1</a:t>
                      </a:r>
                    </a:p>
                    <a:p>
                      <a:pPr algn="ctr"/>
                      <a:r>
                        <a:rPr kumimoji="1" lang="ja-JP" altLang="en-US" sz="900" dirty="0">
                          <a:latin typeface="ＭＳ Ｐゴシック" panose="020B0600070205080204" pitchFamily="50" charset="-128"/>
                          <a:ea typeface="ＭＳ Ｐゴシック" panose="020B0600070205080204" pitchFamily="50" charset="-128"/>
                        </a:rPr>
                        <a:t>万才橋</a:t>
                      </a:r>
                    </a:p>
                  </a:txBody>
                  <a:tcPr marL="36000" marR="36000" marT="36000" marB="36000" anchor="ct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a:t>
                      </a:r>
                      <a:r>
                        <a:rPr kumimoji="1" lang="ja-JP" altLang="en-US" sz="900" dirty="0">
                          <a:latin typeface="ＭＳ Ｐゴシック" panose="020B0600070205080204" pitchFamily="50" charset="-128"/>
                          <a:ea typeface="ＭＳ Ｐゴシック" panose="020B0600070205080204" pitchFamily="50" charset="-128"/>
                        </a:rPr>
                        <a:t>回</a:t>
                      </a:r>
                    </a:p>
                  </a:txBody>
                  <a:tcPr marL="36000" marR="36000" marT="36000" marB="36000" anchor="ctr">
                    <a:lnR w="12700" cap="flat" cmpd="sng" algn="ctr">
                      <a:solidFill>
                        <a:schemeClr val="tx1"/>
                      </a:solidFill>
                      <a:prstDash val="solid"/>
                      <a:round/>
                      <a:headEnd type="none" w="med" len="med"/>
                      <a:tailEnd type="none" w="med" len="med"/>
                    </a:lnR>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43.2</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0.9</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86.4</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12700" cap="flat" cmpd="sng" algn="ctr">
                      <a:solidFill>
                        <a:schemeClr val="tx1"/>
                      </a:solidFill>
                      <a:prstDash val="solid"/>
                      <a:round/>
                      <a:headEnd type="none" w="med" len="med"/>
                      <a:tailEnd type="none" w="med" len="med"/>
                    </a:lnL>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1.8</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solidFill>
                      <a:srgbClr val="FFCCFF"/>
                    </a:solidFill>
                  </a:tcPr>
                </a:tc>
                <a:extLst>
                  <a:ext uri="{0D108BD9-81ED-4DB2-BD59-A6C34878D82A}">
                    <a16:rowId xmlns:a16="http://schemas.microsoft.com/office/drawing/2014/main" val="332637755"/>
                  </a:ext>
                </a:extLst>
              </a:tr>
              <a:tr h="216000">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エリア</a:t>
                      </a:r>
                      <a:r>
                        <a:rPr kumimoji="1" lang="en-US" altLang="ja-JP" sz="900" dirty="0">
                          <a:latin typeface="ＭＳ Ｐゴシック" panose="020B0600070205080204" pitchFamily="50" charset="-128"/>
                          <a:ea typeface="ＭＳ Ｐゴシック" panose="020B0600070205080204" pitchFamily="50" charset="-128"/>
                        </a:rPr>
                        <a:t>2</a:t>
                      </a:r>
                    </a:p>
                    <a:p>
                      <a:pPr algn="ctr"/>
                      <a:r>
                        <a:rPr kumimoji="1" lang="ja-JP" altLang="en-US" sz="900" dirty="0">
                          <a:latin typeface="ＭＳ Ｐゴシック" panose="020B0600070205080204" pitchFamily="50" charset="-128"/>
                          <a:ea typeface="ＭＳ Ｐゴシック" panose="020B0600070205080204" pitchFamily="50" charset="-128"/>
                        </a:rPr>
                        <a:t>千歳橋</a:t>
                      </a:r>
                    </a:p>
                  </a:txBody>
                  <a:tcPr marL="36000" marR="36000" marT="36000" marB="36000" anchor="ct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4</a:t>
                      </a:r>
                      <a:r>
                        <a:rPr kumimoji="1" lang="ja-JP" altLang="en-US" sz="900" dirty="0">
                          <a:latin typeface="ＭＳ Ｐゴシック" panose="020B0600070205080204" pitchFamily="50" charset="-128"/>
                          <a:ea typeface="ＭＳ Ｐゴシック" panose="020B0600070205080204" pitchFamily="50" charset="-128"/>
                        </a:rPr>
                        <a:t>回</a:t>
                      </a:r>
                    </a:p>
                  </a:txBody>
                  <a:tcPr marL="36000" marR="36000" marT="36000" marB="36000" anchor="ctr">
                    <a:lnB w="28575" cap="flat" cmpd="sng" algn="ctr">
                      <a:solidFill>
                        <a:srgbClr val="FF0000"/>
                      </a:solidFill>
                      <a:prstDash val="solid"/>
                      <a:round/>
                      <a:headEnd type="none" w="med" len="med"/>
                      <a:tailEnd type="none" w="med" len="med"/>
                    </a:lnB>
                    <a:solidFill>
                      <a:srgbClr val="CCFFCC"/>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115.2</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T w="12700" cap="flat" cmpd="sng" algn="ctr">
                      <a:solidFill>
                        <a:schemeClr val="tx1"/>
                      </a:solidFill>
                      <a:prstDash val="solid"/>
                      <a:round/>
                      <a:headEnd type="none" w="med" len="med"/>
                      <a:tailEnd type="none" w="med" len="med"/>
                    </a:lnT>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0.6</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172.8</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B w="28575" cap="flat" cmpd="sng" algn="ctr">
                      <a:solidFill>
                        <a:srgbClr val="FF0000"/>
                      </a:solidFill>
                      <a:prstDash val="solid"/>
                      <a:round/>
                      <a:headEnd type="none" w="med" len="med"/>
                      <a:tailEnd type="none" w="med" len="med"/>
                    </a:lnB>
                    <a:solidFill>
                      <a:srgbClr val="CCFFCC"/>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0.9</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B w="28575" cap="flat" cmpd="sng" algn="ctr">
                      <a:solidFill>
                        <a:srgbClr val="FF0000"/>
                      </a:solidFill>
                      <a:prstDash val="solid"/>
                      <a:round/>
                      <a:headEnd type="none" w="med" len="med"/>
                      <a:tailEnd type="none" w="med" len="med"/>
                    </a:lnB>
                    <a:solidFill>
                      <a:srgbClr val="CCFFCC"/>
                    </a:solidFill>
                  </a:tcPr>
                </a:tc>
                <a:extLst>
                  <a:ext uri="{0D108BD9-81ED-4DB2-BD59-A6C34878D82A}">
                    <a16:rowId xmlns:a16="http://schemas.microsoft.com/office/drawing/2014/main" val="3527908586"/>
                  </a:ext>
                </a:extLst>
              </a:tr>
              <a:tr h="216000">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エリア３</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ja-JP" altLang="en-US" sz="900" dirty="0">
                          <a:latin typeface="ＭＳ Ｐゴシック" panose="020B0600070205080204" pitchFamily="50" charset="-128"/>
                          <a:ea typeface="ＭＳ Ｐゴシック" panose="020B0600070205080204" pitchFamily="50" charset="-128"/>
                        </a:rPr>
                        <a:t>南弁天橋</a:t>
                      </a:r>
                    </a:p>
                  </a:txBody>
                  <a:tcPr marL="36000" marR="36000" marT="36000" marB="36000" anchor="ctr">
                    <a:lnR w="28575" cap="flat" cmpd="sng" algn="ctr">
                      <a:solidFill>
                        <a:srgbClr val="FF0000"/>
                      </a:solidFill>
                      <a:prstDash val="solid"/>
                      <a:round/>
                      <a:headEnd type="none" w="med" len="med"/>
                      <a:tailEnd type="none" w="med" len="med"/>
                    </a:lnR>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6</a:t>
                      </a:r>
                      <a:r>
                        <a:rPr kumimoji="1" lang="ja-JP" altLang="en-US" sz="900" dirty="0">
                          <a:latin typeface="ＭＳ Ｐゴシック" panose="020B0600070205080204" pitchFamily="50" charset="-128"/>
                          <a:ea typeface="ＭＳ Ｐゴシック" panose="020B0600070205080204" pitchFamily="50" charset="-128"/>
                        </a:rPr>
                        <a:t>回</a:t>
                      </a:r>
                    </a:p>
                  </a:txBody>
                  <a:tcPr marL="36000" marR="36000" marT="36000" marB="3600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solidFill>
                      <a:srgbClr val="FFCC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172.8</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CC"/>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0.6</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259.2</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solidFill>
                      <a:srgbClr val="FFCC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0.9</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12700" cap="flat" cmpd="sng" algn="ctr">
                      <a:solidFill>
                        <a:schemeClr val="tx1"/>
                      </a:solidFill>
                      <a:prstDash val="solid"/>
                      <a:round/>
                      <a:headEnd type="none" w="med" len="med"/>
                      <a:tailEnd type="none" w="med" len="med"/>
                    </a:lnL>
                    <a:lnT w="28575" cap="flat" cmpd="sng" algn="ctr">
                      <a:solidFill>
                        <a:srgbClr val="FF0000"/>
                      </a:solidFill>
                      <a:prstDash val="solid"/>
                      <a:round/>
                      <a:headEnd type="none" w="med" len="med"/>
                      <a:tailEnd type="none" w="med" len="med"/>
                    </a:lnT>
                    <a:solidFill>
                      <a:srgbClr val="CCFFCC"/>
                    </a:solidFill>
                  </a:tcPr>
                </a:tc>
                <a:extLst>
                  <a:ext uri="{0D108BD9-81ED-4DB2-BD59-A6C34878D82A}">
                    <a16:rowId xmlns:a16="http://schemas.microsoft.com/office/drawing/2014/main" val="1777216447"/>
                  </a:ext>
                </a:extLst>
              </a:tr>
            </a:tbl>
          </a:graphicData>
        </a:graphic>
      </p:graphicFrame>
      <p:sp>
        <p:nvSpPr>
          <p:cNvPr id="98" name="テキスト ボックス 97">
            <a:extLst>
              <a:ext uri="{FF2B5EF4-FFF2-40B4-BE49-F238E27FC236}">
                <a16:creationId xmlns:a16="http://schemas.microsoft.com/office/drawing/2014/main" id="{68F34994-A693-49A1-A6EF-0840E4D9FDA5}"/>
              </a:ext>
            </a:extLst>
          </p:cNvPr>
          <p:cNvSpPr txBox="1"/>
          <p:nvPr/>
        </p:nvSpPr>
        <p:spPr>
          <a:xfrm>
            <a:off x="12240000" y="1973612"/>
            <a:ext cx="1800000" cy="252000"/>
          </a:xfrm>
          <a:prstGeom prst="rect">
            <a:avLst/>
          </a:prstGeom>
          <a:noFill/>
        </p:spPr>
        <p:txBody>
          <a:bodyPr wrap="square" lIns="0" tIns="0" rIns="0" bIns="0" rtlCol="0" anchor="ctr" anchorCtr="0">
            <a:noAutofit/>
          </a:bodyPr>
          <a:lstStyle/>
          <a:p>
            <a:r>
              <a:rPr kumimoji="1" lang="en-US" altLang="ja-JP" sz="1400" dirty="0">
                <a:solidFill>
                  <a:srgbClr val="000099"/>
                </a:solidFill>
                <a:latin typeface="ＭＳ Ｐゴシック" panose="020B0600070205080204" pitchFamily="50" charset="-128"/>
                <a:ea typeface="ＭＳ Ｐゴシック" panose="020B0600070205080204" pitchFamily="50" charset="-128"/>
              </a:rPr>
              <a:t>【</a:t>
            </a:r>
            <a:r>
              <a:rPr kumimoji="1" lang="ja-JP" altLang="en-US" sz="1400" dirty="0">
                <a:solidFill>
                  <a:srgbClr val="000099"/>
                </a:solidFill>
                <a:latin typeface="ＭＳ Ｐゴシック" panose="020B0600070205080204" pitchFamily="50" charset="-128"/>
                <a:ea typeface="ＭＳ Ｐゴシック" panose="020B0600070205080204" pitchFamily="50" charset="-128"/>
              </a:rPr>
              <a:t>散布回数･散布量</a:t>
            </a:r>
            <a:r>
              <a:rPr kumimoji="1" lang="en-US" altLang="ja-JP" sz="1400" dirty="0">
                <a:solidFill>
                  <a:srgbClr val="000099"/>
                </a:solidFill>
                <a:latin typeface="ＭＳ Ｐゴシック" panose="020B0600070205080204" pitchFamily="50" charset="-128"/>
                <a:ea typeface="ＭＳ Ｐゴシック" panose="020B0600070205080204" pitchFamily="50" charset="-128"/>
              </a:rPr>
              <a:t>】</a:t>
            </a:r>
            <a:endParaRPr kumimoji="1" lang="ja-JP" altLang="en-US" sz="1400" dirty="0">
              <a:solidFill>
                <a:srgbClr val="000099"/>
              </a:solidFill>
              <a:latin typeface="ＭＳ Ｐゴシック" panose="020B0600070205080204" pitchFamily="50" charset="-128"/>
              <a:ea typeface="ＭＳ Ｐゴシック" panose="020B0600070205080204" pitchFamily="50" charset="-128"/>
            </a:endParaRPr>
          </a:p>
        </p:txBody>
      </p:sp>
      <p:sp>
        <p:nvSpPr>
          <p:cNvPr id="99" name="テキスト ボックス 98">
            <a:extLst>
              <a:ext uri="{FF2B5EF4-FFF2-40B4-BE49-F238E27FC236}">
                <a16:creationId xmlns:a16="http://schemas.microsoft.com/office/drawing/2014/main" id="{0B677973-D0F0-4BF9-843F-5ECD9C850D71}"/>
              </a:ext>
            </a:extLst>
          </p:cNvPr>
          <p:cNvSpPr txBox="1"/>
          <p:nvPr/>
        </p:nvSpPr>
        <p:spPr>
          <a:xfrm>
            <a:off x="12276000" y="4473861"/>
            <a:ext cx="2735350" cy="540000"/>
          </a:xfrm>
          <a:prstGeom prst="rect">
            <a:avLst/>
          </a:prstGeom>
          <a:noFill/>
        </p:spPr>
        <p:txBody>
          <a:bodyPr wrap="square" lIns="0" tIns="0" rIns="0" bIns="0" rtlCol="0" anchor="t" anchorCtr="0">
            <a:noAutofit/>
          </a:bodyPr>
          <a:lstStyle/>
          <a:p>
            <a:pPr>
              <a:lnSpc>
                <a:spcPts val="1300"/>
              </a:lnSpc>
            </a:pP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南弁天橋・実験区</a:t>
            </a:r>
            <a:r>
              <a:rPr lang="en-US" altLang="ja-JP" sz="1000" dirty="0">
                <a:latin typeface="ＭＳ Ｐゴシック" panose="020B0600070205080204" pitchFamily="50" charset="-128"/>
                <a:ea typeface="ＭＳ Ｐゴシック" panose="020B0600070205080204" pitchFamily="50" charset="-128"/>
              </a:rPr>
              <a:t>3-2】</a:t>
            </a:r>
          </a:p>
          <a:p>
            <a:pPr marL="72000" indent="-72000">
              <a:lnSpc>
                <a:spcPts val="1300"/>
              </a:lnSpc>
            </a:pPr>
            <a:r>
              <a:rPr lang="ja-JP" altLang="en-US" sz="1000" dirty="0">
                <a:latin typeface="ＭＳ Ｐゴシック" panose="020B0600070205080204" pitchFamily="50" charset="-128"/>
                <a:ea typeface="ＭＳ Ｐゴシック" panose="020B0600070205080204" pitchFamily="50" charset="-128"/>
              </a:rPr>
              <a:t>・単位散布量は基準どおり</a:t>
            </a:r>
            <a:endParaRPr lang="en-US" altLang="ja-JP" sz="1000" dirty="0">
              <a:latin typeface="ＭＳ Ｐゴシック" panose="020B0600070205080204" pitchFamily="50" charset="-128"/>
              <a:ea typeface="ＭＳ Ｐゴシック" panose="020B0600070205080204" pitchFamily="50" charset="-128"/>
            </a:endParaRPr>
          </a:p>
          <a:p>
            <a:pPr marL="72000" indent="-72000">
              <a:lnSpc>
                <a:spcPts val="1300"/>
              </a:lnSpc>
            </a:pPr>
            <a:r>
              <a:rPr lang="ja-JP" altLang="en-US" sz="1000" dirty="0">
                <a:latin typeface="ＭＳ Ｐゴシック" panose="020B0600070205080204" pitchFamily="50" charset="-128"/>
                <a:ea typeface="ＭＳ Ｐゴシック" panose="020B0600070205080204" pitchFamily="50" charset="-128"/>
              </a:rPr>
              <a:t>・散布回数が多く、総散布量が多い</a:t>
            </a:r>
          </a:p>
        </p:txBody>
      </p:sp>
      <p:grpSp>
        <p:nvGrpSpPr>
          <p:cNvPr id="96" name="グループ化 95">
            <a:extLst>
              <a:ext uri="{FF2B5EF4-FFF2-40B4-BE49-F238E27FC236}">
                <a16:creationId xmlns:a16="http://schemas.microsoft.com/office/drawing/2014/main" id="{EC1877F4-7E2D-436E-8179-EFBE6D8CC690}"/>
              </a:ext>
            </a:extLst>
          </p:cNvPr>
          <p:cNvGrpSpPr/>
          <p:nvPr/>
        </p:nvGrpSpPr>
        <p:grpSpPr>
          <a:xfrm>
            <a:off x="12275999" y="4077861"/>
            <a:ext cx="2516735" cy="360000"/>
            <a:chOff x="12275999" y="2880000"/>
            <a:chExt cx="2516735" cy="360000"/>
          </a:xfrm>
        </p:grpSpPr>
        <p:sp>
          <p:nvSpPr>
            <p:cNvPr id="100" name="テキスト ボックス 99">
              <a:extLst>
                <a:ext uri="{FF2B5EF4-FFF2-40B4-BE49-F238E27FC236}">
                  <a16:creationId xmlns:a16="http://schemas.microsoft.com/office/drawing/2014/main" id="{101D20CF-E00C-4BE9-B676-CE9495FB4B14}"/>
                </a:ext>
              </a:extLst>
            </p:cNvPr>
            <p:cNvSpPr txBox="1"/>
            <p:nvPr/>
          </p:nvSpPr>
          <p:spPr>
            <a:xfrm>
              <a:off x="12275999" y="2880000"/>
              <a:ext cx="2429937" cy="179026"/>
            </a:xfrm>
            <a:prstGeom prst="rect">
              <a:avLst/>
            </a:prstGeom>
            <a:noFill/>
          </p:spPr>
          <p:txBody>
            <a:bodyPr wrap="square" lIns="0" tIns="0" rIns="0" bIns="0" rtlCol="0" anchor="ctr" anchorCtr="0">
              <a:noAutofit/>
            </a:bodyPr>
            <a:lstStyle/>
            <a:p>
              <a:r>
                <a:rPr lang="ja-JP" altLang="en-US" sz="900" dirty="0">
                  <a:latin typeface="ＭＳ Ｐゴシック" panose="020B0600070205080204" pitchFamily="50" charset="-128"/>
                  <a:ea typeface="ＭＳ Ｐゴシック" panose="020B0600070205080204" pitchFamily="50" charset="-128"/>
                </a:rPr>
                <a:t>千歳橋・実験区</a:t>
              </a:r>
              <a:r>
                <a:rPr lang="en-US" altLang="ja-JP" sz="900" dirty="0">
                  <a:latin typeface="ＭＳ Ｐゴシック" panose="020B0600070205080204" pitchFamily="50" charset="-128"/>
                  <a:ea typeface="ＭＳ Ｐゴシック" panose="020B0600070205080204" pitchFamily="50" charset="-128"/>
                </a:rPr>
                <a:t>2-2</a:t>
              </a:r>
              <a:r>
                <a:rPr lang="ja-JP" altLang="en-US" sz="900" dirty="0">
                  <a:latin typeface="ＭＳ Ｐゴシック" panose="020B0600070205080204" pitchFamily="50" charset="-128"/>
                  <a:ea typeface="ＭＳ Ｐゴシック" panose="020B0600070205080204" pitchFamily="50" charset="-128"/>
                </a:rPr>
                <a:t>がメーカー推奨条件</a:t>
              </a:r>
              <a:r>
                <a:rPr lang="en-US" altLang="ja-JP" sz="900" dirty="0">
                  <a:latin typeface="ＭＳ Ｐゴシック" panose="020B0600070205080204" pitchFamily="50" charset="-128"/>
                  <a:ea typeface="ＭＳ Ｐゴシック" panose="020B0600070205080204" pitchFamily="50" charset="-128"/>
                </a:rPr>
                <a:t>(</a:t>
              </a:r>
              <a:r>
                <a:rPr lang="ja-JP" altLang="en-US" sz="900" dirty="0">
                  <a:latin typeface="ＭＳ Ｐゴシック" panose="020B0600070205080204" pitchFamily="50" charset="-128"/>
                  <a:ea typeface="ＭＳ Ｐゴシック" panose="020B0600070205080204" pitchFamily="50" charset="-128"/>
                </a:rPr>
                <a:t>基準</a:t>
              </a:r>
              <a:r>
                <a:rPr lang="en-US" altLang="ja-JP" sz="900" dirty="0">
                  <a:latin typeface="ＭＳ Ｐゴシック" panose="020B0600070205080204" pitchFamily="50" charset="-128"/>
                  <a:ea typeface="ＭＳ Ｐゴシック" panose="020B0600070205080204" pitchFamily="50" charset="-128"/>
                </a:rPr>
                <a:t>)</a:t>
              </a:r>
              <a:endParaRPr lang="ja-JP" altLang="en-US" sz="900" dirty="0">
                <a:latin typeface="ＭＳ Ｐゴシック" panose="020B0600070205080204" pitchFamily="50" charset="-128"/>
                <a:ea typeface="ＭＳ Ｐゴシック" panose="020B0600070205080204" pitchFamily="50" charset="-128"/>
              </a:endParaRPr>
            </a:p>
          </p:txBody>
        </p:sp>
        <p:sp>
          <p:nvSpPr>
            <p:cNvPr id="101" name="テキスト ボックス 100">
              <a:extLst>
                <a:ext uri="{FF2B5EF4-FFF2-40B4-BE49-F238E27FC236}">
                  <a16:creationId xmlns:a16="http://schemas.microsoft.com/office/drawing/2014/main" id="{1B21AC53-3DEF-45A0-9B89-C93B41FF2E0E}"/>
                </a:ext>
              </a:extLst>
            </p:cNvPr>
            <p:cNvSpPr txBox="1"/>
            <p:nvPr/>
          </p:nvSpPr>
          <p:spPr>
            <a:xfrm>
              <a:off x="12420000" y="3060000"/>
              <a:ext cx="756000" cy="180000"/>
            </a:xfrm>
            <a:prstGeom prst="rect">
              <a:avLst/>
            </a:prstGeom>
            <a:noFill/>
          </p:spPr>
          <p:txBody>
            <a:bodyPr wrap="square" lIns="0" tIns="0" rIns="0" bIns="0" rtlCol="0" anchor="ctr" anchorCtr="0">
              <a:noAutofit/>
            </a:bodyPr>
            <a:lstStyle/>
            <a:p>
              <a:pPr>
                <a:lnSpc>
                  <a:spcPts val="1100"/>
                </a:lnSpc>
              </a:pPr>
              <a:r>
                <a:rPr lang="ja-JP" altLang="en-US" sz="900" dirty="0">
                  <a:latin typeface="ＭＳ Ｐゴシック" panose="020B0600070205080204" pitchFamily="50" charset="-128"/>
                  <a:ea typeface="ＭＳ Ｐゴシック" panose="020B0600070205080204" pitchFamily="50" charset="-128"/>
                </a:rPr>
                <a:t>基準より少ない</a:t>
              </a:r>
              <a:endParaRPr lang="en-US" altLang="ja-JP" sz="900" dirty="0">
                <a:latin typeface="ＭＳ Ｐゴシック" panose="020B0600070205080204" pitchFamily="50" charset="-128"/>
                <a:ea typeface="ＭＳ Ｐゴシック" panose="020B0600070205080204" pitchFamily="50" charset="-128"/>
              </a:endParaRPr>
            </a:p>
          </p:txBody>
        </p:sp>
        <p:sp>
          <p:nvSpPr>
            <p:cNvPr id="102" name="正方形/長方形 101">
              <a:extLst>
                <a:ext uri="{FF2B5EF4-FFF2-40B4-BE49-F238E27FC236}">
                  <a16:creationId xmlns:a16="http://schemas.microsoft.com/office/drawing/2014/main" id="{BACFDA2A-46A6-483E-B748-52FAF96A3556}"/>
                </a:ext>
              </a:extLst>
            </p:cNvPr>
            <p:cNvSpPr/>
            <p:nvPr/>
          </p:nvSpPr>
          <p:spPr>
            <a:xfrm>
              <a:off x="12276000" y="3096000"/>
              <a:ext cx="108000" cy="108000"/>
            </a:xfrm>
            <a:prstGeom prst="rect">
              <a:avLst/>
            </a:prstGeom>
            <a:solidFill>
              <a:srgbClr val="CC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正方形/長方形 102">
              <a:extLst>
                <a:ext uri="{FF2B5EF4-FFF2-40B4-BE49-F238E27FC236}">
                  <a16:creationId xmlns:a16="http://schemas.microsoft.com/office/drawing/2014/main" id="{296C5429-9EFA-458F-8017-D66FAA57352C}"/>
                </a:ext>
              </a:extLst>
            </p:cNvPr>
            <p:cNvSpPr/>
            <p:nvPr/>
          </p:nvSpPr>
          <p:spPr>
            <a:xfrm>
              <a:off x="13212000" y="3096000"/>
              <a:ext cx="108000" cy="108000"/>
            </a:xfrm>
            <a:prstGeom prst="rect">
              <a:avLst/>
            </a:prstGeom>
            <a:solidFill>
              <a:srgbClr val="CC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正方形/長方形 103">
              <a:extLst>
                <a:ext uri="{FF2B5EF4-FFF2-40B4-BE49-F238E27FC236}">
                  <a16:creationId xmlns:a16="http://schemas.microsoft.com/office/drawing/2014/main" id="{1EF5D999-DDAA-402E-AF36-FB97B18C7B6F}"/>
                </a:ext>
              </a:extLst>
            </p:cNvPr>
            <p:cNvSpPr/>
            <p:nvPr/>
          </p:nvSpPr>
          <p:spPr>
            <a:xfrm>
              <a:off x="13964734" y="3096000"/>
              <a:ext cx="108000" cy="108000"/>
            </a:xfrm>
            <a:prstGeom prst="rect">
              <a:avLst/>
            </a:prstGeom>
            <a:solidFill>
              <a:srgbClr val="FFCC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テキスト ボックス 104">
              <a:extLst>
                <a:ext uri="{FF2B5EF4-FFF2-40B4-BE49-F238E27FC236}">
                  <a16:creationId xmlns:a16="http://schemas.microsoft.com/office/drawing/2014/main" id="{80D77A92-1FD1-426E-ABA9-020C2A9A5CEC}"/>
                </a:ext>
              </a:extLst>
            </p:cNvPr>
            <p:cNvSpPr txBox="1"/>
            <p:nvPr/>
          </p:nvSpPr>
          <p:spPr>
            <a:xfrm>
              <a:off x="13356000" y="3060000"/>
              <a:ext cx="684000" cy="180000"/>
            </a:xfrm>
            <a:prstGeom prst="rect">
              <a:avLst/>
            </a:prstGeom>
            <a:noFill/>
          </p:spPr>
          <p:txBody>
            <a:bodyPr wrap="square" lIns="0" tIns="0" rIns="0" bIns="0" rtlCol="0" anchor="ctr" anchorCtr="0">
              <a:noAutofit/>
            </a:bodyPr>
            <a:lstStyle/>
            <a:p>
              <a:pPr>
                <a:lnSpc>
                  <a:spcPts val="1100"/>
                </a:lnSpc>
              </a:pPr>
              <a:r>
                <a:rPr lang="ja-JP" altLang="en-US" sz="900" dirty="0">
                  <a:latin typeface="ＭＳ Ｐゴシック" panose="020B0600070205080204" pitchFamily="50" charset="-128"/>
                  <a:ea typeface="ＭＳ Ｐゴシック" panose="020B0600070205080204" pitchFamily="50" charset="-128"/>
                </a:rPr>
                <a:t>基準と同じ</a:t>
              </a:r>
              <a:endParaRPr lang="en-US" altLang="ja-JP" sz="900" dirty="0">
                <a:latin typeface="ＭＳ Ｐゴシック" panose="020B0600070205080204" pitchFamily="50" charset="-128"/>
                <a:ea typeface="ＭＳ Ｐゴシック" panose="020B0600070205080204" pitchFamily="50" charset="-128"/>
              </a:endParaRPr>
            </a:p>
          </p:txBody>
        </p:sp>
        <p:sp>
          <p:nvSpPr>
            <p:cNvPr id="106" name="テキスト ボックス 105">
              <a:extLst>
                <a:ext uri="{FF2B5EF4-FFF2-40B4-BE49-F238E27FC236}">
                  <a16:creationId xmlns:a16="http://schemas.microsoft.com/office/drawing/2014/main" id="{C13934B7-A2B7-496D-AE29-476CF767C360}"/>
                </a:ext>
              </a:extLst>
            </p:cNvPr>
            <p:cNvSpPr txBox="1"/>
            <p:nvPr/>
          </p:nvSpPr>
          <p:spPr>
            <a:xfrm>
              <a:off x="14108734" y="3060000"/>
              <a:ext cx="684000" cy="180000"/>
            </a:xfrm>
            <a:prstGeom prst="rect">
              <a:avLst/>
            </a:prstGeom>
            <a:noFill/>
          </p:spPr>
          <p:txBody>
            <a:bodyPr wrap="square" lIns="0" tIns="0" rIns="0" bIns="0" rtlCol="0" anchor="ctr" anchorCtr="0">
              <a:noAutofit/>
            </a:bodyPr>
            <a:lstStyle/>
            <a:p>
              <a:pPr>
                <a:lnSpc>
                  <a:spcPts val="1100"/>
                </a:lnSpc>
              </a:pPr>
              <a:r>
                <a:rPr lang="ja-JP" altLang="en-US" sz="900" dirty="0">
                  <a:latin typeface="ＭＳ Ｐゴシック" panose="020B0600070205080204" pitchFamily="50" charset="-128"/>
                  <a:ea typeface="ＭＳ Ｐゴシック" panose="020B0600070205080204" pitchFamily="50" charset="-128"/>
                </a:rPr>
                <a:t>基準より多い</a:t>
              </a:r>
              <a:endParaRPr lang="en-US" altLang="ja-JP" sz="900" dirty="0">
                <a:latin typeface="ＭＳ Ｐゴシック" panose="020B0600070205080204" pitchFamily="50" charset="-128"/>
                <a:ea typeface="ＭＳ Ｐゴシック" panose="020B0600070205080204" pitchFamily="50" charset="-128"/>
              </a:endParaRPr>
            </a:p>
          </p:txBody>
        </p:sp>
      </p:grpSp>
      <p:grpSp>
        <p:nvGrpSpPr>
          <p:cNvPr id="69" name="グループ化 68">
            <a:extLst>
              <a:ext uri="{FF2B5EF4-FFF2-40B4-BE49-F238E27FC236}">
                <a16:creationId xmlns:a16="http://schemas.microsoft.com/office/drawing/2014/main" id="{84D0AE36-45CF-49D0-9820-EA8A5B917567}"/>
              </a:ext>
            </a:extLst>
          </p:cNvPr>
          <p:cNvGrpSpPr/>
          <p:nvPr/>
        </p:nvGrpSpPr>
        <p:grpSpPr>
          <a:xfrm>
            <a:off x="180000" y="2801612"/>
            <a:ext cx="1008000" cy="7632000"/>
            <a:chOff x="180000" y="2016000"/>
            <a:chExt cx="1008000" cy="7632000"/>
          </a:xfrm>
        </p:grpSpPr>
        <p:sp>
          <p:nvSpPr>
            <p:cNvPr id="70" name="矢印: 五方向 69">
              <a:extLst>
                <a:ext uri="{FF2B5EF4-FFF2-40B4-BE49-F238E27FC236}">
                  <a16:creationId xmlns:a16="http://schemas.microsoft.com/office/drawing/2014/main" id="{64FDB11E-E53A-47FA-87E3-92D3FDC90CF1}"/>
                </a:ext>
              </a:extLst>
            </p:cNvPr>
            <p:cNvSpPr/>
            <p:nvPr/>
          </p:nvSpPr>
          <p:spPr>
            <a:xfrm>
              <a:off x="180000" y="2016000"/>
              <a:ext cx="1008000" cy="576000"/>
            </a:xfrm>
            <a:prstGeom prst="homePlate">
              <a:avLst>
                <a:gd name="adj" fmla="val 1571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dirty="0">
                  <a:solidFill>
                    <a:schemeClr val="tx1"/>
                  </a:solidFill>
                  <a:latin typeface="ＭＳ Ｐゴシック" panose="020B0600070205080204" pitchFamily="50" charset="-128"/>
                  <a:ea typeface="ＭＳ Ｐゴシック" panose="020B0600070205080204" pitchFamily="50" charset="-128"/>
                </a:rPr>
                <a:t>下水放流量</a:t>
              </a:r>
            </a:p>
          </p:txBody>
        </p:sp>
        <p:sp>
          <p:nvSpPr>
            <p:cNvPr id="71" name="矢印: 五方向 70">
              <a:extLst>
                <a:ext uri="{FF2B5EF4-FFF2-40B4-BE49-F238E27FC236}">
                  <a16:creationId xmlns:a16="http://schemas.microsoft.com/office/drawing/2014/main" id="{42094AB6-4CB5-4447-928D-DFB8DDD22C4A}"/>
                </a:ext>
              </a:extLst>
            </p:cNvPr>
            <p:cNvSpPr/>
            <p:nvPr/>
          </p:nvSpPr>
          <p:spPr>
            <a:xfrm>
              <a:off x="180000" y="3096000"/>
              <a:ext cx="1008000" cy="576000"/>
            </a:xfrm>
            <a:prstGeom prst="homePlate">
              <a:avLst>
                <a:gd name="adj" fmla="val 1571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dirty="0">
                  <a:solidFill>
                    <a:schemeClr val="tx1"/>
                  </a:solidFill>
                  <a:latin typeface="ＭＳ Ｐゴシック" panose="020B0600070205080204" pitchFamily="50" charset="-128"/>
                  <a:ea typeface="ＭＳ Ｐゴシック" panose="020B0600070205080204" pitchFamily="50" charset="-128"/>
                </a:rPr>
                <a:t>地盤高</a:t>
              </a:r>
            </a:p>
          </p:txBody>
        </p:sp>
        <p:sp>
          <p:nvSpPr>
            <p:cNvPr id="72" name="矢印: 五方向 71">
              <a:extLst>
                <a:ext uri="{FF2B5EF4-FFF2-40B4-BE49-F238E27FC236}">
                  <a16:creationId xmlns:a16="http://schemas.microsoft.com/office/drawing/2014/main" id="{74F4C983-8E4B-48ED-A526-99DFA7B1B665}"/>
                </a:ext>
              </a:extLst>
            </p:cNvPr>
            <p:cNvSpPr/>
            <p:nvPr/>
          </p:nvSpPr>
          <p:spPr>
            <a:xfrm>
              <a:off x="180000" y="4451250"/>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1400" dirty="0">
                  <a:solidFill>
                    <a:schemeClr val="tx1"/>
                  </a:solidFill>
                  <a:latin typeface="ＭＳ Ｐゴシック" panose="020B0600070205080204" pitchFamily="50" charset="-128"/>
                  <a:ea typeface="ＭＳ Ｐゴシック" panose="020B0600070205080204" pitchFamily="50" charset="-128"/>
                </a:rPr>
                <a:t>ORP</a:t>
              </a:r>
              <a:endParaRPr lang="ja-JP" altLang="en-US" sz="1400" dirty="0">
                <a:solidFill>
                  <a:schemeClr val="tx1"/>
                </a:solidFill>
                <a:latin typeface="ＭＳ Ｐゴシック" panose="020B0600070205080204" pitchFamily="50" charset="-128"/>
                <a:ea typeface="ＭＳ Ｐゴシック" panose="020B0600070205080204" pitchFamily="50" charset="-128"/>
              </a:endParaRPr>
            </a:p>
          </p:txBody>
        </p:sp>
        <p:sp>
          <p:nvSpPr>
            <p:cNvPr id="74" name="矢印: 五方向 73">
              <a:extLst>
                <a:ext uri="{FF2B5EF4-FFF2-40B4-BE49-F238E27FC236}">
                  <a16:creationId xmlns:a16="http://schemas.microsoft.com/office/drawing/2014/main" id="{269D8F2F-CEAB-40FE-8C69-75B36215ED43}"/>
                </a:ext>
              </a:extLst>
            </p:cNvPr>
            <p:cNvSpPr/>
            <p:nvPr/>
          </p:nvSpPr>
          <p:spPr>
            <a:xfrm>
              <a:off x="180000" y="5843475"/>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dirty="0">
                  <a:solidFill>
                    <a:schemeClr val="tx1"/>
                  </a:solidFill>
                  <a:latin typeface="ＭＳ Ｐゴシック" panose="020B0600070205080204" pitchFamily="50" charset="-128"/>
                  <a:ea typeface="ＭＳ Ｐゴシック" panose="020B0600070205080204" pitchFamily="50" charset="-128"/>
                </a:rPr>
                <a:t>全硫化物</a:t>
              </a:r>
            </a:p>
          </p:txBody>
        </p:sp>
        <p:sp>
          <p:nvSpPr>
            <p:cNvPr id="75" name="矢印: 五方向 74">
              <a:extLst>
                <a:ext uri="{FF2B5EF4-FFF2-40B4-BE49-F238E27FC236}">
                  <a16:creationId xmlns:a16="http://schemas.microsoft.com/office/drawing/2014/main" id="{7C4C3ADA-8F8E-4141-A129-1334D87B935D}"/>
                </a:ext>
              </a:extLst>
            </p:cNvPr>
            <p:cNvSpPr/>
            <p:nvPr/>
          </p:nvSpPr>
          <p:spPr>
            <a:xfrm>
              <a:off x="180000" y="7214550"/>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1400" dirty="0">
                  <a:solidFill>
                    <a:schemeClr val="tx1"/>
                  </a:solidFill>
                  <a:latin typeface="ＭＳ Ｐゴシック" panose="020B0600070205080204" pitchFamily="50" charset="-128"/>
                  <a:ea typeface="ＭＳ Ｐゴシック" panose="020B0600070205080204" pitchFamily="50" charset="-128"/>
                </a:rPr>
                <a:t>TOC</a:t>
              </a:r>
              <a:endParaRPr lang="ja-JP" altLang="en-US" sz="1400" dirty="0">
                <a:solidFill>
                  <a:schemeClr val="tx1"/>
                </a:solidFill>
                <a:latin typeface="ＭＳ Ｐゴシック" panose="020B0600070205080204" pitchFamily="50" charset="-128"/>
                <a:ea typeface="ＭＳ Ｐゴシック" panose="020B0600070205080204" pitchFamily="50" charset="-128"/>
              </a:endParaRPr>
            </a:p>
          </p:txBody>
        </p:sp>
        <p:sp>
          <p:nvSpPr>
            <p:cNvPr id="86" name="矢印: 五方向 85">
              <a:extLst>
                <a:ext uri="{FF2B5EF4-FFF2-40B4-BE49-F238E27FC236}">
                  <a16:creationId xmlns:a16="http://schemas.microsoft.com/office/drawing/2014/main" id="{7F82EE78-F0A2-4EC9-A269-1D5928BA9292}"/>
                </a:ext>
              </a:extLst>
            </p:cNvPr>
            <p:cNvSpPr/>
            <p:nvPr/>
          </p:nvSpPr>
          <p:spPr>
            <a:xfrm>
              <a:off x="180000" y="8568000"/>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dirty="0">
                  <a:solidFill>
                    <a:schemeClr val="tx1"/>
                  </a:solidFill>
                  <a:latin typeface="ＭＳ Ｐゴシック" panose="020B0600070205080204" pitchFamily="50" charset="-128"/>
                  <a:ea typeface="ＭＳ Ｐゴシック" panose="020B0600070205080204" pitchFamily="50" charset="-128"/>
                </a:rPr>
                <a:t>強熱減量</a:t>
              </a:r>
            </a:p>
          </p:txBody>
        </p:sp>
        <p:cxnSp>
          <p:nvCxnSpPr>
            <p:cNvPr id="87" name="直線矢印コネクタ 86">
              <a:extLst>
                <a:ext uri="{FF2B5EF4-FFF2-40B4-BE49-F238E27FC236}">
                  <a16:creationId xmlns:a16="http://schemas.microsoft.com/office/drawing/2014/main" id="{1EA7B06D-55F5-4698-BB30-4FF71E27B382}"/>
                </a:ext>
              </a:extLst>
            </p:cNvPr>
            <p:cNvCxnSpPr>
              <a:cxnSpLocks/>
            </p:cNvCxnSpPr>
            <p:nvPr/>
          </p:nvCxnSpPr>
          <p:spPr>
            <a:xfrm flipV="1">
              <a:off x="1080000" y="4595250"/>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88" name="直線矢印コネクタ 87">
              <a:extLst>
                <a:ext uri="{FF2B5EF4-FFF2-40B4-BE49-F238E27FC236}">
                  <a16:creationId xmlns:a16="http://schemas.microsoft.com/office/drawing/2014/main" id="{5F0DE8E7-6776-4E73-BD10-9105B656987F}"/>
                </a:ext>
              </a:extLst>
            </p:cNvPr>
            <p:cNvCxnSpPr>
              <a:cxnSpLocks/>
            </p:cNvCxnSpPr>
            <p:nvPr/>
          </p:nvCxnSpPr>
          <p:spPr>
            <a:xfrm>
              <a:off x="1080000" y="5987475"/>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89" name="直線矢印コネクタ 88">
              <a:extLst>
                <a:ext uri="{FF2B5EF4-FFF2-40B4-BE49-F238E27FC236}">
                  <a16:creationId xmlns:a16="http://schemas.microsoft.com/office/drawing/2014/main" id="{2EDB1EC2-212A-4023-A915-0D43A0B26AE1}"/>
                </a:ext>
              </a:extLst>
            </p:cNvPr>
            <p:cNvCxnSpPr>
              <a:cxnSpLocks/>
            </p:cNvCxnSpPr>
            <p:nvPr/>
          </p:nvCxnSpPr>
          <p:spPr>
            <a:xfrm>
              <a:off x="1080000" y="7358550"/>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90" name="直線矢印コネクタ 89">
              <a:extLst>
                <a:ext uri="{FF2B5EF4-FFF2-40B4-BE49-F238E27FC236}">
                  <a16:creationId xmlns:a16="http://schemas.microsoft.com/office/drawing/2014/main" id="{3AB6B8C7-F770-4C6E-9EC3-68A01F7A03C9}"/>
                </a:ext>
              </a:extLst>
            </p:cNvPr>
            <p:cNvCxnSpPr>
              <a:cxnSpLocks/>
            </p:cNvCxnSpPr>
            <p:nvPr/>
          </p:nvCxnSpPr>
          <p:spPr>
            <a:xfrm>
              <a:off x="1080000" y="8748000"/>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107" name="テキスト ボックス 106">
              <a:extLst>
                <a:ext uri="{FF2B5EF4-FFF2-40B4-BE49-F238E27FC236}">
                  <a16:creationId xmlns:a16="http://schemas.microsoft.com/office/drawing/2014/main" id="{73573EB0-9E5B-4F1F-A975-EAB9565FD16B}"/>
                </a:ext>
              </a:extLst>
            </p:cNvPr>
            <p:cNvSpPr txBox="1"/>
            <p:nvPr/>
          </p:nvSpPr>
          <p:spPr>
            <a:xfrm>
              <a:off x="216000" y="9468000"/>
              <a:ext cx="936000" cy="180000"/>
            </a:xfrm>
            <a:prstGeom prst="rect">
              <a:avLst/>
            </a:prstGeom>
            <a:noFill/>
          </p:spPr>
          <p:txBody>
            <a:bodyPr wrap="square" lIns="0" tIns="0" rIns="0" bIns="0" rtlCol="0" anchor="ctr" anchorCtr="0">
              <a:noAutofit/>
            </a:bodyPr>
            <a:lstStyle/>
            <a:p>
              <a:r>
                <a:rPr lang="ja-JP" altLang="en-US" sz="1000" dirty="0">
                  <a:solidFill>
                    <a:srgbClr val="C00000"/>
                  </a:solidFill>
                  <a:latin typeface="ＭＳ Ｐゴシック" panose="020B0600070205080204" pitchFamily="50" charset="-128"/>
                  <a:ea typeface="ＭＳ Ｐゴシック" panose="020B0600070205080204" pitchFamily="50" charset="-128"/>
                </a:rPr>
                <a:t>矢印</a:t>
              </a:r>
              <a:r>
                <a:rPr lang="ja-JP" altLang="en-US" sz="1000" dirty="0">
                  <a:latin typeface="ＭＳ Ｐゴシック" panose="020B0600070205080204" pitchFamily="50" charset="-128"/>
                  <a:ea typeface="ＭＳ Ｐゴシック" panose="020B0600070205080204" pitchFamily="50" charset="-128"/>
                </a:rPr>
                <a:t>：改善方向</a:t>
              </a:r>
            </a:p>
          </p:txBody>
        </p:sp>
      </p:grpSp>
      <p:pic>
        <p:nvPicPr>
          <p:cNvPr id="124" name="図 123"/>
          <p:cNvPicPr>
            <a:picLocks noChangeAspect="1"/>
          </p:cNvPicPr>
          <p:nvPr/>
        </p:nvPicPr>
        <p:blipFill>
          <a:blip r:embed="rId5"/>
          <a:stretch>
            <a:fillRect/>
          </a:stretch>
        </p:blipFill>
        <p:spPr>
          <a:xfrm>
            <a:off x="1348235" y="2306803"/>
            <a:ext cx="5328000" cy="1332924"/>
          </a:xfrm>
          <a:prstGeom prst="rect">
            <a:avLst/>
          </a:prstGeom>
        </p:spPr>
      </p:pic>
      <p:pic>
        <p:nvPicPr>
          <p:cNvPr id="125" name="図 124"/>
          <p:cNvPicPr>
            <a:picLocks noChangeAspect="1"/>
          </p:cNvPicPr>
          <p:nvPr/>
        </p:nvPicPr>
        <p:blipFill>
          <a:blip r:embed="rId5"/>
          <a:stretch>
            <a:fillRect/>
          </a:stretch>
        </p:blipFill>
        <p:spPr>
          <a:xfrm>
            <a:off x="6740615" y="2303952"/>
            <a:ext cx="5328000" cy="1332924"/>
          </a:xfrm>
          <a:prstGeom prst="rect">
            <a:avLst/>
          </a:prstGeom>
        </p:spPr>
      </p:pic>
      <p:sp>
        <p:nvSpPr>
          <p:cNvPr id="139" name="右矢印 138"/>
          <p:cNvSpPr/>
          <p:nvPr/>
        </p:nvSpPr>
        <p:spPr>
          <a:xfrm>
            <a:off x="7988406" y="7882366"/>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nvGrpSpPr>
          <p:cNvPr id="146" name="グループ化 145"/>
          <p:cNvGrpSpPr/>
          <p:nvPr/>
        </p:nvGrpSpPr>
        <p:grpSpPr>
          <a:xfrm>
            <a:off x="2497390" y="5152696"/>
            <a:ext cx="455730" cy="441393"/>
            <a:chOff x="2180793" y="5634982"/>
            <a:chExt cx="606237" cy="407698"/>
          </a:xfrm>
        </p:grpSpPr>
        <p:sp>
          <p:nvSpPr>
            <p:cNvPr id="147" name="右矢印 146"/>
            <p:cNvSpPr/>
            <p:nvPr/>
          </p:nvSpPr>
          <p:spPr>
            <a:xfrm rot="19800000">
              <a:off x="2180793" y="5634982"/>
              <a:ext cx="525415"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48" name="右矢印 147"/>
            <p:cNvSpPr/>
            <p:nvPr/>
          </p:nvSpPr>
          <p:spPr>
            <a:xfrm rot="19800000">
              <a:off x="2220130" y="5794486"/>
              <a:ext cx="566900" cy="248194"/>
            </a:xfrm>
            <a:prstGeom prst="rightArrow">
              <a:avLst>
                <a:gd name="adj1" fmla="val 50000"/>
                <a:gd name="adj2" fmla="val 4602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grpSp>
        <p:nvGrpSpPr>
          <p:cNvPr id="149" name="グループ化 148"/>
          <p:cNvGrpSpPr/>
          <p:nvPr/>
        </p:nvGrpSpPr>
        <p:grpSpPr>
          <a:xfrm>
            <a:off x="2573081" y="8930640"/>
            <a:ext cx="514955" cy="460757"/>
            <a:chOff x="2284998" y="4003060"/>
            <a:chExt cx="514955" cy="460757"/>
          </a:xfrm>
        </p:grpSpPr>
        <p:sp>
          <p:nvSpPr>
            <p:cNvPr id="150" name="右矢印 149"/>
            <p:cNvSpPr/>
            <p:nvPr/>
          </p:nvSpPr>
          <p:spPr>
            <a:xfrm>
              <a:off x="2284998" y="4003060"/>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51" name="右矢印 150"/>
            <p:cNvSpPr/>
            <p:nvPr/>
          </p:nvSpPr>
          <p:spPr>
            <a:xfrm>
              <a:off x="2290502" y="4215623"/>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155" name="右矢印 154"/>
          <p:cNvSpPr/>
          <p:nvPr/>
        </p:nvSpPr>
        <p:spPr>
          <a:xfrm>
            <a:off x="8062368" y="6310670"/>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56" name="右矢印 155"/>
          <p:cNvSpPr/>
          <p:nvPr/>
        </p:nvSpPr>
        <p:spPr>
          <a:xfrm rot="19800000">
            <a:off x="8072184" y="6561454"/>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57" name="右矢印 156"/>
          <p:cNvSpPr/>
          <p:nvPr/>
        </p:nvSpPr>
        <p:spPr>
          <a:xfrm rot="19800000">
            <a:off x="2713023" y="6593919"/>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58" name="右矢印 157"/>
          <p:cNvSpPr/>
          <p:nvPr/>
        </p:nvSpPr>
        <p:spPr>
          <a:xfrm rot="1800000">
            <a:off x="2713023" y="6239203"/>
            <a:ext cx="509451" cy="24819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79" name="右矢印 98">
            <a:extLst>
              <a:ext uri="{FF2B5EF4-FFF2-40B4-BE49-F238E27FC236}">
                <a16:creationId xmlns:a16="http://schemas.microsoft.com/office/drawing/2014/main" id="{B3901FF2-32EE-3684-036F-9E83CED56BAA}"/>
              </a:ext>
            </a:extLst>
          </p:cNvPr>
          <p:cNvSpPr/>
          <p:nvPr/>
        </p:nvSpPr>
        <p:spPr>
          <a:xfrm>
            <a:off x="12330528" y="5596707"/>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80" name="右矢印 99">
            <a:extLst>
              <a:ext uri="{FF2B5EF4-FFF2-40B4-BE49-F238E27FC236}">
                <a16:creationId xmlns:a16="http://schemas.microsoft.com/office/drawing/2014/main" id="{1FE9CD84-7D52-E699-9516-51E0BF833B67}"/>
              </a:ext>
            </a:extLst>
          </p:cNvPr>
          <p:cNvSpPr/>
          <p:nvPr/>
        </p:nvSpPr>
        <p:spPr>
          <a:xfrm rot="19800000">
            <a:off x="12345387" y="6005836"/>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81" name="右矢印 100">
            <a:extLst>
              <a:ext uri="{FF2B5EF4-FFF2-40B4-BE49-F238E27FC236}">
                <a16:creationId xmlns:a16="http://schemas.microsoft.com/office/drawing/2014/main" id="{A994E223-0AF6-52A8-EE82-492A40891458}"/>
              </a:ext>
            </a:extLst>
          </p:cNvPr>
          <p:cNvSpPr/>
          <p:nvPr/>
        </p:nvSpPr>
        <p:spPr>
          <a:xfrm rot="1800000">
            <a:off x="12358449" y="6441328"/>
            <a:ext cx="509451" cy="24819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82" name="テキスト ボックス 81">
            <a:extLst>
              <a:ext uri="{FF2B5EF4-FFF2-40B4-BE49-F238E27FC236}">
                <a16:creationId xmlns:a16="http://schemas.microsoft.com/office/drawing/2014/main" id="{5F661712-6AE8-8063-D137-0DFB96FEF447}"/>
              </a:ext>
            </a:extLst>
          </p:cNvPr>
          <p:cNvSpPr txBox="1"/>
          <p:nvPr/>
        </p:nvSpPr>
        <p:spPr>
          <a:xfrm>
            <a:off x="12971393" y="5455964"/>
            <a:ext cx="1795118" cy="2455698"/>
          </a:xfrm>
          <a:prstGeom prst="rect">
            <a:avLst/>
          </a:prstGeom>
          <a:noFill/>
        </p:spPr>
        <p:txBody>
          <a:bodyPr wrap="square" lIns="0" tIns="0" rIns="0" bIns="0" rtlCol="0" anchor="t" anchorCtr="0">
            <a:noAutofit/>
          </a:bodyPr>
          <a:lstStyle/>
          <a:p>
            <a:pPr marL="72000" indent="-72000">
              <a:lnSpc>
                <a:spcPct val="200000"/>
              </a:lnSpc>
            </a:pPr>
            <a:r>
              <a:rPr lang="ja-JP" altLang="en-US" sz="1400" dirty="0">
                <a:latin typeface="ＭＳ Ｐゴシック" panose="020B0600070205080204" pitchFamily="50" charset="-128"/>
                <a:ea typeface="ＭＳ Ｐゴシック" panose="020B0600070205080204" pitchFamily="50" charset="-128"/>
              </a:rPr>
              <a:t>年間通して横ばい</a:t>
            </a:r>
            <a:endParaRPr lang="en-US" altLang="ja-JP" sz="1400" dirty="0">
              <a:latin typeface="ＭＳ Ｐゴシック" panose="020B0600070205080204" pitchFamily="50" charset="-128"/>
              <a:ea typeface="ＭＳ Ｐゴシック" panose="020B0600070205080204" pitchFamily="50" charset="-128"/>
            </a:endParaRPr>
          </a:p>
          <a:p>
            <a:pPr marL="72000" indent="-72000">
              <a:lnSpc>
                <a:spcPct val="200000"/>
              </a:lnSpc>
            </a:pPr>
            <a:r>
              <a:rPr lang="ja-JP" altLang="en-US" sz="1400" dirty="0">
                <a:latin typeface="ＭＳ Ｐゴシック" panose="020B0600070205080204" pitchFamily="50" charset="-128"/>
                <a:ea typeface="ＭＳ Ｐゴシック" panose="020B0600070205080204" pitchFamily="50" charset="-128"/>
              </a:rPr>
              <a:t>年間通して増加傾向</a:t>
            </a:r>
            <a:endParaRPr lang="en-US" altLang="ja-JP" sz="1400" dirty="0">
              <a:latin typeface="ＭＳ Ｐゴシック" panose="020B0600070205080204" pitchFamily="50" charset="-128"/>
              <a:ea typeface="ＭＳ Ｐゴシック" panose="020B0600070205080204" pitchFamily="50" charset="-128"/>
            </a:endParaRPr>
          </a:p>
          <a:p>
            <a:pPr marL="72000" indent="-72000">
              <a:lnSpc>
                <a:spcPct val="200000"/>
              </a:lnSpc>
            </a:pPr>
            <a:r>
              <a:rPr lang="ja-JP" altLang="en-US" sz="1400" dirty="0">
                <a:latin typeface="ＭＳ Ｐゴシック" panose="020B0600070205080204" pitchFamily="50" charset="-128"/>
                <a:ea typeface="ＭＳ Ｐゴシック" panose="020B0600070205080204" pitchFamily="50" charset="-128"/>
              </a:rPr>
              <a:t>年間通して減少傾向</a:t>
            </a:r>
            <a:endParaRPr lang="en-US" altLang="ja-JP" sz="1400" dirty="0">
              <a:latin typeface="ＭＳ Ｐゴシック" panose="020B0600070205080204" pitchFamily="50" charset="-128"/>
              <a:ea typeface="ＭＳ Ｐゴシック" panose="020B0600070205080204" pitchFamily="50" charset="-128"/>
            </a:endParaRPr>
          </a:p>
          <a:p>
            <a:pPr marL="72000" indent="-72000">
              <a:lnSpc>
                <a:spcPct val="200000"/>
              </a:lnSpc>
            </a:pPr>
            <a:r>
              <a:rPr lang="ja-JP" altLang="en-US" sz="1400" dirty="0">
                <a:latin typeface="ＭＳ Ｐゴシック" panose="020B0600070205080204" pitchFamily="50" charset="-128"/>
                <a:ea typeface="ＭＳ Ｐゴシック" panose="020B0600070205080204" pitchFamily="50" charset="-128"/>
              </a:rPr>
              <a:t>上段は実験区</a:t>
            </a:r>
            <a:endParaRPr lang="en-US" altLang="ja-JP" sz="1400" dirty="0">
              <a:latin typeface="ＭＳ Ｐゴシック" panose="020B0600070205080204" pitchFamily="50" charset="-128"/>
              <a:ea typeface="ＭＳ Ｐゴシック" panose="020B0600070205080204" pitchFamily="50" charset="-128"/>
            </a:endParaRPr>
          </a:p>
          <a:p>
            <a:pPr marL="72000" indent="-72000">
              <a:lnSpc>
                <a:spcPct val="200000"/>
              </a:lnSpc>
            </a:pPr>
            <a:r>
              <a:rPr lang="ja-JP" altLang="en-US" sz="1400" dirty="0">
                <a:latin typeface="ＭＳ Ｐゴシック" panose="020B0600070205080204" pitchFamily="50" charset="-128"/>
                <a:ea typeface="ＭＳ Ｐゴシック" panose="020B0600070205080204" pitchFamily="50" charset="-128"/>
              </a:rPr>
              <a:t>下段は対照区</a:t>
            </a:r>
            <a:endParaRPr lang="en-US" altLang="ja-JP" sz="1400" dirty="0">
              <a:latin typeface="ＭＳ Ｐゴシック" panose="020B0600070205080204" pitchFamily="50" charset="-128"/>
              <a:ea typeface="ＭＳ Ｐゴシック" panose="020B0600070205080204" pitchFamily="50" charset="-128"/>
            </a:endParaRPr>
          </a:p>
        </p:txBody>
      </p:sp>
      <p:sp>
        <p:nvSpPr>
          <p:cNvPr id="92" name="テキスト ボックス 91">
            <a:extLst>
              <a:ext uri="{FF2B5EF4-FFF2-40B4-BE49-F238E27FC236}">
                <a16:creationId xmlns:a16="http://schemas.microsoft.com/office/drawing/2014/main" id="{5650FD9B-1185-45D2-9240-D2FCC4ED3E41}"/>
              </a:ext>
            </a:extLst>
          </p:cNvPr>
          <p:cNvSpPr txBox="1"/>
          <p:nvPr/>
        </p:nvSpPr>
        <p:spPr>
          <a:xfrm>
            <a:off x="398206" y="1139692"/>
            <a:ext cx="14257662" cy="638145"/>
          </a:xfrm>
          <a:prstGeom prst="rect">
            <a:avLst/>
          </a:prstGeom>
          <a:solidFill>
            <a:srgbClr val="FFFFCC"/>
          </a:solidFill>
          <a:ln>
            <a:solidFill>
              <a:srgbClr val="333300"/>
            </a:solidFill>
          </a:ln>
        </p:spPr>
        <p:txBody>
          <a:bodyPr wrap="square" lIns="72000" tIns="72000" rIns="72000" bIns="0" rtlCol="0">
            <a:noAutofit/>
          </a:bodyPr>
          <a:lstStyle/>
          <a:p>
            <a:pPr marL="180000" indent="-180000"/>
            <a:r>
              <a:rPr lang="ja-JP" altLang="en-US" sz="1400" dirty="0">
                <a:latin typeface="ＭＳ Ｐゴシック" panose="020B0600070205080204" pitchFamily="50" charset="-128"/>
                <a:ea typeface="ＭＳ Ｐゴシック" panose="020B0600070205080204" pitchFamily="50" charset="-128"/>
              </a:rPr>
              <a:t>・南弁天橋・実験区</a:t>
            </a:r>
            <a:r>
              <a:rPr lang="en-US" altLang="ja-JP" sz="1400" dirty="0">
                <a:latin typeface="ＭＳ Ｐゴシック" panose="020B0600070205080204" pitchFamily="50" charset="-128"/>
                <a:ea typeface="ＭＳ Ｐゴシック" panose="020B0600070205080204" pitchFamily="50" charset="-128"/>
              </a:rPr>
              <a:t>2</a:t>
            </a:r>
            <a:r>
              <a:rPr lang="ja-JP" altLang="en-US" sz="1400" dirty="0">
                <a:latin typeface="ＭＳ Ｐゴシック" panose="020B0600070205080204" pitchFamily="50" charset="-128"/>
                <a:ea typeface="ＭＳ Ｐゴシック" panose="020B0600070205080204" pitchFamily="50" charset="-128"/>
              </a:rPr>
              <a:t>では</a:t>
            </a:r>
            <a:r>
              <a:rPr lang="ja-JP" altLang="en-US" sz="1400" dirty="0" smtClean="0">
                <a:latin typeface="ＭＳ Ｐゴシック" panose="020B0600070205080204" pitchFamily="50" charset="-128"/>
                <a:ea typeface="ＭＳ Ｐゴシック" panose="020B0600070205080204" pitchFamily="50" charset="-128"/>
              </a:rPr>
              <a:t>、上層の全硫化物、下層の</a:t>
            </a:r>
            <a:r>
              <a:rPr lang="en-US" altLang="ja-JP" sz="1400" dirty="0" smtClean="0">
                <a:latin typeface="ＭＳ Ｐゴシック" panose="020B0600070205080204" pitchFamily="50" charset="-128"/>
                <a:ea typeface="ＭＳ Ｐゴシック" panose="020B0600070205080204" pitchFamily="50" charset="-128"/>
              </a:rPr>
              <a:t>TOC</a:t>
            </a:r>
            <a:r>
              <a:rPr lang="ja-JP" altLang="en-US" sz="1400" dirty="0" err="1" smtClean="0">
                <a:latin typeface="ＭＳ Ｐゴシック" panose="020B0600070205080204" pitchFamily="50" charset="-128"/>
                <a:ea typeface="ＭＳ Ｐゴシック" panose="020B0600070205080204" pitchFamily="50" charset="-128"/>
              </a:rPr>
              <a:t>、</a:t>
            </a:r>
            <a:r>
              <a:rPr lang="ja-JP" altLang="en-US" sz="1400" dirty="0" smtClean="0">
                <a:latin typeface="ＭＳ Ｐゴシック" panose="020B0600070205080204" pitchFamily="50" charset="-128"/>
                <a:ea typeface="ＭＳ Ｐゴシック" panose="020B0600070205080204" pitchFamily="50" charset="-128"/>
              </a:rPr>
              <a:t>強熱減量で</a:t>
            </a:r>
            <a:r>
              <a:rPr lang="ja-JP" altLang="en-US" sz="1400" dirty="0">
                <a:latin typeface="ＭＳ Ｐゴシック" panose="020B0600070205080204" pitchFamily="50" charset="-128"/>
                <a:ea typeface="ＭＳ Ｐゴシック" panose="020B0600070205080204" pitchFamily="50" charset="-128"/>
              </a:rPr>
              <a:t>年間を</a:t>
            </a:r>
            <a:r>
              <a:rPr lang="ja-JP" altLang="en-US" sz="1400" dirty="0" smtClean="0">
                <a:latin typeface="ＭＳ Ｐゴシック" panose="020B0600070205080204" pitchFamily="50" charset="-128"/>
                <a:ea typeface="ＭＳ Ｐゴシック" panose="020B0600070205080204" pitchFamily="50" charset="-128"/>
              </a:rPr>
              <a:t>通じた改善傾向が見られ、</a:t>
            </a:r>
            <a:r>
              <a:rPr lang="ja-JP" altLang="en-US" sz="1400" dirty="0">
                <a:latin typeface="ＭＳ Ｐゴシック" panose="020B0600070205080204" pitchFamily="50" charset="-128"/>
                <a:ea typeface="ＭＳ Ｐゴシック" panose="020B0600070205080204" pitchFamily="50" charset="-128"/>
              </a:rPr>
              <a:t>薬剤散布による底質改善効果が示唆された。</a:t>
            </a:r>
            <a:endParaRPr lang="en-US" altLang="ja-JP" sz="1400" dirty="0">
              <a:latin typeface="ＭＳ Ｐゴシック" panose="020B0600070205080204" pitchFamily="50" charset="-128"/>
              <a:ea typeface="ＭＳ Ｐゴシック" panose="020B0600070205080204" pitchFamily="50" charset="-128"/>
            </a:endParaRPr>
          </a:p>
          <a:p>
            <a:pPr marL="180000" indent="-180000"/>
            <a:r>
              <a:rPr lang="ja-JP" altLang="en-US" sz="1400" dirty="0" smtClean="0">
                <a:latin typeface="ＭＳ Ｐゴシック" panose="020B0600070205080204" pitchFamily="50" charset="-128"/>
                <a:ea typeface="ＭＳ Ｐゴシック" panose="020B0600070205080204" pitchFamily="50" charset="-128"/>
              </a:rPr>
              <a:t>・全硫化物</a:t>
            </a:r>
            <a:r>
              <a:rPr lang="ja-JP" altLang="en-US" sz="1400" dirty="0">
                <a:latin typeface="ＭＳ Ｐゴシック" panose="020B0600070205080204" pitchFamily="50" charset="-128"/>
                <a:ea typeface="ＭＳ Ｐゴシック" panose="020B0600070205080204" pitchFamily="50" charset="-128"/>
              </a:rPr>
              <a:t>、</a:t>
            </a:r>
            <a:r>
              <a:rPr lang="en-US" altLang="ja-JP" sz="1400" dirty="0">
                <a:latin typeface="ＭＳ Ｐゴシック" panose="020B0600070205080204" pitchFamily="50" charset="-128"/>
                <a:ea typeface="ＭＳ Ｐゴシック" panose="020B0600070205080204" pitchFamily="50" charset="-128"/>
              </a:rPr>
              <a:t>TOC</a:t>
            </a:r>
            <a:r>
              <a:rPr lang="ja-JP" altLang="en-US" sz="1400" dirty="0" err="1">
                <a:latin typeface="ＭＳ Ｐゴシック" panose="020B0600070205080204" pitchFamily="50" charset="-128"/>
                <a:ea typeface="ＭＳ Ｐゴシック" panose="020B0600070205080204" pitchFamily="50" charset="-128"/>
              </a:rPr>
              <a:t>、</a:t>
            </a:r>
            <a:r>
              <a:rPr lang="ja-JP" altLang="en-US" sz="1400" dirty="0">
                <a:latin typeface="ＭＳ Ｐゴシック" panose="020B0600070205080204" pitchFamily="50" charset="-128"/>
                <a:ea typeface="ＭＳ Ｐゴシック" panose="020B0600070205080204" pitchFamily="50" charset="-128"/>
              </a:rPr>
              <a:t>強熱減量</a:t>
            </a:r>
            <a:r>
              <a:rPr lang="ja-JP" altLang="en-US" sz="1400" dirty="0" smtClean="0">
                <a:latin typeface="ＭＳ Ｐゴシック" panose="020B0600070205080204" pitchFamily="50" charset="-128"/>
                <a:ea typeface="ＭＳ Ｐゴシック" panose="020B0600070205080204" pitchFamily="50" charset="-128"/>
              </a:rPr>
              <a:t>で上層・下層とも</a:t>
            </a:r>
            <a:r>
              <a:rPr lang="en-US" altLang="ja-JP" sz="1400" dirty="0" smtClean="0">
                <a:latin typeface="ＭＳ Ｐゴシック" panose="020B0600070205080204" pitchFamily="50" charset="-128"/>
                <a:ea typeface="ＭＳ Ｐゴシック" panose="020B0600070205080204" pitchFamily="50" charset="-128"/>
              </a:rPr>
              <a:t>R3.9-R4.2</a:t>
            </a:r>
            <a:r>
              <a:rPr lang="ja-JP" altLang="en-US" sz="1400" dirty="0" smtClean="0">
                <a:latin typeface="ＭＳ Ｐゴシック" panose="020B0600070205080204" pitchFamily="50" charset="-128"/>
                <a:ea typeface="ＭＳ Ｐゴシック" panose="020B0600070205080204" pitchFamily="50" charset="-128"/>
              </a:rPr>
              <a:t>月に</a:t>
            </a:r>
            <a:r>
              <a:rPr lang="en-US" altLang="ja-JP" sz="1400" dirty="0" smtClean="0">
                <a:latin typeface="ＭＳ Ｐゴシック" panose="020B0600070205080204" pitchFamily="50" charset="-128"/>
                <a:ea typeface="ＭＳ Ｐゴシック" panose="020B0600070205080204" pitchFamily="50" charset="-128"/>
              </a:rPr>
              <a:t>2</a:t>
            </a:r>
            <a:r>
              <a:rPr lang="ja-JP" altLang="en-US" sz="1400" dirty="0" smtClean="0">
                <a:latin typeface="ＭＳ Ｐゴシック" panose="020B0600070205080204" pitchFamily="50" charset="-128"/>
                <a:ea typeface="ＭＳ Ｐゴシック" panose="020B0600070205080204" pitchFamily="50" charset="-128"/>
              </a:rPr>
              <a:t>または</a:t>
            </a:r>
            <a:r>
              <a:rPr lang="en-US" altLang="ja-JP" sz="1400" dirty="0" smtClean="0">
                <a:latin typeface="ＭＳ Ｐゴシック" panose="020B0600070205080204" pitchFamily="50" charset="-128"/>
                <a:ea typeface="ＭＳ Ｐゴシック" panose="020B0600070205080204" pitchFamily="50" charset="-128"/>
              </a:rPr>
              <a:t>3</a:t>
            </a:r>
            <a:r>
              <a:rPr lang="ja-JP" altLang="en-US" sz="1400" dirty="0" smtClean="0">
                <a:latin typeface="ＭＳ Ｐゴシック" panose="020B0600070205080204" pitchFamily="50" charset="-128"/>
                <a:ea typeface="ＭＳ Ｐゴシック" panose="020B0600070205080204" pitchFamily="50" charset="-128"/>
              </a:rPr>
              <a:t>項目で連動した改善傾向が見られた。</a:t>
            </a:r>
            <a:endParaRPr lang="en-US" altLang="ja-JP" sz="1400" dirty="0">
              <a:latin typeface="ＭＳ Ｐゴシック" panose="020B0600070205080204" pitchFamily="50" charset="-128"/>
              <a:ea typeface="ＭＳ Ｐゴシック" panose="020B0600070205080204" pitchFamily="50" charset="-128"/>
            </a:endParaRPr>
          </a:p>
        </p:txBody>
      </p:sp>
      <p:pic>
        <p:nvPicPr>
          <p:cNvPr id="93" name="図 92"/>
          <p:cNvPicPr>
            <a:picLocks noChangeAspect="1"/>
          </p:cNvPicPr>
          <p:nvPr/>
        </p:nvPicPr>
        <p:blipFill>
          <a:blip r:embed="rId6"/>
          <a:stretch>
            <a:fillRect/>
          </a:stretch>
        </p:blipFill>
        <p:spPr>
          <a:xfrm>
            <a:off x="1354350" y="3567879"/>
            <a:ext cx="5291425" cy="1089508"/>
          </a:xfrm>
          <a:prstGeom prst="rect">
            <a:avLst/>
          </a:prstGeom>
        </p:spPr>
      </p:pic>
      <p:pic>
        <p:nvPicPr>
          <p:cNvPr id="94" name="図 93"/>
          <p:cNvPicPr>
            <a:picLocks noChangeAspect="1"/>
          </p:cNvPicPr>
          <p:nvPr/>
        </p:nvPicPr>
        <p:blipFill>
          <a:blip r:embed="rId6"/>
          <a:stretch>
            <a:fillRect/>
          </a:stretch>
        </p:blipFill>
        <p:spPr>
          <a:xfrm>
            <a:off x="6719098" y="3567879"/>
            <a:ext cx="5291425" cy="1089508"/>
          </a:xfrm>
          <a:prstGeom prst="rect">
            <a:avLst/>
          </a:prstGeom>
        </p:spPr>
      </p:pic>
      <p:sp>
        <p:nvSpPr>
          <p:cNvPr id="111" name="正方形/長方形 110"/>
          <p:cNvSpPr/>
          <p:nvPr/>
        </p:nvSpPr>
        <p:spPr>
          <a:xfrm>
            <a:off x="12172725" y="7619246"/>
            <a:ext cx="2774399" cy="738664"/>
          </a:xfrm>
          <a:prstGeom prst="rect">
            <a:avLst/>
          </a:prstGeom>
        </p:spPr>
        <p:txBody>
          <a:bodyPr wrap="square">
            <a:spAutoFit/>
          </a:bodyPr>
          <a:lstStyle/>
          <a:p>
            <a:r>
              <a:rPr lang="en-US" altLang="ja-JP" sz="1400" b="1" dirty="0">
                <a:latin typeface="ＭＳ ゴシック" panose="020B0609070205080204" pitchFamily="49" charset="-128"/>
                <a:ea typeface="ＭＳ ゴシック" panose="020B0609070205080204" pitchFamily="49" charset="-128"/>
              </a:rPr>
              <a:t>※</a:t>
            </a:r>
            <a:r>
              <a:rPr lang="ja-JP" altLang="en-US" sz="1400" b="1" dirty="0">
                <a:latin typeface="ＭＳ ゴシック" panose="020B0609070205080204" pitchFamily="49" charset="-128"/>
                <a:ea typeface="ＭＳ ゴシック" panose="020B0609070205080204" pitchFamily="49" charset="-128"/>
              </a:rPr>
              <a:t>最小二乗法により、</a:t>
            </a:r>
            <a:r>
              <a:rPr lang="en-US" altLang="ja-JP" sz="1400" b="1" dirty="0">
                <a:latin typeface="ＭＳ ゴシック" panose="020B0609070205080204" pitchFamily="49" charset="-128"/>
                <a:ea typeface="ＭＳ ゴシック" panose="020B0609070205080204" pitchFamily="49" charset="-128"/>
              </a:rPr>
              <a:t>1</a:t>
            </a:r>
            <a:r>
              <a:rPr lang="ja-JP" altLang="en-US" sz="1400" b="1" dirty="0">
                <a:latin typeface="ＭＳ ゴシック" panose="020B0609070205080204" pitchFamily="49" charset="-128"/>
                <a:ea typeface="ＭＳ ゴシック" panose="020B0609070205080204" pitchFamily="49" charset="-128"/>
              </a:rPr>
              <a:t>年間で　平均的</a:t>
            </a:r>
            <a:r>
              <a:rPr lang="ja-JP" altLang="en-US" sz="1400" b="1" dirty="0" smtClean="0">
                <a:latin typeface="ＭＳ ゴシック" panose="020B0609070205080204" pitchFamily="49" charset="-128"/>
                <a:ea typeface="ＭＳ ゴシック" panose="020B0609070205080204" pitchFamily="49" charset="-128"/>
              </a:rPr>
              <a:t>に</a:t>
            </a:r>
            <a:r>
              <a:rPr lang="en-US" altLang="ja-JP" sz="1400" b="1" dirty="0" smtClean="0">
                <a:latin typeface="ＭＳ ゴシック" panose="020B0609070205080204" pitchFamily="49" charset="-128"/>
                <a:ea typeface="ＭＳ ゴシック" panose="020B0609070205080204" pitchFamily="49" charset="-128"/>
              </a:rPr>
              <a:t>20</a:t>
            </a:r>
            <a:r>
              <a:rPr lang="ja-JP" altLang="en-US" sz="1400" b="1" dirty="0" smtClean="0">
                <a:latin typeface="ＭＳ ゴシック" panose="020B0609070205080204" pitchFamily="49" charset="-128"/>
                <a:ea typeface="ＭＳ ゴシック" panose="020B0609070205080204" pitchFamily="49" charset="-128"/>
              </a:rPr>
              <a:t>％以上</a:t>
            </a:r>
            <a:r>
              <a:rPr lang="ja-JP" altLang="en-US" sz="1400" b="1" dirty="0">
                <a:latin typeface="ＭＳ ゴシック" panose="020B0609070205080204" pitchFamily="49" charset="-128"/>
                <a:ea typeface="ＭＳ ゴシック" panose="020B0609070205080204" pitchFamily="49" charset="-128"/>
              </a:rPr>
              <a:t>の変化があった場合に変化ありとした。</a:t>
            </a:r>
            <a:endParaRPr lang="ja-JP" altLang="en-US" sz="1400" dirty="0"/>
          </a:p>
        </p:txBody>
      </p:sp>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17</a:t>
            </a:fld>
            <a:endParaRPr kumimoji="1" lang="ja-JP" altLang="en-US" dirty="0"/>
          </a:p>
        </p:txBody>
      </p:sp>
      <p:grpSp>
        <p:nvGrpSpPr>
          <p:cNvPr id="85" name="グループ化 84"/>
          <p:cNvGrpSpPr/>
          <p:nvPr/>
        </p:nvGrpSpPr>
        <p:grpSpPr>
          <a:xfrm>
            <a:off x="12268875" y="8831731"/>
            <a:ext cx="2678249" cy="687316"/>
            <a:chOff x="12268875" y="8831731"/>
            <a:chExt cx="2678249" cy="687316"/>
          </a:xfrm>
        </p:grpSpPr>
        <p:sp>
          <p:nvSpPr>
            <p:cNvPr id="91" name="テキスト ボックス 90">
              <a:extLst>
                <a:ext uri="{FF2B5EF4-FFF2-40B4-BE49-F238E27FC236}">
                  <a16:creationId xmlns:a16="http://schemas.microsoft.com/office/drawing/2014/main" id="{02DDD03F-B7E6-4955-B6C7-C6177E332222}"/>
                </a:ext>
              </a:extLst>
            </p:cNvPr>
            <p:cNvSpPr txBox="1"/>
            <p:nvPr/>
          </p:nvSpPr>
          <p:spPr>
            <a:xfrm>
              <a:off x="12268875" y="8831731"/>
              <a:ext cx="2678249" cy="687316"/>
            </a:xfrm>
            <a:prstGeom prst="rect">
              <a:avLst/>
            </a:prstGeom>
            <a:noFill/>
            <a:ln>
              <a:noFill/>
            </a:ln>
          </p:spPr>
          <p:txBody>
            <a:bodyPr wrap="square" lIns="468000" tIns="0" rIns="0" bIns="0" rtlCol="0" anchor="ctr" anchorCtr="0">
              <a:noAutofit/>
            </a:bodyPr>
            <a:lstStyle/>
            <a:p>
              <a:pPr>
                <a:lnSpc>
                  <a:spcPts val="1300"/>
                </a:lnSpc>
              </a:pPr>
              <a:r>
                <a:rPr lang="ja-JP" altLang="en-US" sz="1200" dirty="0">
                  <a:latin typeface="ＭＳ Ｐゴシック" panose="020B0600070205080204" pitchFamily="50" charset="-128"/>
                  <a:ea typeface="ＭＳ Ｐゴシック" panose="020B0600070205080204" pitchFamily="50" charset="-128"/>
                </a:rPr>
                <a:t>　　　改善傾向が見られた範囲</a:t>
              </a:r>
              <a:endParaRPr lang="en-US" altLang="ja-JP" sz="1200" dirty="0">
                <a:latin typeface="ＭＳ Ｐゴシック" panose="020B0600070205080204" pitchFamily="50" charset="-128"/>
                <a:ea typeface="ＭＳ Ｐゴシック" panose="020B0600070205080204" pitchFamily="50" charset="-128"/>
              </a:endParaRPr>
            </a:p>
            <a:p>
              <a:pPr>
                <a:lnSpc>
                  <a:spcPts val="1300"/>
                </a:lnSpc>
              </a:pPr>
              <a:endParaRPr lang="en-US" altLang="ja-JP" sz="1200" dirty="0">
                <a:latin typeface="ＭＳ Ｐゴシック" panose="020B0600070205080204" pitchFamily="50" charset="-128"/>
                <a:ea typeface="ＭＳ Ｐゴシック" panose="020B0600070205080204" pitchFamily="50" charset="-128"/>
              </a:endParaRPr>
            </a:p>
            <a:p>
              <a:pPr>
                <a:lnSpc>
                  <a:spcPts val="1300"/>
                </a:lnSpc>
              </a:pPr>
              <a:r>
                <a:rPr lang="ja-JP" altLang="en-US" sz="1200" dirty="0">
                  <a:latin typeface="ＭＳ Ｐゴシック" panose="020B0600070205080204" pitchFamily="50" charset="-128"/>
                  <a:ea typeface="ＭＳ Ｐゴシック" panose="020B0600070205080204" pitchFamily="50" charset="-128"/>
                </a:rPr>
                <a:t>　　　緩和傾向が見られた範囲</a:t>
              </a:r>
            </a:p>
          </p:txBody>
        </p:sp>
        <p:sp>
          <p:nvSpPr>
            <p:cNvPr id="112" name="フローチャート: 手作業 111"/>
            <p:cNvSpPr/>
            <p:nvPr/>
          </p:nvSpPr>
          <p:spPr>
            <a:xfrm flipV="1">
              <a:off x="12527208" y="8968184"/>
              <a:ext cx="383439" cy="79514"/>
            </a:xfrm>
            <a:prstGeom prst="flowChartManualOperati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フローチャート: 手作業 112"/>
            <p:cNvSpPr/>
            <p:nvPr/>
          </p:nvSpPr>
          <p:spPr>
            <a:xfrm flipV="1">
              <a:off x="12534280" y="9298903"/>
              <a:ext cx="383439" cy="79514"/>
            </a:xfrm>
            <a:prstGeom prst="flowChartManualOperati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8" name="右矢印 67"/>
          <p:cNvSpPr/>
          <p:nvPr/>
        </p:nvSpPr>
        <p:spPr>
          <a:xfrm rot="1800000">
            <a:off x="2601003" y="7869324"/>
            <a:ext cx="509451" cy="24819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144" name="右矢印 143"/>
          <p:cNvSpPr/>
          <p:nvPr/>
        </p:nvSpPr>
        <p:spPr>
          <a:xfrm>
            <a:off x="2573081" y="7669803"/>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73" name="右矢印 72"/>
          <p:cNvSpPr/>
          <p:nvPr/>
        </p:nvSpPr>
        <p:spPr>
          <a:xfrm rot="1800000">
            <a:off x="8039920" y="7695133"/>
            <a:ext cx="509451" cy="24819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76" name="右矢印 75"/>
          <p:cNvSpPr/>
          <p:nvPr/>
        </p:nvSpPr>
        <p:spPr>
          <a:xfrm rot="19800000">
            <a:off x="8039920" y="9349397"/>
            <a:ext cx="509451"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77" name="右矢印 76"/>
          <p:cNvSpPr/>
          <p:nvPr/>
        </p:nvSpPr>
        <p:spPr>
          <a:xfrm rot="1800000">
            <a:off x="8039920" y="8994681"/>
            <a:ext cx="509451" cy="24819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65" name="テキスト ボックス 3">
            <a:extLst>
              <a:ext uri="{FF2B5EF4-FFF2-40B4-BE49-F238E27FC236}">
                <a16:creationId xmlns:a16="http://schemas.microsoft.com/office/drawing/2014/main" id="{DB4CE161-E48F-4601-84F0-45A1621F2695}"/>
              </a:ext>
            </a:extLst>
          </p:cNvPr>
          <p:cNvSpPr txBox="1"/>
          <p:nvPr/>
        </p:nvSpPr>
        <p:spPr>
          <a:xfrm>
            <a:off x="0" y="-16013"/>
            <a:ext cx="10585874" cy="63128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４</a:t>
            </a:r>
            <a:r>
              <a:rPr lang="zh-TW"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zh-TW"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試行実施結果</a:t>
            </a: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　　４．３　</a:t>
            </a:r>
            <a:r>
              <a:rPr lang="ja-JP"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底質</a:t>
            </a:r>
            <a:endParaRPr lang="zh-TW"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pSp>
        <p:nvGrpSpPr>
          <p:cNvPr id="66" name="グループ化 65"/>
          <p:cNvGrpSpPr/>
          <p:nvPr/>
        </p:nvGrpSpPr>
        <p:grpSpPr>
          <a:xfrm>
            <a:off x="8153827" y="5039397"/>
            <a:ext cx="455730" cy="441393"/>
            <a:chOff x="2180793" y="5634982"/>
            <a:chExt cx="606237" cy="407698"/>
          </a:xfrm>
        </p:grpSpPr>
        <p:sp>
          <p:nvSpPr>
            <p:cNvPr id="67" name="右矢印 66"/>
            <p:cNvSpPr/>
            <p:nvPr/>
          </p:nvSpPr>
          <p:spPr>
            <a:xfrm rot="19800000">
              <a:off x="2180793" y="5634982"/>
              <a:ext cx="525415" cy="2481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83" name="右矢印 82"/>
            <p:cNvSpPr/>
            <p:nvPr/>
          </p:nvSpPr>
          <p:spPr>
            <a:xfrm rot="19800000">
              <a:off x="2220130" y="5794486"/>
              <a:ext cx="566900" cy="248194"/>
            </a:xfrm>
            <a:prstGeom prst="rightArrow">
              <a:avLst>
                <a:gd name="adj1" fmla="val 50000"/>
                <a:gd name="adj2" fmla="val 4602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sp>
        <p:nvSpPr>
          <p:cNvPr id="78" name="テキスト ボックス 77">
            <a:extLst>
              <a:ext uri="{FF2B5EF4-FFF2-40B4-BE49-F238E27FC236}">
                <a16:creationId xmlns:a16="http://schemas.microsoft.com/office/drawing/2014/main" id="{593F0270-4362-4496-915E-1173283DE13B}"/>
              </a:ext>
            </a:extLst>
          </p:cNvPr>
          <p:cNvSpPr txBox="1"/>
          <p:nvPr/>
        </p:nvSpPr>
        <p:spPr>
          <a:xfrm>
            <a:off x="12229450" y="5276907"/>
            <a:ext cx="1965099" cy="268573"/>
          </a:xfrm>
          <a:prstGeom prst="rect">
            <a:avLst/>
          </a:prstGeom>
          <a:noFill/>
        </p:spPr>
        <p:txBody>
          <a:bodyPr wrap="square" lIns="0" tIns="0" rIns="0" bIns="0" rtlCol="0" anchor="ctr" anchorCtr="0">
            <a:noAutofit/>
          </a:bodyPr>
          <a:lstStyle/>
          <a:p>
            <a:r>
              <a:rPr kumimoji="1" lang="en-US" altLang="ja-JP" sz="1400" dirty="0" smtClean="0">
                <a:solidFill>
                  <a:srgbClr val="000099"/>
                </a:solidFill>
                <a:latin typeface="ＭＳ Ｐゴシック" panose="020B0600070205080204" pitchFamily="50" charset="-128"/>
                <a:ea typeface="ＭＳ Ｐゴシック" panose="020B0600070205080204" pitchFamily="50" charset="-128"/>
              </a:rPr>
              <a:t>【1</a:t>
            </a:r>
            <a:r>
              <a:rPr kumimoji="1" lang="ja-JP" altLang="en-US" sz="1400" dirty="0">
                <a:solidFill>
                  <a:srgbClr val="000099"/>
                </a:solidFill>
                <a:latin typeface="ＭＳ Ｐゴシック" panose="020B0600070205080204" pitchFamily="50" charset="-128"/>
                <a:ea typeface="ＭＳ Ｐゴシック" panose="020B0600070205080204" pitchFamily="50" charset="-128"/>
              </a:rPr>
              <a:t>年間</a:t>
            </a:r>
            <a:r>
              <a:rPr kumimoji="1" lang="ja-JP" altLang="en-US" sz="1400" dirty="0" smtClean="0">
                <a:solidFill>
                  <a:srgbClr val="000099"/>
                </a:solidFill>
                <a:latin typeface="ＭＳ Ｐゴシック" panose="020B0600070205080204" pitchFamily="50" charset="-128"/>
                <a:ea typeface="ＭＳ Ｐゴシック" panose="020B0600070205080204" pitchFamily="50" charset="-128"/>
              </a:rPr>
              <a:t>の底質改善・緩和</a:t>
            </a:r>
            <a:r>
              <a:rPr kumimoji="1" lang="en-US" altLang="ja-JP" sz="1400" dirty="0" smtClean="0">
                <a:solidFill>
                  <a:srgbClr val="000099"/>
                </a:solidFill>
                <a:latin typeface="ＭＳ Ｐゴシック" panose="020B0600070205080204" pitchFamily="50" charset="-128"/>
                <a:ea typeface="ＭＳ Ｐゴシック" panose="020B0600070205080204" pitchFamily="50" charset="-128"/>
              </a:rPr>
              <a:t>】</a:t>
            </a:r>
            <a:endParaRPr kumimoji="1" lang="ja-JP" altLang="en-US" sz="1400" dirty="0">
              <a:solidFill>
                <a:srgbClr val="000099"/>
              </a:solidFill>
              <a:latin typeface="ＭＳ Ｐゴシック" panose="020B0600070205080204" pitchFamily="50" charset="-128"/>
              <a:ea typeface="ＭＳ Ｐゴシック" panose="020B0600070205080204" pitchFamily="50" charset="-128"/>
            </a:endParaRPr>
          </a:p>
        </p:txBody>
      </p:sp>
      <p:sp>
        <p:nvSpPr>
          <p:cNvPr id="84" name="テキスト ボックス 83">
            <a:extLst>
              <a:ext uri="{FF2B5EF4-FFF2-40B4-BE49-F238E27FC236}">
                <a16:creationId xmlns:a16="http://schemas.microsoft.com/office/drawing/2014/main" id="{593F0270-4362-4496-915E-1173283DE13B}"/>
              </a:ext>
            </a:extLst>
          </p:cNvPr>
          <p:cNvSpPr txBox="1"/>
          <p:nvPr/>
        </p:nvSpPr>
        <p:spPr>
          <a:xfrm>
            <a:off x="12240000" y="8492801"/>
            <a:ext cx="2196000" cy="268573"/>
          </a:xfrm>
          <a:prstGeom prst="rect">
            <a:avLst/>
          </a:prstGeom>
          <a:noFill/>
        </p:spPr>
        <p:txBody>
          <a:bodyPr wrap="square" lIns="0" tIns="0" rIns="0" bIns="0" rtlCol="0" anchor="ctr" anchorCtr="0">
            <a:noAutofit/>
          </a:bodyPr>
          <a:lstStyle/>
          <a:p>
            <a:r>
              <a:rPr kumimoji="1" lang="en-US" altLang="ja-JP" sz="1400" dirty="0" smtClean="0">
                <a:solidFill>
                  <a:srgbClr val="000099"/>
                </a:solidFill>
                <a:latin typeface="ＭＳ Ｐゴシック" panose="020B0600070205080204" pitchFamily="50" charset="-128"/>
                <a:ea typeface="ＭＳ Ｐゴシック" panose="020B0600070205080204" pitchFamily="50" charset="-128"/>
              </a:rPr>
              <a:t>【</a:t>
            </a:r>
            <a:r>
              <a:rPr kumimoji="1" lang="ja-JP" altLang="en-US" sz="1400" dirty="0" smtClean="0">
                <a:solidFill>
                  <a:srgbClr val="000099"/>
                </a:solidFill>
                <a:latin typeface="ＭＳ Ｐゴシック" panose="020B0600070205080204" pitchFamily="50" charset="-128"/>
                <a:ea typeface="ＭＳ Ｐゴシック" panose="020B0600070205080204" pitchFamily="50" charset="-128"/>
              </a:rPr>
              <a:t>期間ごとの底質改善・緩和</a:t>
            </a:r>
            <a:r>
              <a:rPr kumimoji="1" lang="en-US" altLang="ja-JP" sz="1400" dirty="0" smtClean="0">
                <a:solidFill>
                  <a:srgbClr val="000099"/>
                </a:solidFill>
                <a:latin typeface="ＭＳ Ｐゴシック" panose="020B0600070205080204" pitchFamily="50" charset="-128"/>
                <a:ea typeface="ＭＳ Ｐゴシック" panose="020B0600070205080204" pitchFamily="50" charset="-128"/>
              </a:rPr>
              <a:t>】</a:t>
            </a:r>
            <a:endParaRPr kumimoji="1" lang="ja-JP" altLang="en-US" sz="1400" dirty="0">
              <a:solidFill>
                <a:srgbClr val="000099"/>
              </a:solidFill>
              <a:latin typeface="ＭＳ Ｐゴシック" panose="020B0600070205080204" pitchFamily="50" charset="-128"/>
              <a:ea typeface="ＭＳ Ｐゴシック" panose="020B0600070205080204" pitchFamily="50" charset="-128"/>
            </a:endParaRPr>
          </a:p>
        </p:txBody>
      </p:sp>
      <p:sp>
        <p:nvSpPr>
          <p:cNvPr id="95" name="正方形/長方形 94"/>
          <p:cNvSpPr/>
          <p:nvPr/>
        </p:nvSpPr>
        <p:spPr>
          <a:xfrm>
            <a:off x="12201753" y="5172724"/>
            <a:ext cx="2803275" cy="32497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正方形/長方形 107"/>
          <p:cNvSpPr/>
          <p:nvPr/>
        </p:nvSpPr>
        <p:spPr>
          <a:xfrm>
            <a:off x="12209900" y="8516774"/>
            <a:ext cx="2803275" cy="10603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890865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ext uri="{D42A27DB-BD31-4B8C-83A1-F6EECF244321}">
                <p14:modId xmlns:p14="http://schemas.microsoft.com/office/powerpoint/2010/main" val="3995560586"/>
              </p:ext>
            </p:extLst>
          </p:nvPr>
        </p:nvGraphicFramePr>
        <p:xfrm>
          <a:off x="403311" y="2123773"/>
          <a:ext cx="14365311" cy="6504340"/>
        </p:xfrm>
        <a:graphic>
          <a:graphicData uri="http://schemas.openxmlformats.org/drawingml/2006/table">
            <a:tbl>
              <a:tblPr/>
              <a:tblGrid>
                <a:gridCol w="1211648">
                  <a:extLst>
                    <a:ext uri="{9D8B030D-6E8A-4147-A177-3AD203B41FA5}">
                      <a16:colId xmlns:a16="http://schemas.microsoft.com/office/drawing/2014/main" val="1048653730"/>
                    </a:ext>
                  </a:extLst>
                </a:gridCol>
                <a:gridCol w="1596074">
                  <a:extLst>
                    <a:ext uri="{9D8B030D-6E8A-4147-A177-3AD203B41FA5}">
                      <a16:colId xmlns:a16="http://schemas.microsoft.com/office/drawing/2014/main" val="1146107614"/>
                    </a:ext>
                  </a:extLst>
                </a:gridCol>
                <a:gridCol w="2998161">
                  <a:extLst>
                    <a:ext uri="{9D8B030D-6E8A-4147-A177-3AD203B41FA5}">
                      <a16:colId xmlns:a16="http://schemas.microsoft.com/office/drawing/2014/main" val="1674082742"/>
                    </a:ext>
                  </a:extLst>
                </a:gridCol>
                <a:gridCol w="1010956">
                  <a:extLst>
                    <a:ext uri="{9D8B030D-6E8A-4147-A177-3AD203B41FA5}">
                      <a16:colId xmlns:a16="http://schemas.microsoft.com/office/drawing/2014/main" val="2502395586"/>
                    </a:ext>
                  </a:extLst>
                </a:gridCol>
                <a:gridCol w="943559">
                  <a:extLst>
                    <a:ext uri="{9D8B030D-6E8A-4147-A177-3AD203B41FA5}">
                      <a16:colId xmlns:a16="http://schemas.microsoft.com/office/drawing/2014/main" val="1770904845"/>
                    </a:ext>
                  </a:extLst>
                </a:gridCol>
                <a:gridCol w="943559">
                  <a:extLst>
                    <a:ext uri="{9D8B030D-6E8A-4147-A177-3AD203B41FA5}">
                      <a16:colId xmlns:a16="http://schemas.microsoft.com/office/drawing/2014/main" val="1149603264"/>
                    </a:ext>
                  </a:extLst>
                </a:gridCol>
                <a:gridCol w="943559">
                  <a:extLst>
                    <a:ext uri="{9D8B030D-6E8A-4147-A177-3AD203B41FA5}">
                      <a16:colId xmlns:a16="http://schemas.microsoft.com/office/drawing/2014/main" val="3506890026"/>
                    </a:ext>
                  </a:extLst>
                </a:gridCol>
                <a:gridCol w="943559">
                  <a:extLst>
                    <a:ext uri="{9D8B030D-6E8A-4147-A177-3AD203B41FA5}">
                      <a16:colId xmlns:a16="http://schemas.microsoft.com/office/drawing/2014/main" val="3873294162"/>
                    </a:ext>
                  </a:extLst>
                </a:gridCol>
                <a:gridCol w="943559">
                  <a:extLst>
                    <a:ext uri="{9D8B030D-6E8A-4147-A177-3AD203B41FA5}">
                      <a16:colId xmlns:a16="http://schemas.microsoft.com/office/drawing/2014/main" val="418397562"/>
                    </a:ext>
                  </a:extLst>
                </a:gridCol>
                <a:gridCol w="943559">
                  <a:extLst>
                    <a:ext uri="{9D8B030D-6E8A-4147-A177-3AD203B41FA5}">
                      <a16:colId xmlns:a16="http://schemas.microsoft.com/office/drawing/2014/main" val="3682676424"/>
                    </a:ext>
                  </a:extLst>
                </a:gridCol>
                <a:gridCol w="943559">
                  <a:extLst>
                    <a:ext uri="{9D8B030D-6E8A-4147-A177-3AD203B41FA5}">
                      <a16:colId xmlns:a16="http://schemas.microsoft.com/office/drawing/2014/main" val="3839469254"/>
                    </a:ext>
                  </a:extLst>
                </a:gridCol>
                <a:gridCol w="943559">
                  <a:extLst>
                    <a:ext uri="{9D8B030D-6E8A-4147-A177-3AD203B41FA5}">
                      <a16:colId xmlns:a16="http://schemas.microsoft.com/office/drawing/2014/main" val="1531934514"/>
                    </a:ext>
                  </a:extLst>
                </a:gridCol>
              </a:tblGrid>
              <a:tr h="467618">
                <a:tc gridSpan="2">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エリア</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kumimoji="1" lang="ja-JP" altLang="en-US"/>
                    </a:p>
                  </a:txBody>
                  <a:tcPr/>
                </a:tc>
                <a:tc rowSpan="4">
                  <a:txBody>
                    <a:bodyPr/>
                    <a:lstStyle/>
                    <a:p>
                      <a:pPr algn="ctr" fontAlgn="ctr"/>
                      <a:r>
                        <a:rPr lang="en-US" altLang="ja-JP" sz="1400" b="0" i="0" u="none" strike="noStrike" dirty="0">
                          <a:effectLst/>
                          <a:latin typeface="ＭＳ Ｐゴシック" panose="020B0600070205080204" pitchFamily="50" charset="-128"/>
                          <a:ea typeface="ＭＳ Ｐゴシック" panose="020B0600070205080204" pitchFamily="50" charset="-128"/>
                        </a:rPr>
                        <a:t>1</a:t>
                      </a:r>
                      <a:r>
                        <a:rPr lang="ja-JP" altLang="en-US" sz="1400" b="0" i="0" u="none" strike="noStrike" dirty="0">
                          <a:effectLst/>
                          <a:latin typeface="ＭＳ Ｐゴシック" panose="020B0600070205080204" pitchFamily="50" charset="-128"/>
                          <a:ea typeface="ＭＳ Ｐゴシック" panose="020B0600070205080204" pitchFamily="50" charset="-128"/>
                        </a:rPr>
                        <a:t>年間通した変化</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3">
                  <a:txBody>
                    <a:bodyPr/>
                    <a:lstStyle/>
                    <a:p>
                      <a:pPr algn="ctr" fontAlgn="ctr"/>
                      <a:r>
                        <a:rPr lang="ja-JP" altLang="en-US" sz="1400" b="0" i="0" u="none" strike="noStrike">
                          <a:effectLst/>
                          <a:latin typeface="ＭＳ Ｐゴシック" panose="020B0600070205080204" pitchFamily="50" charset="-128"/>
                          <a:ea typeface="ＭＳ Ｐゴシック" panose="020B0600070205080204" pitchFamily="50" charset="-128"/>
                        </a:rPr>
                        <a:t>エリア</a:t>
                      </a:r>
                      <a:r>
                        <a:rPr lang="en-US" altLang="ja-JP" sz="1400" b="0" i="0" u="none" strike="noStrike">
                          <a:effectLst/>
                          <a:latin typeface="ＭＳ Ｐゴシック" panose="020B0600070205080204" pitchFamily="50" charset="-128"/>
                          <a:ea typeface="ＭＳ Ｐゴシック" panose="020B0600070205080204" pitchFamily="50" charset="-128"/>
                        </a:rPr>
                        <a:t>1</a:t>
                      </a:r>
                      <a:br>
                        <a:rPr lang="en-US" altLang="ja-JP" sz="1400" b="0" i="0" u="none" strike="noStrike">
                          <a:effectLst/>
                          <a:latin typeface="ＭＳ Ｐゴシック" panose="020B0600070205080204" pitchFamily="50" charset="-128"/>
                          <a:ea typeface="ＭＳ Ｐゴシック" panose="020B0600070205080204" pitchFamily="50" charset="-128"/>
                        </a:rPr>
                      </a:br>
                      <a:r>
                        <a:rPr lang="ja-JP" altLang="en-US" sz="1400" b="0" i="0" u="none" strike="noStrike">
                          <a:effectLst/>
                          <a:latin typeface="ＭＳ Ｐゴシック" panose="020B0600070205080204" pitchFamily="50" charset="-128"/>
                          <a:ea typeface="ＭＳ Ｐゴシック" panose="020B0600070205080204" pitchFamily="50" charset="-128"/>
                        </a:rPr>
                        <a:t>万才橋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ja-JP" altLang="en-US" sz="1400" b="0" i="0" u="none" strike="noStrike">
                          <a:effectLst/>
                          <a:latin typeface="ＭＳ Ｐゴシック" panose="020B0600070205080204" pitchFamily="50" charset="-128"/>
                          <a:ea typeface="ＭＳ Ｐゴシック" panose="020B0600070205080204" pitchFamily="50" charset="-128"/>
                        </a:rPr>
                        <a:t>エリア</a:t>
                      </a:r>
                      <a:r>
                        <a:rPr lang="en-US" altLang="ja-JP" sz="1400" b="0" i="0" u="none" strike="noStrike">
                          <a:effectLst/>
                          <a:latin typeface="ＭＳ Ｐゴシック" panose="020B0600070205080204" pitchFamily="50" charset="-128"/>
                          <a:ea typeface="ＭＳ Ｐゴシック" panose="020B0600070205080204" pitchFamily="50" charset="-128"/>
                        </a:rPr>
                        <a:t>2</a:t>
                      </a:r>
                      <a:br>
                        <a:rPr lang="en-US" altLang="ja-JP" sz="1400" b="0" i="0" u="none" strike="noStrike">
                          <a:effectLst/>
                          <a:latin typeface="ＭＳ Ｐゴシック" panose="020B0600070205080204" pitchFamily="50" charset="-128"/>
                          <a:ea typeface="ＭＳ Ｐゴシック" panose="020B0600070205080204" pitchFamily="50" charset="-128"/>
                        </a:rPr>
                      </a:br>
                      <a:r>
                        <a:rPr lang="ja-JP" altLang="en-US" sz="1400" b="0" i="0" u="none" strike="noStrike">
                          <a:effectLst/>
                          <a:latin typeface="ＭＳ Ｐゴシック" panose="020B0600070205080204" pitchFamily="50" charset="-128"/>
                          <a:ea typeface="ＭＳ Ｐゴシック" panose="020B0600070205080204" pitchFamily="50" charset="-128"/>
                        </a:rPr>
                        <a:t>千歳橋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エリア</a:t>
                      </a:r>
                      <a:r>
                        <a:rPr lang="en-US" altLang="ja-JP" sz="1400" b="0" i="0" u="none" strike="noStrike" dirty="0">
                          <a:effectLst/>
                          <a:latin typeface="ＭＳ Ｐゴシック" panose="020B0600070205080204" pitchFamily="50" charset="-128"/>
                          <a:ea typeface="ＭＳ Ｐゴシック" panose="020B0600070205080204" pitchFamily="50" charset="-128"/>
                        </a:rPr>
                        <a:t>3</a:t>
                      </a:r>
                      <a:br>
                        <a:rPr lang="en-US" altLang="ja-JP" sz="1400" b="0" i="0" u="none" strike="noStrike" dirty="0">
                          <a:effectLst/>
                          <a:latin typeface="ＭＳ Ｐゴシック" panose="020B0600070205080204" pitchFamily="50" charset="-128"/>
                          <a:ea typeface="ＭＳ Ｐゴシック" panose="020B0600070205080204" pitchFamily="50" charset="-128"/>
                        </a:rPr>
                      </a:br>
                      <a:r>
                        <a:rPr lang="ja-JP" altLang="en-US" sz="1400" b="0" i="0" u="none" strike="noStrike" dirty="0">
                          <a:effectLst/>
                          <a:latin typeface="ＭＳ Ｐゴシック" panose="020B0600070205080204" pitchFamily="50" charset="-128"/>
                          <a:ea typeface="ＭＳ Ｐゴシック" panose="020B0600070205080204" pitchFamily="50" charset="-128"/>
                        </a:rPr>
                        <a:t>南弁天橋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174359167"/>
                  </a:ext>
                </a:extLst>
              </a:tr>
              <a:tr h="224902">
                <a:tc gridSpan="2">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実験区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1400" b="0" i="0" u="none" strike="noStrike">
                          <a:effectLst/>
                          <a:latin typeface="ＭＳ Ｐゴシック" panose="020B0600070205080204" pitchFamily="50" charset="-128"/>
                          <a:ea typeface="ＭＳ Ｐゴシック" panose="020B0600070205080204" pitchFamily="50" charset="-128"/>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400" b="0" i="0" u="none" strike="noStrike">
                          <a:effectLst/>
                          <a:latin typeface="ＭＳ Ｐゴシック" panose="020B0600070205080204" pitchFamily="50" charset="-128"/>
                          <a:ea typeface="ＭＳ Ｐゴシック" panose="020B0600070205080204" pitchFamily="50" charset="-128"/>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ja-JP" altLang="en-US" sz="1400" b="0" i="0" u="none" strike="noStrike">
                          <a:effectLst/>
                          <a:latin typeface="ＭＳ Ｐゴシック" panose="020B0600070205080204" pitchFamily="50" charset="-128"/>
                          <a:ea typeface="ＭＳ Ｐゴシック" panose="020B0600070205080204" pitchFamily="50" charset="-128"/>
                        </a:rPr>
                        <a:t>対照区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400" b="0" i="0" u="none" strike="noStrike">
                          <a:effectLst/>
                          <a:latin typeface="ＭＳ Ｐゴシック" panose="020B0600070205080204" pitchFamily="50" charset="-128"/>
                          <a:ea typeface="ＭＳ Ｐゴシック" panose="020B0600070205080204" pitchFamily="50" charset="-128"/>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400" b="0" i="0" u="none" strike="noStrike">
                          <a:effectLst/>
                          <a:latin typeface="ＭＳ Ｐゴシック" panose="020B0600070205080204" pitchFamily="50" charset="-128"/>
                          <a:ea typeface="ＭＳ Ｐゴシック" panose="020B0600070205080204" pitchFamily="50" charset="-128"/>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ja-JP" altLang="en-US" sz="1400" b="0" i="0" u="none" strike="noStrike">
                          <a:effectLst/>
                          <a:latin typeface="ＭＳ Ｐゴシック" panose="020B0600070205080204" pitchFamily="50" charset="-128"/>
                          <a:ea typeface="ＭＳ Ｐゴシック" panose="020B0600070205080204" pitchFamily="50" charset="-128"/>
                        </a:rPr>
                        <a:t>対照区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400" b="0" i="0" u="none" strike="noStrike">
                          <a:effectLst/>
                          <a:latin typeface="ＭＳ Ｐゴシック" panose="020B0600070205080204" pitchFamily="50" charset="-128"/>
                          <a:ea typeface="ＭＳ Ｐゴシック" panose="020B0600070205080204" pitchFamily="50" charset="-128"/>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400" b="0" i="0" u="none" strike="noStrike">
                          <a:effectLst/>
                          <a:latin typeface="ＭＳ Ｐゴシック" panose="020B0600070205080204" pitchFamily="50" charset="-128"/>
                          <a:ea typeface="ＭＳ Ｐゴシック" panose="020B0600070205080204" pitchFamily="50" charset="-128"/>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対照区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629908635"/>
                  </a:ext>
                </a:extLst>
              </a:tr>
              <a:tr h="224902">
                <a:tc rowSpan="2">
                  <a:txBody>
                    <a:bodyPr/>
                    <a:lstStyle/>
                    <a:p>
                      <a:pPr algn="ctr" fontAlgn="ctr"/>
                      <a:r>
                        <a:rPr lang="zh-CN" altLang="en-US" sz="1400" b="0" i="0" u="none" strike="noStrike" dirty="0">
                          <a:effectLst/>
                          <a:latin typeface="ＭＳ Ｐゴシック" panose="020B0600070205080204" pitchFamily="50" charset="-128"/>
                          <a:ea typeface="ＭＳ Ｐゴシック" panose="020B0600070205080204" pitchFamily="50" charset="-128"/>
                        </a:rPr>
                        <a:t>薬剤散布条件</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ja-JP" altLang="en-US" sz="1400" b="0" i="0" u="none" strike="noStrike" dirty="0">
                          <a:effectLst/>
                          <a:latin typeface="ＭＳ Ｐゴシック" panose="020B0600070205080204" pitchFamily="50" charset="-128"/>
                          <a:ea typeface="ＭＳ Ｐゴシック" panose="020B0600070205080204" pitchFamily="50" charset="-128"/>
                        </a:rPr>
                        <a:t>散布回数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vMerge="1">
                  <a:txBody>
                    <a:bodyPr/>
                    <a:lstStyle/>
                    <a:p>
                      <a:endParaRPr kumimoji="1" lang="ja-JP" altLang="en-US"/>
                    </a:p>
                  </a:txBody>
                  <a:tcPr/>
                </a:tc>
                <a:tc>
                  <a:txBody>
                    <a:bodyPr/>
                    <a:lstStyle/>
                    <a:p>
                      <a:pPr algn="ctr" fontAlgn="ctr"/>
                      <a:r>
                        <a:rPr lang="en-US" altLang="ja-JP" sz="1400" b="0" i="0" u="none" strike="noStrike">
                          <a:effectLst/>
                          <a:latin typeface="ＭＳ Ｐゴシック" panose="020B0600070205080204" pitchFamily="50" charset="-128"/>
                          <a:ea typeface="ＭＳ Ｐゴシック" panose="020B0600070205080204" pitchFamily="50" charset="-128"/>
                        </a:rPr>
                        <a:t>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400" b="0" i="0" u="none" strike="noStrike">
                          <a:effectLst/>
                          <a:latin typeface="ＭＳ Ｐゴシック" panose="020B0600070205080204" pitchFamily="50" charset="-128"/>
                          <a:ea typeface="ＭＳ Ｐゴシック" panose="020B0600070205080204" pitchFamily="50" charset="-128"/>
                        </a:rPr>
                        <a:t>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400" b="0" i="0" u="none" strike="noStrike">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400" b="0" i="0" u="none" strike="noStrike">
                          <a:effectLst/>
                          <a:latin typeface="ＭＳ Ｐゴシック" panose="020B0600070205080204" pitchFamily="50" charset="-128"/>
                          <a:ea typeface="ＭＳ Ｐゴシック" panose="020B0600070205080204" pitchFamily="50" charset="-128"/>
                        </a:rPr>
                        <a:t>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400" b="0" i="0" u="none" strike="noStrike">
                          <a:effectLst/>
                          <a:latin typeface="ＭＳ Ｐゴシック" panose="020B0600070205080204" pitchFamily="50" charset="-128"/>
                          <a:ea typeface="ＭＳ Ｐゴシック" panose="020B0600070205080204" pitchFamily="50" charset="-128"/>
                        </a:rPr>
                        <a:t>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400" b="0" i="0" u="none" strike="noStrike">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400" b="0" i="0" u="none" strike="noStrike">
                          <a:effectLst/>
                          <a:latin typeface="ＭＳ Ｐゴシック" panose="020B0600070205080204" pitchFamily="50" charset="-128"/>
                          <a:ea typeface="ＭＳ Ｐゴシック" panose="020B0600070205080204" pitchFamily="50" charset="-128"/>
                        </a:rPr>
                        <a:t>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400" b="0" i="0" u="none" strike="noStrike">
                          <a:effectLst/>
                          <a:latin typeface="ＭＳ Ｐゴシック" panose="020B0600070205080204" pitchFamily="50" charset="-128"/>
                          <a:ea typeface="ＭＳ Ｐゴシック" panose="020B0600070205080204" pitchFamily="50" charset="-128"/>
                        </a:rPr>
                        <a:t>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400" b="0" i="0" u="none" strike="noStrike">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840357221"/>
                  </a:ext>
                </a:extLst>
              </a:tr>
              <a:tr h="224902">
                <a:tc vMerge="1">
                  <a:txBody>
                    <a:bodyPr/>
                    <a:lstStyle/>
                    <a:p>
                      <a:endParaRPr kumimoji="1" lang="ja-JP" altLang="en-US"/>
                    </a:p>
                  </a:txBody>
                  <a:tcPr/>
                </a:tc>
                <a:tc>
                  <a:txBody>
                    <a:bodyPr/>
                    <a:lstStyle/>
                    <a:p>
                      <a:pPr algn="l" fontAlgn="ctr"/>
                      <a:r>
                        <a:rPr lang="ja-JP" altLang="en-US" sz="1400" b="0" i="0" u="none" strike="noStrike" dirty="0">
                          <a:effectLst/>
                          <a:latin typeface="ＭＳ Ｐゴシック" panose="020B0600070205080204" pitchFamily="50" charset="-128"/>
                          <a:ea typeface="ＭＳ Ｐゴシック" panose="020B0600070205080204" pitchFamily="50" charset="-128"/>
                        </a:rPr>
                        <a:t>散布単位量（</a:t>
                      </a:r>
                      <a:r>
                        <a:rPr lang="en-US" sz="1400" b="0" i="0" u="none" strike="noStrike" dirty="0">
                          <a:effectLst/>
                          <a:latin typeface="ＭＳ Ｐゴシック" panose="020B0600070205080204" pitchFamily="50" charset="-128"/>
                          <a:ea typeface="ＭＳ Ｐゴシック" panose="020B0600070205080204" pitchFamily="50" charset="-128"/>
                        </a:rPr>
                        <a:t>kg/㎡)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vMerge="1">
                  <a:txBody>
                    <a:bodyPr/>
                    <a:lstStyle/>
                    <a:p>
                      <a:endParaRPr kumimoji="1" lang="ja-JP" altLang="en-US"/>
                    </a:p>
                  </a:txBody>
                  <a:tcPr/>
                </a:tc>
                <a:tc>
                  <a:txBody>
                    <a:bodyPr/>
                    <a:lstStyle/>
                    <a:p>
                      <a:pPr algn="ctr" fontAlgn="ctr"/>
                      <a:r>
                        <a:rPr lang="en-US" altLang="ja-JP" sz="1400" b="0" i="0" u="none" strike="noStrike">
                          <a:effectLst/>
                          <a:latin typeface="ＭＳ Ｐゴシック" panose="020B0600070205080204" pitchFamily="50" charset="-128"/>
                          <a:ea typeface="ＭＳ Ｐゴシック" panose="020B0600070205080204" pitchFamily="50" charset="-128"/>
                        </a:rPr>
                        <a:t>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400" b="0" i="0" u="none" strike="noStrike">
                          <a:effectLst/>
                          <a:latin typeface="ＭＳ Ｐゴシック" panose="020B0600070205080204" pitchFamily="50" charset="-128"/>
                          <a:ea typeface="ＭＳ Ｐゴシック" panose="020B0600070205080204" pitchFamily="50" charset="-128"/>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400" b="0" i="0" u="none" strike="noStrike">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400" b="0" i="0" u="none" strike="noStrike">
                          <a:effectLst/>
                          <a:latin typeface="ＭＳ Ｐゴシック" panose="020B0600070205080204" pitchFamily="50" charset="-128"/>
                          <a:ea typeface="ＭＳ Ｐゴシック" panose="020B0600070205080204" pitchFamily="50" charset="-128"/>
                        </a:rPr>
                        <a:t>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400" b="0" i="0" u="none" strike="noStrike">
                          <a:effectLst/>
                          <a:latin typeface="ＭＳ Ｐゴシック" panose="020B0600070205080204" pitchFamily="50" charset="-128"/>
                          <a:ea typeface="ＭＳ Ｐゴシック" panose="020B0600070205080204" pitchFamily="50" charset="-128"/>
                        </a:rPr>
                        <a:t>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400" b="0" i="0" u="none" strike="noStrike">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400" b="0" i="0" u="none" strike="noStrike">
                          <a:effectLst/>
                          <a:latin typeface="ＭＳ Ｐゴシック" panose="020B0600070205080204" pitchFamily="50" charset="-128"/>
                          <a:ea typeface="ＭＳ Ｐゴシック" panose="020B0600070205080204" pitchFamily="50" charset="-128"/>
                        </a:rPr>
                        <a:t>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400" b="0" i="0" u="none" strike="noStrike">
                          <a:effectLst/>
                          <a:latin typeface="ＭＳ Ｐゴシック" panose="020B0600070205080204" pitchFamily="50" charset="-128"/>
                          <a:ea typeface="ＭＳ Ｐゴシック" panose="020B0600070205080204" pitchFamily="50" charset="-128"/>
                        </a:rPr>
                        <a:t>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400" b="0" i="0" u="none" strike="noStrike">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826642840"/>
                  </a:ext>
                </a:extLst>
              </a:tr>
              <a:tr h="445350">
                <a:tc rowSpan="4">
                  <a:txBody>
                    <a:bodyPr/>
                    <a:lstStyle/>
                    <a:p>
                      <a:pPr algn="ctr" fontAlgn="ctr"/>
                      <a:r>
                        <a:rPr lang="en-US" sz="1400" b="0" i="0" u="none" strike="noStrike" dirty="0">
                          <a:effectLst/>
                          <a:latin typeface="ＭＳ Ｐゴシック" panose="020B0600070205080204" pitchFamily="50" charset="-128"/>
                          <a:ea typeface="ＭＳ Ｐゴシック" panose="020B0600070205080204" pitchFamily="50" charset="-128"/>
                        </a:rPr>
                        <a:t>ORP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2">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上層</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4">
                  <a:txBody>
                    <a:bodyPr/>
                    <a:lstStyle/>
                    <a:p>
                      <a:pPr marL="87313" indent="-1588" algn="l" fontAlgn="ctr">
                        <a:buFont typeface="Wingdings" panose="05000000000000000000" pitchFamily="2" charset="2"/>
                        <a:buChar char="l"/>
                      </a:pPr>
                      <a:r>
                        <a:rPr lang="ja-JP" altLang="en-US" sz="1400" b="0" i="0" u="none" strike="noStrike" dirty="0">
                          <a:effectLst/>
                          <a:latin typeface="ＭＳ Ｐゴシック" panose="020B0600070205080204" pitchFamily="50" charset="-128"/>
                          <a:ea typeface="ＭＳ Ｐゴシック" panose="020B0600070205080204" pitchFamily="50" charset="-128"/>
                        </a:rPr>
                        <a:t>　</a:t>
                      </a:r>
                      <a:r>
                        <a:rPr lang="ja-JP" altLang="en-US" sz="1400" b="0" i="0" u="none" strike="noStrike" dirty="0" smtClean="0">
                          <a:effectLst/>
                          <a:latin typeface="ＭＳ Ｐゴシック" panose="020B0600070205080204" pitchFamily="50" charset="-128"/>
                          <a:ea typeface="ＭＳ Ｐゴシック" panose="020B0600070205080204" pitchFamily="50" charset="-128"/>
                        </a:rPr>
                        <a:t>エリア</a:t>
                      </a:r>
                      <a:r>
                        <a:rPr lang="en-US" altLang="ja-JP" sz="1400" b="0" i="0" u="none" strike="noStrike" dirty="0" smtClean="0">
                          <a:effectLst/>
                          <a:latin typeface="ＭＳ Ｐゴシック" panose="020B0600070205080204" pitchFamily="50" charset="-128"/>
                          <a:ea typeface="ＭＳ Ｐゴシック" panose="020B0600070205080204" pitchFamily="50" charset="-128"/>
                        </a:rPr>
                        <a:t>1</a:t>
                      </a:r>
                      <a:r>
                        <a:rPr lang="ja-JP" altLang="en-US" sz="1400" b="0" i="0" u="none" strike="noStrike" dirty="0" smtClean="0">
                          <a:effectLst/>
                          <a:latin typeface="ＭＳ Ｐゴシック" panose="020B0600070205080204" pitchFamily="50" charset="-128"/>
                          <a:ea typeface="ＭＳ Ｐゴシック" panose="020B0600070205080204" pitchFamily="50" charset="-128"/>
                        </a:rPr>
                        <a:t>万才橋では横ばい</a:t>
                      </a:r>
                      <a:endParaRPr lang="en-US" altLang="ja-JP" sz="1400" b="0" i="0" u="none" strike="noStrike" dirty="0" smtClean="0">
                        <a:effectLst/>
                        <a:latin typeface="ＭＳ Ｐゴシック" panose="020B0600070205080204" pitchFamily="50" charset="-128"/>
                        <a:ea typeface="ＭＳ Ｐゴシック" panose="020B0600070205080204" pitchFamily="50" charset="-128"/>
                      </a:endParaRPr>
                    </a:p>
                    <a:p>
                      <a:pPr marL="261938" indent="-176213" algn="l" fontAlgn="ctr">
                        <a:buFont typeface="Wingdings" panose="05000000000000000000" pitchFamily="2" charset="2"/>
                        <a:buChar char="l"/>
                      </a:pPr>
                      <a:r>
                        <a:rPr lang="ja-JP" altLang="en-US" sz="1400" b="0" i="0" u="none" strike="noStrike" dirty="0" smtClean="0">
                          <a:effectLst/>
                          <a:latin typeface="ＭＳ Ｐゴシック" panose="020B0600070205080204" pitchFamily="50" charset="-128"/>
                          <a:ea typeface="ＭＳ Ｐゴシック" panose="020B0600070205080204" pitchFamily="50" charset="-128"/>
                        </a:rPr>
                        <a:t>他は対照区も含めて上昇傾向</a:t>
                      </a:r>
                      <a:endParaRPr lang="ja-JP" altLang="en-US" sz="14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535596380"/>
                  </a:ext>
                </a:extLst>
              </a:tr>
              <a:tr h="22490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1400" b="0" i="0" u="none" strike="noStrike" dirty="0">
                          <a:effectLst/>
                          <a:latin typeface="ＭＳ Ｐゴシック" panose="020B0600070205080204" pitchFamily="50" charset="-128"/>
                          <a:ea typeface="ＭＳ Ｐゴシック" panose="020B0600070205080204" pitchFamily="50" charset="-128"/>
                        </a:rPr>
                        <a:t>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1400" b="0" i="0" u="none" strike="noStrike" dirty="0">
                          <a:effectLst/>
                          <a:latin typeface="ＭＳ Ｐゴシック" panose="020B0600070205080204" pitchFamily="50" charset="-128"/>
                          <a:ea typeface="ＭＳ Ｐゴシック" panose="020B0600070205080204" pitchFamily="50" charset="-128"/>
                        </a:rPr>
                        <a:t>13.6%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1400" b="0" i="0" u="none" strike="noStrike" dirty="0">
                          <a:effectLst/>
                          <a:latin typeface="ＭＳ Ｐゴシック" panose="020B0600070205080204" pitchFamily="50" charset="-128"/>
                          <a:ea typeface="ＭＳ Ｐゴシック" panose="020B0600070205080204" pitchFamily="50" charset="-128"/>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ja-JP" sz="1400" b="0" i="0" u="none" strike="noStrike" dirty="0">
                          <a:solidFill>
                            <a:srgbClr val="FF0000"/>
                          </a:solidFill>
                          <a:effectLst/>
                          <a:latin typeface="ＭＳ Ｐゴシック" panose="020B0600070205080204" pitchFamily="50" charset="-128"/>
                          <a:ea typeface="ＭＳ Ｐゴシック" panose="020B0600070205080204" pitchFamily="50" charset="-128"/>
                        </a:rPr>
                        <a:t>32.3%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1400" b="0" i="0" u="none" strike="noStrike" dirty="0">
                          <a:solidFill>
                            <a:srgbClr val="FF0000"/>
                          </a:solidFill>
                          <a:effectLst/>
                          <a:latin typeface="ＭＳ Ｐゴシック" panose="020B0600070205080204" pitchFamily="50" charset="-128"/>
                          <a:ea typeface="ＭＳ Ｐゴシック" panose="020B0600070205080204" pitchFamily="50" charset="-128"/>
                        </a:rPr>
                        <a:t>34.8%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altLang="ja-JP" sz="1400" b="0" i="0" u="none" strike="noStrike" dirty="0">
                          <a:solidFill>
                            <a:srgbClr val="FF0000"/>
                          </a:solidFill>
                          <a:effectLst/>
                          <a:latin typeface="ＭＳ Ｐゴシック" panose="020B0600070205080204" pitchFamily="50" charset="-128"/>
                          <a:ea typeface="ＭＳ Ｐゴシック" panose="020B0600070205080204" pitchFamily="50" charset="-128"/>
                        </a:rPr>
                        <a:t>30.2%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ja-JP" sz="1400" b="0" i="0" u="none" strike="noStrike" dirty="0">
                          <a:solidFill>
                            <a:srgbClr val="FF0000"/>
                          </a:solidFill>
                          <a:effectLst/>
                          <a:latin typeface="ＭＳ Ｐゴシック" panose="020B0600070205080204" pitchFamily="50" charset="-128"/>
                          <a:ea typeface="ＭＳ Ｐゴシック" panose="020B0600070205080204" pitchFamily="50" charset="-128"/>
                        </a:rPr>
                        <a:t>42.4%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altLang="ja-JP" sz="1400" b="0" i="0" u="none" strike="noStrike" dirty="0">
                          <a:solidFill>
                            <a:srgbClr val="FF0000"/>
                          </a:solidFill>
                          <a:effectLst/>
                          <a:latin typeface="ＭＳ Ｐゴシック" panose="020B0600070205080204" pitchFamily="50" charset="-128"/>
                          <a:ea typeface="ＭＳ Ｐゴシック" panose="020B0600070205080204" pitchFamily="50" charset="-128"/>
                        </a:rPr>
                        <a:t>61.0%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altLang="ja-JP" sz="1400" b="0" i="0" u="none" strike="noStrike" dirty="0">
                          <a:solidFill>
                            <a:srgbClr val="FF0000"/>
                          </a:solidFill>
                          <a:effectLst/>
                          <a:latin typeface="ＭＳ Ｐゴシック" panose="020B0600070205080204" pitchFamily="50" charset="-128"/>
                          <a:ea typeface="ＭＳ Ｐゴシック" panose="020B0600070205080204" pitchFamily="50" charset="-128"/>
                        </a:rPr>
                        <a:t>34.4%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96910982"/>
                  </a:ext>
                </a:extLst>
              </a:tr>
              <a:tr h="445350">
                <a:tc vMerge="1">
                  <a:txBody>
                    <a:bodyPr/>
                    <a:lstStyle/>
                    <a:p>
                      <a:endParaRPr kumimoji="1" lang="ja-JP" altLang="en-US"/>
                    </a:p>
                  </a:txBody>
                  <a:tcPr/>
                </a:tc>
                <a:tc rowSpan="2">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下層</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vMerge="1">
                  <a:txBody>
                    <a:bodyPr/>
                    <a:lstStyle/>
                    <a:p>
                      <a:endParaRPr kumimoji="1" lang="ja-JP" altLang="en-US"/>
                    </a:p>
                  </a:txBody>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08911607"/>
                  </a:ext>
                </a:extLst>
              </a:tr>
              <a:tr h="22490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1400" b="0" i="0" u="none" strike="noStrike" dirty="0">
                          <a:effectLst/>
                          <a:latin typeface="ＭＳ Ｐゴシック" panose="020B0600070205080204" pitchFamily="50" charset="-128"/>
                          <a:ea typeface="ＭＳ Ｐゴシック" panose="020B0600070205080204" pitchFamily="50" charset="-128"/>
                        </a:rPr>
                        <a:t>19.2%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1400" b="0" i="0" u="none" strike="noStrike" dirty="0">
                          <a:solidFill>
                            <a:srgbClr val="FF0000"/>
                          </a:solidFill>
                          <a:effectLst/>
                          <a:latin typeface="ＭＳ Ｐゴシック" panose="020B0600070205080204" pitchFamily="50" charset="-128"/>
                          <a:ea typeface="ＭＳ Ｐゴシック" panose="020B0600070205080204" pitchFamily="50" charset="-128"/>
                        </a:rPr>
                        <a:t>21.5%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1400" b="0" i="0" u="none" strike="noStrike" dirty="0">
                          <a:effectLst/>
                          <a:latin typeface="ＭＳ Ｐゴシック" panose="020B0600070205080204" pitchFamily="50" charset="-128"/>
                          <a:ea typeface="ＭＳ Ｐゴシック" panose="020B0600070205080204" pitchFamily="50" charset="-128"/>
                        </a:rPr>
                        <a:t>18.0%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ja-JP" sz="1400" b="0" i="0" u="none" strike="noStrike" dirty="0">
                          <a:solidFill>
                            <a:srgbClr val="FF0000"/>
                          </a:solidFill>
                          <a:effectLst/>
                          <a:latin typeface="ＭＳ Ｐゴシック" panose="020B0600070205080204" pitchFamily="50" charset="-128"/>
                          <a:ea typeface="ＭＳ Ｐゴシック" panose="020B0600070205080204" pitchFamily="50" charset="-128"/>
                        </a:rPr>
                        <a:t>47.5%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1400" b="0" i="0" u="none" strike="noStrike" dirty="0">
                          <a:solidFill>
                            <a:srgbClr val="FF0000"/>
                          </a:solidFill>
                          <a:effectLst/>
                          <a:latin typeface="ＭＳ Ｐゴシック" panose="020B0600070205080204" pitchFamily="50" charset="-128"/>
                          <a:ea typeface="ＭＳ Ｐゴシック" panose="020B0600070205080204" pitchFamily="50" charset="-128"/>
                        </a:rPr>
                        <a:t>57.1%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altLang="ja-JP" sz="1400" b="0" i="0" u="none" strike="noStrike" dirty="0">
                          <a:solidFill>
                            <a:srgbClr val="FF0000"/>
                          </a:solidFill>
                          <a:effectLst/>
                          <a:latin typeface="ＭＳ Ｐゴシック" panose="020B0600070205080204" pitchFamily="50" charset="-128"/>
                          <a:ea typeface="ＭＳ Ｐゴシック" panose="020B0600070205080204" pitchFamily="50" charset="-128"/>
                        </a:rPr>
                        <a:t>59.1%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ja-JP" sz="1400" b="0" i="0" u="none" strike="noStrike" dirty="0">
                          <a:solidFill>
                            <a:srgbClr val="FF0000"/>
                          </a:solidFill>
                          <a:effectLst/>
                          <a:latin typeface="ＭＳ Ｐゴシック" panose="020B0600070205080204" pitchFamily="50" charset="-128"/>
                          <a:ea typeface="ＭＳ Ｐゴシック" panose="020B0600070205080204" pitchFamily="50" charset="-128"/>
                        </a:rPr>
                        <a:t>48.3%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altLang="ja-JP" sz="1400" b="0" i="0" u="none" strike="noStrike" dirty="0">
                          <a:solidFill>
                            <a:srgbClr val="FF0000"/>
                          </a:solidFill>
                          <a:effectLst/>
                          <a:latin typeface="ＭＳ Ｐゴシック" panose="020B0600070205080204" pitchFamily="50" charset="-128"/>
                          <a:ea typeface="ＭＳ Ｐゴシック" panose="020B0600070205080204" pitchFamily="50" charset="-128"/>
                        </a:rPr>
                        <a:t>65.2%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altLang="ja-JP" sz="1400" b="0" i="0" u="none" strike="noStrike">
                          <a:solidFill>
                            <a:srgbClr val="FF0000"/>
                          </a:solidFill>
                          <a:effectLst/>
                          <a:latin typeface="ＭＳ Ｐゴシック" panose="020B0600070205080204" pitchFamily="50" charset="-128"/>
                          <a:ea typeface="ＭＳ Ｐゴシック" panose="020B0600070205080204" pitchFamily="50" charset="-128"/>
                        </a:rPr>
                        <a:t>40.4%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958554496"/>
                  </a:ext>
                </a:extLst>
              </a:tr>
              <a:tr h="445350">
                <a:tc rowSpan="4">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全硫化物</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2">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上層</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4">
                  <a:txBody>
                    <a:bodyPr/>
                    <a:lstStyle/>
                    <a:p>
                      <a:pPr marL="87313" indent="0" algn="l" fontAlgn="ctr">
                        <a:buFont typeface="Wingdings" panose="05000000000000000000" pitchFamily="2" charset="2"/>
                        <a:buChar char="l"/>
                      </a:pPr>
                      <a:r>
                        <a:rPr lang="ja-JP" altLang="en-US" sz="1400" b="0" i="0" u="none" strike="noStrike" dirty="0">
                          <a:effectLst/>
                          <a:latin typeface="ＭＳ Ｐゴシック" panose="020B0600070205080204" pitchFamily="50" charset="-128"/>
                          <a:ea typeface="ＭＳ Ｐゴシック" panose="020B0600070205080204" pitchFamily="50" charset="-128"/>
                        </a:rPr>
                        <a:t>　</a:t>
                      </a:r>
                      <a:r>
                        <a:rPr lang="ja-JP" altLang="en-US" sz="1400" b="0" i="0" u="none" strike="noStrike" dirty="0" smtClean="0">
                          <a:effectLst/>
                          <a:latin typeface="ＭＳ Ｐゴシック" panose="020B0600070205080204" pitchFamily="50" charset="-128"/>
                          <a:ea typeface="ＭＳ Ｐゴシック" panose="020B0600070205080204" pitchFamily="50" charset="-128"/>
                        </a:rPr>
                        <a:t>エリア</a:t>
                      </a:r>
                      <a:r>
                        <a:rPr lang="en-US" altLang="ja-JP" sz="1400" b="0" i="0" u="none" strike="noStrike" dirty="0" smtClean="0">
                          <a:effectLst/>
                          <a:latin typeface="ＭＳ Ｐゴシック" panose="020B0600070205080204" pitchFamily="50" charset="-128"/>
                          <a:ea typeface="ＭＳ Ｐゴシック" panose="020B0600070205080204" pitchFamily="50" charset="-128"/>
                        </a:rPr>
                        <a:t>1</a:t>
                      </a:r>
                      <a:r>
                        <a:rPr lang="ja-JP" altLang="en-US" sz="1400" b="0" i="0" u="none" strike="noStrike" dirty="0" smtClean="0">
                          <a:effectLst/>
                          <a:latin typeface="ＭＳ Ｐゴシック" panose="020B0600070205080204" pitchFamily="50" charset="-128"/>
                          <a:ea typeface="ＭＳ Ｐゴシック" panose="020B0600070205080204" pitchFamily="50" charset="-128"/>
                        </a:rPr>
                        <a:t>万才橋では上昇傾向</a:t>
                      </a:r>
                      <a:endParaRPr lang="en-US" altLang="ja-JP" sz="1400" b="0" i="0" u="none" strike="noStrike" dirty="0" smtClean="0">
                        <a:effectLst/>
                        <a:latin typeface="ＭＳ Ｐゴシック" panose="020B0600070205080204" pitchFamily="50" charset="-128"/>
                        <a:ea typeface="ＭＳ Ｐゴシック" panose="020B0600070205080204" pitchFamily="50" charset="-128"/>
                      </a:endParaRPr>
                    </a:p>
                    <a:p>
                      <a:pPr marL="261938" indent="-174625" algn="l" fontAlgn="ctr">
                        <a:buFont typeface="Wingdings" panose="05000000000000000000" pitchFamily="2" charset="2"/>
                        <a:buChar char="l"/>
                        <a:tabLst/>
                      </a:pPr>
                      <a:r>
                        <a:rPr lang="ja-JP" altLang="en-US" sz="1400" b="0" i="0" u="none" strike="noStrike" dirty="0" smtClean="0">
                          <a:effectLst/>
                          <a:latin typeface="ＭＳ Ｐゴシック" panose="020B0600070205080204" pitchFamily="50" charset="-128"/>
                          <a:ea typeface="ＭＳ Ｐゴシック" panose="020B0600070205080204" pitchFamily="50" charset="-128"/>
                        </a:rPr>
                        <a:t>エリア２千歳橋では実験区</a:t>
                      </a:r>
                      <a:r>
                        <a:rPr lang="en-US" altLang="ja-JP" sz="1400" b="0" i="0" u="none" strike="noStrike" dirty="0" smtClean="0">
                          <a:effectLst/>
                          <a:latin typeface="ＭＳ Ｐゴシック" panose="020B0600070205080204" pitchFamily="50" charset="-128"/>
                          <a:ea typeface="ＭＳ Ｐゴシック" panose="020B0600070205080204" pitchFamily="50" charset="-128"/>
                        </a:rPr>
                        <a:t>2</a:t>
                      </a:r>
                      <a:r>
                        <a:rPr lang="ja-JP" altLang="en-US" sz="1400" b="0" i="0" u="none" strike="noStrike" dirty="0" smtClean="0">
                          <a:effectLst/>
                          <a:latin typeface="ＭＳ Ｐゴシック" panose="020B0600070205080204" pitchFamily="50" charset="-128"/>
                          <a:ea typeface="ＭＳ Ｐゴシック" panose="020B0600070205080204" pitchFamily="50" charset="-128"/>
                        </a:rPr>
                        <a:t>上層下層で</a:t>
                      </a:r>
                      <a:r>
                        <a:rPr lang="ja-JP" altLang="en-US" sz="14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改善</a:t>
                      </a:r>
                      <a:r>
                        <a:rPr lang="ja-JP" altLang="en-US" sz="1400" b="0" i="0" u="none" strike="noStrike" dirty="0" smtClean="0">
                          <a:effectLst/>
                          <a:latin typeface="ＭＳ Ｐゴシック" panose="020B0600070205080204" pitchFamily="50" charset="-128"/>
                          <a:ea typeface="ＭＳ Ｐゴシック" panose="020B0600070205080204" pitchFamily="50" charset="-128"/>
                        </a:rPr>
                        <a:t>傾向</a:t>
                      </a:r>
                      <a:endParaRPr lang="en-US" altLang="ja-JP" sz="1400" b="0" i="0" u="none" strike="noStrike" dirty="0" smtClean="0">
                        <a:effectLst/>
                        <a:latin typeface="ＭＳ Ｐゴシック" panose="020B0600070205080204" pitchFamily="50" charset="-128"/>
                        <a:ea typeface="ＭＳ Ｐゴシック" panose="020B0600070205080204" pitchFamily="50" charset="-128"/>
                      </a:endParaRPr>
                    </a:p>
                    <a:p>
                      <a:pPr marL="261938" indent="-174625" algn="l" fontAlgn="ctr">
                        <a:buFont typeface="Wingdings" panose="05000000000000000000" pitchFamily="2" charset="2"/>
                        <a:buChar char="l"/>
                        <a:tabLst>
                          <a:tab pos="363538" algn="l"/>
                        </a:tabLst>
                      </a:pPr>
                      <a:r>
                        <a:rPr lang="ja-JP" altLang="en-US" sz="1400" b="0" i="0" u="none" strike="noStrike" dirty="0" smtClean="0">
                          <a:effectLst/>
                          <a:latin typeface="ＭＳ Ｐゴシック" panose="020B0600070205080204" pitchFamily="50" charset="-128"/>
                          <a:ea typeface="ＭＳ Ｐゴシック" panose="020B0600070205080204" pitchFamily="50" charset="-128"/>
                        </a:rPr>
                        <a:t>エリア３南弁天橋では実験区</a:t>
                      </a:r>
                      <a:r>
                        <a:rPr lang="en-US" altLang="ja-JP" sz="1400" b="0" i="0" u="none" strike="noStrike" dirty="0" smtClean="0">
                          <a:effectLst/>
                          <a:latin typeface="ＭＳ Ｐゴシック" panose="020B0600070205080204" pitchFamily="50" charset="-128"/>
                          <a:ea typeface="ＭＳ Ｐゴシック" panose="020B0600070205080204" pitchFamily="50" charset="-128"/>
                        </a:rPr>
                        <a:t>1</a:t>
                      </a:r>
                      <a:r>
                        <a:rPr lang="ja-JP" altLang="en-US" sz="1400" b="0" i="0" u="none" strike="noStrike" dirty="0" smtClean="0">
                          <a:effectLst/>
                          <a:latin typeface="ＭＳ Ｐゴシック" panose="020B0600070205080204" pitchFamily="50" charset="-128"/>
                          <a:ea typeface="ＭＳ Ｐゴシック" panose="020B0600070205080204" pitchFamily="50" charset="-128"/>
                        </a:rPr>
                        <a:t>下層実験区</a:t>
                      </a:r>
                      <a:r>
                        <a:rPr lang="en-US" altLang="ja-JP" sz="1400" b="0" i="0" u="none" strike="noStrike" dirty="0" smtClean="0">
                          <a:effectLst/>
                          <a:latin typeface="ＭＳ Ｐゴシック" panose="020B0600070205080204" pitchFamily="50" charset="-128"/>
                          <a:ea typeface="ＭＳ Ｐゴシック" panose="020B0600070205080204" pitchFamily="50" charset="-128"/>
                        </a:rPr>
                        <a:t>2</a:t>
                      </a:r>
                      <a:r>
                        <a:rPr lang="ja-JP" altLang="en-US" sz="1400" b="0" i="0" u="none" strike="noStrike" dirty="0" smtClean="0">
                          <a:effectLst/>
                          <a:latin typeface="ＭＳ Ｐゴシック" panose="020B0600070205080204" pitchFamily="50" charset="-128"/>
                          <a:ea typeface="ＭＳ Ｐゴシック" panose="020B0600070205080204" pitchFamily="50" charset="-128"/>
                        </a:rPr>
                        <a:t>上層下層で</a:t>
                      </a:r>
                      <a:r>
                        <a:rPr lang="ja-JP" altLang="en-US" sz="14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改善</a:t>
                      </a:r>
                      <a:r>
                        <a:rPr lang="ja-JP" altLang="en-US" sz="1400" b="0" i="0" u="none" strike="noStrike" dirty="0" smtClean="0">
                          <a:effectLst/>
                          <a:latin typeface="ＭＳ Ｐゴシック" panose="020B0600070205080204" pitchFamily="50" charset="-128"/>
                          <a:ea typeface="ＭＳ Ｐゴシック" panose="020B0600070205080204" pitchFamily="50" charset="-128"/>
                        </a:rPr>
                        <a:t>・</a:t>
                      </a:r>
                      <a:r>
                        <a:rPr lang="ja-JP" altLang="en-US" sz="1400" b="0" i="0" u="none" strike="noStrike" dirty="0" smtClean="0">
                          <a:solidFill>
                            <a:srgbClr val="0000FF"/>
                          </a:solidFill>
                          <a:effectLst/>
                          <a:latin typeface="ＭＳ Ｐゴシック" panose="020B0600070205080204" pitchFamily="50" charset="-128"/>
                          <a:ea typeface="ＭＳ Ｐゴシック" panose="020B0600070205080204" pitchFamily="50" charset="-128"/>
                        </a:rPr>
                        <a:t>緩和</a:t>
                      </a:r>
                      <a:r>
                        <a:rPr lang="ja-JP" altLang="en-US" sz="1400" b="0" i="0" u="none" strike="noStrike" dirty="0" smtClean="0">
                          <a:effectLst/>
                          <a:latin typeface="ＭＳ Ｐゴシック" panose="020B0600070205080204" pitchFamily="50" charset="-128"/>
                          <a:ea typeface="ＭＳ Ｐゴシック" panose="020B0600070205080204" pitchFamily="50" charset="-128"/>
                        </a:rPr>
                        <a:t>傾向</a:t>
                      </a:r>
                      <a:endParaRPr lang="ja-JP" altLang="en-US" sz="14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07893936"/>
                  </a:ext>
                </a:extLst>
              </a:tr>
              <a:tr h="22490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1400" b="0" i="0" u="none" strike="noStrike" dirty="0">
                          <a:solidFill>
                            <a:srgbClr val="FF0000"/>
                          </a:solidFill>
                          <a:effectLst/>
                          <a:latin typeface="ＭＳ Ｐゴシック" panose="020B0600070205080204" pitchFamily="50" charset="-128"/>
                          <a:ea typeface="ＭＳ Ｐゴシック" panose="020B0600070205080204" pitchFamily="50" charset="-128"/>
                        </a:rPr>
                        <a:t>126.5%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1400" b="0" i="0" u="none" strike="noStrike" dirty="0">
                          <a:solidFill>
                            <a:srgbClr val="FF0000"/>
                          </a:solidFill>
                          <a:effectLst/>
                          <a:latin typeface="ＭＳ Ｐゴシック" panose="020B0600070205080204" pitchFamily="50" charset="-128"/>
                          <a:ea typeface="ＭＳ Ｐゴシック" panose="020B0600070205080204" pitchFamily="50" charset="-128"/>
                        </a:rPr>
                        <a:t>55.8%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1400" b="0" i="0" u="none" strike="noStrike" dirty="0">
                          <a:solidFill>
                            <a:srgbClr val="FF0000"/>
                          </a:solidFill>
                          <a:effectLst/>
                          <a:latin typeface="ＭＳ Ｐゴシック" panose="020B0600070205080204" pitchFamily="50" charset="-128"/>
                          <a:ea typeface="ＭＳ Ｐゴシック" panose="020B0600070205080204" pitchFamily="50" charset="-128"/>
                        </a:rPr>
                        <a:t>86.6%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ja-JP" sz="1400" b="0" i="0" u="none" strike="noStrike" dirty="0">
                          <a:effectLst/>
                          <a:latin typeface="ＭＳ Ｐゴシック" panose="020B0600070205080204" pitchFamily="50" charset="-128"/>
                          <a:ea typeface="ＭＳ Ｐゴシック" panose="020B0600070205080204" pitchFamily="50" charset="-128"/>
                        </a:rPr>
                        <a:t>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1400" b="0" i="0" u="none" strike="noStrike" dirty="0">
                          <a:solidFill>
                            <a:srgbClr val="0000FF"/>
                          </a:solidFill>
                          <a:effectLst/>
                          <a:latin typeface="ＭＳ Ｐゴシック" panose="020B0600070205080204" pitchFamily="50" charset="-128"/>
                          <a:ea typeface="ＭＳ Ｐゴシック" panose="020B0600070205080204" pitchFamily="50" charset="-128"/>
                        </a:rPr>
                        <a:t>-29.0%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altLang="ja-JP" sz="1400" b="0" i="0" u="none" strike="noStrike" dirty="0">
                          <a:effectLst/>
                          <a:latin typeface="ＭＳ Ｐゴシック" panose="020B0600070205080204" pitchFamily="50" charset="-128"/>
                          <a:ea typeface="ＭＳ Ｐゴシック" panose="020B0600070205080204" pitchFamily="50" charset="-128"/>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ja-JP" sz="1400" b="0" i="0" u="none" strike="noStrike" dirty="0">
                          <a:solidFill>
                            <a:srgbClr val="FF0000"/>
                          </a:solidFill>
                          <a:effectLst/>
                          <a:latin typeface="ＭＳ Ｐゴシック" panose="020B0600070205080204" pitchFamily="50" charset="-128"/>
                          <a:ea typeface="ＭＳ Ｐゴシック" panose="020B0600070205080204" pitchFamily="50" charset="-128"/>
                        </a:rPr>
                        <a:t>26.0%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altLang="ja-JP" sz="1400" b="0" i="0" u="none" strike="noStrike" dirty="0">
                          <a:solidFill>
                            <a:srgbClr val="0000FF"/>
                          </a:solidFill>
                          <a:effectLst/>
                          <a:latin typeface="ＭＳ Ｐゴシック" panose="020B0600070205080204" pitchFamily="50" charset="-128"/>
                          <a:ea typeface="ＭＳ Ｐゴシック" panose="020B0600070205080204" pitchFamily="50" charset="-128"/>
                        </a:rPr>
                        <a:t>-61.5%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altLang="ja-JP" sz="1400" b="0" i="0" u="none" strike="noStrike" dirty="0">
                          <a:solidFill>
                            <a:srgbClr val="FF0000"/>
                          </a:solidFill>
                          <a:effectLst/>
                          <a:latin typeface="ＭＳ Ｐゴシック" panose="020B0600070205080204" pitchFamily="50" charset="-128"/>
                          <a:ea typeface="ＭＳ Ｐゴシック" panose="020B0600070205080204" pitchFamily="50" charset="-128"/>
                        </a:rPr>
                        <a:t>64.0%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670500201"/>
                  </a:ext>
                </a:extLst>
              </a:tr>
              <a:tr h="445350">
                <a:tc vMerge="1">
                  <a:txBody>
                    <a:bodyPr/>
                    <a:lstStyle/>
                    <a:p>
                      <a:endParaRPr kumimoji="1" lang="ja-JP" altLang="en-US"/>
                    </a:p>
                  </a:txBody>
                  <a:tcPr/>
                </a:tc>
                <a:tc rowSpan="2">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下層</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vMerge="1">
                  <a:txBody>
                    <a:bodyPr/>
                    <a:lstStyle/>
                    <a:p>
                      <a:endParaRPr kumimoji="1" lang="ja-JP" altLang="en-US"/>
                    </a:p>
                  </a:txBody>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77787315"/>
                  </a:ext>
                </a:extLst>
              </a:tr>
              <a:tr h="22490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1400" b="0" i="0" u="none" strike="noStrike" dirty="0">
                          <a:solidFill>
                            <a:srgbClr val="FF0000"/>
                          </a:solidFill>
                          <a:effectLst/>
                          <a:latin typeface="ＭＳ Ｐゴシック" panose="020B0600070205080204" pitchFamily="50" charset="-128"/>
                          <a:ea typeface="ＭＳ Ｐゴシック" panose="020B0600070205080204" pitchFamily="50" charset="-128"/>
                        </a:rPr>
                        <a:t>29.9%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1400" b="0" i="0" u="none" strike="noStrike" dirty="0">
                          <a:solidFill>
                            <a:srgbClr val="FF0000"/>
                          </a:solidFill>
                          <a:effectLst/>
                          <a:latin typeface="ＭＳ Ｐゴシック" panose="020B0600070205080204" pitchFamily="50" charset="-128"/>
                          <a:ea typeface="ＭＳ Ｐゴシック" panose="020B0600070205080204" pitchFamily="50" charset="-128"/>
                        </a:rPr>
                        <a:t>46.6%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1400" b="0" i="0" u="none" strike="noStrike" dirty="0">
                          <a:solidFill>
                            <a:srgbClr val="FF0000"/>
                          </a:solidFill>
                          <a:effectLst/>
                          <a:latin typeface="ＭＳ Ｐゴシック" panose="020B0600070205080204" pitchFamily="50" charset="-128"/>
                          <a:ea typeface="ＭＳ Ｐゴシック" panose="020B0600070205080204" pitchFamily="50" charset="-128"/>
                        </a:rPr>
                        <a:t>43.8%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ja-JP" sz="1400" b="0" i="0" u="none" strike="noStrike" dirty="0">
                          <a:effectLst/>
                          <a:latin typeface="ＭＳ Ｐゴシック" panose="020B0600070205080204" pitchFamily="50" charset="-128"/>
                          <a:ea typeface="ＭＳ Ｐゴシック" panose="020B0600070205080204" pitchFamily="50" charset="-128"/>
                        </a:rPr>
                        <a:t>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1400" b="0" i="0" u="none" strike="noStrike" dirty="0">
                          <a:solidFill>
                            <a:srgbClr val="0000FF"/>
                          </a:solidFill>
                          <a:effectLst/>
                          <a:latin typeface="ＭＳ Ｐゴシック" panose="020B0600070205080204" pitchFamily="50" charset="-128"/>
                          <a:ea typeface="ＭＳ Ｐゴシック" panose="020B0600070205080204" pitchFamily="50" charset="-128"/>
                        </a:rPr>
                        <a:t>-35.9%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altLang="ja-JP" sz="1400" b="0" i="0" u="none" strike="noStrike" dirty="0">
                          <a:effectLst/>
                          <a:latin typeface="ＭＳ Ｐゴシック" panose="020B0600070205080204" pitchFamily="50" charset="-128"/>
                          <a:ea typeface="ＭＳ Ｐゴシック" panose="020B0600070205080204" pitchFamily="50" charset="-128"/>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ja-JP" sz="1400" b="0" i="0" u="none" strike="noStrike" dirty="0">
                          <a:effectLst/>
                          <a:latin typeface="ＭＳ Ｐゴシック" panose="020B0600070205080204" pitchFamily="50" charset="-128"/>
                          <a:ea typeface="ＭＳ Ｐゴシック" panose="020B0600070205080204" pitchFamily="50" charset="-128"/>
                        </a:rPr>
                        <a:t>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altLang="ja-JP" sz="1400" b="0" i="0" u="none" strike="noStrike" dirty="0">
                          <a:effectLst/>
                          <a:latin typeface="ＭＳ Ｐゴシック" panose="020B0600070205080204" pitchFamily="50" charset="-128"/>
                          <a:ea typeface="ＭＳ Ｐゴシック" panose="020B0600070205080204" pitchFamily="50" charset="-128"/>
                        </a:rPr>
                        <a:t>-13.7%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altLang="ja-JP" sz="1400" b="0" i="0" u="none" strike="noStrike" dirty="0">
                          <a:solidFill>
                            <a:srgbClr val="FF0000"/>
                          </a:solidFill>
                          <a:effectLst/>
                          <a:latin typeface="ＭＳ Ｐゴシック" panose="020B0600070205080204" pitchFamily="50" charset="-128"/>
                          <a:ea typeface="ＭＳ Ｐゴシック" panose="020B0600070205080204" pitchFamily="50" charset="-128"/>
                        </a:rPr>
                        <a:t>85.7%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173636"/>
                  </a:ext>
                </a:extLst>
              </a:tr>
              <a:tr h="445350">
                <a:tc rowSpan="4">
                  <a:txBody>
                    <a:bodyPr/>
                    <a:lstStyle/>
                    <a:p>
                      <a:pPr algn="ctr" fontAlgn="ctr"/>
                      <a:r>
                        <a:rPr lang="en-US" sz="1400" b="0" i="0" u="none" strike="noStrike" dirty="0">
                          <a:effectLst/>
                          <a:latin typeface="ＭＳ Ｐゴシック" panose="020B0600070205080204" pitchFamily="50" charset="-128"/>
                          <a:ea typeface="ＭＳ Ｐゴシック" panose="020B0600070205080204" pitchFamily="50" charset="-128"/>
                        </a:rPr>
                        <a:t>TOC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2">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上層</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4">
                  <a:txBody>
                    <a:bodyPr/>
                    <a:lstStyle/>
                    <a:p>
                      <a:pPr marL="87313" indent="0" algn="l" fontAlgn="ctr">
                        <a:buFont typeface="Wingdings" panose="05000000000000000000" pitchFamily="2" charset="2"/>
                        <a:buChar char="l"/>
                      </a:pPr>
                      <a:r>
                        <a:rPr lang="ja-JP" altLang="en-US" sz="1400" b="0" i="0" u="none" strike="noStrike" dirty="0">
                          <a:effectLst/>
                          <a:latin typeface="ＭＳ Ｐゴシック" panose="020B0600070205080204" pitchFamily="50" charset="-128"/>
                          <a:ea typeface="ＭＳ Ｐゴシック" panose="020B0600070205080204" pitchFamily="50" charset="-128"/>
                        </a:rPr>
                        <a:t>　</a:t>
                      </a:r>
                      <a:r>
                        <a:rPr lang="ja-JP" altLang="en-US" sz="1400" b="0" i="0" u="none" strike="noStrike" dirty="0" smtClean="0">
                          <a:effectLst/>
                          <a:latin typeface="ＭＳ Ｐゴシック" panose="020B0600070205080204" pitchFamily="50" charset="-128"/>
                          <a:ea typeface="ＭＳ Ｐゴシック" panose="020B0600070205080204" pitchFamily="50" charset="-128"/>
                        </a:rPr>
                        <a:t>全体では横ばいあるいは低下傾向</a:t>
                      </a:r>
                      <a:endParaRPr lang="en-US" altLang="ja-JP" sz="1400" b="0" i="0" u="none" strike="noStrike" dirty="0" smtClean="0">
                        <a:effectLst/>
                        <a:latin typeface="ＭＳ Ｐゴシック" panose="020B0600070205080204" pitchFamily="50" charset="-128"/>
                        <a:ea typeface="ＭＳ Ｐゴシック" panose="020B0600070205080204" pitchFamily="50" charset="-128"/>
                      </a:endParaRPr>
                    </a:p>
                    <a:p>
                      <a:pPr marL="261938" indent="-174625" algn="l" fontAlgn="ctr">
                        <a:buFont typeface="Wingdings" panose="05000000000000000000" pitchFamily="2" charset="2"/>
                        <a:buChar char="l"/>
                      </a:pPr>
                      <a:r>
                        <a:rPr lang="ja-JP" altLang="en-US" sz="1400" b="0" i="0" u="none" strike="noStrike" dirty="0" smtClean="0">
                          <a:effectLst/>
                          <a:latin typeface="ＭＳ Ｐゴシック" panose="020B0600070205080204" pitchFamily="50" charset="-128"/>
                          <a:ea typeface="ＭＳ Ｐゴシック" panose="020B0600070205080204" pitchFamily="50" charset="-128"/>
                        </a:rPr>
                        <a:t>エリア３南弁天橋では実験区２下層で</a:t>
                      </a:r>
                      <a:r>
                        <a:rPr lang="ja-JP" altLang="en-US" sz="14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改善</a:t>
                      </a:r>
                      <a:r>
                        <a:rPr lang="ja-JP" altLang="en-US" sz="1400" b="0" i="0" u="none" strike="noStrike" dirty="0" smtClean="0">
                          <a:effectLst/>
                          <a:latin typeface="ＭＳ Ｐゴシック" panose="020B0600070205080204" pitchFamily="50" charset="-128"/>
                          <a:ea typeface="ＭＳ Ｐゴシック" panose="020B0600070205080204" pitchFamily="50" charset="-128"/>
                        </a:rPr>
                        <a:t>傾向</a:t>
                      </a:r>
                      <a:endParaRPr lang="en-US" altLang="ja-JP" sz="1400" b="0" i="0" u="none" strike="noStrike" dirty="0" smtClean="0">
                        <a:effectLst/>
                        <a:latin typeface="ＭＳ Ｐゴシック" panose="020B0600070205080204" pitchFamily="50" charset="-128"/>
                        <a:ea typeface="ＭＳ Ｐゴシック" panose="020B0600070205080204" pitchFamily="50" charset="-128"/>
                      </a:endParaRPr>
                    </a:p>
                    <a:p>
                      <a:pPr marL="285750" indent="-198438" algn="l" fontAlgn="ctr">
                        <a:buFont typeface="Wingdings" panose="05000000000000000000" pitchFamily="2" charset="2"/>
                        <a:buChar char="l"/>
                      </a:pPr>
                      <a:endParaRPr lang="ja-JP" altLang="en-US" sz="14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4512889"/>
                  </a:ext>
                </a:extLst>
              </a:tr>
              <a:tr h="22490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1400" b="0" i="0" u="none" strike="noStrike" dirty="0">
                          <a:effectLst/>
                          <a:latin typeface="ＭＳ Ｐゴシック" panose="020B0600070205080204" pitchFamily="50" charset="-128"/>
                          <a:ea typeface="ＭＳ Ｐゴシック" panose="020B0600070205080204" pitchFamily="50" charset="-128"/>
                        </a:rPr>
                        <a:t>10.3%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1400" b="0" i="0" u="none" strike="noStrike" dirty="0">
                          <a:solidFill>
                            <a:srgbClr val="0000FF"/>
                          </a:solidFill>
                          <a:effectLst/>
                          <a:latin typeface="ＭＳ Ｐゴシック" panose="020B0600070205080204" pitchFamily="50" charset="-128"/>
                          <a:ea typeface="ＭＳ Ｐゴシック" panose="020B0600070205080204" pitchFamily="50" charset="-128"/>
                        </a:rPr>
                        <a:t>-56.5%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1400" b="0" i="0" u="none" strike="noStrike" dirty="0">
                          <a:solidFill>
                            <a:srgbClr val="0000FF"/>
                          </a:solidFill>
                          <a:effectLst/>
                          <a:latin typeface="ＭＳ Ｐゴシック" panose="020B0600070205080204" pitchFamily="50" charset="-128"/>
                          <a:ea typeface="ＭＳ Ｐゴシック" panose="020B0600070205080204" pitchFamily="50" charset="-128"/>
                        </a:rPr>
                        <a:t>-37.4%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ja-JP" sz="1400" b="0" i="0" u="none" strike="noStrike">
                          <a:effectLst/>
                          <a:latin typeface="ＭＳ Ｐゴシック" panose="020B0600070205080204" pitchFamily="50" charset="-128"/>
                          <a:ea typeface="ＭＳ Ｐゴシック" panose="020B0600070205080204" pitchFamily="50" charset="-128"/>
                        </a:rPr>
                        <a:t>15.4%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1400" b="0" i="0" u="none" strike="noStrike" dirty="0">
                          <a:effectLst/>
                          <a:latin typeface="ＭＳ Ｐゴシック" panose="020B0600070205080204" pitchFamily="50" charset="-128"/>
                          <a:ea typeface="ＭＳ Ｐゴシック" panose="020B0600070205080204" pitchFamily="50" charset="-128"/>
                        </a:rPr>
                        <a:t>-10.9%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altLang="ja-JP" sz="1400" b="0" i="0" u="none" strike="noStrike" dirty="0">
                          <a:solidFill>
                            <a:srgbClr val="0000FF"/>
                          </a:solidFill>
                          <a:effectLst/>
                          <a:latin typeface="ＭＳ Ｐゴシック" panose="020B0600070205080204" pitchFamily="50" charset="-128"/>
                          <a:ea typeface="ＭＳ Ｐゴシック" panose="020B0600070205080204" pitchFamily="50" charset="-128"/>
                        </a:rPr>
                        <a:t>-45.9%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ja-JP" sz="1400" b="0" i="0" u="none" strike="noStrike" dirty="0">
                          <a:effectLst/>
                          <a:latin typeface="ＭＳ Ｐゴシック" panose="020B0600070205080204" pitchFamily="50" charset="-128"/>
                          <a:ea typeface="ＭＳ Ｐゴシック" panose="020B0600070205080204" pitchFamily="50" charset="-128"/>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altLang="ja-JP" sz="1400" b="0" i="0" u="none" strike="noStrike" dirty="0">
                          <a:effectLst/>
                          <a:latin typeface="ＭＳ Ｐゴシック" panose="020B0600070205080204" pitchFamily="50" charset="-128"/>
                          <a:ea typeface="ＭＳ Ｐゴシック" panose="020B0600070205080204" pitchFamily="50" charset="-128"/>
                        </a:rPr>
                        <a:t>13.1%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altLang="ja-JP" sz="1400" b="0" i="0" u="none" strike="noStrike" dirty="0">
                          <a:solidFill>
                            <a:srgbClr val="0000FF"/>
                          </a:solidFill>
                          <a:effectLst/>
                          <a:latin typeface="ＭＳ Ｐゴシック" panose="020B0600070205080204" pitchFamily="50" charset="-128"/>
                          <a:ea typeface="ＭＳ Ｐゴシック" panose="020B0600070205080204" pitchFamily="50" charset="-128"/>
                        </a:rPr>
                        <a:t>-29.4%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12993965"/>
                  </a:ext>
                </a:extLst>
              </a:tr>
              <a:tr h="445350">
                <a:tc vMerge="1">
                  <a:txBody>
                    <a:bodyPr/>
                    <a:lstStyle/>
                    <a:p>
                      <a:endParaRPr kumimoji="1" lang="ja-JP" altLang="en-US"/>
                    </a:p>
                  </a:txBody>
                  <a:tcPr/>
                </a:tc>
                <a:tc rowSpan="2">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下層</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vMerge="1">
                  <a:txBody>
                    <a:bodyPr/>
                    <a:lstStyle/>
                    <a:p>
                      <a:endParaRPr kumimoji="1" lang="ja-JP" altLang="en-US"/>
                    </a:p>
                  </a:txBody>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1400" b="0" i="0" u="none" strike="noStrike">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57890974"/>
                  </a:ext>
                </a:extLst>
              </a:tr>
              <a:tr h="22490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1400" b="0" i="0" u="none" strike="noStrike" dirty="0">
                          <a:effectLst/>
                          <a:latin typeface="ＭＳ Ｐゴシック" panose="020B0600070205080204" pitchFamily="50" charset="-128"/>
                          <a:ea typeface="ＭＳ Ｐゴシック" panose="020B0600070205080204" pitchFamily="50" charset="-128"/>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1400" b="0" i="0" u="none" strike="noStrike" dirty="0">
                          <a:effectLst/>
                          <a:latin typeface="ＭＳ Ｐゴシック" panose="020B0600070205080204" pitchFamily="50" charset="-128"/>
                          <a:ea typeface="ＭＳ Ｐゴシック" panose="020B0600070205080204" pitchFamily="50" charset="-128"/>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1400" b="0" i="0" u="none" strike="noStrike" dirty="0">
                          <a:effectLst/>
                          <a:latin typeface="ＭＳ Ｐゴシック" panose="020B0600070205080204" pitchFamily="50" charset="-128"/>
                          <a:ea typeface="ＭＳ Ｐゴシック" panose="020B0600070205080204" pitchFamily="50" charset="-128"/>
                        </a:rPr>
                        <a:t>-18.7%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ja-JP" sz="1400" b="0" i="0" u="none" strike="noStrike">
                          <a:solidFill>
                            <a:srgbClr val="FF0000"/>
                          </a:solidFill>
                          <a:effectLst/>
                          <a:latin typeface="ＭＳ Ｐゴシック" panose="020B0600070205080204" pitchFamily="50" charset="-128"/>
                          <a:ea typeface="ＭＳ Ｐゴシック" panose="020B0600070205080204" pitchFamily="50" charset="-128"/>
                        </a:rPr>
                        <a:t>31.3%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1400" b="0" i="0" u="none" strike="noStrike" dirty="0">
                          <a:solidFill>
                            <a:srgbClr val="0000FF"/>
                          </a:solidFill>
                          <a:effectLst/>
                          <a:latin typeface="ＭＳ Ｐゴシック" panose="020B0600070205080204" pitchFamily="50" charset="-128"/>
                          <a:ea typeface="ＭＳ Ｐゴシック" panose="020B0600070205080204" pitchFamily="50" charset="-128"/>
                        </a:rPr>
                        <a:t>-30.8%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altLang="ja-JP" sz="1400" b="0" i="0" u="none" strike="noStrike" dirty="0">
                          <a:solidFill>
                            <a:srgbClr val="0000FF"/>
                          </a:solidFill>
                          <a:effectLst/>
                          <a:latin typeface="ＭＳ Ｐゴシック" panose="020B0600070205080204" pitchFamily="50" charset="-128"/>
                          <a:ea typeface="ＭＳ Ｐゴシック" panose="020B0600070205080204" pitchFamily="50" charset="-128"/>
                        </a:rPr>
                        <a:t>-20.7%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ja-JP" sz="1400" b="0" i="0" u="none" strike="noStrike" dirty="0">
                          <a:effectLst/>
                          <a:latin typeface="ＭＳ Ｐゴシック" panose="020B0600070205080204" pitchFamily="50" charset="-128"/>
                          <a:ea typeface="ＭＳ Ｐゴシック" panose="020B0600070205080204" pitchFamily="50" charset="-128"/>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altLang="ja-JP" sz="1400" b="0" i="0" u="none" strike="noStrike" dirty="0">
                          <a:solidFill>
                            <a:srgbClr val="0000FF"/>
                          </a:solidFill>
                          <a:effectLst/>
                          <a:latin typeface="ＭＳ Ｐゴシック" panose="020B0600070205080204" pitchFamily="50" charset="-128"/>
                          <a:ea typeface="ＭＳ Ｐゴシック" panose="020B0600070205080204" pitchFamily="50" charset="-128"/>
                        </a:rPr>
                        <a:t>-35.3%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altLang="ja-JP" sz="1400" b="0" i="0" u="none" strike="noStrike" dirty="0">
                          <a:effectLst/>
                          <a:latin typeface="ＭＳ Ｐゴシック" panose="020B0600070205080204" pitchFamily="50" charset="-128"/>
                          <a:ea typeface="ＭＳ Ｐゴシック" panose="020B0600070205080204" pitchFamily="50" charset="-128"/>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73761429"/>
                  </a:ext>
                </a:extLst>
              </a:tr>
              <a:tr h="445350">
                <a:tc rowSpan="4">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強熱減量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2">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上層</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4">
                  <a:txBody>
                    <a:bodyPr/>
                    <a:lstStyle/>
                    <a:p>
                      <a:pPr marL="285750" indent="-198438" algn="l" fontAlgn="ctr">
                        <a:buFont typeface="Wingdings" panose="05000000000000000000" pitchFamily="2" charset="2"/>
                        <a:buChar char="l"/>
                      </a:pPr>
                      <a:r>
                        <a:rPr lang="ja-JP" altLang="en-US" sz="1400" b="0" i="0" u="none" strike="noStrike" dirty="0" smtClean="0">
                          <a:effectLst/>
                          <a:latin typeface="ＭＳ Ｐゴシック" panose="020B0600070205080204" pitchFamily="50" charset="-128"/>
                          <a:ea typeface="ＭＳ Ｐゴシック" panose="020B0600070205080204" pitchFamily="50" charset="-128"/>
                        </a:rPr>
                        <a:t>エリア２千歳橋では実験区２下層で</a:t>
                      </a:r>
                      <a:r>
                        <a:rPr lang="ja-JP" altLang="en-US" sz="14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改善</a:t>
                      </a:r>
                      <a:r>
                        <a:rPr lang="ja-JP" altLang="en-US" sz="1400" b="0" i="0" u="none" strike="noStrike" dirty="0" smtClean="0">
                          <a:effectLst/>
                          <a:latin typeface="ＭＳ Ｐゴシック" panose="020B0600070205080204" pitchFamily="50" charset="-128"/>
                          <a:ea typeface="ＭＳ Ｐゴシック" panose="020B0600070205080204" pitchFamily="50" charset="-128"/>
                        </a:rPr>
                        <a:t>傾向</a:t>
                      </a:r>
                      <a:endParaRPr lang="en-US" altLang="ja-JP" sz="1400" b="0" i="0" u="none" strike="noStrike" dirty="0" smtClean="0">
                        <a:effectLst/>
                        <a:latin typeface="ＭＳ Ｐゴシック" panose="020B0600070205080204" pitchFamily="50" charset="-128"/>
                        <a:ea typeface="ＭＳ Ｐゴシック" panose="020B0600070205080204" pitchFamily="50" charset="-128"/>
                      </a:endParaRPr>
                    </a:p>
                    <a:p>
                      <a:pPr marL="285750" indent="-198438" algn="l" fontAlgn="ctr">
                        <a:buFont typeface="Wingdings" panose="05000000000000000000" pitchFamily="2" charset="2"/>
                        <a:buChar char="l"/>
                      </a:pPr>
                      <a:r>
                        <a:rPr lang="ja-JP" altLang="en-US" sz="1400" b="0" i="0" u="none" strike="noStrike" dirty="0" smtClean="0">
                          <a:effectLst/>
                          <a:latin typeface="ＭＳ Ｐゴシック" panose="020B0600070205080204" pitchFamily="50" charset="-128"/>
                          <a:ea typeface="ＭＳ Ｐゴシック" panose="020B0600070205080204" pitchFamily="50" charset="-128"/>
                        </a:rPr>
                        <a:t>エリア３南弁天橋では実験区</a:t>
                      </a:r>
                      <a:r>
                        <a:rPr lang="en-US" altLang="ja-JP" sz="1400" b="0" i="0" u="none" strike="noStrike" dirty="0" smtClean="0">
                          <a:effectLst/>
                          <a:latin typeface="ＭＳ Ｐゴシック" panose="020B0600070205080204" pitchFamily="50" charset="-128"/>
                          <a:ea typeface="ＭＳ Ｐゴシック" panose="020B0600070205080204" pitchFamily="50" charset="-128"/>
                        </a:rPr>
                        <a:t>1</a:t>
                      </a:r>
                      <a:r>
                        <a:rPr lang="ja-JP" altLang="en-US" sz="1400" b="0" i="0" u="none" strike="noStrike" dirty="0" smtClean="0">
                          <a:effectLst/>
                          <a:latin typeface="ＭＳ Ｐゴシック" panose="020B0600070205080204" pitchFamily="50" charset="-128"/>
                          <a:ea typeface="ＭＳ Ｐゴシック" panose="020B0600070205080204" pitchFamily="50" charset="-128"/>
                        </a:rPr>
                        <a:t>下層</a:t>
                      </a:r>
                      <a:r>
                        <a:rPr lang="ja-JP" altLang="en-US" sz="1400" b="0" i="0" u="none" strike="noStrike" dirty="0" smtClean="0">
                          <a:solidFill>
                            <a:srgbClr val="0000FF"/>
                          </a:solidFill>
                          <a:effectLst/>
                          <a:latin typeface="ＭＳ Ｐゴシック" panose="020B0600070205080204" pitchFamily="50" charset="-128"/>
                          <a:ea typeface="ＭＳ Ｐゴシック" panose="020B0600070205080204" pitchFamily="50" charset="-128"/>
                        </a:rPr>
                        <a:t>緩和</a:t>
                      </a:r>
                      <a:r>
                        <a:rPr lang="ja-JP" altLang="en-US" sz="1400" b="0" i="0" u="none" strike="noStrike" dirty="0" smtClean="0">
                          <a:effectLst/>
                          <a:latin typeface="ＭＳ Ｐゴシック" panose="020B0600070205080204" pitchFamily="50" charset="-128"/>
                          <a:ea typeface="ＭＳ Ｐゴシック" panose="020B0600070205080204" pitchFamily="50" charset="-128"/>
                        </a:rPr>
                        <a:t>、実験区２下層で</a:t>
                      </a:r>
                      <a:r>
                        <a:rPr lang="ja-JP" altLang="en-US" sz="14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改善</a:t>
                      </a:r>
                      <a:r>
                        <a:rPr lang="ja-JP" altLang="en-US" sz="1400" b="0" i="0" u="none" strike="noStrike" dirty="0" smtClean="0">
                          <a:effectLst/>
                          <a:latin typeface="ＭＳ Ｐゴシック" panose="020B0600070205080204" pitchFamily="50" charset="-128"/>
                          <a:ea typeface="ＭＳ Ｐゴシック" panose="020B0600070205080204" pitchFamily="50" charset="-128"/>
                        </a:rPr>
                        <a:t>傾向</a:t>
                      </a:r>
                      <a:endParaRPr lang="ja-JP" altLang="en-US" sz="14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43601217"/>
                  </a:ext>
                </a:extLst>
              </a:tr>
              <a:tr h="22490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1400" b="0" i="0" u="none" strike="noStrike" dirty="0">
                          <a:effectLst/>
                          <a:latin typeface="ＭＳ Ｐゴシック" panose="020B0600070205080204" pitchFamily="50" charset="-128"/>
                          <a:ea typeface="ＭＳ Ｐゴシック" panose="020B0600070205080204" pitchFamily="50" charset="-128"/>
                        </a:rPr>
                        <a:t>-17.4%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1400" b="0" i="0" u="none" strike="noStrike" dirty="0">
                          <a:effectLst/>
                          <a:latin typeface="ＭＳ Ｐゴシック" panose="020B0600070205080204" pitchFamily="50" charset="-128"/>
                          <a:ea typeface="ＭＳ Ｐゴシック" panose="020B0600070205080204" pitchFamily="50" charset="-128"/>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1400" b="0" i="0" u="none" strike="noStrike" dirty="0">
                          <a:solidFill>
                            <a:srgbClr val="0000FF"/>
                          </a:solidFill>
                          <a:effectLst/>
                          <a:latin typeface="ＭＳ Ｐゴシック" panose="020B0600070205080204" pitchFamily="50" charset="-128"/>
                          <a:ea typeface="ＭＳ Ｐゴシック" panose="020B0600070205080204" pitchFamily="50" charset="-128"/>
                        </a:rPr>
                        <a:t>-39.6%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ja-JP" sz="1400" b="0" i="0" u="none" strike="noStrike" dirty="0">
                          <a:effectLst/>
                          <a:latin typeface="ＭＳ Ｐゴシック" panose="020B0600070205080204" pitchFamily="50" charset="-128"/>
                          <a:ea typeface="ＭＳ Ｐゴシック" panose="020B0600070205080204" pitchFamily="50" charset="-128"/>
                        </a:rPr>
                        <a:t>-19.0%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1400" b="0" i="0" u="none" strike="noStrike" dirty="0">
                          <a:effectLst/>
                          <a:latin typeface="ＭＳ Ｐゴシック" panose="020B0600070205080204" pitchFamily="50" charset="-128"/>
                          <a:ea typeface="ＭＳ Ｐゴシック" panose="020B0600070205080204" pitchFamily="50" charset="-128"/>
                        </a:rPr>
                        <a:t>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altLang="ja-JP" sz="1400" b="0" i="0" u="none" strike="noStrike" dirty="0">
                          <a:effectLst/>
                          <a:latin typeface="ＭＳ Ｐゴシック" panose="020B0600070205080204" pitchFamily="50" charset="-128"/>
                          <a:ea typeface="ＭＳ Ｐゴシック" panose="020B0600070205080204" pitchFamily="50" charset="-128"/>
                        </a:rPr>
                        <a:t>18.2%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ja-JP" sz="1400" b="0" i="0" u="none" strike="noStrike" dirty="0">
                          <a:solidFill>
                            <a:srgbClr val="FF0000"/>
                          </a:solidFill>
                          <a:effectLst/>
                          <a:latin typeface="ＭＳ Ｐゴシック" panose="020B0600070205080204" pitchFamily="50" charset="-128"/>
                          <a:ea typeface="ＭＳ Ｐゴシック" panose="020B0600070205080204" pitchFamily="50" charset="-128"/>
                        </a:rPr>
                        <a:t>26.5%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altLang="ja-JP" sz="1400" b="0" i="0" u="none" strike="noStrike" dirty="0">
                          <a:effectLst/>
                          <a:latin typeface="ＭＳ Ｐゴシック" panose="020B0600070205080204" pitchFamily="50" charset="-128"/>
                          <a:ea typeface="ＭＳ Ｐゴシック" panose="020B0600070205080204" pitchFamily="50" charset="-128"/>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altLang="ja-JP" sz="1400" b="0" i="0" u="none" strike="noStrike" dirty="0">
                          <a:effectLst/>
                          <a:latin typeface="ＭＳ Ｐゴシック" panose="020B0600070205080204" pitchFamily="50" charset="-128"/>
                          <a:ea typeface="ＭＳ Ｐゴシック" panose="020B0600070205080204" pitchFamily="50" charset="-128"/>
                        </a:rPr>
                        <a:t>14.2%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63778079"/>
                  </a:ext>
                </a:extLst>
              </a:tr>
              <a:tr h="445350">
                <a:tc vMerge="1">
                  <a:txBody>
                    <a:bodyPr/>
                    <a:lstStyle/>
                    <a:p>
                      <a:endParaRPr kumimoji="1" lang="ja-JP" altLang="en-US"/>
                    </a:p>
                  </a:txBody>
                  <a:tcPr/>
                </a:tc>
                <a:tc rowSpan="2">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下層</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vMerge="1">
                  <a:txBody>
                    <a:bodyPr/>
                    <a:lstStyle/>
                    <a:p>
                      <a:endParaRPr kumimoji="1" lang="ja-JP" altLang="en-US"/>
                    </a:p>
                  </a:txBody>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ja-JP" altLang="en-US" sz="1400" b="0"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336764260"/>
                  </a:ext>
                </a:extLst>
              </a:tr>
              <a:tr h="22490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1400" b="0" i="0" u="none" strike="noStrike" dirty="0">
                          <a:effectLst/>
                          <a:latin typeface="ＭＳ Ｐゴシック" panose="020B0600070205080204" pitchFamily="50" charset="-128"/>
                          <a:ea typeface="ＭＳ Ｐゴシック" panose="020B0600070205080204" pitchFamily="50" charset="-128"/>
                        </a:rPr>
                        <a:t>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1400" b="0" i="0" u="none" strike="noStrike" dirty="0">
                          <a:effectLst/>
                          <a:latin typeface="ＭＳ Ｐゴシック" panose="020B0600070205080204" pitchFamily="50" charset="-128"/>
                          <a:ea typeface="ＭＳ Ｐゴシック" panose="020B0600070205080204" pitchFamily="50" charset="-128"/>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1400" b="0" i="0" u="none" strike="noStrike" dirty="0">
                          <a:effectLst/>
                          <a:latin typeface="ＭＳ Ｐゴシック" panose="020B0600070205080204" pitchFamily="50" charset="-128"/>
                          <a:ea typeface="ＭＳ Ｐゴシック" panose="020B0600070205080204" pitchFamily="50" charset="-128"/>
                        </a:rPr>
                        <a:t>-8.0%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ja-JP" sz="1400" b="0" i="0" u="none" strike="noStrike" dirty="0">
                          <a:solidFill>
                            <a:srgbClr val="FF0000"/>
                          </a:solidFill>
                          <a:effectLst/>
                          <a:latin typeface="ＭＳ Ｐゴシック" panose="020B0600070205080204" pitchFamily="50" charset="-128"/>
                          <a:ea typeface="ＭＳ Ｐゴシック" panose="020B0600070205080204" pitchFamily="50" charset="-128"/>
                        </a:rPr>
                        <a:t>20.6%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altLang="ja-JP" sz="1400" b="0" i="0" u="none" strike="noStrike" dirty="0">
                          <a:solidFill>
                            <a:srgbClr val="0000FF"/>
                          </a:solidFill>
                          <a:effectLst/>
                          <a:latin typeface="ＭＳ Ｐゴシック" panose="020B0600070205080204" pitchFamily="50" charset="-128"/>
                          <a:ea typeface="ＭＳ Ｐゴシック" panose="020B0600070205080204" pitchFamily="50" charset="-128"/>
                        </a:rPr>
                        <a:t>-37.6%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altLang="ja-JP" sz="1400" b="0" i="0" u="none" strike="noStrike" dirty="0">
                          <a:effectLst/>
                          <a:latin typeface="ＭＳ Ｐゴシック" panose="020B0600070205080204" pitchFamily="50" charset="-128"/>
                          <a:ea typeface="ＭＳ Ｐゴシック" panose="020B0600070205080204" pitchFamily="50" charset="-128"/>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ja-JP" sz="1400" b="0" i="0" u="none" strike="noStrike" dirty="0">
                          <a:effectLst/>
                          <a:latin typeface="ＭＳ Ｐゴシック" panose="020B0600070205080204" pitchFamily="50" charset="-128"/>
                          <a:ea typeface="ＭＳ Ｐゴシック" panose="020B0600070205080204" pitchFamily="50" charset="-128"/>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altLang="ja-JP" sz="1400" b="0" i="0" u="none" strike="noStrike" dirty="0">
                          <a:solidFill>
                            <a:srgbClr val="0000FF"/>
                          </a:solidFill>
                          <a:effectLst/>
                          <a:latin typeface="ＭＳ Ｐゴシック" panose="020B0600070205080204" pitchFamily="50" charset="-128"/>
                          <a:ea typeface="ＭＳ Ｐゴシック" panose="020B0600070205080204" pitchFamily="50" charset="-128"/>
                        </a:rPr>
                        <a:t>-27.3%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altLang="ja-JP" sz="1400" b="0" i="0" u="none" strike="noStrike" dirty="0">
                          <a:solidFill>
                            <a:srgbClr val="FF0000"/>
                          </a:solidFill>
                          <a:effectLst/>
                          <a:latin typeface="ＭＳ Ｐゴシック" panose="020B0600070205080204" pitchFamily="50" charset="-128"/>
                          <a:ea typeface="ＭＳ Ｐゴシック" panose="020B0600070205080204" pitchFamily="50" charset="-128"/>
                        </a:rPr>
                        <a:t>54.5%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689031613"/>
                  </a:ext>
                </a:extLst>
              </a:tr>
            </a:tbl>
          </a:graphicData>
        </a:graphic>
      </p:graphicFrame>
      <p:graphicFrame>
        <p:nvGraphicFramePr>
          <p:cNvPr id="17" name="表 16">
            <a:extLst>
              <a:ext uri="{FF2B5EF4-FFF2-40B4-BE49-F238E27FC236}">
                <a16:creationId xmlns:a16="http://schemas.microsoft.com/office/drawing/2014/main" id="{D7F2FBA7-ABBD-4074-8C34-613E782EAC07}"/>
              </a:ext>
            </a:extLst>
          </p:cNvPr>
          <p:cNvGraphicFramePr>
            <a:graphicFrameLocks noGrp="1"/>
          </p:cNvGraphicFramePr>
          <p:nvPr>
            <p:extLst>
              <p:ext uri="{D42A27DB-BD31-4B8C-83A1-F6EECF244321}">
                <p14:modId xmlns:p14="http://schemas.microsoft.com/office/powerpoint/2010/main" val="1598920028"/>
              </p:ext>
            </p:extLst>
          </p:nvPr>
        </p:nvGraphicFramePr>
        <p:xfrm>
          <a:off x="-325" y="599032"/>
          <a:ext cx="15120000" cy="385910"/>
        </p:xfrm>
        <a:graphic>
          <a:graphicData uri="http://schemas.openxmlformats.org/drawingml/2006/table">
            <a:tbl>
              <a:tblPr firstRow="1" bandRow="1">
                <a:tableStyleId>{5C22544A-7EE6-4342-B048-85BDC9FD1C3A}</a:tableStyleId>
              </a:tblPr>
              <a:tblGrid>
                <a:gridCol w="15120000">
                  <a:extLst>
                    <a:ext uri="{9D8B030D-6E8A-4147-A177-3AD203B41FA5}">
                      <a16:colId xmlns:a16="http://schemas.microsoft.com/office/drawing/2014/main" val="3578394316"/>
                    </a:ext>
                  </a:extLst>
                </a:gridCol>
              </a:tblGrid>
              <a:tr h="358251">
                <a:tc>
                  <a:txBody>
                    <a:bodyPr/>
                    <a:lstStyle/>
                    <a:p>
                      <a:pPr algn="ctr"/>
                      <a:r>
                        <a:rPr kumimoji="1" lang="ja-JP" altLang="en-US" sz="1600" dirty="0" smtClean="0">
                          <a:latin typeface="ＭＳ ゴシック" panose="020B0609070205080204" pitchFamily="49" charset="-128"/>
                          <a:ea typeface="ＭＳ ゴシック" panose="020B0609070205080204" pitchFamily="49" charset="-128"/>
                        </a:rPr>
                        <a:t>薬剤散布後の底質変化（</a:t>
                      </a:r>
                      <a:r>
                        <a:rPr kumimoji="1" lang="en-US" altLang="ja-JP" sz="1600" dirty="0" smtClean="0">
                          <a:latin typeface="ＭＳ ゴシック" panose="020B0609070205080204" pitchFamily="49" charset="-128"/>
                          <a:ea typeface="ＭＳ ゴシック" panose="020B0609070205080204" pitchFamily="49" charset="-128"/>
                        </a:rPr>
                        <a:t>1</a:t>
                      </a:r>
                      <a:r>
                        <a:rPr kumimoji="1" lang="ja-JP" altLang="en-US" sz="1600" dirty="0" smtClean="0">
                          <a:latin typeface="ＭＳ ゴシック" panose="020B0609070205080204" pitchFamily="49" charset="-128"/>
                          <a:ea typeface="ＭＳ ゴシック" panose="020B0609070205080204" pitchFamily="49" charset="-128"/>
                        </a:rPr>
                        <a:t>年間通した評価）</a:t>
                      </a:r>
                      <a:endParaRPr kumimoji="1" lang="en-US" altLang="ja-JP" sz="1600" dirty="0">
                        <a:latin typeface="ＭＳ ゴシック" panose="020B0609070205080204" pitchFamily="49" charset="-128"/>
                        <a:ea typeface="ＭＳ ゴシック" panose="020B0609070205080204" pitchFamily="49" charset="-128"/>
                      </a:endParaRPr>
                    </a:p>
                  </a:txBody>
                  <a:tcPr marL="142071" marR="142071" marT="71035" marB="71035" anchor="ctr">
                    <a:solidFill>
                      <a:srgbClr val="FF66CC"/>
                    </a:solidFill>
                  </a:tcPr>
                </a:tc>
                <a:extLst>
                  <a:ext uri="{0D108BD9-81ED-4DB2-BD59-A6C34878D82A}">
                    <a16:rowId xmlns:a16="http://schemas.microsoft.com/office/drawing/2014/main" val="3349066960"/>
                  </a:ext>
                </a:extLst>
              </a:tr>
            </a:tbl>
          </a:graphicData>
        </a:graphic>
      </p:graphicFrame>
      <p:sp>
        <p:nvSpPr>
          <p:cNvPr id="18" name="正方形/長方形 17">
            <a:extLst>
              <a:ext uri="{FF2B5EF4-FFF2-40B4-BE49-F238E27FC236}">
                <a16:creationId xmlns:a16="http://schemas.microsoft.com/office/drawing/2014/main" id="{7B8B2E89-8F78-401E-84C9-97230D25329D}"/>
              </a:ext>
            </a:extLst>
          </p:cNvPr>
          <p:cNvSpPr/>
          <p:nvPr/>
        </p:nvSpPr>
        <p:spPr>
          <a:xfrm>
            <a:off x="0" y="0"/>
            <a:ext cx="15119350" cy="615267"/>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sp>
        <p:nvSpPr>
          <p:cNvPr id="13" name="テキスト ボックス 12">
            <a:extLst>
              <a:ext uri="{FF2B5EF4-FFF2-40B4-BE49-F238E27FC236}">
                <a16:creationId xmlns:a16="http://schemas.microsoft.com/office/drawing/2014/main" id="{95B00D1F-138D-42CD-8BE7-2F253E30AA70}"/>
              </a:ext>
            </a:extLst>
          </p:cNvPr>
          <p:cNvSpPr txBox="1"/>
          <p:nvPr/>
        </p:nvSpPr>
        <p:spPr>
          <a:xfrm>
            <a:off x="236032" y="973998"/>
            <a:ext cx="14699868" cy="1122783"/>
          </a:xfrm>
          <a:prstGeom prst="rect">
            <a:avLst/>
          </a:prstGeom>
          <a:solidFill>
            <a:srgbClr val="FFFFCC"/>
          </a:solidFill>
          <a:ln>
            <a:solidFill>
              <a:srgbClr val="333300"/>
            </a:solidFill>
          </a:ln>
        </p:spPr>
        <p:txBody>
          <a:bodyPr wrap="square" lIns="72000" tIns="72000" rIns="72000" bIns="0" rtlCol="0">
            <a:noAutofit/>
          </a:bodyPr>
          <a:lstStyle/>
          <a:p>
            <a:pPr marL="180000" indent="-180000"/>
            <a:r>
              <a:rPr lang="ja-JP" altLang="en-US" sz="1400" dirty="0" smtClean="0">
                <a:latin typeface="ＭＳ Ｐゴシック" panose="020B0600070205080204" pitchFamily="50" charset="-128"/>
                <a:ea typeface="ＭＳ Ｐゴシック" panose="020B0600070205080204" pitchFamily="50" charset="-128"/>
              </a:rPr>
              <a:t>・１年間の変動を最小二乗法により平均化</a:t>
            </a:r>
            <a:r>
              <a:rPr lang="ja-JP" altLang="en-US" sz="1400" dirty="0">
                <a:latin typeface="ＭＳ Ｐゴシック" panose="020B0600070205080204" pitchFamily="50" charset="-128"/>
                <a:ea typeface="ＭＳ Ｐゴシック" panose="020B0600070205080204" pitchFamily="50" charset="-128"/>
              </a:rPr>
              <a:t>し</a:t>
            </a:r>
            <a:r>
              <a:rPr lang="ja-JP" altLang="en-US" sz="1400" dirty="0" smtClean="0">
                <a:latin typeface="ＭＳ Ｐゴシック" panose="020B0600070205080204" pitchFamily="50" charset="-128"/>
                <a:ea typeface="ＭＳ Ｐゴシック" panose="020B0600070205080204" pitchFamily="50" charset="-128"/>
              </a:rPr>
              <a:t>、</a:t>
            </a:r>
            <a:r>
              <a:rPr lang="en-US" altLang="ja-JP" sz="1400" dirty="0" smtClean="0">
                <a:latin typeface="ＭＳ Ｐゴシック" panose="020B0600070205080204" pitchFamily="50" charset="-128"/>
                <a:ea typeface="ＭＳ Ｐゴシック" panose="020B0600070205080204" pitchFamily="50" charset="-128"/>
              </a:rPr>
              <a:t>20</a:t>
            </a:r>
            <a:r>
              <a:rPr lang="ja-JP" altLang="en-US" sz="1400" dirty="0" smtClean="0">
                <a:latin typeface="ＭＳ Ｐゴシック" panose="020B0600070205080204" pitchFamily="50" charset="-128"/>
                <a:ea typeface="ＭＳ Ｐゴシック" panose="020B0600070205080204" pitchFamily="50" charset="-128"/>
              </a:rPr>
              <a:t>％以上の増減を基準に項目ごとに傾向を整理した。上段矢印は傾向、下段数値は１年間の変化割合を示す。</a:t>
            </a:r>
            <a:endParaRPr lang="en-US" altLang="ja-JP" sz="1400" dirty="0" smtClean="0">
              <a:latin typeface="ＭＳ Ｐゴシック" panose="020B0600070205080204" pitchFamily="50" charset="-128"/>
              <a:ea typeface="ＭＳ Ｐゴシック" panose="020B0600070205080204" pitchFamily="50" charset="-128"/>
            </a:endParaRPr>
          </a:p>
          <a:p>
            <a:pPr marL="180000" indent="-180000"/>
            <a:r>
              <a:rPr lang="ja-JP" altLang="en-US" sz="1400" dirty="0" smtClean="0">
                <a:latin typeface="ＭＳ Ｐゴシック" panose="020B0600070205080204" pitchFamily="50" charset="-128"/>
                <a:ea typeface="ＭＳ Ｐゴシック" panose="020B0600070205080204" pitchFamily="50" charset="-128"/>
              </a:rPr>
              <a:t>・</a:t>
            </a:r>
            <a:r>
              <a:rPr lang="en-US" altLang="ja-JP" sz="1400" dirty="0">
                <a:latin typeface="ＭＳ Ｐゴシック" panose="020B0600070205080204" pitchFamily="50" charset="-128"/>
                <a:ea typeface="ＭＳ Ｐゴシック" panose="020B0600070205080204" pitchFamily="50" charset="-128"/>
              </a:rPr>
              <a:t>1</a:t>
            </a:r>
            <a:r>
              <a:rPr lang="ja-JP" altLang="en-US" sz="1400" dirty="0">
                <a:latin typeface="ＭＳ Ｐゴシック" panose="020B0600070205080204" pitchFamily="50" charset="-128"/>
                <a:ea typeface="ＭＳ Ｐゴシック" panose="020B0600070205080204" pitchFamily="50" charset="-128"/>
              </a:rPr>
              <a:t>年間通した評価で</a:t>
            </a:r>
            <a:r>
              <a:rPr lang="ja-JP" altLang="en-US" sz="1400" dirty="0" smtClean="0">
                <a:latin typeface="ＭＳ Ｐゴシック" panose="020B0600070205080204" pitchFamily="50" charset="-128"/>
                <a:ea typeface="ＭＳ Ｐゴシック" panose="020B0600070205080204" pitchFamily="50" charset="-128"/>
              </a:rPr>
              <a:t>は、主にメーカー推奨以上の散布を行ったエリア</a:t>
            </a:r>
            <a:r>
              <a:rPr lang="en-US" altLang="ja-JP" sz="1400" dirty="0" smtClean="0">
                <a:latin typeface="ＭＳ Ｐゴシック" panose="020B0600070205080204" pitchFamily="50" charset="-128"/>
                <a:ea typeface="ＭＳ Ｐゴシック" panose="020B0600070205080204" pitchFamily="50" charset="-128"/>
              </a:rPr>
              <a:t>2-2</a:t>
            </a:r>
            <a:r>
              <a:rPr lang="ja-JP" altLang="en-US" sz="1400" dirty="0" smtClean="0">
                <a:latin typeface="ＭＳ Ｐゴシック" panose="020B0600070205080204" pitchFamily="50" charset="-128"/>
                <a:ea typeface="ＭＳ Ｐゴシック" panose="020B0600070205080204" pitchFamily="50" charset="-128"/>
              </a:rPr>
              <a:t>千歳橋</a:t>
            </a:r>
            <a:r>
              <a:rPr lang="ja-JP" altLang="en-US" sz="1400" dirty="0">
                <a:latin typeface="ＭＳ Ｐゴシック" panose="020B0600070205080204" pitchFamily="50" charset="-128"/>
                <a:ea typeface="ＭＳ Ｐゴシック" panose="020B0600070205080204" pitchFamily="50" charset="-128"/>
              </a:rPr>
              <a:t>、</a:t>
            </a:r>
            <a:r>
              <a:rPr lang="ja-JP" altLang="en-US" sz="1400" dirty="0" smtClean="0">
                <a:latin typeface="ＭＳ Ｐゴシック" panose="020B0600070205080204" pitchFamily="50" charset="-128"/>
                <a:ea typeface="ＭＳ Ｐゴシック" panose="020B0600070205080204" pitchFamily="50" charset="-128"/>
              </a:rPr>
              <a:t>エリア</a:t>
            </a:r>
            <a:r>
              <a:rPr lang="en-US" altLang="ja-JP" sz="1400" dirty="0" smtClean="0">
                <a:latin typeface="ＭＳ Ｐゴシック" panose="020B0600070205080204" pitchFamily="50" charset="-128"/>
                <a:ea typeface="ＭＳ Ｐゴシック" panose="020B0600070205080204" pitchFamily="50" charset="-128"/>
              </a:rPr>
              <a:t>3-1</a:t>
            </a:r>
            <a:r>
              <a:rPr lang="ja-JP" altLang="en-US" sz="1400" dirty="0" err="1" smtClean="0">
                <a:latin typeface="ＭＳ Ｐゴシック" panose="020B0600070205080204" pitchFamily="50" charset="-128"/>
                <a:ea typeface="ＭＳ Ｐゴシック" panose="020B0600070205080204" pitchFamily="50" charset="-128"/>
              </a:rPr>
              <a:t>、</a:t>
            </a:r>
            <a:r>
              <a:rPr lang="en-US" altLang="ja-JP" sz="1400" dirty="0" smtClean="0">
                <a:latin typeface="ＭＳ Ｐゴシック" panose="020B0600070205080204" pitchFamily="50" charset="-128"/>
                <a:ea typeface="ＭＳ Ｐゴシック" panose="020B0600070205080204" pitchFamily="50" charset="-128"/>
              </a:rPr>
              <a:t>3-2</a:t>
            </a:r>
            <a:r>
              <a:rPr lang="ja-JP" altLang="en-US" sz="1400" dirty="0" smtClean="0">
                <a:latin typeface="ＭＳ Ｐゴシック" panose="020B0600070205080204" pitchFamily="50" charset="-128"/>
                <a:ea typeface="ＭＳ Ｐゴシック" panose="020B0600070205080204" pitchFamily="50" charset="-128"/>
              </a:rPr>
              <a:t>南弁天橋の下層で、全硫化物・</a:t>
            </a:r>
            <a:r>
              <a:rPr lang="en-US" altLang="ja-JP" sz="1400" dirty="0" smtClean="0">
                <a:latin typeface="ＭＳ Ｐゴシック" panose="020B0600070205080204" pitchFamily="50" charset="-128"/>
                <a:ea typeface="ＭＳ Ｐゴシック" panose="020B0600070205080204" pitchFamily="50" charset="-128"/>
              </a:rPr>
              <a:t>TOC</a:t>
            </a:r>
            <a:r>
              <a:rPr lang="ja-JP" altLang="en-US" sz="1400" dirty="0" smtClean="0">
                <a:latin typeface="ＭＳ Ｐゴシック" panose="020B0600070205080204" pitchFamily="50" charset="-128"/>
                <a:ea typeface="ＭＳ Ｐゴシック" panose="020B0600070205080204" pitchFamily="50" charset="-128"/>
              </a:rPr>
              <a:t>・強熱減量の改善</a:t>
            </a:r>
            <a:r>
              <a:rPr lang="ja-JP" altLang="en-US" sz="1400" dirty="0">
                <a:latin typeface="ＭＳ Ｐゴシック" panose="020B0600070205080204" pitchFamily="50" charset="-128"/>
                <a:ea typeface="ＭＳ Ｐゴシック" panose="020B0600070205080204" pitchFamily="50" charset="-128"/>
              </a:rPr>
              <a:t>・緩和</a:t>
            </a:r>
            <a:r>
              <a:rPr lang="ja-JP" altLang="en-US" sz="1400" dirty="0" smtClean="0">
                <a:latin typeface="ＭＳ Ｐゴシック" panose="020B0600070205080204" pitchFamily="50" charset="-128"/>
                <a:ea typeface="ＭＳ Ｐゴシック" panose="020B0600070205080204" pitchFamily="50" charset="-128"/>
              </a:rPr>
              <a:t>傾向が見られた。また、上層では全硫化物にのみ改善傾向が見られた。</a:t>
            </a:r>
            <a:endParaRPr lang="en-US" altLang="ja-JP" sz="1400" dirty="0">
              <a:latin typeface="ＭＳ Ｐゴシック" panose="020B0600070205080204" pitchFamily="50" charset="-128"/>
              <a:ea typeface="ＭＳ Ｐゴシック" panose="020B0600070205080204" pitchFamily="50" charset="-128"/>
            </a:endParaRPr>
          </a:p>
          <a:p>
            <a:pPr marL="180000" indent="-180000"/>
            <a:r>
              <a:rPr lang="ja-JP" altLang="en-US" sz="1400" dirty="0" smtClean="0">
                <a:latin typeface="ＭＳ Ｐゴシック" panose="020B0600070205080204" pitchFamily="50" charset="-128"/>
                <a:ea typeface="ＭＳ Ｐゴシック" panose="020B0600070205080204" pitchFamily="50" charset="-128"/>
              </a:rPr>
              <a:t>・エリア</a:t>
            </a:r>
            <a:r>
              <a:rPr lang="en-US" altLang="ja-JP" sz="1400" dirty="0" smtClean="0">
                <a:latin typeface="ＭＳ Ｐゴシック" panose="020B0600070205080204" pitchFamily="50" charset="-128"/>
                <a:ea typeface="ＭＳ Ｐゴシック" panose="020B0600070205080204" pitchFamily="50" charset="-128"/>
              </a:rPr>
              <a:t>2</a:t>
            </a:r>
            <a:r>
              <a:rPr lang="ja-JP" altLang="en-US" sz="1400" dirty="0" smtClean="0">
                <a:latin typeface="ＭＳ Ｐゴシック" panose="020B0600070205080204" pitchFamily="50" charset="-128"/>
                <a:ea typeface="ＭＳ Ｐゴシック" panose="020B0600070205080204" pitchFamily="50" charset="-128"/>
              </a:rPr>
              <a:t>千歳橋、エリア</a:t>
            </a:r>
            <a:r>
              <a:rPr lang="en-US" altLang="ja-JP" sz="1400" dirty="0" smtClean="0">
                <a:latin typeface="ＭＳ Ｐゴシック" panose="020B0600070205080204" pitchFamily="50" charset="-128"/>
                <a:ea typeface="ＭＳ Ｐゴシック" panose="020B0600070205080204" pitchFamily="50" charset="-128"/>
              </a:rPr>
              <a:t>3</a:t>
            </a:r>
            <a:r>
              <a:rPr lang="ja-JP" altLang="en-US" sz="1400" dirty="0" smtClean="0">
                <a:latin typeface="ＭＳ Ｐゴシック" panose="020B0600070205080204" pitchFamily="50" charset="-128"/>
                <a:ea typeface="ＭＳ Ｐゴシック" panose="020B0600070205080204" pitchFamily="50" charset="-128"/>
              </a:rPr>
              <a:t>南弁天橋では</a:t>
            </a:r>
            <a:r>
              <a:rPr lang="en-US" altLang="ja-JP" sz="1400" dirty="0" smtClean="0">
                <a:latin typeface="ＭＳ Ｐゴシック" panose="020B0600070205080204" pitchFamily="50" charset="-128"/>
                <a:ea typeface="ＭＳ Ｐゴシック" panose="020B0600070205080204" pitchFamily="50" charset="-128"/>
              </a:rPr>
              <a:t>ORP</a:t>
            </a:r>
            <a:r>
              <a:rPr lang="ja-JP" altLang="en-US" sz="1400" dirty="0" smtClean="0">
                <a:latin typeface="ＭＳ Ｐゴシック" panose="020B0600070205080204" pitchFamily="50" charset="-128"/>
                <a:ea typeface="ＭＳ Ｐゴシック" panose="020B0600070205080204" pitchFamily="50" charset="-128"/>
              </a:rPr>
              <a:t>は対象区を含め全体的</a:t>
            </a:r>
            <a:r>
              <a:rPr lang="ja-JP" altLang="en-US" sz="1400" dirty="0">
                <a:latin typeface="ＭＳ Ｐゴシック" panose="020B0600070205080204" pitchFamily="50" charset="-128"/>
                <a:ea typeface="ＭＳ Ｐゴシック" panose="020B0600070205080204" pitchFamily="50" charset="-128"/>
              </a:rPr>
              <a:t>に上昇傾向で</a:t>
            </a:r>
            <a:r>
              <a:rPr lang="ja-JP" altLang="en-US" sz="1400" dirty="0" smtClean="0">
                <a:latin typeface="ＭＳ Ｐゴシック" panose="020B0600070205080204" pitchFamily="50" charset="-128"/>
                <a:ea typeface="ＭＳ Ｐゴシック" panose="020B0600070205080204" pitchFamily="50" charset="-128"/>
              </a:rPr>
              <a:t>あった。エリア</a:t>
            </a:r>
            <a:r>
              <a:rPr lang="en-US" altLang="ja-JP" sz="1400" dirty="0" smtClean="0">
                <a:latin typeface="ＭＳ Ｐゴシック" panose="020B0600070205080204" pitchFamily="50" charset="-128"/>
                <a:ea typeface="ＭＳ Ｐゴシック" panose="020B0600070205080204" pitchFamily="50" charset="-128"/>
              </a:rPr>
              <a:t>3-2</a:t>
            </a:r>
            <a:r>
              <a:rPr lang="ja-JP" altLang="en-US" sz="1400" dirty="0" smtClean="0">
                <a:latin typeface="ＭＳ Ｐゴシック" panose="020B0600070205080204" pitchFamily="50" charset="-128"/>
                <a:ea typeface="ＭＳ Ｐゴシック" panose="020B0600070205080204" pitchFamily="50" charset="-128"/>
              </a:rPr>
              <a:t>では対象区と比較してより大きな増加が見られるが、一時的に大きな改善があったことによるものであり、年間を通しては対照区と実験区の間に大きな違いが見られないと判断した。</a:t>
            </a:r>
            <a:endParaRPr lang="en-US" altLang="ja-JP" sz="1400" dirty="0">
              <a:latin typeface="ＭＳ Ｐゴシック" panose="020B0600070205080204" pitchFamily="50" charset="-128"/>
              <a:ea typeface="ＭＳ Ｐゴシック" panose="020B0600070205080204" pitchFamily="50" charset="-128"/>
            </a:endParaRPr>
          </a:p>
        </p:txBody>
      </p:sp>
      <p:sp>
        <p:nvSpPr>
          <p:cNvPr id="26" name="右矢印 98">
            <a:extLst>
              <a:ext uri="{FF2B5EF4-FFF2-40B4-BE49-F238E27FC236}">
                <a16:creationId xmlns:a16="http://schemas.microsoft.com/office/drawing/2014/main" id="{B3901FF2-32EE-3684-036F-9E83CED56BAA}"/>
              </a:ext>
            </a:extLst>
          </p:cNvPr>
          <p:cNvSpPr/>
          <p:nvPr/>
        </p:nvSpPr>
        <p:spPr>
          <a:xfrm>
            <a:off x="6458909" y="3370604"/>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74" name="テキスト ボックス 73">
            <a:extLst>
              <a:ext uri="{FF2B5EF4-FFF2-40B4-BE49-F238E27FC236}">
                <a16:creationId xmlns:a16="http://schemas.microsoft.com/office/drawing/2014/main" id="{0B677973-D0F0-4BF9-843F-5ECD9C850D71}"/>
              </a:ext>
            </a:extLst>
          </p:cNvPr>
          <p:cNvSpPr txBox="1"/>
          <p:nvPr/>
        </p:nvSpPr>
        <p:spPr>
          <a:xfrm>
            <a:off x="12074174" y="9395180"/>
            <a:ext cx="2735350" cy="540000"/>
          </a:xfrm>
          <a:prstGeom prst="rect">
            <a:avLst/>
          </a:prstGeom>
          <a:noFill/>
        </p:spPr>
        <p:txBody>
          <a:bodyPr wrap="square" lIns="0" tIns="0" rIns="0" bIns="0" rtlCol="0" anchor="t" anchorCtr="0">
            <a:noAutofit/>
          </a:bodyPr>
          <a:lstStyle/>
          <a:p>
            <a:pPr>
              <a:lnSpc>
                <a:spcPts val="1300"/>
              </a:lnSpc>
            </a:pP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南弁天橋・実験区</a:t>
            </a:r>
            <a:r>
              <a:rPr lang="en-US" altLang="ja-JP" sz="1000" dirty="0">
                <a:latin typeface="ＭＳ Ｐゴシック" panose="020B0600070205080204" pitchFamily="50" charset="-128"/>
                <a:ea typeface="ＭＳ Ｐゴシック" panose="020B0600070205080204" pitchFamily="50" charset="-128"/>
              </a:rPr>
              <a:t>3-2】</a:t>
            </a:r>
          </a:p>
          <a:p>
            <a:pPr marL="72000" indent="-72000">
              <a:lnSpc>
                <a:spcPts val="1300"/>
              </a:lnSpc>
            </a:pPr>
            <a:r>
              <a:rPr lang="ja-JP" altLang="en-US" sz="1000" dirty="0">
                <a:latin typeface="ＭＳ Ｐゴシック" panose="020B0600070205080204" pitchFamily="50" charset="-128"/>
                <a:ea typeface="ＭＳ Ｐゴシック" panose="020B0600070205080204" pitchFamily="50" charset="-128"/>
              </a:rPr>
              <a:t>・単位散布量は基準どおり</a:t>
            </a:r>
            <a:endParaRPr lang="en-US" altLang="ja-JP" sz="1000" dirty="0">
              <a:latin typeface="ＭＳ Ｐゴシック" panose="020B0600070205080204" pitchFamily="50" charset="-128"/>
              <a:ea typeface="ＭＳ Ｐゴシック" panose="020B0600070205080204" pitchFamily="50" charset="-128"/>
            </a:endParaRPr>
          </a:p>
          <a:p>
            <a:pPr marL="72000" indent="-72000">
              <a:lnSpc>
                <a:spcPts val="1300"/>
              </a:lnSpc>
            </a:pPr>
            <a:r>
              <a:rPr lang="ja-JP" altLang="en-US" sz="1000" dirty="0">
                <a:latin typeface="ＭＳ Ｐゴシック" panose="020B0600070205080204" pitchFamily="50" charset="-128"/>
                <a:ea typeface="ＭＳ Ｐゴシック" panose="020B0600070205080204" pitchFamily="50" charset="-128"/>
              </a:rPr>
              <a:t>・散布回数が多く、総散布量が多い</a:t>
            </a:r>
          </a:p>
        </p:txBody>
      </p:sp>
      <p:grpSp>
        <p:nvGrpSpPr>
          <p:cNvPr id="75" name="グループ化 74">
            <a:extLst>
              <a:ext uri="{FF2B5EF4-FFF2-40B4-BE49-F238E27FC236}">
                <a16:creationId xmlns:a16="http://schemas.microsoft.com/office/drawing/2014/main" id="{EC1877F4-7E2D-436E-8179-EFBE6D8CC690}"/>
              </a:ext>
            </a:extLst>
          </p:cNvPr>
          <p:cNvGrpSpPr/>
          <p:nvPr/>
        </p:nvGrpSpPr>
        <p:grpSpPr>
          <a:xfrm>
            <a:off x="12074173" y="8999180"/>
            <a:ext cx="2516735" cy="360000"/>
            <a:chOff x="12275999" y="2880000"/>
            <a:chExt cx="2516735" cy="360000"/>
          </a:xfrm>
        </p:grpSpPr>
        <p:sp>
          <p:nvSpPr>
            <p:cNvPr id="76" name="テキスト ボックス 75">
              <a:extLst>
                <a:ext uri="{FF2B5EF4-FFF2-40B4-BE49-F238E27FC236}">
                  <a16:creationId xmlns:a16="http://schemas.microsoft.com/office/drawing/2014/main" id="{101D20CF-E00C-4BE9-B676-CE9495FB4B14}"/>
                </a:ext>
              </a:extLst>
            </p:cNvPr>
            <p:cNvSpPr txBox="1"/>
            <p:nvPr/>
          </p:nvSpPr>
          <p:spPr>
            <a:xfrm>
              <a:off x="12275999" y="2880000"/>
              <a:ext cx="2429937" cy="179026"/>
            </a:xfrm>
            <a:prstGeom prst="rect">
              <a:avLst/>
            </a:prstGeom>
            <a:noFill/>
          </p:spPr>
          <p:txBody>
            <a:bodyPr wrap="square" lIns="0" tIns="0" rIns="0" bIns="0" rtlCol="0" anchor="ctr" anchorCtr="0">
              <a:noAutofit/>
            </a:bodyPr>
            <a:lstStyle/>
            <a:p>
              <a:r>
                <a:rPr lang="ja-JP" altLang="en-US" sz="900" dirty="0">
                  <a:latin typeface="ＭＳ Ｐゴシック" panose="020B0600070205080204" pitchFamily="50" charset="-128"/>
                  <a:ea typeface="ＭＳ Ｐゴシック" panose="020B0600070205080204" pitchFamily="50" charset="-128"/>
                </a:rPr>
                <a:t>千歳橋・実験区</a:t>
              </a:r>
              <a:r>
                <a:rPr lang="en-US" altLang="ja-JP" sz="900" dirty="0">
                  <a:latin typeface="ＭＳ Ｐゴシック" panose="020B0600070205080204" pitchFamily="50" charset="-128"/>
                  <a:ea typeface="ＭＳ Ｐゴシック" panose="020B0600070205080204" pitchFamily="50" charset="-128"/>
                </a:rPr>
                <a:t>2-2</a:t>
              </a:r>
              <a:r>
                <a:rPr lang="ja-JP" altLang="en-US" sz="900" dirty="0">
                  <a:latin typeface="ＭＳ Ｐゴシック" panose="020B0600070205080204" pitchFamily="50" charset="-128"/>
                  <a:ea typeface="ＭＳ Ｐゴシック" panose="020B0600070205080204" pitchFamily="50" charset="-128"/>
                </a:rPr>
                <a:t>がメーカー推奨条件</a:t>
              </a:r>
              <a:r>
                <a:rPr lang="en-US" altLang="ja-JP" sz="900" dirty="0">
                  <a:latin typeface="ＭＳ Ｐゴシック" panose="020B0600070205080204" pitchFamily="50" charset="-128"/>
                  <a:ea typeface="ＭＳ Ｐゴシック" panose="020B0600070205080204" pitchFamily="50" charset="-128"/>
                </a:rPr>
                <a:t>(</a:t>
              </a:r>
              <a:r>
                <a:rPr lang="ja-JP" altLang="en-US" sz="900" dirty="0">
                  <a:latin typeface="ＭＳ Ｐゴシック" panose="020B0600070205080204" pitchFamily="50" charset="-128"/>
                  <a:ea typeface="ＭＳ Ｐゴシック" panose="020B0600070205080204" pitchFamily="50" charset="-128"/>
                </a:rPr>
                <a:t>基準</a:t>
              </a:r>
              <a:r>
                <a:rPr lang="en-US" altLang="ja-JP" sz="900" dirty="0">
                  <a:latin typeface="ＭＳ Ｐゴシック" panose="020B0600070205080204" pitchFamily="50" charset="-128"/>
                  <a:ea typeface="ＭＳ Ｐゴシック" panose="020B0600070205080204" pitchFamily="50" charset="-128"/>
                </a:rPr>
                <a:t>)</a:t>
              </a:r>
              <a:endParaRPr lang="ja-JP" altLang="en-US" sz="900" dirty="0">
                <a:latin typeface="ＭＳ Ｐゴシック" panose="020B0600070205080204" pitchFamily="50" charset="-128"/>
                <a:ea typeface="ＭＳ Ｐゴシック" panose="020B0600070205080204" pitchFamily="50" charset="-128"/>
              </a:endParaRPr>
            </a:p>
          </p:txBody>
        </p:sp>
        <p:sp>
          <p:nvSpPr>
            <p:cNvPr id="77" name="テキスト ボックス 76">
              <a:extLst>
                <a:ext uri="{FF2B5EF4-FFF2-40B4-BE49-F238E27FC236}">
                  <a16:creationId xmlns:a16="http://schemas.microsoft.com/office/drawing/2014/main" id="{1B21AC53-3DEF-45A0-9B89-C93B41FF2E0E}"/>
                </a:ext>
              </a:extLst>
            </p:cNvPr>
            <p:cNvSpPr txBox="1"/>
            <p:nvPr/>
          </p:nvSpPr>
          <p:spPr>
            <a:xfrm>
              <a:off x="12420000" y="3060000"/>
              <a:ext cx="756000" cy="180000"/>
            </a:xfrm>
            <a:prstGeom prst="rect">
              <a:avLst/>
            </a:prstGeom>
            <a:noFill/>
          </p:spPr>
          <p:txBody>
            <a:bodyPr wrap="square" lIns="0" tIns="0" rIns="0" bIns="0" rtlCol="0" anchor="ctr" anchorCtr="0">
              <a:noAutofit/>
            </a:bodyPr>
            <a:lstStyle/>
            <a:p>
              <a:pPr>
                <a:lnSpc>
                  <a:spcPts val="1100"/>
                </a:lnSpc>
              </a:pPr>
              <a:r>
                <a:rPr lang="ja-JP" altLang="en-US" sz="900" dirty="0">
                  <a:latin typeface="ＭＳ Ｐゴシック" panose="020B0600070205080204" pitchFamily="50" charset="-128"/>
                  <a:ea typeface="ＭＳ Ｐゴシック" panose="020B0600070205080204" pitchFamily="50" charset="-128"/>
                </a:rPr>
                <a:t>基準より少ない</a:t>
              </a:r>
              <a:endParaRPr lang="en-US" altLang="ja-JP" sz="900" dirty="0">
                <a:latin typeface="ＭＳ Ｐゴシック" panose="020B0600070205080204" pitchFamily="50" charset="-128"/>
                <a:ea typeface="ＭＳ Ｐゴシック" panose="020B0600070205080204" pitchFamily="50" charset="-128"/>
              </a:endParaRPr>
            </a:p>
          </p:txBody>
        </p:sp>
        <p:sp>
          <p:nvSpPr>
            <p:cNvPr id="78" name="正方形/長方形 77">
              <a:extLst>
                <a:ext uri="{FF2B5EF4-FFF2-40B4-BE49-F238E27FC236}">
                  <a16:creationId xmlns:a16="http://schemas.microsoft.com/office/drawing/2014/main" id="{BACFDA2A-46A6-483E-B748-52FAF96A3556}"/>
                </a:ext>
              </a:extLst>
            </p:cNvPr>
            <p:cNvSpPr/>
            <p:nvPr/>
          </p:nvSpPr>
          <p:spPr>
            <a:xfrm>
              <a:off x="12276000" y="3096000"/>
              <a:ext cx="108000" cy="108000"/>
            </a:xfrm>
            <a:prstGeom prst="rect">
              <a:avLst/>
            </a:prstGeom>
            <a:solidFill>
              <a:srgbClr val="CC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a:extLst>
                <a:ext uri="{FF2B5EF4-FFF2-40B4-BE49-F238E27FC236}">
                  <a16:creationId xmlns:a16="http://schemas.microsoft.com/office/drawing/2014/main" id="{296C5429-9EFA-458F-8017-D66FAA57352C}"/>
                </a:ext>
              </a:extLst>
            </p:cNvPr>
            <p:cNvSpPr/>
            <p:nvPr/>
          </p:nvSpPr>
          <p:spPr>
            <a:xfrm>
              <a:off x="13212000" y="3096000"/>
              <a:ext cx="108000" cy="108000"/>
            </a:xfrm>
            <a:prstGeom prst="rect">
              <a:avLst/>
            </a:prstGeom>
            <a:solidFill>
              <a:srgbClr val="CC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正方形/長方形 79">
              <a:extLst>
                <a:ext uri="{FF2B5EF4-FFF2-40B4-BE49-F238E27FC236}">
                  <a16:creationId xmlns:a16="http://schemas.microsoft.com/office/drawing/2014/main" id="{1EF5D999-DDAA-402E-AF36-FB97B18C7B6F}"/>
                </a:ext>
              </a:extLst>
            </p:cNvPr>
            <p:cNvSpPr/>
            <p:nvPr/>
          </p:nvSpPr>
          <p:spPr>
            <a:xfrm>
              <a:off x="13964734" y="3096000"/>
              <a:ext cx="108000" cy="108000"/>
            </a:xfrm>
            <a:prstGeom prst="rect">
              <a:avLst/>
            </a:prstGeom>
            <a:solidFill>
              <a:srgbClr val="FFCC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テキスト ボックス 80">
              <a:extLst>
                <a:ext uri="{FF2B5EF4-FFF2-40B4-BE49-F238E27FC236}">
                  <a16:creationId xmlns:a16="http://schemas.microsoft.com/office/drawing/2014/main" id="{80D77A92-1FD1-426E-ABA9-020C2A9A5CEC}"/>
                </a:ext>
              </a:extLst>
            </p:cNvPr>
            <p:cNvSpPr txBox="1"/>
            <p:nvPr/>
          </p:nvSpPr>
          <p:spPr>
            <a:xfrm>
              <a:off x="13356000" y="3060000"/>
              <a:ext cx="684000" cy="180000"/>
            </a:xfrm>
            <a:prstGeom prst="rect">
              <a:avLst/>
            </a:prstGeom>
            <a:noFill/>
          </p:spPr>
          <p:txBody>
            <a:bodyPr wrap="square" lIns="0" tIns="0" rIns="0" bIns="0" rtlCol="0" anchor="ctr" anchorCtr="0">
              <a:noAutofit/>
            </a:bodyPr>
            <a:lstStyle/>
            <a:p>
              <a:pPr>
                <a:lnSpc>
                  <a:spcPts val="1100"/>
                </a:lnSpc>
              </a:pPr>
              <a:r>
                <a:rPr lang="ja-JP" altLang="en-US" sz="900" dirty="0">
                  <a:latin typeface="ＭＳ Ｐゴシック" panose="020B0600070205080204" pitchFamily="50" charset="-128"/>
                  <a:ea typeface="ＭＳ Ｐゴシック" panose="020B0600070205080204" pitchFamily="50" charset="-128"/>
                </a:rPr>
                <a:t>基準と同じ</a:t>
              </a:r>
              <a:endParaRPr lang="en-US" altLang="ja-JP" sz="900" dirty="0">
                <a:latin typeface="ＭＳ Ｐゴシック" panose="020B0600070205080204" pitchFamily="50" charset="-128"/>
                <a:ea typeface="ＭＳ Ｐゴシック" panose="020B0600070205080204" pitchFamily="50" charset="-128"/>
              </a:endParaRPr>
            </a:p>
          </p:txBody>
        </p:sp>
        <p:sp>
          <p:nvSpPr>
            <p:cNvPr id="82" name="テキスト ボックス 81">
              <a:extLst>
                <a:ext uri="{FF2B5EF4-FFF2-40B4-BE49-F238E27FC236}">
                  <a16:creationId xmlns:a16="http://schemas.microsoft.com/office/drawing/2014/main" id="{C13934B7-A2B7-496D-AE29-476CF767C360}"/>
                </a:ext>
              </a:extLst>
            </p:cNvPr>
            <p:cNvSpPr txBox="1"/>
            <p:nvPr/>
          </p:nvSpPr>
          <p:spPr>
            <a:xfrm>
              <a:off x="14108734" y="3060000"/>
              <a:ext cx="684000" cy="180000"/>
            </a:xfrm>
            <a:prstGeom prst="rect">
              <a:avLst/>
            </a:prstGeom>
            <a:noFill/>
          </p:spPr>
          <p:txBody>
            <a:bodyPr wrap="square" lIns="0" tIns="0" rIns="0" bIns="0" rtlCol="0" anchor="ctr" anchorCtr="0">
              <a:noAutofit/>
            </a:bodyPr>
            <a:lstStyle/>
            <a:p>
              <a:pPr>
                <a:lnSpc>
                  <a:spcPts val="1100"/>
                </a:lnSpc>
              </a:pPr>
              <a:r>
                <a:rPr lang="ja-JP" altLang="en-US" sz="900" dirty="0">
                  <a:latin typeface="ＭＳ Ｐゴシック" panose="020B0600070205080204" pitchFamily="50" charset="-128"/>
                  <a:ea typeface="ＭＳ Ｐゴシック" panose="020B0600070205080204" pitchFamily="50" charset="-128"/>
                </a:rPr>
                <a:t>基準より多い</a:t>
              </a:r>
              <a:endParaRPr lang="en-US" altLang="ja-JP" sz="900" dirty="0">
                <a:latin typeface="ＭＳ Ｐゴシック" panose="020B0600070205080204" pitchFamily="50" charset="-128"/>
                <a:ea typeface="ＭＳ Ｐゴシック" panose="020B0600070205080204" pitchFamily="50" charset="-128"/>
              </a:endParaRPr>
            </a:p>
          </p:txBody>
        </p:sp>
      </p:grpSp>
      <p:sp>
        <p:nvSpPr>
          <p:cNvPr id="84" name="テキスト ボックス 83">
            <a:extLst>
              <a:ext uri="{FF2B5EF4-FFF2-40B4-BE49-F238E27FC236}">
                <a16:creationId xmlns:a16="http://schemas.microsoft.com/office/drawing/2014/main" id="{0E390BE3-315E-44B8-A1A1-4818C5C099EC}"/>
              </a:ext>
            </a:extLst>
          </p:cNvPr>
          <p:cNvSpPr txBox="1"/>
          <p:nvPr/>
        </p:nvSpPr>
        <p:spPr>
          <a:xfrm>
            <a:off x="12074173" y="10021476"/>
            <a:ext cx="2444603" cy="302550"/>
          </a:xfrm>
          <a:prstGeom prst="rect">
            <a:avLst/>
          </a:prstGeom>
          <a:noFill/>
          <a:ln>
            <a:noFill/>
          </a:ln>
        </p:spPr>
        <p:txBody>
          <a:bodyPr wrap="square" lIns="72000" tIns="72000" rIns="72000" bIns="0" rtlCol="0">
            <a:noAutofit/>
          </a:bodyPr>
          <a:lstStyle/>
          <a:p>
            <a:pPr>
              <a:lnSpc>
                <a:spcPts val="1300"/>
              </a:lnSpc>
            </a:pPr>
            <a:r>
              <a:rPr lang="ja-JP" altLang="en-US" sz="1600" dirty="0" smtClean="0">
                <a:latin typeface="ＭＳ Ｐゴシック" panose="020B0600070205080204" pitchFamily="50" charset="-128"/>
                <a:ea typeface="ＭＳ Ｐゴシック" panose="020B0600070205080204" pitchFamily="50" charset="-128"/>
              </a:rPr>
              <a:t>メーカー</a:t>
            </a:r>
            <a:r>
              <a:rPr lang="ja-JP" altLang="en-US" sz="1600" dirty="0">
                <a:latin typeface="ＭＳ Ｐゴシック" panose="020B0600070205080204" pitchFamily="50" charset="-128"/>
                <a:ea typeface="ＭＳ Ｐゴシック" panose="020B0600070205080204" pitchFamily="50" charset="-128"/>
              </a:rPr>
              <a:t>推奨期間は</a:t>
            </a:r>
            <a:r>
              <a:rPr lang="en-US" altLang="ja-JP" sz="1600" dirty="0">
                <a:latin typeface="ＭＳ Ｐゴシック" panose="020B0600070205080204" pitchFamily="50" charset="-128"/>
                <a:ea typeface="ＭＳ Ｐゴシック" panose="020B0600070205080204" pitchFamily="50" charset="-128"/>
              </a:rPr>
              <a:t>3</a:t>
            </a:r>
            <a:r>
              <a:rPr lang="ja-JP" altLang="en-US" sz="1600" dirty="0">
                <a:latin typeface="ＭＳ Ｐゴシック" panose="020B0600070205080204" pitchFamily="50" charset="-128"/>
                <a:ea typeface="ＭＳ Ｐゴシック" panose="020B0600070205080204" pitchFamily="50" charset="-128"/>
              </a:rPr>
              <a:t>か月</a:t>
            </a:r>
          </a:p>
        </p:txBody>
      </p:sp>
      <p:cxnSp>
        <p:nvCxnSpPr>
          <p:cNvPr id="83" name="直線矢印コネクタ 82">
            <a:extLst>
              <a:ext uri="{FF2B5EF4-FFF2-40B4-BE49-F238E27FC236}">
                <a16:creationId xmlns:a16="http://schemas.microsoft.com/office/drawing/2014/main" id="{1EA7B06D-55F5-4698-BB30-4FF71E27B382}"/>
              </a:ext>
            </a:extLst>
          </p:cNvPr>
          <p:cNvCxnSpPr>
            <a:cxnSpLocks/>
          </p:cNvCxnSpPr>
          <p:nvPr/>
        </p:nvCxnSpPr>
        <p:spPr>
          <a:xfrm flipV="1">
            <a:off x="1261070" y="3769668"/>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85" name="直線矢印コネクタ 84">
            <a:extLst>
              <a:ext uri="{FF2B5EF4-FFF2-40B4-BE49-F238E27FC236}">
                <a16:creationId xmlns:a16="http://schemas.microsoft.com/office/drawing/2014/main" id="{1EA7B06D-55F5-4698-BB30-4FF71E27B382}"/>
              </a:ext>
            </a:extLst>
          </p:cNvPr>
          <p:cNvCxnSpPr>
            <a:cxnSpLocks/>
          </p:cNvCxnSpPr>
          <p:nvPr/>
        </p:nvCxnSpPr>
        <p:spPr>
          <a:xfrm>
            <a:off x="1406556" y="5193714"/>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86" name="直線矢印コネクタ 85">
            <a:extLst>
              <a:ext uri="{FF2B5EF4-FFF2-40B4-BE49-F238E27FC236}">
                <a16:creationId xmlns:a16="http://schemas.microsoft.com/office/drawing/2014/main" id="{1EA7B06D-55F5-4698-BB30-4FF71E27B382}"/>
              </a:ext>
            </a:extLst>
          </p:cNvPr>
          <p:cNvCxnSpPr>
            <a:cxnSpLocks/>
          </p:cNvCxnSpPr>
          <p:nvPr/>
        </p:nvCxnSpPr>
        <p:spPr>
          <a:xfrm>
            <a:off x="1406556" y="6507628"/>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87" name="直線矢印コネクタ 86">
            <a:extLst>
              <a:ext uri="{FF2B5EF4-FFF2-40B4-BE49-F238E27FC236}">
                <a16:creationId xmlns:a16="http://schemas.microsoft.com/office/drawing/2014/main" id="{1EA7B06D-55F5-4698-BB30-4FF71E27B382}"/>
              </a:ext>
            </a:extLst>
          </p:cNvPr>
          <p:cNvCxnSpPr>
            <a:cxnSpLocks/>
          </p:cNvCxnSpPr>
          <p:nvPr/>
        </p:nvCxnSpPr>
        <p:spPr>
          <a:xfrm>
            <a:off x="1406556" y="7837626"/>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graphicFrame>
        <p:nvGraphicFramePr>
          <p:cNvPr id="89" name="表 63">
            <a:extLst>
              <a:ext uri="{FF2B5EF4-FFF2-40B4-BE49-F238E27FC236}">
                <a16:creationId xmlns:a16="http://schemas.microsoft.com/office/drawing/2014/main" id="{3CCE8C38-B3CB-4D75-8BAD-538516DD1DB2}"/>
              </a:ext>
            </a:extLst>
          </p:cNvPr>
          <p:cNvGraphicFramePr>
            <a:graphicFrameLocks noGrp="1"/>
          </p:cNvGraphicFramePr>
          <p:nvPr>
            <p:extLst>
              <p:ext uri="{D42A27DB-BD31-4B8C-83A1-F6EECF244321}">
                <p14:modId xmlns:p14="http://schemas.microsoft.com/office/powerpoint/2010/main" val="4278984174"/>
              </p:ext>
            </p:extLst>
          </p:nvPr>
        </p:nvGraphicFramePr>
        <p:xfrm>
          <a:off x="9192626" y="8810858"/>
          <a:ext cx="2764922" cy="1745280"/>
        </p:xfrm>
        <a:graphic>
          <a:graphicData uri="http://schemas.openxmlformats.org/drawingml/2006/table">
            <a:tbl>
              <a:tblPr firstRow="1" bandRow="1">
                <a:tableStyleId>{5940675A-B579-460E-94D1-54222C63F5DA}</a:tableStyleId>
              </a:tblPr>
              <a:tblGrid>
                <a:gridCol w="576000">
                  <a:extLst>
                    <a:ext uri="{9D8B030D-6E8A-4147-A177-3AD203B41FA5}">
                      <a16:colId xmlns:a16="http://schemas.microsoft.com/office/drawing/2014/main" val="4249874186"/>
                    </a:ext>
                  </a:extLst>
                </a:gridCol>
                <a:gridCol w="432000">
                  <a:extLst>
                    <a:ext uri="{9D8B030D-6E8A-4147-A177-3AD203B41FA5}">
                      <a16:colId xmlns:a16="http://schemas.microsoft.com/office/drawing/2014/main" val="4182326326"/>
                    </a:ext>
                  </a:extLst>
                </a:gridCol>
                <a:gridCol w="432000">
                  <a:extLst>
                    <a:ext uri="{9D8B030D-6E8A-4147-A177-3AD203B41FA5}">
                      <a16:colId xmlns:a16="http://schemas.microsoft.com/office/drawing/2014/main" val="2468637002"/>
                    </a:ext>
                  </a:extLst>
                </a:gridCol>
                <a:gridCol w="432000">
                  <a:extLst>
                    <a:ext uri="{9D8B030D-6E8A-4147-A177-3AD203B41FA5}">
                      <a16:colId xmlns:a16="http://schemas.microsoft.com/office/drawing/2014/main" val="1115386694"/>
                    </a:ext>
                  </a:extLst>
                </a:gridCol>
                <a:gridCol w="432000">
                  <a:extLst>
                    <a:ext uri="{9D8B030D-6E8A-4147-A177-3AD203B41FA5}">
                      <a16:colId xmlns:a16="http://schemas.microsoft.com/office/drawing/2014/main" val="890436440"/>
                    </a:ext>
                  </a:extLst>
                </a:gridCol>
                <a:gridCol w="460922">
                  <a:extLst>
                    <a:ext uri="{9D8B030D-6E8A-4147-A177-3AD203B41FA5}">
                      <a16:colId xmlns:a16="http://schemas.microsoft.com/office/drawing/2014/main" val="1038366537"/>
                    </a:ext>
                  </a:extLst>
                </a:gridCol>
              </a:tblGrid>
              <a:tr h="216000">
                <a:tc rowSpan="3">
                  <a:txBody>
                    <a:bodyPr/>
                    <a:lstStyle/>
                    <a:p>
                      <a:pPr algn="ctr"/>
                      <a:r>
                        <a:rPr kumimoji="1" lang="ja-JP" altLang="en-US" sz="900" dirty="0">
                          <a:latin typeface="ＭＳ Ｐゴシック" panose="020B0600070205080204" pitchFamily="50" charset="-128"/>
                          <a:ea typeface="ＭＳ Ｐゴシック" panose="020B0600070205080204" pitchFamily="50" charset="-128"/>
                        </a:rPr>
                        <a:t>エリア</a:t>
                      </a:r>
                    </a:p>
                  </a:txBody>
                  <a:tcPr marL="36000" marR="36000" marT="0" marB="0" anchor="ctr">
                    <a:solidFill>
                      <a:schemeClr val="bg1">
                        <a:lumMod val="85000"/>
                      </a:schemeClr>
                    </a:solidFill>
                  </a:tcPr>
                </a:tc>
                <a:tc rowSpan="3">
                  <a:txBody>
                    <a:bodyPr/>
                    <a:lstStyle/>
                    <a:p>
                      <a:pPr algn="ctr"/>
                      <a:r>
                        <a:rPr kumimoji="1" lang="ja-JP" altLang="en-US" sz="900" dirty="0">
                          <a:latin typeface="ＭＳ Ｐゴシック" panose="020B0600070205080204" pitchFamily="50" charset="-128"/>
                          <a:ea typeface="ＭＳ Ｐゴシック" panose="020B0600070205080204" pitchFamily="50" charset="-128"/>
                        </a:rPr>
                        <a:t>散布</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ja-JP" altLang="en-US" sz="900" dirty="0">
                          <a:latin typeface="ＭＳ Ｐゴシック" panose="020B0600070205080204" pitchFamily="50" charset="-128"/>
                          <a:ea typeface="ＭＳ Ｐゴシック" panose="020B0600070205080204" pitchFamily="50" charset="-128"/>
                        </a:rPr>
                        <a:t>回数</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en-US" altLang="ja-JP" sz="900" dirty="0">
                          <a:latin typeface="ＭＳ Ｐゴシック" panose="020B0600070205080204" pitchFamily="50" charset="-128"/>
                          <a:ea typeface="ＭＳ Ｐゴシック" panose="020B0600070205080204" pitchFamily="50" charset="-128"/>
                        </a:rPr>
                        <a:t>(</a:t>
                      </a:r>
                      <a:r>
                        <a:rPr kumimoji="1" lang="ja-JP" altLang="en-US" sz="900" dirty="0">
                          <a:latin typeface="ＭＳ Ｐゴシック" panose="020B0600070205080204" pitchFamily="50" charset="-128"/>
                          <a:ea typeface="ＭＳ Ｐゴシック" panose="020B0600070205080204" pitchFamily="50" charset="-128"/>
                        </a:rPr>
                        <a:t>年間</a:t>
                      </a:r>
                      <a:r>
                        <a:rPr kumimoji="1" lang="en-US" altLang="ja-JP" sz="900" dirty="0">
                          <a:latin typeface="ＭＳ Ｐゴシック" panose="020B0600070205080204" pitchFamily="50" charset="-128"/>
                          <a:ea typeface="ＭＳ Ｐゴシック" panose="020B0600070205080204" pitchFamily="50" charset="-128"/>
                        </a:rPr>
                        <a:t>)</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tc gridSpan="4">
                  <a:txBody>
                    <a:bodyPr/>
                    <a:lstStyle/>
                    <a:p>
                      <a:pPr algn="ctr"/>
                      <a:r>
                        <a:rPr kumimoji="1" lang="ja-JP" altLang="en-US" sz="900" dirty="0">
                          <a:latin typeface="ＭＳ Ｐゴシック" panose="020B0600070205080204" pitchFamily="50" charset="-128"/>
                          <a:ea typeface="ＭＳ Ｐゴシック" panose="020B0600070205080204" pitchFamily="50" charset="-128"/>
                        </a:rPr>
                        <a:t>散布量</a:t>
                      </a:r>
                    </a:p>
                  </a:txBody>
                  <a:tcPr marL="36000" marR="36000"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extLst>
                  <a:ext uri="{0D108BD9-81ED-4DB2-BD59-A6C34878D82A}">
                    <a16:rowId xmlns:a16="http://schemas.microsoft.com/office/drawing/2014/main" val="1822167165"/>
                  </a:ext>
                </a:extLst>
              </a:tr>
              <a:tr h="216000">
                <a:tc vMerge="1">
                  <a:txBody>
                    <a:bodyPr/>
                    <a:lstStyle/>
                    <a:p>
                      <a:endParaRPr kumimoji="1" lang="ja-JP" altLang="en-US"/>
                    </a:p>
                  </a:txBody>
                  <a:tcPr/>
                </a:tc>
                <a:tc vMerge="1">
                  <a:txBody>
                    <a:bodyPr/>
                    <a:lstStyle/>
                    <a:p>
                      <a:endParaRPr kumimoji="1" lang="ja-JP" altLang="en-US"/>
                    </a:p>
                  </a:txBody>
                  <a:tcPr/>
                </a:tc>
                <a:tc gridSpan="2">
                  <a:txBody>
                    <a:bodyPr/>
                    <a:lstStyle/>
                    <a:p>
                      <a:pPr algn="ctr"/>
                      <a:r>
                        <a:rPr kumimoji="1" lang="ja-JP" altLang="en-US" sz="900" dirty="0">
                          <a:latin typeface="ＭＳ Ｐゴシック" panose="020B0600070205080204" pitchFamily="50" charset="-128"/>
                          <a:ea typeface="ＭＳ Ｐゴシック" panose="020B0600070205080204" pitchFamily="50" charset="-128"/>
                        </a:rPr>
                        <a:t>実験区</a:t>
                      </a:r>
                      <a:r>
                        <a:rPr kumimoji="1" lang="en-US" altLang="ja-JP" sz="900" dirty="0">
                          <a:latin typeface="ＭＳ Ｐゴシック" panose="020B0600070205080204" pitchFamily="50" charset="-128"/>
                          <a:ea typeface="ＭＳ Ｐゴシック" panose="020B0600070205080204" pitchFamily="50" charset="-128"/>
                        </a:rPr>
                        <a:t>1</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gridSpan="2">
                  <a:txBody>
                    <a:bodyPr/>
                    <a:lstStyle/>
                    <a:p>
                      <a:pPr algn="ctr"/>
                      <a:r>
                        <a:rPr kumimoji="1" lang="ja-JP" altLang="en-US" sz="900" dirty="0">
                          <a:latin typeface="ＭＳ Ｐゴシック" panose="020B0600070205080204" pitchFamily="50" charset="-128"/>
                          <a:ea typeface="ＭＳ Ｐゴシック" panose="020B0600070205080204" pitchFamily="50" charset="-128"/>
                        </a:rPr>
                        <a:t>実験区</a:t>
                      </a:r>
                      <a:r>
                        <a:rPr kumimoji="1" lang="en-US" altLang="ja-JP" sz="900" dirty="0">
                          <a:latin typeface="ＭＳ Ｐゴシック" panose="020B0600070205080204" pitchFamily="50" charset="-128"/>
                          <a:ea typeface="ＭＳ Ｐゴシック" panose="020B0600070205080204" pitchFamily="50" charset="-128"/>
                        </a:rPr>
                        <a:t>2</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extLst>
                  <a:ext uri="{0D108BD9-81ED-4DB2-BD59-A6C34878D82A}">
                    <a16:rowId xmlns:a16="http://schemas.microsoft.com/office/drawing/2014/main" val="922520991"/>
                  </a:ext>
                </a:extLst>
              </a:tr>
              <a:tr h="216000">
                <a:tc v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v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総量</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en-US" altLang="ja-JP" sz="900" dirty="0">
                          <a:latin typeface="ＭＳ Ｐゴシック" panose="020B0600070205080204" pitchFamily="50" charset="-128"/>
                          <a:ea typeface="ＭＳ Ｐゴシック" panose="020B0600070205080204" pitchFamily="50" charset="-128"/>
                        </a:rPr>
                        <a:t>(kg)</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単位量</a:t>
                      </a:r>
                      <a:r>
                        <a:rPr kumimoji="1" lang="en-US" altLang="ja-JP" sz="900" dirty="0">
                          <a:latin typeface="ＭＳ Ｐゴシック" panose="020B0600070205080204" pitchFamily="50" charset="-128"/>
                          <a:ea typeface="ＭＳ Ｐゴシック" panose="020B0600070205080204" pitchFamily="50" charset="-128"/>
                        </a:rPr>
                        <a:t>(kg/m</a:t>
                      </a:r>
                      <a:r>
                        <a:rPr kumimoji="1" lang="en-US" altLang="ja-JP" sz="900" baseline="30000" dirty="0">
                          <a:latin typeface="ＭＳ Ｐゴシック" panose="020B0600070205080204" pitchFamily="50" charset="-128"/>
                          <a:ea typeface="ＭＳ Ｐゴシック" panose="020B0600070205080204" pitchFamily="50" charset="-128"/>
                        </a:rPr>
                        <a:t>2</a:t>
                      </a:r>
                      <a:r>
                        <a:rPr kumimoji="1" lang="en-US" altLang="ja-JP" sz="900" dirty="0">
                          <a:latin typeface="ＭＳ Ｐゴシック" panose="020B0600070205080204" pitchFamily="50" charset="-128"/>
                          <a:ea typeface="ＭＳ Ｐゴシック" panose="020B0600070205080204" pitchFamily="50" charset="-128"/>
                        </a:rPr>
                        <a:t>)</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総量</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en-US" altLang="ja-JP" sz="900" dirty="0">
                          <a:latin typeface="ＭＳ Ｐゴシック" panose="020B0600070205080204" pitchFamily="50" charset="-128"/>
                          <a:ea typeface="ＭＳ Ｐゴシック" panose="020B0600070205080204" pitchFamily="50" charset="-128"/>
                        </a:rPr>
                        <a:t>(kg)</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単位量</a:t>
                      </a:r>
                      <a:r>
                        <a:rPr kumimoji="1" lang="en-US" altLang="ja-JP" sz="900" dirty="0">
                          <a:latin typeface="ＭＳ Ｐゴシック" panose="020B0600070205080204" pitchFamily="50" charset="-128"/>
                          <a:ea typeface="ＭＳ Ｐゴシック" panose="020B0600070205080204" pitchFamily="50" charset="-128"/>
                        </a:rPr>
                        <a:t>(kg/m</a:t>
                      </a:r>
                      <a:r>
                        <a:rPr kumimoji="1" lang="en-US" altLang="ja-JP" sz="900" baseline="30000" dirty="0">
                          <a:latin typeface="ＭＳ Ｐゴシック" panose="020B0600070205080204" pitchFamily="50" charset="-128"/>
                          <a:ea typeface="ＭＳ Ｐゴシック" panose="020B0600070205080204" pitchFamily="50" charset="-128"/>
                        </a:rPr>
                        <a:t>2</a:t>
                      </a:r>
                      <a:r>
                        <a:rPr kumimoji="1" lang="en-US" altLang="ja-JP" sz="900" dirty="0">
                          <a:latin typeface="ＭＳ Ｐゴシック" panose="020B0600070205080204" pitchFamily="50" charset="-128"/>
                          <a:ea typeface="ＭＳ Ｐゴシック" panose="020B0600070205080204" pitchFamily="50" charset="-128"/>
                        </a:rPr>
                        <a:t>)</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extLst>
                  <a:ext uri="{0D108BD9-81ED-4DB2-BD59-A6C34878D82A}">
                    <a16:rowId xmlns:a16="http://schemas.microsoft.com/office/drawing/2014/main" val="3347425879"/>
                  </a:ext>
                </a:extLst>
              </a:tr>
              <a:tr h="216000">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エリア</a:t>
                      </a:r>
                      <a:r>
                        <a:rPr kumimoji="1" lang="en-US" altLang="ja-JP" sz="900" dirty="0">
                          <a:latin typeface="ＭＳ Ｐゴシック" panose="020B0600070205080204" pitchFamily="50" charset="-128"/>
                          <a:ea typeface="ＭＳ Ｐゴシック" panose="020B0600070205080204" pitchFamily="50" charset="-128"/>
                        </a:rPr>
                        <a:t>1</a:t>
                      </a:r>
                    </a:p>
                    <a:p>
                      <a:pPr algn="ctr"/>
                      <a:r>
                        <a:rPr kumimoji="1" lang="ja-JP" altLang="en-US" sz="900" dirty="0">
                          <a:latin typeface="ＭＳ Ｐゴシック" panose="020B0600070205080204" pitchFamily="50" charset="-128"/>
                          <a:ea typeface="ＭＳ Ｐゴシック" panose="020B0600070205080204" pitchFamily="50" charset="-128"/>
                        </a:rPr>
                        <a:t>万才橋</a:t>
                      </a:r>
                    </a:p>
                  </a:txBody>
                  <a:tcPr marL="36000" marR="36000" marT="36000" marB="36000" anchor="ct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a:t>
                      </a:r>
                      <a:r>
                        <a:rPr kumimoji="1" lang="ja-JP" altLang="en-US" sz="900" dirty="0">
                          <a:latin typeface="ＭＳ Ｐゴシック" panose="020B0600070205080204" pitchFamily="50" charset="-128"/>
                          <a:ea typeface="ＭＳ Ｐゴシック" panose="020B0600070205080204" pitchFamily="50" charset="-128"/>
                        </a:rPr>
                        <a:t>回</a:t>
                      </a:r>
                    </a:p>
                  </a:txBody>
                  <a:tcPr marL="36000" marR="36000" marT="36000" marB="36000" anchor="ctr">
                    <a:lnR w="12700" cap="flat" cmpd="sng" algn="ctr">
                      <a:solidFill>
                        <a:schemeClr val="tx1"/>
                      </a:solidFill>
                      <a:prstDash val="solid"/>
                      <a:round/>
                      <a:headEnd type="none" w="med" len="med"/>
                      <a:tailEnd type="none" w="med" len="med"/>
                    </a:lnR>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43.2</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0.9</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86.4</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12700" cap="flat" cmpd="sng" algn="ctr">
                      <a:solidFill>
                        <a:schemeClr val="tx1"/>
                      </a:solidFill>
                      <a:prstDash val="solid"/>
                      <a:round/>
                      <a:headEnd type="none" w="med" len="med"/>
                      <a:tailEnd type="none" w="med" len="med"/>
                    </a:lnL>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1.8</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solidFill>
                      <a:srgbClr val="FFCCFF"/>
                    </a:solidFill>
                  </a:tcPr>
                </a:tc>
                <a:extLst>
                  <a:ext uri="{0D108BD9-81ED-4DB2-BD59-A6C34878D82A}">
                    <a16:rowId xmlns:a16="http://schemas.microsoft.com/office/drawing/2014/main" val="332637755"/>
                  </a:ext>
                </a:extLst>
              </a:tr>
              <a:tr h="216000">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エリア</a:t>
                      </a:r>
                      <a:r>
                        <a:rPr kumimoji="1" lang="en-US" altLang="ja-JP" sz="900" dirty="0">
                          <a:latin typeface="ＭＳ Ｐゴシック" panose="020B0600070205080204" pitchFamily="50" charset="-128"/>
                          <a:ea typeface="ＭＳ Ｐゴシック" panose="020B0600070205080204" pitchFamily="50" charset="-128"/>
                        </a:rPr>
                        <a:t>2</a:t>
                      </a:r>
                    </a:p>
                    <a:p>
                      <a:pPr algn="ctr"/>
                      <a:r>
                        <a:rPr kumimoji="1" lang="ja-JP" altLang="en-US" sz="900" dirty="0">
                          <a:latin typeface="ＭＳ Ｐゴシック" panose="020B0600070205080204" pitchFamily="50" charset="-128"/>
                          <a:ea typeface="ＭＳ Ｐゴシック" panose="020B0600070205080204" pitchFamily="50" charset="-128"/>
                        </a:rPr>
                        <a:t>千歳橋</a:t>
                      </a:r>
                    </a:p>
                  </a:txBody>
                  <a:tcPr marL="36000" marR="36000" marT="36000" marB="36000" anchor="ct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4</a:t>
                      </a:r>
                      <a:r>
                        <a:rPr kumimoji="1" lang="ja-JP" altLang="en-US" sz="900" dirty="0">
                          <a:latin typeface="ＭＳ Ｐゴシック" panose="020B0600070205080204" pitchFamily="50" charset="-128"/>
                          <a:ea typeface="ＭＳ Ｐゴシック" panose="020B0600070205080204" pitchFamily="50" charset="-128"/>
                        </a:rPr>
                        <a:t>回</a:t>
                      </a:r>
                    </a:p>
                  </a:txBody>
                  <a:tcPr marL="36000" marR="36000" marT="36000" marB="36000" anchor="ctr">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115.2</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0.6</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172.8</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0.9</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3527908586"/>
                  </a:ext>
                </a:extLst>
              </a:tr>
              <a:tr h="216000">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エリア３</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ja-JP" altLang="en-US" sz="900" dirty="0">
                          <a:latin typeface="ＭＳ Ｐゴシック" panose="020B0600070205080204" pitchFamily="50" charset="-128"/>
                          <a:ea typeface="ＭＳ Ｐゴシック" panose="020B0600070205080204" pitchFamily="50" charset="-128"/>
                        </a:rPr>
                        <a:t>南弁天橋</a:t>
                      </a:r>
                    </a:p>
                  </a:txBody>
                  <a:tcPr marL="36000" marR="36000" marT="36000" marB="36000" anchor="ctr">
                    <a:lnR w="12700" cap="flat" cmpd="sng" algn="ctr">
                      <a:solidFill>
                        <a:schemeClr val="tx1"/>
                      </a:solidFill>
                      <a:prstDash val="solid"/>
                      <a:round/>
                      <a:headEnd type="none" w="med" len="med"/>
                      <a:tailEnd type="none" w="med" len="med"/>
                    </a:lnR>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6</a:t>
                      </a:r>
                      <a:r>
                        <a:rPr kumimoji="1" lang="ja-JP" altLang="en-US" sz="900" dirty="0">
                          <a:latin typeface="ＭＳ Ｐゴシック" panose="020B0600070205080204" pitchFamily="50" charset="-128"/>
                          <a:ea typeface="ＭＳ Ｐゴシック" panose="020B0600070205080204" pitchFamily="50" charset="-128"/>
                        </a:rPr>
                        <a:t>回</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172.8</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0.6</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259.2</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0.9</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1777216447"/>
                  </a:ext>
                </a:extLst>
              </a:tr>
            </a:tbl>
          </a:graphicData>
        </a:graphic>
      </p:graphicFrame>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18</a:t>
            </a:fld>
            <a:endParaRPr kumimoji="1" lang="ja-JP" altLang="en-US" dirty="0"/>
          </a:p>
        </p:txBody>
      </p:sp>
      <p:sp>
        <p:nvSpPr>
          <p:cNvPr id="117" name="右矢印 99">
            <a:extLst>
              <a:ext uri="{FF2B5EF4-FFF2-40B4-BE49-F238E27FC236}">
                <a16:creationId xmlns:a16="http://schemas.microsoft.com/office/drawing/2014/main" id="{1FE9CD84-7D52-E699-9516-51E0BF833B67}"/>
              </a:ext>
            </a:extLst>
          </p:cNvPr>
          <p:cNvSpPr/>
          <p:nvPr/>
        </p:nvSpPr>
        <p:spPr>
          <a:xfrm rot="19800000">
            <a:off x="7525198" y="4018572"/>
            <a:ext cx="421793" cy="26177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24" name="右矢印 98">
            <a:extLst>
              <a:ext uri="{FF2B5EF4-FFF2-40B4-BE49-F238E27FC236}">
                <a16:creationId xmlns:a16="http://schemas.microsoft.com/office/drawing/2014/main" id="{B3901FF2-32EE-3684-036F-9E83CED56BAA}"/>
              </a:ext>
            </a:extLst>
          </p:cNvPr>
          <p:cNvSpPr/>
          <p:nvPr/>
        </p:nvSpPr>
        <p:spPr>
          <a:xfrm>
            <a:off x="7509008" y="3370604"/>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25" name="右矢印 98">
            <a:extLst>
              <a:ext uri="{FF2B5EF4-FFF2-40B4-BE49-F238E27FC236}">
                <a16:creationId xmlns:a16="http://schemas.microsoft.com/office/drawing/2014/main" id="{B3901FF2-32EE-3684-036F-9E83CED56BAA}"/>
              </a:ext>
            </a:extLst>
          </p:cNvPr>
          <p:cNvSpPr/>
          <p:nvPr/>
        </p:nvSpPr>
        <p:spPr>
          <a:xfrm>
            <a:off x="8357088" y="3370604"/>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26" name="右矢印 98">
            <a:extLst>
              <a:ext uri="{FF2B5EF4-FFF2-40B4-BE49-F238E27FC236}">
                <a16:creationId xmlns:a16="http://schemas.microsoft.com/office/drawing/2014/main" id="{B3901FF2-32EE-3684-036F-9E83CED56BAA}"/>
              </a:ext>
            </a:extLst>
          </p:cNvPr>
          <p:cNvSpPr/>
          <p:nvPr/>
        </p:nvSpPr>
        <p:spPr>
          <a:xfrm>
            <a:off x="6458909" y="4054790"/>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28" name="右矢印 98">
            <a:extLst>
              <a:ext uri="{FF2B5EF4-FFF2-40B4-BE49-F238E27FC236}">
                <a16:creationId xmlns:a16="http://schemas.microsoft.com/office/drawing/2014/main" id="{B3901FF2-32EE-3684-036F-9E83CED56BAA}"/>
              </a:ext>
            </a:extLst>
          </p:cNvPr>
          <p:cNvSpPr/>
          <p:nvPr/>
        </p:nvSpPr>
        <p:spPr>
          <a:xfrm>
            <a:off x="8357088" y="4054790"/>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29" name="右矢印 98">
            <a:extLst>
              <a:ext uri="{FF2B5EF4-FFF2-40B4-BE49-F238E27FC236}">
                <a16:creationId xmlns:a16="http://schemas.microsoft.com/office/drawing/2014/main" id="{B3901FF2-32EE-3684-036F-9E83CED56BAA}"/>
              </a:ext>
            </a:extLst>
          </p:cNvPr>
          <p:cNvSpPr/>
          <p:nvPr/>
        </p:nvSpPr>
        <p:spPr>
          <a:xfrm>
            <a:off x="6458909" y="6039006"/>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30" name="右矢印 98">
            <a:extLst>
              <a:ext uri="{FF2B5EF4-FFF2-40B4-BE49-F238E27FC236}">
                <a16:creationId xmlns:a16="http://schemas.microsoft.com/office/drawing/2014/main" id="{B3901FF2-32EE-3684-036F-9E83CED56BAA}"/>
              </a:ext>
            </a:extLst>
          </p:cNvPr>
          <p:cNvSpPr/>
          <p:nvPr/>
        </p:nvSpPr>
        <p:spPr>
          <a:xfrm>
            <a:off x="6458909" y="6723192"/>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31" name="右矢印 98">
            <a:extLst>
              <a:ext uri="{FF2B5EF4-FFF2-40B4-BE49-F238E27FC236}">
                <a16:creationId xmlns:a16="http://schemas.microsoft.com/office/drawing/2014/main" id="{B3901FF2-32EE-3684-036F-9E83CED56BAA}"/>
              </a:ext>
            </a:extLst>
          </p:cNvPr>
          <p:cNvSpPr/>
          <p:nvPr/>
        </p:nvSpPr>
        <p:spPr>
          <a:xfrm>
            <a:off x="7509008" y="6723192"/>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32" name="右矢印 98">
            <a:extLst>
              <a:ext uri="{FF2B5EF4-FFF2-40B4-BE49-F238E27FC236}">
                <a16:creationId xmlns:a16="http://schemas.microsoft.com/office/drawing/2014/main" id="{B3901FF2-32EE-3684-036F-9E83CED56BAA}"/>
              </a:ext>
            </a:extLst>
          </p:cNvPr>
          <p:cNvSpPr/>
          <p:nvPr/>
        </p:nvSpPr>
        <p:spPr>
          <a:xfrm>
            <a:off x="8357088" y="6723192"/>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36" name="右矢印 98">
            <a:extLst>
              <a:ext uri="{FF2B5EF4-FFF2-40B4-BE49-F238E27FC236}">
                <a16:creationId xmlns:a16="http://schemas.microsoft.com/office/drawing/2014/main" id="{B3901FF2-32EE-3684-036F-9E83CED56BAA}"/>
              </a:ext>
            </a:extLst>
          </p:cNvPr>
          <p:cNvSpPr/>
          <p:nvPr/>
        </p:nvSpPr>
        <p:spPr>
          <a:xfrm>
            <a:off x="6458909" y="7407378"/>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37" name="右矢印 98">
            <a:extLst>
              <a:ext uri="{FF2B5EF4-FFF2-40B4-BE49-F238E27FC236}">
                <a16:creationId xmlns:a16="http://schemas.microsoft.com/office/drawing/2014/main" id="{B3901FF2-32EE-3684-036F-9E83CED56BAA}"/>
              </a:ext>
            </a:extLst>
          </p:cNvPr>
          <p:cNvSpPr/>
          <p:nvPr/>
        </p:nvSpPr>
        <p:spPr>
          <a:xfrm>
            <a:off x="7509008" y="7407378"/>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38" name="右矢印 98">
            <a:extLst>
              <a:ext uri="{FF2B5EF4-FFF2-40B4-BE49-F238E27FC236}">
                <a16:creationId xmlns:a16="http://schemas.microsoft.com/office/drawing/2014/main" id="{B3901FF2-32EE-3684-036F-9E83CED56BAA}"/>
              </a:ext>
            </a:extLst>
          </p:cNvPr>
          <p:cNvSpPr/>
          <p:nvPr/>
        </p:nvSpPr>
        <p:spPr>
          <a:xfrm>
            <a:off x="6458909" y="8044891"/>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39" name="右矢印 98">
            <a:extLst>
              <a:ext uri="{FF2B5EF4-FFF2-40B4-BE49-F238E27FC236}">
                <a16:creationId xmlns:a16="http://schemas.microsoft.com/office/drawing/2014/main" id="{B3901FF2-32EE-3684-036F-9E83CED56BAA}"/>
              </a:ext>
            </a:extLst>
          </p:cNvPr>
          <p:cNvSpPr/>
          <p:nvPr/>
        </p:nvSpPr>
        <p:spPr>
          <a:xfrm>
            <a:off x="7509008" y="8044891"/>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40" name="右矢印 98">
            <a:extLst>
              <a:ext uri="{FF2B5EF4-FFF2-40B4-BE49-F238E27FC236}">
                <a16:creationId xmlns:a16="http://schemas.microsoft.com/office/drawing/2014/main" id="{B3901FF2-32EE-3684-036F-9E83CED56BAA}"/>
              </a:ext>
            </a:extLst>
          </p:cNvPr>
          <p:cNvSpPr/>
          <p:nvPr/>
        </p:nvSpPr>
        <p:spPr>
          <a:xfrm>
            <a:off x="8357088" y="8044891"/>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41" name="右矢印 140"/>
          <p:cNvSpPr/>
          <p:nvPr/>
        </p:nvSpPr>
        <p:spPr>
          <a:xfrm rot="1800000">
            <a:off x="7581358" y="6055622"/>
            <a:ext cx="387877" cy="27870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142" name="右矢印 141"/>
          <p:cNvSpPr/>
          <p:nvPr/>
        </p:nvSpPr>
        <p:spPr>
          <a:xfrm rot="1800000">
            <a:off x="8446532" y="6055623"/>
            <a:ext cx="387877" cy="27870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143" name="右矢印 142"/>
          <p:cNvSpPr/>
          <p:nvPr/>
        </p:nvSpPr>
        <p:spPr>
          <a:xfrm rot="1800000">
            <a:off x="8446533" y="7384738"/>
            <a:ext cx="387877" cy="27870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144" name="右矢印 99">
            <a:extLst>
              <a:ext uri="{FF2B5EF4-FFF2-40B4-BE49-F238E27FC236}">
                <a16:creationId xmlns:a16="http://schemas.microsoft.com/office/drawing/2014/main" id="{1FE9CD84-7D52-E699-9516-51E0BF833B67}"/>
              </a:ext>
            </a:extLst>
          </p:cNvPr>
          <p:cNvSpPr/>
          <p:nvPr/>
        </p:nvSpPr>
        <p:spPr>
          <a:xfrm rot="19800000">
            <a:off x="9413181" y="3363811"/>
            <a:ext cx="421793" cy="26177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45" name="右矢印 99">
            <a:extLst>
              <a:ext uri="{FF2B5EF4-FFF2-40B4-BE49-F238E27FC236}">
                <a16:creationId xmlns:a16="http://schemas.microsoft.com/office/drawing/2014/main" id="{1FE9CD84-7D52-E699-9516-51E0BF833B67}"/>
              </a:ext>
            </a:extLst>
          </p:cNvPr>
          <p:cNvSpPr/>
          <p:nvPr/>
        </p:nvSpPr>
        <p:spPr>
          <a:xfrm rot="19800000">
            <a:off x="10301414" y="3363812"/>
            <a:ext cx="421793" cy="26177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46" name="右矢印 99">
            <a:extLst>
              <a:ext uri="{FF2B5EF4-FFF2-40B4-BE49-F238E27FC236}">
                <a16:creationId xmlns:a16="http://schemas.microsoft.com/office/drawing/2014/main" id="{1FE9CD84-7D52-E699-9516-51E0BF833B67}"/>
              </a:ext>
            </a:extLst>
          </p:cNvPr>
          <p:cNvSpPr/>
          <p:nvPr/>
        </p:nvSpPr>
        <p:spPr>
          <a:xfrm rot="19800000">
            <a:off x="11219928" y="3363812"/>
            <a:ext cx="421793" cy="26177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47" name="右矢印 99">
            <a:extLst>
              <a:ext uri="{FF2B5EF4-FFF2-40B4-BE49-F238E27FC236}">
                <a16:creationId xmlns:a16="http://schemas.microsoft.com/office/drawing/2014/main" id="{1FE9CD84-7D52-E699-9516-51E0BF833B67}"/>
              </a:ext>
            </a:extLst>
          </p:cNvPr>
          <p:cNvSpPr/>
          <p:nvPr/>
        </p:nvSpPr>
        <p:spPr>
          <a:xfrm rot="19800000">
            <a:off x="6509377" y="4708847"/>
            <a:ext cx="421793" cy="26177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48" name="右矢印 99">
            <a:extLst>
              <a:ext uri="{FF2B5EF4-FFF2-40B4-BE49-F238E27FC236}">
                <a16:creationId xmlns:a16="http://schemas.microsoft.com/office/drawing/2014/main" id="{1FE9CD84-7D52-E699-9516-51E0BF833B67}"/>
              </a:ext>
            </a:extLst>
          </p:cNvPr>
          <p:cNvSpPr/>
          <p:nvPr/>
        </p:nvSpPr>
        <p:spPr>
          <a:xfrm rot="19800000">
            <a:off x="7525198" y="4708848"/>
            <a:ext cx="421793" cy="26177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49" name="右矢印 99">
            <a:extLst>
              <a:ext uri="{FF2B5EF4-FFF2-40B4-BE49-F238E27FC236}">
                <a16:creationId xmlns:a16="http://schemas.microsoft.com/office/drawing/2014/main" id="{1FE9CD84-7D52-E699-9516-51E0BF833B67}"/>
              </a:ext>
            </a:extLst>
          </p:cNvPr>
          <p:cNvSpPr/>
          <p:nvPr/>
        </p:nvSpPr>
        <p:spPr>
          <a:xfrm rot="19800000">
            <a:off x="8379918" y="4708848"/>
            <a:ext cx="421793" cy="26177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50" name="右矢印 99">
            <a:extLst>
              <a:ext uri="{FF2B5EF4-FFF2-40B4-BE49-F238E27FC236}">
                <a16:creationId xmlns:a16="http://schemas.microsoft.com/office/drawing/2014/main" id="{1FE9CD84-7D52-E699-9516-51E0BF833B67}"/>
              </a:ext>
            </a:extLst>
          </p:cNvPr>
          <p:cNvSpPr/>
          <p:nvPr/>
        </p:nvSpPr>
        <p:spPr>
          <a:xfrm rot="19800000">
            <a:off x="6509378" y="5366664"/>
            <a:ext cx="421793" cy="26177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51" name="右矢印 99">
            <a:extLst>
              <a:ext uri="{FF2B5EF4-FFF2-40B4-BE49-F238E27FC236}">
                <a16:creationId xmlns:a16="http://schemas.microsoft.com/office/drawing/2014/main" id="{1FE9CD84-7D52-E699-9516-51E0BF833B67}"/>
              </a:ext>
            </a:extLst>
          </p:cNvPr>
          <p:cNvSpPr/>
          <p:nvPr/>
        </p:nvSpPr>
        <p:spPr>
          <a:xfrm rot="19800000">
            <a:off x="7525199" y="5366665"/>
            <a:ext cx="421793" cy="26177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52" name="右矢印 99">
            <a:extLst>
              <a:ext uri="{FF2B5EF4-FFF2-40B4-BE49-F238E27FC236}">
                <a16:creationId xmlns:a16="http://schemas.microsoft.com/office/drawing/2014/main" id="{1FE9CD84-7D52-E699-9516-51E0BF833B67}"/>
              </a:ext>
            </a:extLst>
          </p:cNvPr>
          <p:cNvSpPr/>
          <p:nvPr/>
        </p:nvSpPr>
        <p:spPr>
          <a:xfrm rot="19800000">
            <a:off x="8379919" y="5366665"/>
            <a:ext cx="421793" cy="26177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61" name="右矢印 99">
            <a:extLst>
              <a:ext uri="{FF2B5EF4-FFF2-40B4-BE49-F238E27FC236}">
                <a16:creationId xmlns:a16="http://schemas.microsoft.com/office/drawing/2014/main" id="{1FE9CD84-7D52-E699-9516-51E0BF833B67}"/>
              </a:ext>
            </a:extLst>
          </p:cNvPr>
          <p:cNvSpPr/>
          <p:nvPr/>
        </p:nvSpPr>
        <p:spPr>
          <a:xfrm rot="19800000">
            <a:off x="9413181" y="4044437"/>
            <a:ext cx="421793" cy="26177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62" name="右矢印 99">
            <a:extLst>
              <a:ext uri="{FF2B5EF4-FFF2-40B4-BE49-F238E27FC236}">
                <a16:creationId xmlns:a16="http://schemas.microsoft.com/office/drawing/2014/main" id="{1FE9CD84-7D52-E699-9516-51E0BF833B67}"/>
              </a:ext>
            </a:extLst>
          </p:cNvPr>
          <p:cNvSpPr/>
          <p:nvPr/>
        </p:nvSpPr>
        <p:spPr>
          <a:xfrm rot="19800000">
            <a:off x="10301414" y="4044438"/>
            <a:ext cx="421793" cy="26177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63" name="右矢印 99">
            <a:extLst>
              <a:ext uri="{FF2B5EF4-FFF2-40B4-BE49-F238E27FC236}">
                <a16:creationId xmlns:a16="http://schemas.microsoft.com/office/drawing/2014/main" id="{1FE9CD84-7D52-E699-9516-51E0BF833B67}"/>
              </a:ext>
            </a:extLst>
          </p:cNvPr>
          <p:cNvSpPr/>
          <p:nvPr/>
        </p:nvSpPr>
        <p:spPr>
          <a:xfrm rot="19800000">
            <a:off x="11219928" y="4044438"/>
            <a:ext cx="421793" cy="26177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64" name="右矢印 98">
            <a:extLst>
              <a:ext uri="{FF2B5EF4-FFF2-40B4-BE49-F238E27FC236}">
                <a16:creationId xmlns:a16="http://schemas.microsoft.com/office/drawing/2014/main" id="{B3901FF2-32EE-3684-036F-9E83CED56BAA}"/>
              </a:ext>
            </a:extLst>
          </p:cNvPr>
          <p:cNvSpPr/>
          <p:nvPr/>
        </p:nvSpPr>
        <p:spPr>
          <a:xfrm>
            <a:off x="9362713" y="4715639"/>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65" name="右矢印 98">
            <a:extLst>
              <a:ext uri="{FF2B5EF4-FFF2-40B4-BE49-F238E27FC236}">
                <a16:creationId xmlns:a16="http://schemas.microsoft.com/office/drawing/2014/main" id="{B3901FF2-32EE-3684-036F-9E83CED56BAA}"/>
              </a:ext>
            </a:extLst>
          </p:cNvPr>
          <p:cNvSpPr/>
          <p:nvPr/>
        </p:nvSpPr>
        <p:spPr>
          <a:xfrm>
            <a:off x="11169460" y="4697161"/>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66" name="右矢印 165"/>
          <p:cNvSpPr/>
          <p:nvPr/>
        </p:nvSpPr>
        <p:spPr>
          <a:xfrm rot="1800000">
            <a:off x="10342760" y="4703938"/>
            <a:ext cx="387877" cy="27870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171" name="右矢印 98">
            <a:extLst>
              <a:ext uri="{FF2B5EF4-FFF2-40B4-BE49-F238E27FC236}">
                <a16:creationId xmlns:a16="http://schemas.microsoft.com/office/drawing/2014/main" id="{B3901FF2-32EE-3684-036F-9E83CED56BAA}"/>
              </a:ext>
            </a:extLst>
          </p:cNvPr>
          <p:cNvSpPr/>
          <p:nvPr/>
        </p:nvSpPr>
        <p:spPr>
          <a:xfrm>
            <a:off x="9362713" y="5355707"/>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72" name="右矢印 98">
            <a:extLst>
              <a:ext uri="{FF2B5EF4-FFF2-40B4-BE49-F238E27FC236}">
                <a16:creationId xmlns:a16="http://schemas.microsoft.com/office/drawing/2014/main" id="{B3901FF2-32EE-3684-036F-9E83CED56BAA}"/>
              </a:ext>
            </a:extLst>
          </p:cNvPr>
          <p:cNvSpPr/>
          <p:nvPr/>
        </p:nvSpPr>
        <p:spPr>
          <a:xfrm>
            <a:off x="11169460" y="5337229"/>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73" name="右矢印 172"/>
          <p:cNvSpPr/>
          <p:nvPr/>
        </p:nvSpPr>
        <p:spPr>
          <a:xfrm rot="1800000">
            <a:off x="10342760" y="5366040"/>
            <a:ext cx="387877" cy="27870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174" name="右矢印 173"/>
          <p:cNvSpPr/>
          <p:nvPr/>
        </p:nvSpPr>
        <p:spPr>
          <a:xfrm rot="1800000">
            <a:off x="11278153" y="6028700"/>
            <a:ext cx="387877" cy="27870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175" name="右矢印 98">
            <a:extLst>
              <a:ext uri="{FF2B5EF4-FFF2-40B4-BE49-F238E27FC236}">
                <a16:creationId xmlns:a16="http://schemas.microsoft.com/office/drawing/2014/main" id="{B3901FF2-32EE-3684-036F-9E83CED56BAA}"/>
              </a:ext>
            </a:extLst>
          </p:cNvPr>
          <p:cNvSpPr/>
          <p:nvPr/>
        </p:nvSpPr>
        <p:spPr>
          <a:xfrm>
            <a:off x="9362712" y="6062435"/>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76" name="右矢印 98">
            <a:extLst>
              <a:ext uri="{FF2B5EF4-FFF2-40B4-BE49-F238E27FC236}">
                <a16:creationId xmlns:a16="http://schemas.microsoft.com/office/drawing/2014/main" id="{B3901FF2-32EE-3684-036F-9E83CED56BAA}"/>
              </a:ext>
            </a:extLst>
          </p:cNvPr>
          <p:cNvSpPr/>
          <p:nvPr/>
        </p:nvSpPr>
        <p:spPr>
          <a:xfrm>
            <a:off x="10264880" y="6039006"/>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77" name="右矢印 98">
            <a:extLst>
              <a:ext uri="{FF2B5EF4-FFF2-40B4-BE49-F238E27FC236}">
                <a16:creationId xmlns:a16="http://schemas.microsoft.com/office/drawing/2014/main" id="{B3901FF2-32EE-3684-036F-9E83CED56BAA}"/>
              </a:ext>
            </a:extLst>
          </p:cNvPr>
          <p:cNvSpPr/>
          <p:nvPr/>
        </p:nvSpPr>
        <p:spPr>
          <a:xfrm>
            <a:off x="9348353" y="7403970"/>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78" name="右矢印 98">
            <a:extLst>
              <a:ext uri="{FF2B5EF4-FFF2-40B4-BE49-F238E27FC236}">
                <a16:creationId xmlns:a16="http://schemas.microsoft.com/office/drawing/2014/main" id="{B3901FF2-32EE-3684-036F-9E83CED56BAA}"/>
              </a:ext>
            </a:extLst>
          </p:cNvPr>
          <p:cNvSpPr/>
          <p:nvPr/>
        </p:nvSpPr>
        <p:spPr>
          <a:xfrm>
            <a:off x="10270864" y="7403970"/>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79" name="右矢印 98">
            <a:extLst>
              <a:ext uri="{FF2B5EF4-FFF2-40B4-BE49-F238E27FC236}">
                <a16:creationId xmlns:a16="http://schemas.microsoft.com/office/drawing/2014/main" id="{B3901FF2-32EE-3684-036F-9E83CED56BAA}"/>
              </a:ext>
            </a:extLst>
          </p:cNvPr>
          <p:cNvSpPr/>
          <p:nvPr/>
        </p:nvSpPr>
        <p:spPr>
          <a:xfrm>
            <a:off x="11182738" y="7403970"/>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80" name="右矢印 98">
            <a:extLst>
              <a:ext uri="{FF2B5EF4-FFF2-40B4-BE49-F238E27FC236}">
                <a16:creationId xmlns:a16="http://schemas.microsoft.com/office/drawing/2014/main" id="{B3901FF2-32EE-3684-036F-9E83CED56BAA}"/>
              </a:ext>
            </a:extLst>
          </p:cNvPr>
          <p:cNvSpPr/>
          <p:nvPr/>
        </p:nvSpPr>
        <p:spPr>
          <a:xfrm>
            <a:off x="11200273" y="8044891"/>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81" name="右矢印 99">
            <a:extLst>
              <a:ext uri="{FF2B5EF4-FFF2-40B4-BE49-F238E27FC236}">
                <a16:creationId xmlns:a16="http://schemas.microsoft.com/office/drawing/2014/main" id="{1FE9CD84-7D52-E699-9516-51E0BF833B67}"/>
              </a:ext>
            </a:extLst>
          </p:cNvPr>
          <p:cNvSpPr/>
          <p:nvPr/>
        </p:nvSpPr>
        <p:spPr>
          <a:xfrm rot="19800000">
            <a:off x="9384987" y="6703375"/>
            <a:ext cx="421793" cy="26177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82" name="右矢印 181"/>
          <p:cNvSpPr/>
          <p:nvPr/>
        </p:nvSpPr>
        <p:spPr>
          <a:xfrm rot="1800000">
            <a:off x="10342760" y="6681138"/>
            <a:ext cx="387877" cy="27870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183" name="右矢印 182"/>
          <p:cNvSpPr/>
          <p:nvPr/>
        </p:nvSpPr>
        <p:spPr>
          <a:xfrm rot="1800000">
            <a:off x="10342760" y="8029636"/>
            <a:ext cx="387877" cy="27870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184" name="右矢印 99">
            <a:extLst>
              <a:ext uri="{FF2B5EF4-FFF2-40B4-BE49-F238E27FC236}">
                <a16:creationId xmlns:a16="http://schemas.microsoft.com/office/drawing/2014/main" id="{1FE9CD84-7D52-E699-9516-51E0BF833B67}"/>
              </a:ext>
            </a:extLst>
          </p:cNvPr>
          <p:cNvSpPr/>
          <p:nvPr/>
        </p:nvSpPr>
        <p:spPr>
          <a:xfrm rot="19800000">
            <a:off x="9413181" y="8050170"/>
            <a:ext cx="421793" cy="26177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85" name="右矢印 184"/>
          <p:cNvSpPr/>
          <p:nvPr/>
        </p:nvSpPr>
        <p:spPr>
          <a:xfrm rot="1800000">
            <a:off x="11278154" y="6685862"/>
            <a:ext cx="387877" cy="27870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186" name="右矢印 99">
            <a:extLst>
              <a:ext uri="{FF2B5EF4-FFF2-40B4-BE49-F238E27FC236}">
                <a16:creationId xmlns:a16="http://schemas.microsoft.com/office/drawing/2014/main" id="{1FE9CD84-7D52-E699-9516-51E0BF833B67}"/>
              </a:ext>
            </a:extLst>
          </p:cNvPr>
          <p:cNvSpPr/>
          <p:nvPr/>
        </p:nvSpPr>
        <p:spPr>
          <a:xfrm rot="19800000">
            <a:off x="12296416" y="3363811"/>
            <a:ext cx="421793" cy="26177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87" name="右矢印 99">
            <a:extLst>
              <a:ext uri="{FF2B5EF4-FFF2-40B4-BE49-F238E27FC236}">
                <a16:creationId xmlns:a16="http://schemas.microsoft.com/office/drawing/2014/main" id="{1FE9CD84-7D52-E699-9516-51E0BF833B67}"/>
              </a:ext>
            </a:extLst>
          </p:cNvPr>
          <p:cNvSpPr/>
          <p:nvPr/>
        </p:nvSpPr>
        <p:spPr>
          <a:xfrm rot="19800000">
            <a:off x="13110218" y="3363812"/>
            <a:ext cx="421793" cy="26177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88" name="右矢印 99">
            <a:extLst>
              <a:ext uri="{FF2B5EF4-FFF2-40B4-BE49-F238E27FC236}">
                <a16:creationId xmlns:a16="http://schemas.microsoft.com/office/drawing/2014/main" id="{1FE9CD84-7D52-E699-9516-51E0BF833B67}"/>
              </a:ext>
            </a:extLst>
          </p:cNvPr>
          <p:cNvSpPr/>
          <p:nvPr/>
        </p:nvSpPr>
        <p:spPr>
          <a:xfrm rot="19800000">
            <a:off x="14050002" y="3363812"/>
            <a:ext cx="421793" cy="26177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89" name="右矢印 99">
            <a:extLst>
              <a:ext uri="{FF2B5EF4-FFF2-40B4-BE49-F238E27FC236}">
                <a16:creationId xmlns:a16="http://schemas.microsoft.com/office/drawing/2014/main" id="{1FE9CD84-7D52-E699-9516-51E0BF833B67}"/>
              </a:ext>
            </a:extLst>
          </p:cNvPr>
          <p:cNvSpPr/>
          <p:nvPr/>
        </p:nvSpPr>
        <p:spPr>
          <a:xfrm rot="19800000">
            <a:off x="12296416" y="4023124"/>
            <a:ext cx="421793" cy="26177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90" name="右矢印 99">
            <a:extLst>
              <a:ext uri="{FF2B5EF4-FFF2-40B4-BE49-F238E27FC236}">
                <a16:creationId xmlns:a16="http://schemas.microsoft.com/office/drawing/2014/main" id="{1FE9CD84-7D52-E699-9516-51E0BF833B67}"/>
              </a:ext>
            </a:extLst>
          </p:cNvPr>
          <p:cNvSpPr/>
          <p:nvPr/>
        </p:nvSpPr>
        <p:spPr>
          <a:xfrm rot="19800000">
            <a:off x="13110218" y="4023125"/>
            <a:ext cx="421793" cy="26177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91" name="右矢印 99">
            <a:extLst>
              <a:ext uri="{FF2B5EF4-FFF2-40B4-BE49-F238E27FC236}">
                <a16:creationId xmlns:a16="http://schemas.microsoft.com/office/drawing/2014/main" id="{1FE9CD84-7D52-E699-9516-51E0BF833B67}"/>
              </a:ext>
            </a:extLst>
          </p:cNvPr>
          <p:cNvSpPr/>
          <p:nvPr/>
        </p:nvSpPr>
        <p:spPr>
          <a:xfrm rot="19800000">
            <a:off x="14050002" y="4023125"/>
            <a:ext cx="421793" cy="26177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92" name="右矢印 99">
            <a:extLst>
              <a:ext uri="{FF2B5EF4-FFF2-40B4-BE49-F238E27FC236}">
                <a16:creationId xmlns:a16="http://schemas.microsoft.com/office/drawing/2014/main" id="{1FE9CD84-7D52-E699-9516-51E0BF833B67}"/>
              </a:ext>
            </a:extLst>
          </p:cNvPr>
          <p:cNvSpPr/>
          <p:nvPr/>
        </p:nvSpPr>
        <p:spPr>
          <a:xfrm rot="19800000">
            <a:off x="12296416" y="4708845"/>
            <a:ext cx="421793" cy="26177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93" name="右矢印 99">
            <a:extLst>
              <a:ext uri="{FF2B5EF4-FFF2-40B4-BE49-F238E27FC236}">
                <a16:creationId xmlns:a16="http://schemas.microsoft.com/office/drawing/2014/main" id="{1FE9CD84-7D52-E699-9516-51E0BF833B67}"/>
              </a:ext>
            </a:extLst>
          </p:cNvPr>
          <p:cNvSpPr/>
          <p:nvPr/>
        </p:nvSpPr>
        <p:spPr>
          <a:xfrm rot="19800000">
            <a:off x="14050002" y="4708846"/>
            <a:ext cx="421793" cy="26177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94" name="右矢印 193"/>
          <p:cNvSpPr/>
          <p:nvPr/>
        </p:nvSpPr>
        <p:spPr>
          <a:xfrm rot="1800000">
            <a:off x="13127175" y="4701532"/>
            <a:ext cx="387877" cy="27870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195" name="右矢印 99">
            <a:extLst>
              <a:ext uri="{FF2B5EF4-FFF2-40B4-BE49-F238E27FC236}">
                <a16:creationId xmlns:a16="http://schemas.microsoft.com/office/drawing/2014/main" id="{1FE9CD84-7D52-E699-9516-51E0BF833B67}"/>
              </a:ext>
            </a:extLst>
          </p:cNvPr>
          <p:cNvSpPr/>
          <p:nvPr/>
        </p:nvSpPr>
        <p:spPr>
          <a:xfrm rot="19800000">
            <a:off x="14050003" y="5394566"/>
            <a:ext cx="421793" cy="26177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96" name="右矢印 98">
            <a:extLst>
              <a:ext uri="{FF2B5EF4-FFF2-40B4-BE49-F238E27FC236}">
                <a16:creationId xmlns:a16="http://schemas.microsoft.com/office/drawing/2014/main" id="{B3901FF2-32EE-3684-036F-9E83CED56BAA}"/>
              </a:ext>
            </a:extLst>
          </p:cNvPr>
          <p:cNvSpPr/>
          <p:nvPr/>
        </p:nvSpPr>
        <p:spPr>
          <a:xfrm>
            <a:off x="13073028" y="5392170"/>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97" name="右矢印 98">
            <a:extLst>
              <a:ext uri="{FF2B5EF4-FFF2-40B4-BE49-F238E27FC236}">
                <a16:creationId xmlns:a16="http://schemas.microsoft.com/office/drawing/2014/main" id="{B3901FF2-32EE-3684-036F-9E83CED56BAA}"/>
              </a:ext>
            </a:extLst>
          </p:cNvPr>
          <p:cNvSpPr/>
          <p:nvPr/>
        </p:nvSpPr>
        <p:spPr>
          <a:xfrm>
            <a:off x="12259581" y="5374193"/>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98" name="右矢印 98">
            <a:extLst>
              <a:ext uri="{FF2B5EF4-FFF2-40B4-BE49-F238E27FC236}">
                <a16:creationId xmlns:a16="http://schemas.microsoft.com/office/drawing/2014/main" id="{B3901FF2-32EE-3684-036F-9E83CED56BAA}"/>
              </a:ext>
            </a:extLst>
          </p:cNvPr>
          <p:cNvSpPr/>
          <p:nvPr/>
        </p:nvSpPr>
        <p:spPr>
          <a:xfrm>
            <a:off x="13073028" y="6072567"/>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99" name="右矢印 98">
            <a:extLst>
              <a:ext uri="{FF2B5EF4-FFF2-40B4-BE49-F238E27FC236}">
                <a16:creationId xmlns:a16="http://schemas.microsoft.com/office/drawing/2014/main" id="{B3901FF2-32EE-3684-036F-9E83CED56BAA}"/>
              </a:ext>
            </a:extLst>
          </p:cNvPr>
          <p:cNvSpPr/>
          <p:nvPr/>
        </p:nvSpPr>
        <p:spPr>
          <a:xfrm>
            <a:off x="12259581" y="6054590"/>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00" name="右矢印 199"/>
          <p:cNvSpPr/>
          <p:nvPr/>
        </p:nvSpPr>
        <p:spPr>
          <a:xfrm rot="1800000">
            <a:off x="14130946" y="6031491"/>
            <a:ext cx="387877" cy="27870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201" name="右矢印 200"/>
          <p:cNvSpPr/>
          <p:nvPr/>
        </p:nvSpPr>
        <p:spPr>
          <a:xfrm rot="1800000">
            <a:off x="13176806" y="6707937"/>
            <a:ext cx="387877" cy="27870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202" name="右矢印 98">
            <a:extLst>
              <a:ext uri="{FF2B5EF4-FFF2-40B4-BE49-F238E27FC236}">
                <a16:creationId xmlns:a16="http://schemas.microsoft.com/office/drawing/2014/main" id="{B3901FF2-32EE-3684-036F-9E83CED56BAA}"/>
              </a:ext>
            </a:extLst>
          </p:cNvPr>
          <p:cNvSpPr/>
          <p:nvPr/>
        </p:nvSpPr>
        <p:spPr>
          <a:xfrm>
            <a:off x="14053066" y="6710167"/>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03" name="右矢印 98">
            <a:extLst>
              <a:ext uri="{FF2B5EF4-FFF2-40B4-BE49-F238E27FC236}">
                <a16:creationId xmlns:a16="http://schemas.microsoft.com/office/drawing/2014/main" id="{B3901FF2-32EE-3684-036F-9E83CED56BAA}"/>
              </a:ext>
            </a:extLst>
          </p:cNvPr>
          <p:cNvSpPr/>
          <p:nvPr/>
        </p:nvSpPr>
        <p:spPr>
          <a:xfrm>
            <a:off x="12258739" y="6671531"/>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04" name="右矢印 98">
            <a:extLst>
              <a:ext uri="{FF2B5EF4-FFF2-40B4-BE49-F238E27FC236}">
                <a16:creationId xmlns:a16="http://schemas.microsoft.com/office/drawing/2014/main" id="{B3901FF2-32EE-3684-036F-9E83CED56BAA}"/>
              </a:ext>
            </a:extLst>
          </p:cNvPr>
          <p:cNvSpPr/>
          <p:nvPr/>
        </p:nvSpPr>
        <p:spPr>
          <a:xfrm>
            <a:off x="14053066" y="7403970"/>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05" name="右矢印 98">
            <a:extLst>
              <a:ext uri="{FF2B5EF4-FFF2-40B4-BE49-F238E27FC236}">
                <a16:creationId xmlns:a16="http://schemas.microsoft.com/office/drawing/2014/main" id="{B3901FF2-32EE-3684-036F-9E83CED56BAA}"/>
              </a:ext>
            </a:extLst>
          </p:cNvPr>
          <p:cNvSpPr/>
          <p:nvPr/>
        </p:nvSpPr>
        <p:spPr>
          <a:xfrm>
            <a:off x="13083481" y="7399379"/>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06" name="右矢印 99">
            <a:extLst>
              <a:ext uri="{FF2B5EF4-FFF2-40B4-BE49-F238E27FC236}">
                <a16:creationId xmlns:a16="http://schemas.microsoft.com/office/drawing/2014/main" id="{1FE9CD84-7D52-E699-9516-51E0BF833B67}"/>
              </a:ext>
            </a:extLst>
          </p:cNvPr>
          <p:cNvSpPr/>
          <p:nvPr/>
        </p:nvSpPr>
        <p:spPr>
          <a:xfrm rot="19800000">
            <a:off x="12287551" y="7370664"/>
            <a:ext cx="421793" cy="26177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207" name="右矢印 98">
            <a:extLst>
              <a:ext uri="{FF2B5EF4-FFF2-40B4-BE49-F238E27FC236}">
                <a16:creationId xmlns:a16="http://schemas.microsoft.com/office/drawing/2014/main" id="{B3901FF2-32EE-3684-036F-9E83CED56BAA}"/>
              </a:ext>
            </a:extLst>
          </p:cNvPr>
          <p:cNvSpPr/>
          <p:nvPr/>
        </p:nvSpPr>
        <p:spPr>
          <a:xfrm>
            <a:off x="12245948" y="8044891"/>
            <a:ext cx="509451"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08" name="右矢印 207"/>
          <p:cNvSpPr/>
          <p:nvPr/>
        </p:nvSpPr>
        <p:spPr>
          <a:xfrm rot="1800000">
            <a:off x="13176806" y="8042856"/>
            <a:ext cx="387877" cy="27870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209" name="右矢印 99">
            <a:extLst>
              <a:ext uri="{FF2B5EF4-FFF2-40B4-BE49-F238E27FC236}">
                <a16:creationId xmlns:a16="http://schemas.microsoft.com/office/drawing/2014/main" id="{1FE9CD84-7D52-E699-9516-51E0BF833B67}"/>
              </a:ext>
            </a:extLst>
          </p:cNvPr>
          <p:cNvSpPr/>
          <p:nvPr/>
        </p:nvSpPr>
        <p:spPr>
          <a:xfrm rot="19800000">
            <a:off x="14059640" y="8052989"/>
            <a:ext cx="421793" cy="26177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211" name="テキスト ボックス 3">
            <a:extLst>
              <a:ext uri="{FF2B5EF4-FFF2-40B4-BE49-F238E27FC236}">
                <a16:creationId xmlns:a16="http://schemas.microsoft.com/office/drawing/2014/main" id="{DB4CE161-E48F-4601-84F0-45A1621F2695}"/>
              </a:ext>
            </a:extLst>
          </p:cNvPr>
          <p:cNvSpPr txBox="1"/>
          <p:nvPr/>
        </p:nvSpPr>
        <p:spPr>
          <a:xfrm>
            <a:off x="0" y="-16013"/>
            <a:ext cx="10585874" cy="63128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５</a:t>
            </a:r>
            <a:r>
              <a:rPr lang="zh-TW"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zh-TW"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試行実施</a:t>
            </a:r>
            <a:r>
              <a:rPr lang="zh-TW"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結果</a:t>
            </a:r>
            <a:r>
              <a:rPr lang="ja-JP"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の検証</a:t>
            </a: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　　５．１　１年間を通じた改善効果について</a:t>
            </a:r>
            <a:endParaRPr lang="zh-TW"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4" name="正方形/長方形 3"/>
          <p:cNvSpPr/>
          <p:nvPr/>
        </p:nvSpPr>
        <p:spPr>
          <a:xfrm>
            <a:off x="7222603" y="3930659"/>
            <a:ext cx="937549" cy="67294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正方形/長方形 96"/>
          <p:cNvSpPr/>
          <p:nvPr/>
        </p:nvSpPr>
        <p:spPr>
          <a:xfrm>
            <a:off x="10043535" y="4620933"/>
            <a:ext cx="937549" cy="66707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正方形/長方形 97"/>
          <p:cNvSpPr/>
          <p:nvPr/>
        </p:nvSpPr>
        <p:spPr>
          <a:xfrm>
            <a:off x="10043535" y="5288002"/>
            <a:ext cx="937549" cy="65831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正方形/長方形 98"/>
          <p:cNvSpPr/>
          <p:nvPr/>
        </p:nvSpPr>
        <p:spPr>
          <a:xfrm>
            <a:off x="10043535" y="7986061"/>
            <a:ext cx="937549" cy="62827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正方形/長方形 99"/>
          <p:cNvSpPr/>
          <p:nvPr/>
        </p:nvSpPr>
        <p:spPr>
          <a:xfrm>
            <a:off x="12878856" y="4628458"/>
            <a:ext cx="937549" cy="62827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正方形/長方形 100"/>
          <p:cNvSpPr/>
          <p:nvPr/>
        </p:nvSpPr>
        <p:spPr>
          <a:xfrm>
            <a:off x="12882155" y="7989589"/>
            <a:ext cx="937549" cy="62827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正方形/長方形 103"/>
          <p:cNvSpPr/>
          <p:nvPr/>
        </p:nvSpPr>
        <p:spPr>
          <a:xfrm>
            <a:off x="12893172" y="6640172"/>
            <a:ext cx="937549" cy="62827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正方形/長方形 104"/>
          <p:cNvSpPr/>
          <p:nvPr/>
        </p:nvSpPr>
        <p:spPr>
          <a:xfrm>
            <a:off x="12885723" y="5302598"/>
            <a:ext cx="937549" cy="628277"/>
          </a:xfrm>
          <a:prstGeom prst="rect">
            <a:avLst/>
          </a:prstGeom>
          <a:noFill/>
          <a:ln w="57150">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正方形/長方形 105"/>
          <p:cNvSpPr/>
          <p:nvPr/>
        </p:nvSpPr>
        <p:spPr>
          <a:xfrm>
            <a:off x="11943576" y="5304389"/>
            <a:ext cx="937549" cy="628277"/>
          </a:xfrm>
          <a:prstGeom prst="rect">
            <a:avLst/>
          </a:prstGeom>
          <a:noFill/>
          <a:ln w="57150">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正方形/長方形 106"/>
          <p:cNvSpPr/>
          <p:nvPr/>
        </p:nvSpPr>
        <p:spPr>
          <a:xfrm>
            <a:off x="11921429" y="7988885"/>
            <a:ext cx="937549" cy="628277"/>
          </a:xfrm>
          <a:prstGeom prst="rect">
            <a:avLst/>
          </a:prstGeom>
          <a:noFill/>
          <a:ln w="57150">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p:cNvGrpSpPr/>
          <p:nvPr/>
        </p:nvGrpSpPr>
        <p:grpSpPr>
          <a:xfrm>
            <a:off x="403311" y="9093624"/>
            <a:ext cx="9390711" cy="1479859"/>
            <a:chOff x="403311" y="8907238"/>
            <a:chExt cx="9390711" cy="1479859"/>
          </a:xfrm>
        </p:grpSpPr>
        <p:grpSp>
          <p:nvGrpSpPr>
            <p:cNvPr id="5" name="グループ化 4"/>
            <p:cNvGrpSpPr/>
            <p:nvPr/>
          </p:nvGrpSpPr>
          <p:grpSpPr>
            <a:xfrm>
              <a:off x="5577301" y="8966703"/>
              <a:ext cx="4216721" cy="919391"/>
              <a:chOff x="519147" y="9510441"/>
              <a:chExt cx="4216721" cy="919391"/>
            </a:xfrm>
          </p:grpSpPr>
          <p:sp>
            <p:nvSpPr>
              <p:cNvPr id="112" name="正方形/長方形 111"/>
              <p:cNvSpPr/>
              <p:nvPr/>
            </p:nvSpPr>
            <p:spPr>
              <a:xfrm>
                <a:off x="519147" y="9630000"/>
                <a:ext cx="565326" cy="21096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テキスト ボックス 112">
                <a:extLst>
                  <a:ext uri="{FF2B5EF4-FFF2-40B4-BE49-F238E27FC236}">
                    <a16:creationId xmlns:a16="http://schemas.microsoft.com/office/drawing/2014/main" id="{0E390BE3-315E-44B8-A1A1-4818C5C099EC}"/>
                  </a:ext>
                </a:extLst>
              </p:cNvPr>
              <p:cNvSpPr txBox="1"/>
              <p:nvPr/>
            </p:nvSpPr>
            <p:spPr>
              <a:xfrm>
                <a:off x="1120473" y="9510441"/>
                <a:ext cx="3615395" cy="559487"/>
              </a:xfrm>
              <a:prstGeom prst="rect">
                <a:avLst/>
              </a:prstGeom>
              <a:noFill/>
              <a:ln>
                <a:noFill/>
              </a:ln>
            </p:spPr>
            <p:txBody>
              <a:bodyPr wrap="square" lIns="72000" tIns="72000" rIns="72000" bIns="0" rtlCol="0">
                <a:noAutofit/>
              </a:bodyPr>
              <a:lstStyle/>
              <a:p>
                <a:r>
                  <a:rPr lang="ja-JP" altLang="en-US" sz="1400" dirty="0" smtClean="0">
                    <a:latin typeface="ＭＳ Ｐゴシック" panose="020B0600070205080204" pitchFamily="50" charset="-128"/>
                    <a:ea typeface="ＭＳ Ｐゴシック" panose="020B0600070205080204" pitchFamily="50" charset="-128"/>
                  </a:rPr>
                  <a:t>：改善</a:t>
                </a:r>
                <a:r>
                  <a:rPr lang="ja-JP" altLang="en-US" sz="1400" dirty="0">
                    <a:latin typeface="ＭＳ Ｐゴシック" panose="020B0600070205080204" pitchFamily="50" charset="-128"/>
                    <a:ea typeface="ＭＳ Ｐゴシック" panose="020B0600070205080204" pitchFamily="50" charset="-128"/>
                  </a:rPr>
                  <a:t>傾向</a:t>
                </a:r>
                <a:r>
                  <a:rPr lang="ja-JP" altLang="en-US" sz="1400" dirty="0" smtClean="0">
                    <a:latin typeface="ＭＳ Ｐゴシック" panose="020B0600070205080204" pitchFamily="50" charset="-128"/>
                    <a:ea typeface="ＭＳ Ｐゴシック" panose="020B0600070205080204" pitchFamily="50" charset="-128"/>
                  </a:rPr>
                  <a:t>が見られた箇所・期間</a:t>
                </a:r>
                <a:endParaRPr lang="ja-JP" altLang="en-US" sz="1400" dirty="0">
                  <a:latin typeface="ＭＳ Ｐゴシック" panose="020B0600070205080204" pitchFamily="50" charset="-128"/>
                  <a:ea typeface="ＭＳ Ｐゴシック" panose="020B0600070205080204" pitchFamily="50" charset="-128"/>
                </a:endParaRPr>
              </a:p>
            </p:txBody>
          </p:sp>
          <p:sp>
            <p:nvSpPr>
              <p:cNvPr id="108" name="正方形/長方形 107"/>
              <p:cNvSpPr/>
              <p:nvPr/>
            </p:nvSpPr>
            <p:spPr>
              <a:xfrm>
                <a:off x="520255" y="9992123"/>
                <a:ext cx="565326" cy="210961"/>
              </a:xfrm>
              <a:prstGeom prst="rect">
                <a:avLst/>
              </a:prstGeom>
              <a:noFill/>
              <a:ln w="57150">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テキスト ボックス 108">
                <a:extLst>
                  <a:ext uri="{FF2B5EF4-FFF2-40B4-BE49-F238E27FC236}">
                    <a16:creationId xmlns:a16="http://schemas.microsoft.com/office/drawing/2014/main" id="{0E390BE3-315E-44B8-A1A1-4818C5C099EC}"/>
                  </a:ext>
                </a:extLst>
              </p:cNvPr>
              <p:cNvSpPr txBox="1"/>
              <p:nvPr/>
            </p:nvSpPr>
            <p:spPr>
              <a:xfrm>
                <a:off x="1120473" y="9870345"/>
                <a:ext cx="3615395" cy="559487"/>
              </a:xfrm>
              <a:prstGeom prst="rect">
                <a:avLst/>
              </a:prstGeom>
              <a:noFill/>
              <a:ln>
                <a:noFill/>
              </a:ln>
            </p:spPr>
            <p:txBody>
              <a:bodyPr wrap="square" lIns="72000" tIns="72000" rIns="72000" bIns="0" rtlCol="0">
                <a:noAutofit/>
              </a:bodyPr>
              <a:lstStyle/>
              <a:p>
                <a:r>
                  <a:rPr lang="ja-JP" altLang="en-US" sz="1400" dirty="0" smtClean="0">
                    <a:latin typeface="ＭＳ Ｐゴシック" panose="020B0600070205080204" pitchFamily="50" charset="-128"/>
                    <a:ea typeface="ＭＳ Ｐゴシック" panose="020B0600070205080204" pitchFamily="50" charset="-128"/>
                  </a:rPr>
                  <a:t>：緩和傾向が見られた箇所・期間</a:t>
                </a:r>
                <a:endParaRPr lang="ja-JP" altLang="en-US" sz="1400" dirty="0">
                  <a:latin typeface="ＭＳ Ｐゴシック" panose="020B0600070205080204" pitchFamily="50" charset="-128"/>
                  <a:ea typeface="ＭＳ Ｐゴシック" panose="020B0600070205080204" pitchFamily="50" charset="-128"/>
                </a:endParaRPr>
              </a:p>
            </p:txBody>
          </p:sp>
        </p:grpSp>
        <p:sp>
          <p:nvSpPr>
            <p:cNvPr id="111" name="右矢印 98">
              <a:extLst>
                <a:ext uri="{FF2B5EF4-FFF2-40B4-BE49-F238E27FC236}">
                  <a16:creationId xmlns:a16="http://schemas.microsoft.com/office/drawing/2014/main" id="{B3901FF2-32EE-3684-036F-9E83CED56BAA}"/>
                </a:ext>
              </a:extLst>
            </p:cNvPr>
            <p:cNvSpPr/>
            <p:nvPr/>
          </p:nvSpPr>
          <p:spPr>
            <a:xfrm>
              <a:off x="478386" y="9903196"/>
              <a:ext cx="429268" cy="2481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14" name="右矢印 113"/>
            <p:cNvSpPr/>
            <p:nvPr/>
          </p:nvSpPr>
          <p:spPr>
            <a:xfrm rot="1800000">
              <a:off x="476084" y="9504699"/>
              <a:ext cx="387877" cy="27870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115" name="右矢印 99">
              <a:extLst>
                <a:ext uri="{FF2B5EF4-FFF2-40B4-BE49-F238E27FC236}">
                  <a16:creationId xmlns:a16="http://schemas.microsoft.com/office/drawing/2014/main" id="{1FE9CD84-7D52-E699-9516-51E0BF833B67}"/>
                </a:ext>
              </a:extLst>
            </p:cNvPr>
            <p:cNvSpPr/>
            <p:nvPr/>
          </p:nvSpPr>
          <p:spPr>
            <a:xfrm rot="19800000">
              <a:off x="515173" y="9104639"/>
              <a:ext cx="421793" cy="26177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16" name="テキスト ボックス 115">
              <a:extLst>
                <a:ext uri="{FF2B5EF4-FFF2-40B4-BE49-F238E27FC236}">
                  <a16:creationId xmlns:a16="http://schemas.microsoft.com/office/drawing/2014/main" id="{0E390BE3-315E-44B8-A1A1-4818C5C099EC}"/>
                </a:ext>
              </a:extLst>
            </p:cNvPr>
            <p:cNvSpPr txBox="1"/>
            <p:nvPr/>
          </p:nvSpPr>
          <p:spPr>
            <a:xfrm>
              <a:off x="917968" y="9026577"/>
              <a:ext cx="4200355" cy="559487"/>
            </a:xfrm>
            <a:prstGeom prst="rect">
              <a:avLst/>
            </a:prstGeom>
            <a:noFill/>
            <a:ln>
              <a:noFill/>
            </a:ln>
          </p:spPr>
          <p:txBody>
            <a:bodyPr wrap="square" lIns="72000" tIns="72000" rIns="72000" bIns="0" rtlCol="0">
              <a:noAutofit/>
            </a:bodyPr>
            <a:lstStyle/>
            <a:p>
              <a:r>
                <a:rPr lang="ja-JP" altLang="en-US" sz="1400" dirty="0" smtClean="0">
                  <a:latin typeface="ＭＳ Ｐゴシック" panose="020B0600070205080204" pitchFamily="50" charset="-128"/>
                  <a:ea typeface="ＭＳ Ｐゴシック" panose="020B0600070205080204" pitchFamily="50" charset="-128"/>
                </a:rPr>
                <a:t>：</a:t>
              </a:r>
              <a:r>
                <a:rPr lang="en-US" altLang="ja-JP" sz="1400" dirty="0" smtClean="0">
                  <a:latin typeface="ＭＳ Ｐゴシック" panose="020B0600070205080204" pitchFamily="50" charset="-128"/>
                  <a:ea typeface="ＭＳ Ｐゴシック" panose="020B0600070205080204" pitchFamily="50" charset="-128"/>
                </a:rPr>
                <a:t>1</a:t>
              </a:r>
              <a:r>
                <a:rPr lang="ja-JP" altLang="en-US" sz="1400" dirty="0" smtClean="0">
                  <a:latin typeface="ＭＳ Ｐゴシック" panose="020B0600070205080204" pitchFamily="50" charset="-128"/>
                  <a:ea typeface="ＭＳ Ｐゴシック" panose="020B0600070205080204" pitchFamily="50" charset="-128"/>
                </a:rPr>
                <a:t>年間で</a:t>
              </a:r>
              <a:r>
                <a:rPr lang="en-US" altLang="ja-JP" sz="1400" dirty="0" smtClean="0">
                  <a:latin typeface="ＭＳ Ｐゴシック" panose="020B0600070205080204" pitchFamily="50" charset="-128"/>
                  <a:ea typeface="ＭＳ Ｐゴシック" panose="020B0600070205080204" pitchFamily="50" charset="-128"/>
                </a:rPr>
                <a:t>20</a:t>
              </a:r>
              <a:r>
                <a:rPr lang="ja-JP" altLang="en-US" sz="1400" dirty="0" smtClean="0">
                  <a:latin typeface="ＭＳ Ｐゴシック" panose="020B0600070205080204" pitchFamily="50" charset="-128"/>
                  <a:ea typeface="ＭＳ Ｐゴシック" panose="020B0600070205080204" pitchFamily="50" charset="-128"/>
                </a:rPr>
                <a:t>％以上の上昇が見られた箇所・期間</a:t>
              </a:r>
              <a:endParaRPr lang="ja-JP" altLang="en-US" sz="1400" dirty="0">
                <a:latin typeface="ＭＳ Ｐゴシック" panose="020B0600070205080204" pitchFamily="50" charset="-128"/>
                <a:ea typeface="ＭＳ Ｐゴシック" panose="020B0600070205080204" pitchFamily="50" charset="-128"/>
              </a:endParaRPr>
            </a:p>
          </p:txBody>
        </p:sp>
        <p:sp>
          <p:nvSpPr>
            <p:cNvPr id="118" name="テキスト ボックス 117">
              <a:extLst>
                <a:ext uri="{FF2B5EF4-FFF2-40B4-BE49-F238E27FC236}">
                  <a16:creationId xmlns:a16="http://schemas.microsoft.com/office/drawing/2014/main" id="{0E390BE3-315E-44B8-A1A1-4818C5C099EC}"/>
                </a:ext>
              </a:extLst>
            </p:cNvPr>
            <p:cNvSpPr txBox="1"/>
            <p:nvPr/>
          </p:nvSpPr>
          <p:spPr>
            <a:xfrm>
              <a:off x="921532" y="9415543"/>
              <a:ext cx="4200355" cy="559487"/>
            </a:xfrm>
            <a:prstGeom prst="rect">
              <a:avLst/>
            </a:prstGeom>
            <a:noFill/>
            <a:ln>
              <a:noFill/>
            </a:ln>
          </p:spPr>
          <p:txBody>
            <a:bodyPr wrap="square" lIns="72000" tIns="72000" rIns="72000" bIns="0" rtlCol="0">
              <a:noAutofit/>
            </a:bodyPr>
            <a:lstStyle/>
            <a:p>
              <a:r>
                <a:rPr lang="ja-JP" altLang="en-US" sz="1400" dirty="0" smtClean="0">
                  <a:latin typeface="ＭＳ Ｐゴシック" panose="020B0600070205080204" pitchFamily="50" charset="-128"/>
                  <a:ea typeface="ＭＳ Ｐゴシック" panose="020B0600070205080204" pitchFamily="50" charset="-128"/>
                </a:rPr>
                <a:t>：</a:t>
              </a:r>
              <a:r>
                <a:rPr lang="en-US" altLang="ja-JP" sz="1400" dirty="0" smtClean="0">
                  <a:latin typeface="ＭＳ Ｐゴシック" panose="020B0600070205080204" pitchFamily="50" charset="-128"/>
                  <a:ea typeface="ＭＳ Ｐゴシック" panose="020B0600070205080204" pitchFamily="50" charset="-128"/>
                </a:rPr>
                <a:t>1</a:t>
              </a:r>
              <a:r>
                <a:rPr lang="ja-JP" altLang="en-US" sz="1400" dirty="0" smtClean="0">
                  <a:latin typeface="ＭＳ Ｐゴシック" panose="020B0600070205080204" pitchFamily="50" charset="-128"/>
                  <a:ea typeface="ＭＳ Ｐゴシック" panose="020B0600070205080204" pitchFamily="50" charset="-128"/>
                </a:rPr>
                <a:t>年間で</a:t>
              </a:r>
              <a:r>
                <a:rPr lang="en-US" altLang="ja-JP" sz="1400" dirty="0" smtClean="0">
                  <a:latin typeface="ＭＳ Ｐゴシック" panose="020B0600070205080204" pitchFamily="50" charset="-128"/>
                  <a:ea typeface="ＭＳ Ｐゴシック" panose="020B0600070205080204" pitchFamily="50" charset="-128"/>
                </a:rPr>
                <a:t>20</a:t>
              </a:r>
              <a:r>
                <a:rPr lang="ja-JP" altLang="en-US" sz="1400" dirty="0" smtClean="0">
                  <a:latin typeface="ＭＳ Ｐゴシック" panose="020B0600070205080204" pitchFamily="50" charset="-128"/>
                  <a:ea typeface="ＭＳ Ｐゴシック" panose="020B0600070205080204" pitchFamily="50" charset="-128"/>
                </a:rPr>
                <a:t>％以上の低下が見られた箇所・期間</a:t>
              </a:r>
              <a:endParaRPr lang="ja-JP" altLang="en-US" sz="1400" dirty="0">
                <a:latin typeface="ＭＳ Ｐゴシック" panose="020B0600070205080204" pitchFamily="50" charset="-128"/>
                <a:ea typeface="ＭＳ Ｐゴシック" panose="020B0600070205080204" pitchFamily="50" charset="-128"/>
              </a:endParaRPr>
            </a:p>
          </p:txBody>
        </p:sp>
        <p:sp>
          <p:nvSpPr>
            <p:cNvPr id="119" name="テキスト ボックス 118">
              <a:extLst>
                <a:ext uri="{FF2B5EF4-FFF2-40B4-BE49-F238E27FC236}">
                  <a16:creationId xmlns:a16="http://schemas.microsoft.com/office/drawing/2014/main" id="{0E390BE3-315E-44B8-A1A1-4818C5C099EC}"/>
                </a:ext>
              </a:extLst>
            </p:cNvPr>
            <p:cNvSpPr txBox="1"/>
            <p:nvPr/>
          </p:nvSpPr>
          <p:spPr>
            <a:xfrm>
              <a:off x="925097" y="9827610"/>
              <a:ext cx="5114036" cy="559487"/>
            </a:xfrm>
            <a:prstGeom prst="rect">
              <a:avLst/>
            </a:prstGeom>
            <a:noFill/>
            <a:ln>
              <a:noFill/>
            </a:ln>
          </p:spPr>
          <p:txBody>
            <a:bodyPr wrap="square" lIns="72000" tIns="72000" rIns="72000" bIns="0" rtlCol="0">
              <a:noAutofit/>
            </a:bodyPr>
            <a:lstStyle/>
            <a:p>
              <a:r>
                <a:rPr lang="ja-JP" altLang="en-US" sz="1400" dirty="0" smtClean="0">
                  <a:latin typeface="ＭＳ Ｐゴシック" panose="020B0600070205080204" pitchFamily="50" charset="-128"/>
                  <a:ea typeface="ＭＳ Ｐゴシック" panose="020B0600070205080204" pitchFamily="50" charset="-128"/>
                </a:rPr>
                <a:t>：</a:t>
              </a:r>
              <a:r>
                <a:rPr lang="en-US" altLang="ja-JP" sz="1400" dirty="0" smtClean="0">
                  <a:latin typeface="ＭＳ Ｐゴシック" panose="020B0600070205080204" pitchFamily="50" charset="-128"/>
                  <a:ea typeface="ＭＳ Ｐゴシック" panose="020B0600070205080204" pitchFamily="50" charset="-128"/>
                </a:rPr>
                <a:t>1</a:t>
              </a:r>
              <a:r>
                <a:rPr lang="ja-JP" altLang="en-US" sz="1400" dirty="0" smtClean="0">
                  <a:latin typeface="ＭＳ Ｐゴシック" panose="020B0600070205080204" pitchFamily="50" charset="-128"/>
                  <a:ea typeface="ＭＳ Ｐゴシック" panose="020B0600070205080204" pitchFamily="50" charset="-128"/>
                </a:rPr>
                <a:t>年間で</a:t>
              </a:r>
              <a:r>
                <a:rPr lang="en-US" altLang="ja-JP" sz="1400" dirty="0" smtClean="0">
                  <a:latin typeface="ＭＳ Ｐゴシック" panose="020B0600070205080204" pitchFamily="50" charset="-128"/>
                  <a:ea typeface="ＭＳ Ｐゴシック" panose="020B0600070205080204" pitchFamily="50" charset="-128"/>
                </a:rPr>
                <a:t>20</a:t>
              </a:r>
              <a:r>
                <a:rPr lang="ja-JP" altLang="en-US" sz="1400" dirty="0" smtClean="0">
                  <a:latin typeface="ＭＳ Ｐゴシック" panose="020B0600070205080204" pitchFamily="50" charset="-128"/>
                  <a:ea typeface="ＭＳ Ｐゴシック" panose="020B0600070205080204" pitchFamily="50" charset="-128"/>
                </a:rPr>
                <a:t>％以上の上昇・低下が見られなかった箇所・期間</a:t>
              </a:r>
              <a:endParaRPr lang="ja-JP" altLang="en-US" sz="1400" dirty="0">
                <a:latin typeface="ＭＳ Ｐゴシック" panose="020B0600070205080204" pitchFamily="50" charset="-128"/>
                <a:ea typeface="ＭＳ Ｐゴシック" panose="020B0600070205080204" pitchFamily="50" charset="-128"/>
              </a:endParaRPr>
            </a:p>
          </p:txBody>
        </p:sp>
        <p:sp>
          <p:nvSpPr>
            <p:cNvPr id="6" name="正方形/長方形 5"/>
            <p:cNvSpPr/>
            <p:nvPr/>
          </p:nvSpPr>
          <p:spPr>
            <a:xfrm>
              <a:off x="403311" y="8907238"/>
              <a:ext cx="8601541" cy="13711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8" name="テキスト ボックス 87">
            <a:extLst>
              <a:ext uri="{FF2B5EF4-FFF2-40B4-BE49-F238E27FC236}">
                <a16:creationId xmlns:a16="http://schemas.microsoft.com/office/drawing/2014/main" id="{73573EB0-9E5B-4F1F-A975-EAB9565FD16B}"/>
              </a:ext>
            </a:extLst>
          </p:cNvPr>
          <p:cNvSpPr txBox="1"/>
          <p:nvPr/>
        </p:nvSpPr>
        <p:spPr>
          <a:xfrm>
            <a:off x="535058" y="8611904"/>
            <a:ext cx="936000" cy="180000"/>
          </a:xfrm>
          <a:prstGeom prst="rect">
            <a:avLst/>
          </a:prstGeom>
          <a:noFill/>
        </p:spPr>
        <p:txBody>
          <a:bodyPr wrap="square" lIns="0" tIns="0" rIns="0" bIns="0" rtlCol="0" anchor="ctr" anchorCtr="0">
            <a:noAutofit/>
          </a:bodyPr>
          <a:lstStyle/>
          <a:p>
            <a:r>
              <a:rPr lang="ja-JP" altLang="en-US" sz="1000" dirty="0">
                <a:solidFill>
                  <a:srgbClr val="C00000"/>
                </a:solidFill>
                <a:latin typeface="ＭＳ Ｐゴシック" panose="020B0600070205080204" pitchFamily="50" charset="-128"/>
                <a:ea typeface="ＭＳ Ｐゴシック" panose="020B0600070205080204" pitchFamily="50" charset="-128"/>
              </a:rPr>
              <a:t>矢印</a:t>
            </a:r>
            <a:r>
              <a:rPr lang="ja-JP" altLang="en-US" sz="1000" dirty="0">
                <a:latin typeface="ＭＳ Ｐゴシック" panose="020B0600070205080204" pitchFamily="50" charset="-128"/>
                <a:ea typeface="ＭＳ Ｐゴシック" panose="020B0600070205080204" pitchFamily="50" charset="-128"/>
              </a:rPr>
              <a:t>：改善方向</a:t>
            </a:r>
          </a:p>
        </p:txBody>
      </p:sp>
    </p:spTree>
    <p:extLst>
      <p:ext uri="{BB962C8B-B14F-4D97-AF65-F5344CB8AC3E}">
        <p14:creationId xmlns:p14="http://schemas.microsoft.com/office/powerpoint/2010/main" val="31785337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4">
            <a:extLst>
              <a:ext uri="{FF2B5EF4-FFF2-40B4-BE49-F238E27FC236}">
                <a16:creationId xmlns:a16="http://schemas.microsoft.com/office/drawing/2014/main" id="{D9DBD625-BF41-4AFC-B46A-B1A90D3A28F4}"/>
              </a:ext>
            </a:extLst>
          </p:cNvPr>
          <p:cNvGraphicFramePr>
            <a:graphicFrameLocks noGrp="1"/>
          </p:cNvGraphicFramePr>
          <p:nvPr>
            <p:extLst>
              <p:ext uri="{D42A27DB-BD31-4B8C-83A1-F6EECF244321}">
                <p14:modId xmlns:p14="http://schemas.microsoft.com/office/powerpoint/2010/main" val="2285839577"/>
              </p:ext>
            </p:extLst>
          </p:nvPr>
        </p:nvGraphicFramePr>
        <p:xfrm>
          <a:off x="541934" y="1050086"/>
          <a:ext cx="13814523" cy="9520378"/>
        </p:xfrm>
        <a:graphic>
          <a:graphicData uri="http://schemas.openxmlformats.org/drawingml/2006/table">
            <a:tbl>
              <a:tblPr firstRow="1" bandRow="1">
                <a:tableStyleId>{5940675A-B579-460E-94D1-54222C63F5DA}</a:tableStyleId>
              </a:tblPr>
              <a:tblGrid>
                <a:gridCol w="1515786">
                  <a:extLst>
                    <a:ext uri="{9D8B030D-6E8A-4147-A177-3AD203B41FA5}">
                      <a16:colId xmlns:a16="http://schemas.microsoft.com/office/drawing/2014/main" val="1735624168"/>
                    </a:ext>
                  </a:extLst>
                </a:gridCol>
                <a:gridCol w="2829775">
                  <a:extLst>
                    <a:ext uri="{9D8B030D-6E8A-4147-A177-3AD203B41FA5}">
                      <a16:colId xmlns:a16="http://schemas.microsoft.com/office/drawing/2014/main" val="3273806236"/>
                    </a:ext>
                  </a:extLst>
                </a:gridCol>
                <a:gridCol w="4592671">
                  <a:extLst>
                    <a:ext uri="{9D8B030D-6E8A-4147-A177-3AD203B41FA5}">
                      <a16:colId xmlns:a16="http://schemas.microsoft.com/office/drawing/2014/main" val="1113067024"/>
                    </a:ext>
                  </a:extLst>
                </a:gridCol>
                <a:gridCol w="4876291">
                  <a:extLst>
                    <a:ext uri="{9D8B030D-6E8A-4147-A177-3AD203B41FA5}">
                      <a16:colId xmlns:a16="http://schemas.microsoft.com/office/drawing/2014/main" val="1666809184"/>
                    </a:ext>
                  </a:extLst>
                </a:gridCol>
              </a:tblGrid>
              <a:tr h="461730">
                <a:tc>
                  <a:txBody>
                    <a:bodyPr/>
                    <a:lstStyle/>
                    <a:p>
                      <a:endParaRPr kumimoji="1" lang="ja-JP" altLang="en-US" sz="2100" dirty="0"/>
                    </a:p>
                  </a:txBody>
                  <a:tcPr marL="142071" marR="142071" marT="71035" marB="71035">
                    <a:lnR w="635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r>
                        <a:rPr kumimoji="1" lang="ja-JP" altLang="en-US" sz="2100" dirty="0"/>
                        <a:t>～令和</a:t>
                      </a:r>
                      <a:r>
                        <a:rPr kumimoji="1" lang="en-US" altLang="ja-JP" sz="2100" dirty="0"/>
                        <a:t>2</a:t>
                      </a:r>
                      <a:r>
                        <a:rPr kumimoji="1" lang="ja-JP" altLang="en-US" sz="2100" dirty="0"/>
                        <a:t>年度</a:t>
                      </a:r>
                    </a:p>
                  </a:txBody>
                  <a:tcPr marL="142071" marR="142071" marT="71035" marB="71035" anchor="ctr">
                    <a:lnL w="6350"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kumimoji="1" lang="ja-JP" altLang="en-US" sz="2100"/>
                        <a:t>令和</a:t>
                      </a:r>
                      <a:r>
                        <a:rPr kumimoji="1" lang="en-US" altLang="ja-JP" sz="2100"/>
                        <a:t>3</a:t>
                      </a:r>
                      <a:r>
                        <a:rPr kumimoji="1" lang="ja-JP" altLang="en-US" sz="2100"/>
                        <a:t>年度</a:t>
                      </a:r>
                      <a:endParaRPr kumimoji="1" lang="ja-JP" altLang="en-US" sz="2100" dirty="0"/>
                    </a:p>
                  </a:txBody>
                  <a:tcPr marL="142071" marR="142071" marT="71035" marB="71035" anchor="ctr">
                    <a:lnR w="635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r>
                        <a:rPr kumimoji="1" lang="ja-JP" altLang="en-US" sz="2100" dirty="0"/>
                        <a:t>令和</a:t>
                      </a:r>
                      <a:r>
                        <a:rPr kumimoji="1" lang="en-US" altLang="ja-JP" sz="2100" dirty="0"/>
                        <a:t>4</a:t>
                      </a:r>
                      <a:r>
                        <a:rPr kumimoji="1" lang="ja-JP" altLang="en-US" sz="2100" dirty="0"/>
                        <a:t>年度～</a:t>
                      </a:r>
                    </a:p>
                  </a:txBody>
                  <a:tcPr marL="142071" marR="142071" marT="71035" marB="71035" anchor="ctr">
                    <a:lnL w="6350" cap="flat" cmpd="sng" algn="ctr">
                      <a:solidFill>
                        <a:schemeClr val="tx1"/>
                      </a:solidFill>
                      <a:prstDash val="solid"/>
                      <a:round/>
                      <a:headEnd type="none" w="med" len="med"/>
                      <a:tailEnd type="none" w="med" len="med"/>
                    </a:lnL>
                    <a:solidFill>
                      <a:schemeClr val="bg1">
                        <a:lumMod val="85000"/>
                      </a:schemeClr>
                    </a:solidFill>
                  </a:tcPr>
                </a:tc>
                <a:extLst>
                  <a:ext uri="{0D108BD9-81ED-4DB2-BD59-A6C34878D82A}">
                    <a16:rowId xmlns:a16="http://schemas.microsoft.com/office/drawing/2014/main" val="2381352830"/>
                  </a:ext>
                </a:extLst>
              </a:tr>
              <a:tr h="3380646">
                <a:tc>
                  <a:txBody>
                    <a:bodyPr/>
                    <a:lstStyle/>
                    <a:p>
                      <a:pPr algn="ctr"/>
                      <a:r>
                        <a:rPr kumimoji="1" lang="ja-JP" altLang="en-US" sz="2100" b="1" dirty="0">
                          <a:solidFill>
                            <a:schemeClr val="tx1"/>
                          </a:solidFill>
                        </a:rPr>
                        <a:t>対策検討</a:t>
                      </a:r>
                    </a:p>
                  </a:txBody>
                  <a:tcPr marL="142071" marR="142071" marT="71035" marB="71035" anchor="ctr">
                    <a:lnR w="6350" cap="flat" cmpd="sng" algn="ctr">
                      <a:solidFill>
                        <a:schemeClr val="tx1"/>
                      </a:solidFill>
                      <a:prstDash val="solid"/>
                      <a:round/>
                      <a:headEnd type="none" w="med" len="med"/>
                      <a:tailEnd type="none" w="med" len="med"/>
                    </a:lnR>
                    <a:solidFill>
                      <a:schemeClr val="accent1">
                        <a:lumMod val="60000"/>
                        <a:lumOff val="40000"/>
                      </a:schemeClr>
                    </a:solidFill>
                  </a:tcPr>
                </a:tc>
                <a:tc>
                  <a:txBody>
                    <a:bodyPr/>
                    <a:lstStyle/>
                    <a:p>
                      <a:endParaRPr kumimoji="1" lang="ja-JP" altLang="en-US" sz="2100" dirty="0"/>
                    </a:p>
                  </a:txBody>
                  <a:tcPr marL="142071" marR="142071" marT="71035" marB="7103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endParaRPr kumimoji="1" lang="ja-JP" altLang="en-US" sz="2100" dirty="0"/>
                    </a:p>
                  </a:txBody>
                  <a:tcPr marL="142071" marR="142071" marT="71035" marB="7103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endParaRPr kumimoji="1" lang="ja-JP" altLang="en-US" sz="2100" dirty="0"/>
                    </a:p>
                  </a:txBody>
                  <a:tcPr marL="142071" marR="142071" marT="71035" marB="71035">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938945077"/>
                  </a:ext>
                </a:extLst>
              </a:tr>
              <a:tr h="145327">
                <a:tc gridSpan="4">
                  <a:txBody>
                    <a:bodyPr/>
                    <a:lstStyle/>
                    <a:p>
                      <a:pPr algn="ctr">
                        <a:lnSpc>
                          <a:spcPts val="0"/>
                        </a:lnSpc>
                      </a:pPr>
                      <a:endParaRPr kumimoji="1" lang="ja-JP" altLang="en-US" sz="2100" b="1" dirty="0">
                        <a:solidFill>
                          <a:schemeClr val="tx1"/>
                        </a:solidFill>
                      </a:endParaRPr>
                    </a:p>
                  </a:txBody>
                  <a:tcPr marL="142071" marR="142071" marT="0" marB="71035" anchor="ctr">
                    <a:noFill/>
                  </a:tcPr>
                </a:tc>
                <a:tc hMerge="1">
                  <a:txBody>
                    <a:bodyPr/>
                    <a:lstStyle/>
                    <a:p>
                      <a:pPr>
                        <a:lnSpc>
                          <a:spcPts val="0"/>
                        </a:lnSpc>
                      </a:pPr>
                      <a:endParaRPr kumimoji="1" lang="ja-JP" altLang="en-US" dirty="0"/>
                    </a:p>
                  </a:txBody>
                  <a:tcPr marT="0">
                    <a:lnR w="6350" cap="flat" cmpd="sng" algn="ctr">
                      <a:solidFill>
                        <a:schemeClr val="bg1">
                          <a:lumMod val="75000"/>
                        </a:schemeClr>
                      </a:solidFill>
                      <a:prstDash val="solid"/>
                      <a:round/>
                      <a:headEnd type="none" w="med" len="med"/>
                      <a:tailEnd type="none" w="med" len="med"/>
                    </a:lnR>
                    <a:noFill/>
                  </a:tcPr>
                </a:tc>
                <a:tc hMerge="1">
                  <a:txBody>
                    <a:bodyPr/>
                    <a:lstStyle/>
                    <a:p>
                      <a:endParaRPr kumimoji="1" lang="ja-JP" altLang="en-US"/>
                    </a:p>
                  </a:txBody>
                  <a:tcPr/>
                </a:tc>
                <a:tc hMerge="1">
                  <a:txBody>
                    <a:bodyPr/>
                    <a:lstStyle/>
                    <a:p>
                      <a:pPr>
                        <a:lnSpc>
                          <a:spcPts val="0"/>
                        </a:lnSpc>
                      </a:pPr>
                      <a:endParaRPr kumimoji="1" lang="ja-JP" altLang="en-US" dirty="0"/>
                    </a:p>
                  </a:txBody>
                  <a:tcPr marT="0">
                    <a:lnR w="6350" cap="flat" cmpd="sng" algn="ctr">
                      <a:solidFill>
                        <a:schemeClr val="bg1">
                          <a:lumMod val="75000"/>
                        </a:schemeClr>
                      </a:solidFill>
                      <a:prstDash val="solid"/>
                      <a:round/>
                      <a:headEnd type="none" w="med" len="med"/>
                      <a:tailEnd type="none" w="med" len="med"/>
                    </a:lnR>
                    <a:noFill/>
                  </a:tcPr>
                </a:tc>
                <a:extLst>
                  <a:ext uri="{0D108BD9-81ED-4DB2-BD59-A6C34878D82A}">
                    <a16:rowId xmlns:a16="http://schemas.microsoft.com/office/drawing/2014/main" val="262012968"/>
                  </a:ext>
                </a:extLst>
              </a:tr>
              <a:tr h="2116610">
                <a:tc>
                  <a:txBody>
                    <a:bodyPr/>
                    <a:lstStyle/>
                    <a:p>
                      <a:pPr algn="ctr"/>
                      <a:r>
                        <a:rPr kumimoji="1" lang="ja-JP" altLang="en-US" sz="2100" b="1" dirty="0">
                          <a:solidFill>
                            <a:schemeClr val="tx1"/>
                          </a:solidFill>
                        </a:rPr>
                        <a:t>審議会</a:t>
                      </a:r>
                    </a:p>
                  </a:txBody>
                  <a:tcPr marL="142071" marR="142071" marT="71035" marB="71035" anchor="ctr">
                    <a:lnR w="6350" cap="flat" cmpd="sng" algn="ctr">
                      <a:solidFill>
                        <a:schemeClr val="tx1"/>
                      </a:solidFill>
                      <a:prstDash val="solid"/>
                      <a:round/>
                      <a:headEnd type="none" w="med" len="med"/>
                      <a:tailEnd type="none" w="med" len="med"/>
                    </a:lnR>
                    <a:solidFill>
                      <a:srgbClr val="FF9999"/>
                    </a:solidFill>
                  </a:tcPr>
                </a:tc>
                <a:tc>
                  <a:txBody>
                    <a:bodyPr/>
                    <a:lstStyle/>
                    <a:p>
                      <a:endParaRPr kumimoji="1" lang="ja-JP" altLang="en-US" sz="2100" dirty="0"/>
                    </a:p>
                  </a:txBody>
                  <a:tcPr marL="142071" marR="142071" marT="71035" marB="7103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endParaRPr kumimoji="1" lang="ja-JP" altLang="en-US" sz="2100" dirty="0"/>
                    </a:p>
                  </a:txBody>
                  <a:tcPr marL="142071" marR="142071" marT="71035" marB="7103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endParaRPr kumimoji="1" lang="ja-JP" altLang="en-US" sz="2100" dirty="0"/>
                    </a:p>
                  </a:txBody>
                  <a:tcPr marL="142071" marR="142071" marT="71035" marB="71035">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462382833"/>
                  </a:ext>
                </a:extLst>
              </a:tr>
              <a:tr h="3415685">
                <a:tc>
                  <a:txBody>
                    <a:bodyPr/>
                    <a:lstStyle/>
                    <a:p>
                      <a:pPr algn="ctr"/>
                      <a:r>
                        <a:rPr kumimoji="1" lang="ja-JP" altLang="en-US" sz="2100" b="1" dirty="0">
                          <a:solidFill>
                            <a:schemeClr val="tx1"/>
                          </a:solidFill>
                        </a:rPr>
                        <a:t>検討部会</a:t>
                      </a:r>
                    </a:p>
                  </a:txBody>
                  <a:tcPr marL="142071" marR="142071" marT="71035" marB="71035" anchor="ctr">
                    <a:lnR w="6350" cap="flat" cmpd="sng" algn="ctr">
                      <a:solidFill>
                        <a:schemeClr val="tx1"/>
                      </a:solidFill>
                      <a:prstDash val="solid"/>
                      <a:round/>
                      <a:headEnd type="none" w="med" len="med"/>
                      <a:tailEnd type="none" w="med" len="med"/>
                    </a:lnR>
                    <a:solidFill>
                      <a:schemeClr val="accent2">
                        <a:lumMod val="60000"/>
                        <a:lumOff val="40000"/>
                      </a:schemeClr>
                    </a:solidFill>
                  </a:tcPr>
                </a:tc>
                <a:tc>
                  <a:txBody>
                    <a:bodyPr/>
                    <a:lstStyle/>
                    <a:p>
                      <a:endParaRPr kumimoji="1" lang="ja-JP" altLang="en-US" sz="2100" dirty="0"/>
                    </a:p>
                  </a:txBody>
                  <a:tcPr marL="142071" marR="142071" marT="71035" marB="7103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endParaRPr kumimoji="1" lang="ja-JP" altLang="en-US" sz="2100" dirty="0"/>
                    </a:p>
                  </a:txBody>
                  <a:tcPr marL="142071" marR="142071" marT="71035" marB="7103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endParaRPr kumimoji="1" lang="ja-JP" altLang="en-US" sz="2100" dirty="0"/>
                    </a:p>
                  </a:txBody>
                  <a:tcPr marL="142071" marR="142071" marT="71035" marB="71035">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517200037"/>
                  </a:ext>
                </a:extLst>
              </a:tr>
            </a:tbl>
          </a:graphicData>
        </a:graphic>
      </p:graphicFrame>
      <p:sp>
        <p:nvSpPr>
          <p:cNvPr id="54" name="フリーフォーム: 図形 53">
            <a:extLst>
              <a:ext uri="{FF2B5EF4-FFF2-40B4-BE49-F238E27FC236}">
                <a16:creationId xmlns:a16="http://schemas.microsoft.com/office/drawing/2014/main" id="{C5B379A4-EB6F-42E7-B80B-09FC78F5552A}"/>
              </a:ext>
            </a:extLst>
          </p:cNvPr>
          <p:cNvSpPr/>
          <p:nvPr/>
        </p:nvSpPr>
        <p:spPr>
          <a:xfrm rot="16200000">
            <a:off x="1954223" y="4733650"/>
            <a:ext cx="4193196" cy="1188000"/>
          </a:xfrm>
          <a:custGeom>
            <a:avLst/>
            <a:gdLst>
              <a:gd name="connsiteX0" fmla="*/ 0 w 268357"/>
              <a:gd name="connsiteY0" fmla="*/ 506896 h 506896"/>
              <a:gd name="connsiteX1" fmla="*/ 268357 w 268357"/>
              <a:gd name="connsiteY1" fmla="*/ 506896 h 506896"/>
              <a:gd name="connsiteX2" fmla="*/ 268357 w 268357"/>
              <a:gd name="connsiteY2" fmla="*/ 0 h 506896"/>
            </a:gdLst>
            <a:ahLst/>
            <a:cxnLst>
              <a:cxn ang="0">
                <a:pos x="connsiteX0" y="connsiteY0"/>
              </a:cxn>
              <a:cxn ang="0">
                <a:pos x="connsiteX1" y="connsiteY1"/>
              </a:cxn>
              <a:cxn ang="0">
                <a:pos x="connsiteX2" y="connsiteY2"/>
              </a:cxn>
            </a:cxnLst>
            <a:rect l="l" t="t" r="r" b="b"/>
            <a:pathLst>
              <a:path w="268357" h="506896">
                <a:moveTo>
                  <a:pt x="0" y="506896"/>
                </a:moveTo>
                <a:lnTo>
                  <a:pt x="268357" y="506896"/>
                </a:lnTo>
                <a:lnTo>
                  <a:pt x="268357" y="0"/>
                </a:lnTo>
              </a:path>
            </a:pathLst>
          </a:custGeom>
          <a:noFill/>
          <a:ln w="50800">
            <a:solidFill>
              <a:schemeClr val="accent5">
                <a:lumMod val="60000"/>
                <a:lumOff val="40000"/>
              </a:schemeClr>
            </a:solidFill>
            <a:prstDash val="solid"/>
            <a:headEnd type="triangl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a:p>
        </p:txBody>
      </p:sp>
      <p:sp>
        <p:nvSpPr>
          <p:cNvPr id="34" name="正方形/長方形 33"/>
          <p:cNvSpPr/>
          <p:nvPr/>
        </p:nvSpPr>
        <p:spPr>
          <a:xfrm>
            <a:off x="0" y="0"/>
            <a:ext cx="15119350" cy="615267"/>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sp>
        <p:nvSpPr>
          <p:cNvPr id="35" name="テキスト ボックス 3"/>
          <p:cNvSpPr txBox="1"/>
          <p:nvPr/>
        </p:nvSpPr>
        <p:spPr>
          <a:xfrm>
            <a:off x="0" y="-16012"/>
            <a:ext cx="7881832" cy="63127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１．</a:t>
            </a:r>
            <a:r>
              <a:rPr lang="ja-JP" altLang="en-US" sz="2797"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薬剤に</a:t>
            </a: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よる底質改善対策のロードマップ</a:t>
            </a:r>
          </a:p>
        </p:txBody>
      </p:sp>
      <p:sp>
        <p:nvSpPr>
          <p:cNvPr id="80" name="テキスト ボックス 79">
            <a:extLst>
              <a:ext uri="{FF2B5EF4-FFF2-40B4-BE49-F238E27FC236}">
                <a16:creationId xmlns:a16="http://schemas.microsoft.com/office/drawing/2014/main" id="{25165471-887F-4444-9E63-93E7D0D8B9FD}"/>
              </a:ext>
            </a:extLst>
          </p:cNvPr>
          <p:cNvSpPr txBox="1"/>
          <p:nvPr/>
        </p:nvSpPr>
        <p:spPr>
          <a:xfrm>
            <a:off x="5078417" y="2000304"/>
            <a:ext cx="1323439" cy="3263574"/>
          </a:xfrm>
          <a:prstGeom prst="rect">
            <a:avLst/>
          </a:prstGeom>
          <a:noFill/>
        </p:spPr>
        <p:txBody>
          <a:bodyPr vert="eaVert" wrap="square">
            <a:spAutoFit/>
          </a:bodyPr>
          <a:lstStyle/>
          <a:p>
            <a:r>
              <a:rPr lang="ja-JP" altLang="en-US" sz="2000" b="1" dirty="0">
                <a:latin typeface="ＭＳ ゴシック" panose="020B0609070205080204" pitchFamily="49" charset="-128"/>
                <a:ea typeface="ＭＳ ゴシック" panose="020B0609070205080204" pitchFamily="49" charset="-128"/>
              </a:rPr>
              <a:t>■試行実施</a:t>
            </a:r>
            <a:endParaRPr lang="en-US" altLang="ja-JP" sz="2000" b="1" dirty="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　</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Ｒ３年５～翌５月</a:t>
            </a:r>
            <a:r>
              <a:rPr lang="en-US" altLang="ja-JP" sz="1200" dirty="0">
                <a:latin typeface="ＭＳ ゴシック" panose="020B0609070205080204" pitchFamily="49" charset="-128"/>
                <a:ea typeface="ＭＳ ゴシック" panose="020B0609070205080204" pitchFamily="49" charset="-128"/>
              </a:rPr>
              <a:t>)</a:t>
            </a:r>
          </a:p>
          <a:p>
            <a:r>
              <a:rPr lang="ja-JP" altLang="en-US" sz="1400" dirty="0">
                <a:solidFill>
                  <a:srgbClr val="0000FF"/>
                </a:solidFill>
                <a:latin typeface="ＭＳ ゴシック" panose="020B0609070205080204" pitchFamily="49" charset="-128"/>
                <a:ea typeface="ＭＳ ゴシック" panose="020B0609070205080204" pitchFamily="49" charset="-128"/>
              </a:rPr>
              <a:t>・選定した薬剤に対し、</a:t>
            </a:r>
            <a:endParaRPr lang="en-US" altLang="ja-JP" sz="1400" dirty="0">
              <a:solidFill>
                <a:srgbClr val="0000FF"/>
              </a:solidFill>
              <a:latin typeface="ＭＳ ゴシック" panose="020B0609070205080204" pitchFamily="49" charset="-128"/>
              <a:ea typeface="ＭＳ ゴシック" panose="020B0609070205080204" pitchFamily="49" charset="-128"/>
            </a:endParaRPr>
          </a:p>
          <a:p>
            <a:r>
              <a:rPr lang="ja-JP" altLang="en-US" sz="1400" dirty="0">
                <a:solidFill>
                  <a:srgbClr val="0000FF"/>
                </a:solidFill>
                <a:latin typeface="ＭＳ ゴシック" panose="020B0609070205080204" pitchFamily="49" charset="-128"/>
                <a:ea typeface="ＭＳ ゴシック" panose="020B0609070205080204" pitchFamily="49" charset="-128"/>
              </a:rPr>
              <a:t>　薬剤による底質改善効果</a:t>
            </a:r>
            <a:endParaRPr lang="en-US" altLang="ja-JP" sz="1400" dirty="0">
              <a:solidFill>
                <a:srgbClr val="0000FF"/>
              </a:solidFill>
              <a:latin typeface="ＭＳ ゴシック" panose="020B0609070205080204" pitchFamily="49" charset="-128"/>
              <a:ea typeface="ＭＳ ゴシック" panose="020B0609070205080204" pitchFamily="49" charset="-128"/>
            </a:endParaRPr>
          </a:p>
          <a:p>
            <a:r>
              <a:rPr lang="ja-JP" altLang="en-US" sz="1400" dirty="0">
                <a:solidFill>
                  <a:srgbClr val="0000FF"/>
                </a:solidFill>
                <a:latin typeface="ＭＳ ゴシック" panose="020B0609070205080204" pitchFamily="49" charset="-128"/>
                <a:ea typeface="ＭＳ ゴシック" panose="020B0609070205080204" pitchFamily="49" charset="-128"/>
              </a:rPr>
              <a:t>　について整理</a:t>
            </a:r>
          </a:p>
        </p:txBody>
      </p:sp>
      <p:sp>
        <p:nvSpPr>
          <p:cNvPr id="75" name="テキスト ボックス 74">
            <a:extLst>
              <a:ext uri="{FF2B5EF4-FFF2-40B4-BE49-F238E27FC236}">
                <a16:creationId xmlns:a16="http://schemas.microsoft.com/office/drawing/2014/main" id="{BBA0F38C-B582-4B91-91B8-943FE8F075E3}"/>
              </a:ext>
            </a:extLst>
          </p:cNvPr>
          <p:cNvSpPr txBox="1"/>
          <p:nvPr/>
        </p:nvSpPr>
        <p:spPr>
          <a:xfrm>
            <a:off x="2232984" y="2026361"/>
            <a:ext cx="1323439" cy="3237516"/>
          </a:xfrm>
          <a:prstGeom prst="rect">
            <a:avLst/>
          </a:prstGeom>
          <a:noFill/>
        </p:spPr>
        <p:txBody>
          <a:bodyPr vert="eaVert" wrap="square">
            <a:spAutoFit/>
          </a:bodyPr>
          <a:lstStyle/>
          <a:p>
            <a:r>
              <a:rPr lang="ja-JP" altLang="en-US" sz="2000" b="1" dirty="0">
                <a:latin typeface="ＭＳ ゴシック" panose="020B0609070205080204" pitchFamily="49" charset="-128"/>
                <a:ea typeface="ＭＳ ゴシック" panose="020B0609070205080204" pitchFamily="49" charset="-128"/>
              </a:rPr>
              <a:t>■実証実験</a:t>
            </a:r>
            <a:endParaRPr lang="en-US" altLang="ja-JP" sz="2000" b="1" dirty="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　</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Ｒ２年８～</a:t>
            </a:r>
            <a:r>
              <a:rPr kumimoji="1" lang="en-US" altLang="ja-JP" sz="1200" dirty="0">
                <a:latin typeface="ＭＳ ゴシック" panose="020B0609070205080204" pitchFamily="49" charset="-128"/>
                <a:ea typeface="ＭＳ ゴシック" panose="020B0609070205080204" pitchFamily="49" charset="-128"/>
              </a:rPr>
              <a:t>11</a:t>
            </a:r>
            <a:r>
              <a:rPr lang="ja-JP" altLang="en-US" sz="1200" dirty="0">
                <a:latin typeface="ＭＳ ゴシック" panose="020B0609070205080204" pitchFamily="49" charset="-128"/>
                <a:ea typeface="ＭＳ ゴシック" panose="020B0609070205080204" pitchFamily="49" charset="-128"/>
              </a:rPr>
              <a:t>月</a:t>
            </a:r>
            <a:r>
              <a:rPr lang="en-US" altLang="ja-JP" sz="1200" dirty="0">
                <a:latin typeface="ＭＳ ゴシック" panose="020B0609070205080204" pitchFamily="49" charset="-128"/>
                <a:ea typeface="ＭＳ ゴシック" panose="020B0609070205080204" pitchFamily="49" charset="-128"/>
              </a:rPr>
              <a:t>)</a:t>
            </a:r>
          </a:p>
          <a:p>
            <a:r>
              <a:rPr lang="ja-JP" altLang="en-US" sz="1400" dirty="0">
                <a:solidFill>
                  <a:srgbClr val="0000FF"/>
                </a:solidFill>
                <a:latin typeface="ＭＳ ゴシック" panose="020B0609070205080204" pitchFamily="49" charset="-128"/>
                <a:ea typeface="ＭＳ ゴシック" panose="020B0609070205080204" pitchFamily="49" charset="-128"/>
              </a:rPr>
              <a:t>・３社の薬剤候補を用いて</a:t>
            </a:r>
            <a:endParaRPr lang="en-US" altLang="ja-JP" sz="1400" dirty="0">
              <a:solidFill>
                <a:srgbClr val="0000FF"/>
              </a:solidFill>
              <a:latin typeface="ＭＳ ゴシック" panose="020B0609070205080204" pitchFamily="49" charset="-128"/>
              <a:ea typeface="ＭＳ ゴシック" panose="020B0609070205080204" pitchFamily="49" charset="-128"/>
            </a:endParaRPr>
          </a:p>
          <a:p>
            <a:r>
              <a:rPr lang="ja-JP" altLang="en-US" sz="1400" dirty="0">
                <a:solidFill>
                  <a:srgbClr val="0000FF"/>
                </a:solidFill>
                <a:latin typeface="ＭＳ ゴシック" panose="020B0609070205080204" pitchFamily="49" charset="-128"/>
                <a:ea typeface="ＭＳ ゴシック" panose="020B0609070205080204" pitchFamily="49" charset="-128"/>
              </a:rPr>
              <a:t>　実験を行い、結果を踏まえ</a:t>
            </a:r>
            <a:endParaRPr lang="en-US" altLang="ja-JP" sz="1400" dirty="0">
              <a:solidFill>
                <a:srgbClr val="0000FF"/>
              </a:solidFill>
              <a:latin typeface="ＭＳ ゴシック" panose="020B0609070205080204" pitchFamily="49" charset="-128"/>
              <a:ea typeface="ＭＳ ゴシック" panose="020B0609070205080204" pitchFamily="49" charset="-128"/>
            </a:endParaRPr>
          </a:p>
          <a:p>
            <a:r>
              <a:rPr lang="ja-JP" altLang="en-US" sz="1400" dirty="0">
                <a:solidFill>
                  <a:srgbClr val="0000FF"/>
                </a:solidFill>
                <a:latin typeface="ＭＳ ゴシック" panose="020B0609070205080204" pitchFamily="49" charset="-128"/>
                <a:ea typeface="ＭＳ ゴシック" panose="020B0609070205080204" pitchFamily="49" charset="-128"/>
              </a:rPr>
              <a:t>　薬剤を絞り込み</a:t>
            </a:r>
          </a:p>
        </p:txBody>
      </p:sp>
      <p:sp>
        <p:nvSpPr>
          <p:cNvPr id="84" name="テキスト ボックス 83">
            <a:extLst>
              <a:ext uri="{FF2B5EF4-FFF2-40B4-BE49-F238E27FC236}">
                <a16:creationId xmlns:a16="http://schemas.microsoft.com/office/drawing/2014/main" id="{0D6E10EC-5316-4629-A29D-F5088D142B15}"/>
              </a:ext>
            </a:extLst>
          </p:cNvPr>
          <p:cNvSpPr txBox="1"/>
          <p:nvPr/>
        </p:nvSpPr>
        <p:spPr>
          <a:xfrm>
            <a:off x="11099696" y="7333020"/>
            <a:ext cx="1077218" cy="3289532"/>
          </a:xfrm>
          <a:prstGeom prst="rect">
            <a:avLst/>
          </a:prstGeom>
          <a:noFill/>
        </p:spPr>
        <p:txBody>
          <a:bodyPr vert="eaVert" wrap="square">
            <a:spAutoFit/>
          </a:bodyPr>
          <a:lstStyle/>
          <a:p>
            <a:r>
              <a:rPr lang="ja-JP" altLang="en-US" b="1" dirty="0">
                <a:latin typeface="ＭＳ ゴシック" panose="020B0609070205080204" pitchFamily="49" charset="-128"/>
                <a:ea typeface="ＭＳ ゴシック" panose="020B0609070205080204" pitchFamily="49" charset="-128"/>
              </a:rPr>
              <a:t>■令和４年度</a:t>
            </a:r>
            <a:endParaRPr lang="en-US" altLang="ja-JP" b="1" dirty="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　</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Ｒ４年</a:t>
            </a:r>
            <a:r>
              <a:rPr lang="ja-JP" altLang="en-US" sz="1200" dirty="0" smtClean="0">
                <a:latin typeface="ＭＳ ゴシック" panose="020B0609070205080204" pitchFamily="49" charset="-128"/>
                <a:ea typeface="ＭＳ ゴシック" panose="020B0609070205080204" pitchFamily="49" charset="-128"/>
              </a:rPr>
              <a:t>９月</a:t>
            </a:r>
            <a:r>
              <a:rPr lang="en-US" altLang="ja-JP" sz="1200" dirty="0" smtClean="0">
                <a:latin typeface="ＭＳ ゴシック" panose="020B0609070205080204" pitchFamily="49" charset="-128"/>
                <a:ea typeface="ＭＳ ゴシック" panose="020B0609070205080204" pitchFamily="49" charset="-128"/>
              </a:rPr>
              <a:t>)</a:t>
            </a:r>
            <a:endParaRPr lang="en-US" altLang="ja-JP" sz="1200" dirty="0">
              <a:latin typeface="ＭＳ ゴシック" panose="020B0609070205080204" pitchFamily="49" charset="-128"/>
              <a:ea typeface="ＭＳ ゴシック" panose="020B0609070205080204" pitchFamily="49" charset="-128"/>
            </a:endParaRPr>
          </a:p>
          <a:p>
            <a:r>
              <a:rPr lang="ja-JP" altLang="en-US" sz="1400" dirty="0">
                <a:solidFill>
                  <a:srgbClr val="0000FF"/>
                </a:solidFill>
                <a:latin typeface="ＭＳ ゴシック" panose="020B0609070205080204" pitchFamily="49" charset="-128"/>
                <a:ea typeface="ＭＳ ゴシック" panose="020B0609070205080204" pitchFamily="49" charset="-128"/>
              </a:rPr>
              <a:t>　・薬剤による底質改善効果について</a:t>
            </a:r>
            <a:endParaRPr lang="en-US" altLang="ja-JP" sz="1400" dirty="0">
              <a:solidFill>
                <a:srgbClr val="0000FF"/>
              </a:solidFill>
              <a:latin typeface="ＭＳ ゴシック" panose="020B0609070205080204" pitchFamily="49" charset="-128"/>
              <a:ea typeface="ＭＳ ゴシック" panose="020B0609070205080204" pitchFamily="49" charset="-128"/>
            </a:endParaRPr>
          </a:p>
          <a:p>
            <a:r>
              <a:rPr lang="ja-JP" altLang="en-US" sz="1400" dirty="0">
                <a:solidFill>
                  <a:srgbClr val="0000FF"/>
                </a:solidFill>
                <a:latin typeface="ＭＳ ゴシック" panose="020B0609070205080204" pitchFamily="49" charset="-128"/>
                <a:ea typeface="ＭＳ ゴシック" panose="020B0609070205080204" pitchFamily="49" charset="-128"/>
              </a:rPr>
              <a:t>　　部会報告の作成</a:t>
            </a:r>
          </a:p>
        </p:txBody>
      </p:sp>
      <p:sp>
        <p:nvSpPr>
          <p:cNvPr id="86" name="テキスト ボックス 85">
            <a:extLst>
              <a:ext uri="{FF2B5EF4-FFF2-40B4-BE49-F238E27FC236}">
                <a16:creationId xmlns:a16="http://schemas.microsoft.com/office/drawing/2014/main" id="{29D04AE0-DAC2-4C6D-8AB4-307910919A6E}"/>
              </a:ext>
            </a:extLst>
          </p:cNvPr>
          <p:cNvSpPr txBox="1"/>
          <p:nvPr/>
        </p:nvSpPr>
        <p:spPr>
          <a:xfrm>
            <a:off x="2583050" y="7335539"/>
            <a:ext cx="677108" cy="2221431"/>
          </a:xfrm>
          <a:prstGeom prst="rect">
            <a:avLst/>
          </a:prstGeom>
          <a:noFill/>
        </p:spPr>
        <p:txBody>
          <a:bodyPr vert="eaVert" wrap="square">
            <a:spAutoFit/>
          </a:bodyPr>
          <a:lstStyle/>
          <a:p>
            <a:r>
              <a:rPr lang="ja-JP" altLang="en-US" b="1" dirty="0">
                <a:latin typeface="ＭＳ ゴシック" panose="020B0609070205080204" pitchFamily="49" charset="-128"/>
                <a:ea typeface="ＭＳ ゴシック" panose="020B0609070205080204" pitchFamily="49" charset="-128"/>
              </a:rPr>
              <a:t>■第１回</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Ｒ２年７月</a:t>
            </a:r>
            <a:r>
              <a:rPr lang="en-US" altLang="ja-JP" sz="1200" dirty="0">
                <a:latin typeface="ＭＳ ゴシック" panose="020B0609070205080204" pitchFamily="49" charset="-128"/>
                <a:ea typeface="ＭＳ ゴシック" panose="020B0609070205080204" pitchFamily="49" charset="-128"/>
              </a:rPr>
              <a:t>)</a:t>
            </a:r>
          </a:p>
          <a:p>
            <a:r>
              <a:rPr lang="ja-JP" altLang="en-US" sz="1400" dirty="0">
                <a:solidFill>
                  <a:srgbClr val="0000FF"/>
                </a:solidFill>
                <a:latin typeface="ＭＳ ゴシック" panose="020B0609070205080204" pitchFamily="49" charset="-128"/>
                <a:ea typeface="ＭＳ ゴシック" panose="020B0609070205080204" pitchFamily="49" charset="-128"/>
              </a:rPr>
              <a:t>・実験方法の審議</a:t>
            </a:r>
            <a:endParaRPr lang="ja-JP" altLang="en-US" sz="1631" dirty="0">
              <a:solidFill>
                <a:srgbClr val="0000FF"/>
              </a:solidFill>
              <a:latin typeface="ＭＳ ゴシック" panose="020B0609070205080204" pitchFamily="49" charset="-128"/>
              <a:ea typeface="ＭＳ ゴシック" panose="020B0609070205080204" pitchFamily="49" charset="-128"/>
            </a:endParaRPr>
          </a:p>
        </p:txBody>
      </p:sp>
      <p:sp>
        <p:nvSpPr>
          <p:cNvPr id="87" name="テキスト ボックス 86">
            <a:extLst>
              <a:ext uri="{FF2B5EF4-FFF2-40B4-BE49-F238E27FC236}">
                <a16:creationId xmlns:a16="http://schemas.microsoft.com/office/drawing/2014/main" id="{2FA26C36-B043-4AC6-A6B9-F12C97DCD04F}"/>
              </a:ext>
            </a:extLst>
          </p:cNvPr>
          <p:cNvSpPr txBox="1"/>
          <p:nvPr/>
        </p:nvSpPr>
        <p:spPr>
          <a:xfrm>
            <a:off x="3272665" y="7335539"/>
            <a:ext cx="677108" cy="2221431"/>
          </a:xfrm>
          <a:prstGeom prst="rect">
            <a:avLst/>
          </a:prstGeom>
          <a:noFill/>
        </p:spPr>
        <p:txBody>
          <a:bodyPr vert="eaVert" wrap="square">
            <a:spAutoFit/>
          </a:bodyPr>
          <a:lstStyle/>
          <a:p>
            <a:r>
              <a:rPr lang="ja-JP" altLang="en-US" b="1" dirty="0">
                <a:latin typeface="ＭＳ ゴシック" panose="020B0609070205080204" pitchFamily="49" charset="-128"/>
                <a:ea typeface="ＭＳ ゴシック" panose="020B0609070205080204" pitchFamily="49" charset="-128"/>
              </a:rPr>
              <a:t>■第２回</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Ｒ２年</a:t>
            </a:r>
            <a:r>
              <a:rPr kumimoji="1" lang="en-US" altLang="ja-JP" sz="1200" dirty="0">
                <a:latin typeface="ＭＳ ゴシック" panose="020B0609070205080204" pitchFamily="49" charset="-128"/>
                <a:ea typeface="ＭＳ ゴシック" panose="020B0609070205080204" pitchFamily="49" charset="-128"/>
              </a:rPr>
              <a:t>12</a:t>
            </a:r>
            <a:r>
              <a:rPr lang="ja-JP" altLang="en-US" sz="1200" dirty="0">
                <a:latin typeface="ＭＳ ゴシック" panose="020B0609070205080204" pitchFamily="49" charset="-128"/>
                <a:ea typeface="ＭＳ ゴシック" panose="020B0609070205080204" pitchFamily="49" charset="-128"/>
              </a:rPr>
              <a:t>月</a:t>
            </a:r>
            <a:r>
              <a:rPr lang="en-US" altLang="ja-JP" sz="1200" dirty="0">
                <a:latin typeface="ＭＳ ゴシック" panose="020B0609070205080204" pitchFamily="49" charset="-128"/>
                <a:ea typeface="ＭＳ ゴシック" panose="020B0609070205080204" pitchFamily="49" charset="-128"/>
              </a:rPr>
              <a:t>)</a:t>
            </a:r>
          </a:p>
          <a:p>
            <a:r>
              <a:rPr lang="ja-JP" altLang="en-US" sz="1400" dirty="0">
                <a:solidFill>
                  <a:srgbClr val="0000FF"/>
                </a:solidFill>
                <a:latin typeface="ＭＳ ゴシック" panose="020B0609070205080204" pitchFamily="49" charset="-128"/>
                <a:ea typeface="ＭＳ ゴシック" panose="020B0609070205080204" pitchFamily="49" charset="-128"/>
              </a:rPr>
              <a:t>・実験の中間報告</a:t>
            </a:r>
            <a:endParaRPr lang="ja-JP" altLang="en-US" sz="1631" dirty="0">
              <a:solidFill>
                <a:srgbClr val="0000FF"/>
              </a:solidFill>
              <a:latin typeface="ＭＳ ゴシック" panose="020B0609070205080204" pitchFamily="49" charset="-128"/>
              <a:ea typeface="ＭＳ ゴシック" panose="020B0609070205080204" pitchFamily="49" charset="-128"/>
            </a:endParaRPr>
          </a:p>
        </p:txBody>
      </p:sp>
      <p:sp>
        <p:nvSpPr>
          <p:cNvPr id="88" name="テキスト ボックス 87">
            <a:extLst>
              <a:ext uri="{FF2B5EF4-FFF2-40B4-BE49-F238E27FC236}">
                <a16:creationId xmlns:a16="http://schemas.microsoft.com/office/drawing/2014/main" id="{8AABB4AF-33EF-49CD-90A8-8E914AC96096}"/>
              </a:ext>
            </a:extLst>
          </p:cNvPr>
          <p:cNvSpPr txBox="1"/>
          <p:nvPr/>
        </p:nvSpPr>
        <p:spPr>
          <a:xfrm>
            <a:off x="3997806" y="7335539"/>
            <a:ext cx="892552" cy="2381637"/>
          </a:xfrm>
          <a:prstGeom prst="rect">
            <a:avLst/>
          </a:prstGeom>
          <a:noFill/>
        </p:spPr>
        <p:txBody>
          <a:bodyPr vert="eaVert" wrap="square">
            <a:spAutoFit/>
          </a:bodyPr>
          <a:lstStyle/>
          <a:p>
            <a:r>
              <a:rPr lang="ja-JP" altLang="en-US" b="1" dirty="0">
                <a:latin typeface="ＭＳ ゴシック" panose="020B0609070205080204" pitchFamily="49" charset="-128"/>
                <a:ea typeface="ＭＳ ゴシック" panose="020B0609070205080204" pitchFamily="49" charset="-128"/>
              </a:rPr>
              <a:t>■第３回</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Ｒ３年２月</a:t>
            </a:r>
            <a:r>
              <a:rPr lang="en-US" altLang="ja-JP" sz="1200" dirty="0">
                <a:latin typeface="ＭＳ ゴシック" panose="020B0609070205080204" pitchFamily="49" charset="-128"/>
                <a:ea typeface="ＭＳ ゴシック" panose="020B0609070205080204" pitchFamily="49" charset="-128"/>
              </a:rPr>
              <a:t>)</a:t>
            </a:r>
          </a:p>
          <a:p>
            <a:r>
              <a:rPr lang="ja-JP" altLang="en-US" sz="1400" dirty="0">
                <a:solidFill>
                  <a:srgbClr val="0000FF"/>
                </a:solidFill>
                <a:latin typeface="ＭＳ ゴシック" panose="020B0609070205080204" pitchFamily="49" charset="-128"/>
                <a:ea typeface="ＭＳ ゴシック" panose="020B0609070205080204" pitchFamily="49" charset="-128"/>
              </a:rPr>
              <a:t>・薬剤の選定</a:t>
            </a:r>
            <a:endParaRPr lang="en-US" altLang="ja-JP" sz="1400" dirty="0">
              <a:solidFill>
                <a:srgbClr val="0000FF"/>
              </a:solidFill>
              <a:latin typeface="ＭＳ ゴシック" panose="020B0609070205080204" pitchFamily="49" charset="-128"/>
              <a:ea typeface="ＭＳ ゴシック" panose="020B0609070205080204" pitchFamily="49" charset="-128"/>
            </a:endParaRPr>
          </a:p>
          <a:p>
            <a:r>
              <a:rPr lang="ja-JP" altLang="en-US" sz="1400" dirty="0">
                <a:solidFill>
                  <a:srgbClr val="0000FF"/>
                </a:solidFill>
                <a:latin typeface="ＭＳ ゴシック" panose="020B0609070205080204" pitchFamily="49" charset="-128"/>
                <a:ea typeface="ＭＳ ゴシック" panose="020B0609070205080204" pitchFamily="49" charset="-128"/>
              </a:rPr>
              <a:t>・試行実施方法の審議</a:t>
            </a:r>
          </a:p>
        </p:txBody>
      </p:sp>
      <p:sp>
        <p:nvSpPr>
          <p:cNvPr id="89" name="テキスト ボックス 88">
            <a:extLst>
              <a:ext uri="{FF2B5EF4-FFF2-40B4-BE49-F238E27FC236}">
                <a16:creationId xmlns:a16="http://schemas.microsoft.com/office/drawing/2014/main" id="{93C30597-AC13-495A-A1D8-4DF1132735FF}"/>
              </a:ext>
            </a:extLst>
          </p:cNvPr>
          <p:cNvSpPr txBox="1"/>
          <p:nvPr/>
        </p:nvSpPr>
        <p:spPr>
          <a:xfrm>
            <a:off x="474169" y="618792"/>
            <a:ext cx="14490060" cy="379206"/>
          </a:xfrm>
          <a:prstGeom prst="rect">
            <a:avLst/>
          </a:prstGeom>
          <a:noFill/>
        </p:spPr>
        <p:txBody>
          <a:bodyPr wrap="square" rtlCol="0">
            <a:spAutoFit/>
          </a:bodyPr>
          <a:lstStyle/>
          <a:p>
            <a:r>
              <a:rPr lang="ja-JP" altLang="en-US" sz="1864" dirty="0">
                <a:latin typeface="ＭＳ ゴシック" panose="020B0609070205080204" pitchFamily="49" charset="-128"/>
                <a:ea typeface="ＭＳ ゴシック" panose="020B0609070205080204" pitchFamily="49" charset="-128"/>
              </a:rPr>
              <a:t>◆</a:t>
            </a:r>
            <a:r>
              <a:rPr lang="ja-JP" altLang="en-US" sz="1600" dirty="0">
                <a:latin typeface="ＭＳ ゴシック" panose="020B0609070205080204" pitchFamily="49" charset="-128"/>
                <a:ea typeface="ＭＳ ゴシック" panose="020B0609070205080204" pitchFamily="49" charset="-128"/>
              </a:rPr>
              <a:t>平野川のスカムに対して「浄化浚渫」や「マイクロバブル」などと合わせた底質改善対策の選択肢の一つとして、「薬剤による底質改善」の検討を実施</a:t>
            </a:r>
            <a:endParaRPr lang="ja-JP" altLang="en-US" sz="1864" dirty="0">
              <a:latin typeface="ＭＳ ゴシック" panose="020B0609070205080204" pitchFamily="49" charset="-128"/>
              <a:ea typeface="ＭＳ ゴシック" panose="020B0609070205080204" pitchFamily="49" charset="-128"/>
            </a:endParaRPr>
          </a:p>
        </p:txBody>
      </p:sp>
      <p:sp>
        <p:nvSpPr>
          <p:cNvPr id="90" name="テキスト ボックス 89">
            <a:extLst>
              <a:ext uri="{FF2B5EF4-FFF2-40B4-BE49-F238E27FC236}">
                <a16:creationId xmlns:a16="http://schemas.microsoft.com/office/drawing/2014/main" id="{9127B441-C9AA-4B5A-B09D-0834D0E38468}"/>
              </a:ext>
            </a:extLst>
          </p:cNvPr>
          <p:cNvSpPr txBox="1"/>
          <p:nvPr/>
        </p:nvSpPr>
        <p:spPr>
          <a:xfrm>
            <a:off x="7028574" y="7300616"/>
            <a:ext cx="1617109" cy="3354684"/>
          </a:xfrm>
          <a:prstGeom prst="rect">
            <a:avLst/>
          </a:prstGeom>
          <a:noFill/>
        </p:spPr>
        <p:txBody>
          <a:bodyPr vert="eaVert" wrap="square">
            <a:spAutoFit/>
          </a:bodyPr>
          <a:lstStyle/>
          <a:p>
            <a:r>
              <a:rPr lang="ja-JP" altLang="en-US" b="1" dirty="0">
                <a:latin typeface="ＭＳ ゴシック" panose="020B0609070205080204" pitchFamily="49" charset="-128"/>
                <a:ea typeface="ＭＳ ゴシック" panose="020B0609070205080204" pitchFamily="49" charset="-128"/>
              </a:rPr>
              <a:t>■令和３年度　第１回</a:t>
            </a:r>
            <a:endParaRPr lang="en-US" altLang="ja-JP" b="1" dirty="0">
              <a:latin typeface="ＭＳ ゴシック" panose="020B0609070205080204" pitchFamily="49" charset="-128"/>
              <a:ea typeface="ＭＳ ゴシック" panose="020B0609070205080204" pitchFamily="49" charset="-128"/>
            </a:endParaRPr>
          </a:p>
          <a:p>
            <a:r>
              <a:rPr lang="ja-JP" altLang="en-US" sz="1200" b="1" dirty="0">
                <a:latin typeface="ＭＳ ゴシック" panose="020B0609070205080204" pitchFamily="49" charset="-128"/>
                <a:ea typeface="ＭＳ ゴシック" panose="020B0609070205080204" pitchFamily="49" charset="-128"/>
              </a:rPr>
              <a:t>　</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Ｒ４年１月</a:t>
            </a:r>
            <a:r>
              <a:rPr lang="en-US" altLang="ja-JP" sz="1200" dirty="0">
                <a:latin typeface="ＭＳ ゴシック" panose="020B0609070205080204" pitchFamily="49" charset="-128"/>
                <a:ea typeface="ＭＳ ゴシック" panose="020B0609070205080204" pitchFamily="49" charset="-128"/>
              </a:rPr>
              <a:t>)</a:t>
            </a:r>
          </a:p>
          <a:p>
            <a:r>
              <a:rPr lang="ja-JP" altLang="en-US" sz="1554" dirty="0">
                <a:solidFill>
                  <a:srgbClr val="0000FF"/>
                </a:solidFill>
                <a:latin typeface="ＭＳ ゴシック" panose="020B0609070205080204" pitchFamily="49" charset="-128"/>
                <a:ea typeface="ＭＳ ゴシック" panose="020B0609070205080204" pitchFamily="49" charset="-128"/>
              </a:rPr>
              <a:t>・試行実施の中間報告</a:t>
            </a:r>
            <a:endParaRPr lang="en-US" altLang="ja-JP" sz="1554" dirty="0">
              <a:solidFill>
                <a:srgbClr val="0000FF"/>
              </a:solidFill>
              <a:latin typeface="ＭＳ ゴシック" panose="020B0609070205080204" pitchFamily="49" charset="-128"/>
              <a:ea typeface="ＭＳ ゴシック" panose="020B0609070205080204" pitchFamily="49" charset="-128"/>
            </a:endParaRPr>
          </a:p>
          <a:p>
            <a:r>
              <a:rPr lang="ja-JP" altLang="en-US" sz="1554" dirty="0">
                <a:solidFill>
                  <a:srgbClr val="0000FF"/>
                </a:solidFill>
                <a:latin typeface="ＭＳ ゴシック" panose="020B0609070205080204" pitchFamily="49" charset="-128"/>
                <a:ea typeface="ＭＳ ゴシック" panose="020B0609070205080204" pitchFamily="49" charset="-128"/>
              </a:rPr>
              <a:t>・部会報告の作成に向けた意見交換　　</a:t>
            </a:r>
            <a:endParaRPr lang="en-US" altLang="ja-JP" sz="1554" dirty="0">
              <a:solidFill>
                <a:srgbClr val="0000FF"/>
              </a:solidFill>
              <a:latin typeface="ＭＳ ゴシック" panose="020B0609070205080204" pitchFamily="49" charset="-128"/>
              <a:ea typeface="ＭＳ ゴシック" panose="020B0609070205080204" pitchFamily="49" charset="-128"/>
            </a:endParaRPr>
          </a:p>
          <a:p>
            <a:r>
              <a:rPr lang="ja-JP" altLang="en-US" sz="1200" dirty="0">
                <a:solidFill>
                  <a:srgbClr val="0000FF"/>
                </a:solidFill>
                <a:latin typeface="ＭＳ ゴシック" panose="020B0609070205080204" pitchFamily="49" charset="-128"/>
                <a:ea typeface="ＭＳ ゴシック" panose="020B0609070205080204" pitchFamily="49" charset="-128"/>
              </a:rPr>
              <a:t>  </a:t>
            </a:r>
            <a:r>
              <a:rPr lang="en-US" altLang="ja-JP" sz="1400" dirty="0">
                <a:solidFill>
                  <a:srgbClr val="0000FF"/>
                </a:solidFill>
                <a:latin typeface="ＭＳ ゴシック" panose="020B0609070205080204" pitchFamily="49" charset="-128"/>
                <a:ea typeface="ＭＳ ゴシック" panose="020B0609070205080204" pitchFamily="49" charset="-128"/>
              </a:rPr>
              <a:t>(</a:t>
            </a:r>
            <a:r>
              <a:rPr lang="ja-JP" altLang="en-US" sz="1600" dirty="0">
                <a:solidFill>
                  <a:srgbClr val="0000FF"/>
                </a:solidFill>
                <a:latin typeface="ＭＳ ゴシック" panose="020B0609070205080204" pitchFamily="49" charset="-128"/>
                <a:ea typeface="ＭＳ ゴシック" panose="020B0609070205080204" pitchFamily="49" charset="-128"/>
              </a:rPr>
              <a:t>データの取りまとめ方針、</a:t>
            </a:r>
            <a:endParaRPr lang="en-US" altLang="ja-JP" sz="1600" dirty="0">
              <a:solidFill>
                <a:srgbClr val="0000FF"/>
              </a:solidFill>
              <a:latin typeface="ＭＳ ゴシック" panose="020B0609070205080204" pitchFamily="49" charset="-128"/>
              <a:ea typeface="ＭＳ ゴシック" panose="020B0609070205080204" pitchFamily="49" charset="-128"/>
            </a:endParaRPr>
          </a:p>
          <a:p>
            <a:r>
              <a:rPr lang="ja-JP" altLang="en-US" sz="1600" dirty="0">
                <a:solidFill>
                  <a:srgbClr val="0000FF"/>
                </a:solidFill>
                <a:latin typeface="ＭＳ ゴシック" panose="020B0609070205080204" pitchFamily="49" charset="-128"/>
                <a:ea typeface="ＭＳ ゴシック" panose="020B0609070205080204" pitchFamily="49" charset="-128"/>
              </a:rPr>
              <a:t>  コメントの記載方針</a:t>
            </a:r>
            <a:r>
              <a:rPr lang="en-US" altLang="ja-JP" sz="1600" dirty="0">
                <a:solidFill>
                  <a:srgbClr val="0000FF"/>
                </a:solidFill>
                <a:latin typeface="ＭＳ ゴシック" panose="020B0609070205080204" pitchFamily="49" charset="-128"/>
                <a:ea typeface="ＭＳ ゴシック" panose="020B0609070205080204" pitchFamily="49" charset="-128"/>
              </a:rPr>
              <a:t>)</a:t>
            </a:r>
            <a:endParaRPr lang="ja-JP" altLang="en-US" sz="2000" dirty="0">
              <a:solidFill>
                <a:srgbClr val="0000FF"/>
              </a:solidFill>
              <a:latin typeface="ＭＳ ゴシック" panose="020B0609070205080204" pitchFamily="49" charset="-128"/>
              <a:ea typeface="ＭＳ ゴシック" panose="020B0609070205080204" pitchFamily="49" charset="-128"/>
            </a:endParaRPr>
          </a:p>
        </p:txBody>
      </p:sp>
      <p:sp>
        <p:nvSpPr>
          <p:cNvPr id="12" name="四角形: 角を丸くする 11">
            <a:extLst>
              <a:ext uri="{FF2B5EF4-FFF2-40B4-BE49-F238E27FC236}">
                <a16:creationId xmlns:a16="http://schemas.microsoft.com/office/drawing/2014/main" id="{64B1E244-F5B1-419A-9F67-AF3FE7DF4C0F}"/>
              </a:ext>
            </a:extLst>
          </p:cNvPr>
          <p:cNvSpPr/>
          <p:nvPr/>
        </p:nvSpPr>
        <p:spPr>
          <a:xfrm>
            <a:off x="11069231" y="7276618"/>
            <a:ext cx="1056932" cy="3250388"/>
          </a:xfrm>
          <a:prstGeom prst="roundRect">
            <a:avLst>
              <a:gd name="adj" fmla="val 3531"/>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a:p>
        </p:txBody>
      </p:sp>
      <p:sp>
        <p:nvSpPr>
          <p:cNvPr id="25" name="フリーフォーム: 図形 24">
            <a:extLst>
              <a:ext uri="{FF2B5EF4-FFF2-40B4-BE49-F238E27FC236}">
                <a16:creationId xmlns:a16="http://schemas.microsoft.com/office/drawing/2014/main" id="{BB78F17D-469D-4500-8AF8-60FB57912659}"/>
              </a:ext>
            </a:extLst>
          </p:cNvPr>
          <p:cNvSpPr/>
          <p:nvPr/>
        </p:nvSpPr>
        <p:spPr>
          <a:xfrm>
            <a:off x="12103580" y="6943501"/>
            <a:ext cx="498355" cy="568003"/>
          </a:xfrm>
          <a:custGeom>
            <a:avLst/>
            <a:gdLst>
              <a:gd name="connsiteX0" fmla="*/ 0 w 268357"/>
              <a:gd name="connsiteY0" fmla="*/ 506896 h 506896"/>
              <a:gd name="connsiteX1" fmla="*/ 268357 w 268357"/>
              <a:gd name="connsiteY1" fmla="*/ 506896 h 506896"/>
              <a:gd name="connsiteX2" fmla="*/ 268357 w 268357"/>
              <a:gd name="connsiteY2" fmla="*/ 0 h 506896"/>
            </a:gdLst>
            <a:ahLst/>
            <a:cxnLst>
              <a:cxn ang="0">
                <a:pos x="connsiteX0" y="connsiteY0"/>
              </a:cxn>
              <a:cxn ang="0">
                <a:pos x="connsiteX1" y="connsiteY1"/>
              </a:cxn>
              <a:cxn ang="0">
                <a:pos x="connsiteX2" y="connsiteY2"/>
              </a:cxn>
            </a:cxnLst>
            <a:rect l="l" t="t" r="r" b="b"/>
            <a:pathLst>
              <a:path w="268357" h="506896">
                <a:moveTo>
                  <a:pt x="0" y="506896"/>
                </a:moveTo>
                <a:lnTo>
                  <a:pt x="268357" y="506896"/>
                </a:lnTo>
                <a:lnTo>
                  <a:pt x="268357" y="0"/>
                </a:lnTo>
              </a:path>
            </a:pathLst>
          </a:custGeom>
          <a:noFill/>
          <a:ln w="50800">
            <a:solidFill>
              <a:schemeClr val="accent2">
                <a:lumMod val="60000"/>
                <a:lumOff val="40000"/>
              </a:schemeClr>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a:p>
        </p:txBody>
      </p:sp>
      <p:sp>
        <p:nvSpPr>
          <p:cNvPr id="27" name="吹き出し: 角を丸めた四角形 26">
            <a:extLst>
              <a:ext uri="{FF2B5EF4-FFF2-40B4-BE49-F238E27FC236}">
                <a16:creationId xmlns:a16="http://schemas.microsoft.com/office/drawing/2014/main" id="{BE888288-B48C-4204-9795-080FA9FDD456}"/>
              </a:ext>
            </a:extLst>
          </p:cNvPr>
          <p:cNvSpPr/>
          <p:nvPr/>
        </p:nvSpPr>
        <p:spPr>
          <a:xfrm>
            <a:off x="12862668" y="7444585"/>
            <a:ext cx="1362853" cy="531795"/>
          </a:xfrm>
          <a:prstGeom prst="wedgeRoundRectCallout">
            <a:avLst>
              <a:gd name="adj1" fmla="val -66963"/>
              <a:gd name="adj2" fmla="val -51248"/>
              <a:gd name="adj3" fmla="val 1666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967" tIns="27967" rIns="27967" bIns="27967" rtlCol="0" anchor="ctr"/>
          <a:lstStyle/>
          <a:p>
            <a:pPr algn="ctr"/>
            <a:r>
              <a:rPr lang="ja-JP" altLang="en-US" sz="1398" dirty="0"/>
              <a:t>部会報告</a:t>
            </a:r>
          </a:p>
        </p:txBody>
      </p:sp>
      <p:sp>
        <p:nvSpPr>
          <p:cNvPr id="29" name="テキスト ボックス 28">
            <a:extLst>
              <a:ext uri="{FF2B5EF4-FFF2-40B4-BE49-F238E27FC236}">
                <a16:creationId xmlns:a16="http://schemas.microsoft.com/office/drawing/2014/main" id="{13F50E6B-F1DC-4E92-A4ED-1EFCCFA7DC13}"/>
              </a:ext>
            </a:extLst>
          </p:cNvPr>
          <p:cNvSpPr txBox="1"/>
          <p:nvPr/>
        </p:nvSpPr>
        <p:spPr>
          <a:xfrm>
            <a:off x="10961216" y="2000297"/>
            <a:ext cx="1323439" cy="3184586"/>
          </a:xfrm>
          <a:prstGeom prst="rect">
            <a:avLst/>
          </a:prstGeom>
          <a:noFill/>
        </p:spPr>
        <p:txBody>
          <a:bodyPr vert="eaVert" wrap="square">
            <a:spAutoFit/>
          </a:bodyPr>
          <a:lstStyle/>
          <a:p>
            <a:r>
              <a:rPr lang="ja-JP" altLang="en-US" sz="2000" b="1" dirty="0">
                <a:latin typeface="ＭＳ ゴシック" panose="020B0609070205080204" pitchFamily="49" charset="-128"/>
                <a:ea typeface="ＭＳ ゴシック" panose="020B0609070205080204" pitchFamily="49" charset="-128"/>
              </a:rPr>
              <a:t>■結果の考察</a:t>
            </a:r>
            <a:endParaRPr lang="en-US" altLang="ja-JP" sz="2000" b="1" dirty="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　</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Ｒ４年５～７月</a:t>
            </a:r>
            <a:r>
              <a:rPr lang="en-US" altLang="ja-JP" sz="1200" dirty="0">
                <a:latin typeface="ＭＳ ゴシック" panose="020B0609070205080204" pitchFamily="49" charset="-128"/>
                <a:ea typeface="ＭＳ ゴシック" panose="020B0609070205080204" pitchFamily="49" charset="-128"/>
              </a:rPr>
              <a:t>)</a:t>
            </a:r>
          </a:p>
          <a:p>
            <a:r>
              <a:rPr lang="ja-JP" altLang="en-US" sz="1400" dirty="0">
                <a:solidFill>
                  <a:srgbClr val="0000FF"/>
                </a:solidFill>
                <a:latin typeface="ＭＳ ゴシック" panose="020B0609070205080204" pitchFamily="49" charset="-128"/>
                <a:ea typeface="ＭＳ ゴシック" panose="020B0609070205080204" pitchFamily="49" charset="-128"/>
              </a:rPr>
              <a:t>・試行実施結果を踏まえ、</a:t>
            </a:r>
            <a:endParaRPr lang="en-US" altLang="ja-JP" sz="1400" dirty="0">
              <a:solidFill>
                <a:srgbClr val="0000FF"/>
              </a:solidFill>
              <a:latin typeface="ＭＳ ゴシック" panose="020B0609070205080204" pitchFamily="49" charset="-128"/>
              <a:ea typeface="ＭＳ ゴシック" panose="020B0609070205080204" pitchFamily="49" charset="-128"/>
            </a:endParaRPr>
          </a:p>
          <a:p>
            <a:r>
              <a:rPr lang="ja-JP" altLang="en-US" sz="1400" dirty="0">
                <a:solidFill>
                  <a:srgbClr val="0000FF"/>
                </a:solidFill>
                <a:latin typeface="ＭＳ ゴシック" panose="020B0609070205080204" pitchFamily="49" charset="-128"/>
                <a:ea typeface="ＭＳ ゴシック" panose="020B0609070205080204" pitchFamily="49" charset="-128"/>
              </a:rPr>
              <a:t>　薬剤による底質改善効果</a:t>
            </a:r>
            <a:endParaRPr lang="en-US" altLang="ja-JP" sz="1400" dirty="0">
              <a:solidFill>
                <a:srgbClr val="0000FF"/>
              </a:solidFill>
              <a:latin typeface="ＭＳ ゴシック" panose="020B0609070205080204" pitchFamily="49" charset="-128"/>
              <a:ea typeface="ＭＳ ゴシック" panose="020B0609070205080204" pitchFamily="49" charset="-128"/>
            </a:endParaRPr>
          </a:p>
          <a:p>
            <a:r>
              <a:rPr lang="ja-JP" altLang="en-US" sz="1400" dirty="0">
                <a:solidFill>
                  <a:srgbClr val="0000FF"/>
                </a:solidFill>
                <a:latin typeface="ＭＳ ゴシック" panose="020B0609070205080204" pitchFamily="49" charset="-128"/>
                <a:ea typeface="ＭＳ ゴシック" panose="020B0609070205080204" pitchFamily="49" charset="-128"/>
              </a:rPr>
              <a:t>　について整理</a:t>
            </a:r>
          </a:p>
        </p:txBody>
      </p:sp>
      <p:sp>
        <p:nvSpPr>
          <p:cNvPr id="39" name="フリーフォーム: 図形 38">
            <a:extLst>
              <a:ext uri="{FF2B5EF4-FFF2-40B4-BE49-F238E27FC236}">
                <a16:creationId xmlns:a16="http://schemas.microsoft.com/office/drawing/2014/main" id="{A1812A1C-B046-42B9-B41A-AA11BC2D52B6}"/>
              </a:ext>
            </a:extLst>
          </p:cNvPr>
          <p:cNvSpPr/>
          <p:nvPr/>
        </p:nvSpPr>
        <p:spPr>
          <a:xfrm rot="5400000">
            <a:off x="9496836" y="5565002"/>
            <a:ext cx="3371496" cy="477626"/>
          </a:xfrm>
          <a:custGeom>
            <a:avLst/>
            <a:gdLst>
              <a:gd name="connsiteX0" fmla="*/ 0 w 268357"/>
              <a:gd name="connsiteY0" fmla="*/ 506896 h 506896"/>
              <a:gd name="connsiteX1" fmla="*/ 268357 w 268357"/>
              <a:gd name="connsiteY1" fmla="*/ 506896 h 506896"/>
              <a:gd name="connsiteX2" fmla="*/ 268357 w 268357"/>
              <a:gd name="connsiteY2" fmla="*/ 0 h 506896"/>
            </a:gdLst>
            <a:ahLst/>
            <a:cxnLst>
              <a:cxn ang="0">
                <a:pos x="connsiteX0" y="connsiteY0"/>
              </a:cxn>
              <a:cxn ang="0">
                <a:pos x="connsiteX1" y="connsiteY1"/>
              </a:cxn>
              <a:cxn ang="0">
                <a:pos x="connsiteX2" y="connsiteY2"/>
              </a:cxn>
            </a:cxnLst>
            <a:rect l="l" t="t" r="r" b="b"/>
            <a:pathLst>
              <a:path w="268357" h="506896">
                <a:moveTo>
                  <a:pt x="0" y="506896"/>
                </a:moveTo>
                <a:lnTo>
                  <a:pt x="268357" y="506896"/>
                </a:lnTo>
                <a:lnTo>
                  <a:pt x="268357" y="0"/>
                </a:lnTo>
              </a:path>
            </a:pathLst>
          </a:custGeom>
          <a:noFill/>
          <a:ln w="50800">
            <a:solidFill>
              <a:schemeClr val="accent5">
                <a:lumMod val="60000"/>
                <a:lumOff val="40000"/>
              </a:schemeClr>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a:p>
        </p:txBody>
      </p:sp>
      <p:sp>
        <p:nvSpPr>
          <p:cNvPr id="43" name="フリーフォーム: 図形 42">
            <a:extLst>
              <a:ext uri="{FF2B5EF4-FFF2-40B4-BE49-F238E27FC236}">
                <a16:creationId xmlns:a16="http://schemas.microsoft.com/office/drawing/2014/main" id="{AC662ECF-78EA-41D0-B09D-CA50C2B3E4E1}"/>
              </a:ext>
            </a:extLst>
          </p:cNvPr>
          <p:cNvSpPr/>
          <p:nvPr/>
        </p:nvSpPr>
        <p:spPr>
          <a:xfrm>
            <a:off x="4844969" y="3341061"/>
            <a:ext cx="1303615" cy="4354182"/>
          </a:xfrm>
          <a:custGeom>
            <a:avLst/>
            <a:gdLst>
              <a:gd name="connsiteX0" fmla="*/ 0 w 268357"/>
              <a:gd name="connsiteY0" fmla="*/ 506896 h 506896"/>
              <a:gd name="connsiteX1" fmla="*/ 268357 w 268357"/>
              <a:gd name="connsiteY1" fmla="*/ 506896 h 506896"/>
              <a:gd name="connsiteX2" fmla="*/ 268357 w 268357"/>
              <a:gd name="connsiteY2" fmla="*/ 0 h 506896"/>
            </a:gdLst>
            <a:ahLst/>
            <a:cxnLst>
              <a:cxn ang="0">
                <a:pos x="connsiteX0" y="connsiteY0"/>
              </a:cxn>
              <a:cxn ang="0">
                <a:pos x="connsiteX1" y="connsiteY1"/>
              </a:cxn>
              <a:cxn ang="0">
                <a:pos x="connsiteX2" y="connsiteY2"/>
              </a:cxn>
            </a:cxnLst>
            <a:rect l="l" t="t" r="r" b="b"/>
            <a:pathLst>
              <a:path w="268357" h="506896">
                <a:moveTo>
                  <a:pt x="0" y="506896"/>
                </a:moveTo>
                <a:lnTo>
                  <a:pt x="268357" y="506896"/>
                </a:lnTo>
                <a:lnTo>
                  <a:pt x="268357" y="0"/>
                </a:lnTo>
              </a:path>
            </a:pathLst>
          </a:custGeom>
          <a:noFill/>
          <a:ln w="50800">
            <a:solidFill>
              <a:schemeClr val="accent2">
                <a:lumMod val="60000"/>
                <a:lumOff val="40000"/>
              </a:schemeClr>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a:p>
        </p:txBody>
      </p:sp>
      <p:sp>
        <p:nvSpPr>
          <p:cNvPr id="44" name="吹き出し: 角を丸めた四角形 43">
            <a:extLst>
              <a:ext uri="{FF2B5EF4-FFF2-40B4-BE49-F238E27FC236}">
                <a16:creationId xmlns:a16="http://schemas.microsoft.com/office/drawing/2014/main" id="{065BCACF-F0F0-4786-9576-BC760F5C0E4F}"/>
              </a:ext>
            </a:extLst>
          </p:cNvPr>
          <p:cNvSpPr/>
          <p:nvPr/>
        </p:nvSpPr>
        <p:spPr>
          <a:xfrm>
            <a:off x="4854069" y="7873727"/>
            <a:ext cx="1421258" cy="802294"/>
          </a:xfrm>
          <a:prstGeom prst="wedgeRoundRectCallout">
            <a:avLst>
              <a:gd name="adj1" fmla="val -32982"/>
              <a:gd name="adj2" fmla="val -71488"/>
              <a:gd name="adj3" fmla="val 1666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967" tIns="27967" rIns="27967" bIns="27967" rtlCol="0" anchor="ctr"/>
          <a:lstStyle/>
          <a:p>
            <a:pPr algn="ctr"/>
            <a:r>
              <a:rPr lang="ja-JP" altLang="en-US" sz="1398" dirty="0"/>
              <a:t>薬剤選定、</a:t>
            </a:r>
            <a:endParaRPr lang="en-US" altLang="ja-JP" sz="1398" dirty="0"/>
          </a:p>
          <a:p>
            <a:pPr algn="ctr"/>
            <a:r>
              <a:rPr lang="ja-JP" altLang="en-US" sz="1398" dirty="0"/>
              <a:t>試行実施計画</a:t>
            </a:r>
            <a:endParaRPr lang="en-US" altLang="ja-JP" sz="1398" dirty="0"/>
          </a:p>
          <a:p>
            <a:pPr algn="ctr"/>
            <a:r>
              <a:rPr lang="ja-JP" altLang="en-US" sz="1398" dirty="0"/>
              <a:t>に対する意見</a:t>
            </a:r>
          </a:p>
        </p:txBody>
      </p:sp>
      <p:sp>
        <p:nvSpPr>
          <p:cNvPr id="45" name="フリーフォーム: 図形 44">
            <a:extLst>
              <a:ext uri="{FF2B5EF4-FFF2-40B4-BE49-F238E27FC236}">
                <a16:creationId xmlns:a16="http://schemas.microsoft.com/office/drawing/2014/main" id="{2CFFE69D-14C7-4F10-A65E-6577177D066E}"/>
              </a:ext>
            </a:extLst>
          </p:cNvPr>
          <p:cNvSpPr/>
          <p:nvPr/>
        </p:nvSpPr>
        <p:spPr>
          <a:xfrm>
            <a:off x="3149041" y="3341061"/>
            <a:ext cx="142136" cy="4248001"/>
          </a:xfrm>
          <a:custGeom>
            <a:avLst/>
            <a:gdLst>
              <a:gd name="connsiteX0" fmla="*/ 0 w 268357"/>
              <a:gd name="connsiteY0" fmla="*/ 506896 h 506896"/>
              <a:gd name="connsiteX1" fmla="*/ 268357 w 268357"/>
              <a:gd name="connsiteY1" fmla="*/ 506896 h 506896"/>
              <a:gd name="connsiteX2" fmla="*/ 268357 w 268357"/>
              <a:gd name="connsiteY2" fmla="*/ 0 h 506896"/>
            </a:gdLst>
            <a:ahLst/>
            <a:cxnLst>
              <a:cxn ang="0">
                <a:pos x="connsiteX0" y="connsiteY0"/>
              </a:cxn>
              <a:cxn ang="0">
                <a:pos x="connsiteX1" y="connsiteY1"/>
              </a:cxn>
              <a:cxn ang="0">
                <a:pos x="connsiteX2" y="connsiteY2"/>
              </a:cxn>
            </a:cxnLst>
            <a:rect l="l" t="t" r="r" b="b"/>
            <a:pathLst>
              <a:path w="268357" h="506896">
                <a:moveTo>
                  <a:pt x="0" y="506896"/>
                </a:moveTo>
                <a:lnTo>
                  <a:pt x="268357" y="506896"/>
                </a:lnTo>
                <a:lnTo>
                  <a:pt x="268357" y="0"/>
                </a:lnTo>
              </a:path>
            </a:pathLst>
          </a:custGeom>
          <a:noFill/>
          <a:ln w="50800">
            <a:solidFill>
              <a:schemeClr val="accent2">
                <a:lumMod val="60000"/>
                <a:lumOff val="40000"/>
              </a:schemeClr>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a:p>
        </p:txBody>
      </p:sp>
      <p:sp>
        <p:nvSpPr>
          <p:cNvPr id="46" name="吹き出し: 角を丸めた四角形 45">
            <a:extLst>
              <a:ext uri="{FF2B5EF4-FFF2-40B4-BE49-F238E27FC236}">
                <a16:creationId xmlns:a16="http://schemas.microsoft.com/office/drawing/2014/main" id="{B2493FA6-4CE9-4469-BB22-F2EF68210EAF}"/>
              </a:ext>
            </a:extLst>
          </p:cNvPr>
          <p:cNvSpPr/>
          <p:nvPr/>
        </p:nvSpPr>
        <p:spPr>
          <a:xfrm>
            <a:off x="3504655" y="6189015"/>
            <a:ext cx="1278843" cy="619410"/>
          </a:xfrm>
          <a:prstGeom prst="wedgeRoundRectCallout">
            <a:avLst>
              <a:gd name="adj1" fmla="val -67709"/>
              <a:gd name="adj2" fmla="val -21150"/>
              <a:gd name="adj3" fmla="val 1666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967" tIns="27967" rIns="27967" bIns="27967" rtlCol="0" anchor="ctr"/>
          <a:lstStyle/>
          <a:p>
            <a:pPr algn="ctr"/>
            <a:r>
              <a:rPr lang="ja-JP" altLang="en-US" sz="1398" dirty="0"/>
              <a:t>実証実験計画に対する意見</a:t>
            </a:r>
          </a:p>
        </p:txBody>
      </p:sp>
      <p:sp>
        <p:nvSpPr>
          <p:cNvPr id="91" name="フローチャート: 代替処理 90">
            <a:extLst>
              <a:ext uri="{FF2B5EF4-FFF2-40B4-BE49-F238E27FC236}">
                <a16:creationId xmlns:a16="http://schemas.microsoft.com/office/drawing/2014/main" id="{2FF3C09B-65B7-41CD-8D64-A4DE2AFB8D93}"/>
              </a:ext>
            </a:extLst>
          </p:cNvPr>
          <p:cNvSpPr/>
          <p:nvPr/>
        </p:nvSpPr>
        <p:spPr>
          <a:xfrm>
            <a:off x="11893906" y="9097277"/>
            <a:ext cx="974969" cy="401503"/>
          </a:xfrm>
          <a:prstGeom prst="flowChartAlternateProces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27967" tIns="27967" rIns="27967" bIns="27967" rtlCol="0" anchor="ctr"/>
          <a:lstStyle/>
          <a:p>
            <a:pPr algn="ctr"/>
            <a:r>
              <a:rPr lang="ja-JP" altLang="en-US" sz="1864" b="1" dirty="0"/>
              <a:t>今回</a:t>
            </a:r>
          </a:p>
        </p:txBody>
      </p:sp>
      <p:sp>
        <p:nvSpPr>
          <p:cNvPr id="8" name="矢印: 五方向 7">
            <a:extLst>
              <a:ext uri="{FF2B5EF4-FFF2-40B4-BE49-F238E27FC236}">
                <a16:creationId xmlns:a16="http://schemas.microsoft.com/office/drawing/2014/main" id="{72A392A3-EA3A-4150-AEB2-3E15C8A4629F}"/>
              </a:ext>
            </a:extLst>
          </p:cNvPr>
          <p:cNvSpPr/>
          <p:nvPr/>
        </p:nvSpPr>
        <p:spPr>
          <a:xfrm>
            <a:off x="2989661" y="1580206"/>
            <a:ext cx="1918088" cy="46812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27967" tIns="27967" rIns="27967" bIns="27967" rtlCol="0" anchor="ctr"/>
          <a:lstStyle/>
          <a:p>
            <a:pPr algn="ctr"/>
            <a:r>
              <a:rPr lang="ja-JP" altLang="en-US" sz="2486" b="1" dirty="0"/>
              <a:t>実証実験</a:t>
            </a:r>
          </a:p>
        </p:txBody>
      </p:sp>
      <p:sp>
        <p:nvSpPr>
          <p:cNvPr id="49" name="矢印: 五方向 48">
            <a:extLst>
              <a:ext uri="{FF2B5EF4-FFF2-40B4-BE49-F238E27FC236}">
                <a16:creationId xmlns:a16="http://schemas.microsoft.com/office/drawing/2014/main" id="{EE577034-C25E-48D7-BD4F-30B843FFB82A}"/>
              </a:ext>
            </a:extLst>
          </p:cNvPr>
          <p:cNvSpPr/>
          <p:nvPr/>
        </p:nvSpPr>
        <p:spPr>
          <a:xfrm>
            <a:off x="10915247" y="1580203"/>
            <a:ext cx="1883954" cy="468129"/>
          </a:xfrm>
          <a:prstGeom prst="homePlat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967" tIns="27967" rIns="27967" bIns="27967" rtlCol="0" anchor="ctr"/>
          <a:lstStyle/>
          <a:p>
            <a:pPr algn="ctr"/>
            <a:r>
              <a:rPr lang="ja-JP" altLang="en-US" sz="1864" b="1" dirty="0"/>
              <a:t>    考察</a:t>
            </a:r>
          </a:p>
        </p:txBody>
      </p:sp>
      <p:sp>
        <p:nvSpPr>
          <p:cNvPr id="48" name="矢印: 五方向 47">
            <a:extLst>
              <a:ext uri="{FF2B5EF4-FFF2-40B4-BE49-F238E27FC236}">
                <a16:creationId xmlns:a16="http://schemas.microsoft.com/office/drawing/2014/main" id="{7A131FE6-B953-4099-9B26-BAB8802BB69F}"/>
              </a:ext>
            </a:extLst>
          </p:cNvPr>
          <p:cNvSpPr/>
          <p:nvPr/>
        </p:nvSpPr>
        <p:spPr>
          <a:xfrm>
            <a:off x="4939845" y="1580205"/>
            <a:ext cx="5907638" cy="46812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27967" tIns="27967" rIns="27967" bIns="27967" rtlCol="0" anchor="ctr"/>
          <a:lstStyle/>
          <a:p>
            <a:pPr algn="ctr"/>
            <a:r>
              <a:rPr lang="ja-JP" altLang="en-US" sz="2486" b="1" dirty="0"/>
              <a:t>試行実施</a:t>
            </a:r>
          </a:p>
        </p:txBody>
      </p:sp>
      <p:sp>
        <p:nvSpPr>
          <p:cNvPr id="85" name="テキスト ボックス 84">
            <a:extLst>
              <a:ext uri="{FF2B5EF4-FFF2-40B4-BE49-F238E27FC236}">
                <a16:creationId xmlns:a16="http://schemas.microsoft.com/office/drawing/2014/main" id="{4E50D57F-C323-472A-AC5A-5356A45BF9DF}"/>
              </a:ext>
            </a:extLst>
          </p:cNvPr>
          <p:cNvSpPr txBox="1"/>
          <p:nvPr/>
        </p:nvSpPr>
        <p:spPr>
          <a:xfrm>
            <a:off x="11691205" y="5118031"/>
            <a:ext cx="1107996" cy="2106588"/>
          </a:xfrm>
          <a:prstGeom prst="rect">
            <a:avLst/>
          </a:prstGeom>
          <a:noFill/>
        </p:spPr>
        <p:txBody>
          <a:bodyPr vert="eaVert" wrap="square">
            <a:spAutoFit/>
          </a:bodyPr>
          <a:lstStyle/>
          <a:p>
            <a:r>
              <a:rPr lang="ja-JP" altLang="en-US" b="1" dirty="0">
                <a:latin typeface="ＭＳ ゴシック" panose="020B0609070205080204" pitchFamily="49" charset="-128"/>
                <a:ea typeface="ＭＳ ゴシック" panose="020B0609070205080204" pitchFamily="49" charset="-128"/>
              </a:rPr>
              <a:t>■答申</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Ｒ４年</a:t>
            </a:r>
            <a:r>
              <a:rPr kumimoji="1" lang="en-US" altLang="ja-JP" sz="1200" dirty="0">
                <a:latin typeface="ＭＳ ゴシック" panose="020B0609070205080204" pitchFamily="49" charset="-128"/>
                <a:ea typeface="ＭＳ ゴシック" panose="020B0609070205080204" pitchFamily="49" charset="-128"/>
              </a:rPr>
              <a:t>10</a:t>
            </a:r>
            <a:r>
              <a:rPr lang="ja-JP" altLang="en-US" sz="1200" dirty="0">
                <a:latin typeface="ＭＳ ゴシック" panose="020B0609070205080204" pitchFamily="49" charset="-128"/>
                <a:ea typeface="ＭＳ ゴシック" panose="020B0609070205080204" pitchFamily="49" charset="-128"/>
              </a:rPr>
              <a:t>月頃</a:t>
            </a:r>
            <a:r>
              <a:rPr lang="en-US" altLang="ja-JP" sz="1200" dirty="0">
                <a:latin typeface="ＭＳ ゴシック" panose="020B0609070205080204" pitchFamily="49" charset="-128"/>
                <a:ea typeface="ＭＳ ゴシック" panose="020B0609070205080204" pitchFamily="49" charset="-128"/>
              </a:rPr>
              <a:t>)</a:t>
            </a:r>
          </a:p>
          <a:p>
            <a:r>
              <a:rPr lang="ja-JP" altLang="en-US" sz="1400" dirty="0">
                <a:solidFill>
                  <a:srgbClr val="0000FF"/>
                </a:solidFill>
                <a:latin typeface="ＭＳ ゴシック" panose="020B0609070205080204" pitchFamily="49" charset="-128"/>
                <a:ea typeface="ＭＳ ゴシック" panose="020B0609070205080204" pitchFamily="49" charset="-128"/>
              </a:rPr>
              <a:t>　・平野川における薬剤 </a:t>
            </a:r>
            <a:endParaRPr lang="en-US" altLang="ja-JP" sz="1400" dirty="0">
              <a:solidFill>
                <a:srgbClr val="0000FF"/>
              </a:solidFill>
              <a:latin typeface="ＭＳ ゴシック" panose="020B0609070205080204" pitchFamily="49" charset="-128"/>
              <a:ea typeface="ＭＳ ゴシック" panose="020B0609070205080204" pitchFamily="49" charset="-128"/>
            </a:endParaRPr>
          </a:p>
          <a:p>
            <a:r>
              <a:rPr lang="en-US" altLang="ja-JP" sz="1400" dirty="0">
                <a:solidFill>
                  <a:srgbClr val="0000FF"/>
                </a:solidFill>
                <a:latin typeface="ＭＳ ゴシック" panose="020B0609070205080204" pitchFamily="49" charset="-128"/>
                <a:ea typeface="ＭＳ ゴシック" panose="020B0609070205080204" pitchFamily="49" charset="-128"/>
              </a:rPr>
              <a:t>    </a:t>
            </a:r>
            <a:r>
              <a:rPr lang="ja-JP" altLang="en-US" sz="1400" dirty="0">
                <a:solidFill>
                  <a:srgbClr val="0000FF"/>
                </a:solidFill>
                <a:latin typeface="ＭＳ ゴシック" panose="020B0609070205080204" pitchFamily="49" charset="-128"/>
                <a:ea typeface="ＭＳ ゴシック" panose="020B0609070205080204" pitchFamily="49" charset="-128"/>
              </a:rPr>
              <a:t>等を活用した底質改</a:t>
            </a:r>
            <a:endParaRPr lang="en-US" altLang="ja-JP" sz="1400" dirty="0">
              <a:solidFill>
                <a:srgbClr val="0000FF"/>
              </a:solidFill>
              <a:latin typeface="ＭＳ ゴシック" panose="020B0609070205080204" pitchFamily="49" charset="-128"/>
              <a:ea typeface="ＭＳ ゴシック" panose="020B0609070205080204" pitchFamily="49" charset="-128"/>
            </a:endParaRPr>
          </a:p>
          <a:p>
            <a:r>
              <a:rPr lang="en-US" altLang="ja-JP" sz="1400" dirty="0">
                <a:solidFill>
                  <a:srgbClr val="0000FF"/>
                </a:solidFill>
                <a:latin typeface="ＭＳ ゴシック" panose="020B0609070205080204" pitchFamily="49" charset="-128"/>
                <a:ea typeface="ＭＳ ゴシック" panose="020B0609070205080204" pitchFamily="49" charset="-128"/>
              </a:rPr>
              <a:t>    </a:t>
            </a:r>
            <a:r>
              <a:rPr lang="ja-JP" altLang="en-US" sz="1400" dirty="0">
                <a:solidFill>
                  <a:srgbClr val="0000FF"/>
                </a:solidFill>
                <a:latin typeface="ＭＳ ゴシック" panose="020B0609070205080204" pitchFamily="49" charset="-128"/>
                <a:ea typeface="ＭＳ ゴシック" panose="020B0609070205080204" pitchFamily="49" charset="-128"/>
              </a:rPr>
              <a:t>善対策への答申</a:t>
            </a:r>
          </a:p>
        </p:txBody>
      </p:sp>
      <p:sp>
        <p:nvSpPr>
          <p:cNvPr id="56" name="フリーフォーム: 図形 55">
            <a:extLst>
              <a:ext uri="{FF2B5EF4-FFF2-40B4-BE49-F238E27FC236}">
                <a16:creationId xmlns:a16="http://schemas.microsoft.com/office/drawing/2014/main" id="{F3374AF4-3799-467F-8BCA-233CA62DD071}"/>
              </a:ext>
            </a:extLst>
          </p:cNvPr>
          <p:cNvSpPr/>
          <p:nvPr/>
        </p:nvSpPr>
        <p:spPr>
          <a:xfrm rot="16200000">
            <a:off x="5335445" y="4204495"/>
            <a:ext cx="4101968" cy="2155082"/>
          </a:xfrm>
          <a:custGeom>
            <a:avLst/>
            <a:gdLst>
              <a:gd name="connsiteX0" fmla="*/ 0 w 268357"/>
              <a:gd name="connsiteY0" fmla="*/ 506896 h 506896"/>
              <a:gd name="connsiteX1" fmla="*/ 268357 w 268357"/>
              <a:gd name="connsiteY1" fmla="*/ 506896 h 506896"/>
              <a:gd name="connsiteX2" fmla="*/ 268357 w 268357"/>
              <a:gd name="connsiteY2" fmla="*/ 0 h 506896"/>
            </a:gdLst>
            <a:ahLst/>
            <a:cxnLst>
              <a:cxn ang="0">
                <a:pos x="connsiteX0" y="connsiteY0"/>
              </a:cxn>
              <a:cxn ang="0">
                <a:pos x="connsiteX1" y="connsiteY1"/>
              </a:cxn>
              <a:cxn ang="0">
                <a:pos x="connsiteX2" y="connsiteY2"/>
              </a:cxn>
            </a:cxnLst>
            <a:rect l="l" t="t" r="r" b="b"/>
            <a:pathLst>
              <a:path w="268357" h="506896">
                <a:moveTo>
                  <a:pt x="0" y="506896"/>
                </a:moveTo>
                <a:lnTo>
                  <a:pt x="268357" y="506896"/>
                </a:lnTo>
                <a:lnTo>
                  <a:pt x="268357" y="0"/>
                </a:lnTo>
              </a:path>
            </a:pathLst>
          </a:custGeom>
          <a:noFill/>
          <a:ln w="50800">
            <a:solidFill>
              <a:schemeClr val="accent5">
                <a:lumMod val="60000"/>
                <a:lumOff val="40000"/>
              </a:schemeClr>
            </a:solidFill>
            <a:prstDash val="solid"/>
            <a:headEnd type="triangl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a:p>
        </p:txBody>
      </p:sp>
      <p:sp>
        <p:nvSpPr>
          <p:cNvPr id="51" name="テキスト ボックス 50">
            <a:extLst>
              <a:ext uri="{FF2B5EF4-FFF2-40B4-BE49-F238E27FC236}">
                <a16:creationId xmlns:a16="http://schemas.microsoft.com/office/drawing/2014/main" id="{D4970DBE-A9B7-4C53-9397-8B9DD2338693}"/>
              </a:ext>
            </a:extLst>
          </p:cNvPr>
          <p:cNvSpPr txBox="1"/>
          <p:nvPr/>
        </p:nvSpPr>
        <p:spPr>
          <a:xfrm>
            <a:off x="2092676" y="5111047"/>
            <a:ext cx="1107996" cy="2154455"/>
          </a:xfrm>
          <a:prstGeom prst="rect">
            <a:avLst/>
          </a:prstGeom>
          <a:noFill/>
        </p:spPr>
        <p:txBody>
          <a:bodyPr vert="eaVert" wrap="square">
            <a:spAutoFit/>
          </a:bodyPr>
          <a:lstStyle/>
          <a:p>
            <a:r>
              <a:rPr lang="ja-JP" altLang="en-US" b="1" dirty="0">
                <a:latin typeface="ＭＳ ゴシック" panose="020B0609070205080204" pitchFamily="49" charset="-128"/>
                <a:ea typeface="ＭＳ ゴシック" panose="020B0609070205080204" pitchFamily="49" charset="-128"/>
              </a:rPr>
              <a:t>■諮問</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Ｒ２年３月</a:t>
            </a:r>
            <a:r>
              <a:rPr lang="en-US" altLang="ja-JP" sz="1200" dirty="0">
                <a:latin typeface="ＭＳ ゴシック" panose="020B0609070205080204" pitchFamily="49" charset="-128"/>
                <a:ea typeface="ＭＳ ゴシック" panose="020B0609070205080204" pitchFamily="49" charset="-128"/>
              </a:rPr>
              <a:t>)</a:t>
            </a:r>
          </a:p>
          <a:p>
            <a:pPr marL="176213" indent="-176213"/>
            <a:r>
              <a:rPr lang="ja-JP" altLang="en-US" sz="1400" dirty="0">
                <a:solidFill>
                  <a:srgbClr val="0000FF"/>
                </a:solidFill>
                <a:latin typeface="ＭＳ ゴシック" panose="020B0609070205080204" pitchFamily="49" charset="-128"/>
                <a:ea typeface="ＭＳ ゴシック" panose="020B0609070205080204" pitchFamily="49" charset="-128"/>
              </a:rPr>
              <a:t>・平野川における薬剤等を活用した底質改善対策への諮問</a:t>
            </a:r>
          </a:p>
        </p:txBody>
      </p:sp>
      <p:sp>
        <p:nvSpPr>
          <p:cNvPr id="55" name="吹き出し: 角を丸めた四角形 54">
            <a:extLst>
              <a:ext uri="{FF2B5EF4-FFF2-40B4-BE49-F238E27FC236}">
                <a16:creationId xmlns:a16="http://schemas.microsoft.com/office/drawing/2014/main" id="{51D64B7F-50FB-41C8-828F-FD24CF27CBDB}"/>
              </a:ext>
            </a:extLst>
          </p:cNvPr>
          <p:cNvSpPr/>
          <p:nvPr/>
        </p:nvSpPr>
        <p:spPr>
          <a:xfrm>
            <a:off x="3458100" y="5001065"/>
            <a:ext cx="1026419" cy="582678"/>
          </a:xfrm>
          <a:prstGeom prst="wedgeRoundRectCallout">
            <a:avLst>
              <a:gd name="adj1" fmla="val 65280"/>
              <a:gd name="adj2" fmla="val 22404"/>
              <a:gd name="adj3" fmla="val 1666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967" tIns="27967" rIns="27967" bIns="27967" rtlCol="0" anchor="ctr"/>
          <a:lstStyle/>
          <a:p>
            <a:pPr algn="ctr"/>
            <a:r>
              <a:rPr lang="ja-JP" altLang="en-US" sz="1398" dirty="0"/>
              <a:t>実証実験</a:t>
            </a:r>
            <a:endParaRPr lang="en-US" altLang="ja-JP" sz="1398" dirty="0"/>
          </a:p>
          <a:p>
            <a:pPr algn="ctr"/>
            <a:r>
              <a:rPr lang="ja-JP" altLang="en-US" sz="1398" dirty="0"/>
              <a:t>結果</a:t>
            </a:r>
          </a:p>
        </p:txBody>
      </p:sp>
      <p:sp>
        <p:nvSpPr>
          <p:cNvPr id="57" name="吹き出し: 角を丸めた四角形 56">
            <a:extLst>
              <a:ext uri="{FF2B5EF4-FFF2-40B4-BE49-F238E27FC236}">
                <a16:creationId xmlns:a16="http://schemas.microsoft.com/office/drawing/2014/main" id="{D17A6479-B940-4B50-9010-3BFBBEBC9C34}"/>
              </a:ext>
            </a:extLst>
          </p:cNvPr>
          <p:cNvSpPr/>
          <p:nvPr/>
        </p:nvSpPr>
        <p:spPr>
          <a:xfrm>
            <a:off x="7254164" y="5006751"/>
            <a:ext cx="1026419" cy="582678"/>
          </a:xfrm>
          <a:prstGeom prst="wedgeRoundRectCallout">
            <a:avLst>
              <a:gd name="adj1" fmla="val 66885"/>
              <a:gd name="adj2" fmla="val 37537"/>
              <a:gd name="adj3" fmla="val 1666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967" tIns="27967" rIns="27967" bIns="27967" rtlCol="0" anchor="ctr"/>
          <a:lstStyle/>
          <a:p>
            <a:pPr algn="ctr"/>
            <a:r>
              <a:rPr lang="ja-JP" altLang="en-US" sz="1398" dirty="0"/>
              <a:t>中間結果</a:t>
            </a:r>
          </a:p>
        </p:txBody>
      </p:sp>
      <p:sp>
        <p:nvSpPr>
          <p:cNvPr id="40" name="吹き出し: 角を丸めた四角形 39">
            <a:extLst>
              <a:ext uri="{FF2B5EF4-FFF2-40B4-BE49-F238E27FC236}">
                <a16:creationId xmlns:a16="http://schemas.microsoft.com/office/drawing/2014/main" id="{F1451AE0-63D9-4497-899A-A0506B6F1651}"/>
              </a:ext>
            </a:extLst>
          </p:cNvPr>
          <p:cNvSpPr/>
          <p:nvPr/>
        </p:nvSpPr>
        <p:spPr>
          <a:xfrm>
            <a:off x="9158563" y="6679119"/>
            <a:ext cx="1578656" cy="847197"/>
          </a:xfrm>
          <a:prstGeom prst="wedgeRoundRectCallout">
            <a:avLst>
              <a:gd name="adj1" fmla="val 59822"/>
              <a:gd name="adj2" fmla="val 27953"/>
              <a:gd name="adj3" fmla="val 1666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967" tIns="27967" rIns="27967" bIns="27967" rtlCol="0" anchor="ctr"/>
          <a:lstStyle/>
          <a:p>
            <a:pPr algn="ctr"/>
            <a:r>
              <a:rPr lang="ja-JP" altLang="en-US" sz="1398" dirty="0"/>
              <a:t>薬剤による底質改善効果について</a:t>
            </a:r>
            <a:endParaRPr lang="en-US" altLang="ja-JP" sz="1398" dirty="0"/>
          </a:p>
          <a:p>
            <a:pPr algn="ctr"/>
            <a:r>
              <a:rPr lang="ja-JP" altLang="en-US" sz="1398" dirty="0"/>
              <a:t>整理</a:t>
            </a:r>
          </a:p>
        </p:txBody>
      </p:sp>
      <p:sp>
        <p:nvSpPr>
          <p:cNvPr id="5" name="四角形: 角を丸くする 4">
            <a:extLst>
              <a:ext uri="{FF2B5EF4-FFF2-40B4-BE49-F238E27FC236}">
                <a16:creationId xmlns:a16="http://schemas.microsoft.com/office/drawing/2014/main" id="{1A4158C8-AA39-4D10-BF95-2A157DC4CA15}"/>
              </a:ext>
            </a:extLst>
          </p:cNvPr>
          <p:cNvSpPr/>
          <p:nvPr/>
        </p:nvSpPr>
        <p:spPr>
          <a:xfrm>
            <a:off x="3506398" y="2298904"/>
            <a:ext cx="1322651" cy="776871"/>
          </a:xfrm>
          <a:prstGeom prst="roundRect">
            <a:avLst>
              <a:gd name="adj" fmla="val 545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7967" tIns="27967" rIns="27967" bIns="27967" rtlCol="0" anchor="ctr"/>
          <a:lstStyle/>
          <a:p>
            <a:r>
              <a:rPr lang="ja-JP" altLang="en-US" sz="1400" dirty="0">
                <a:solidFill>
                  <a:schemeClr val="tx1"/>
                </a:solidFill>
              </a:rPr>
              <a:t>対象</a:t>
            </a:r>
            <a:r>
              <a:rPr lang="en-US" altLang="ja-JP" sz="1400" dirty="0">
                <a:solidFill>
                  <a:schemeClr val="tx1"/>
                </a:solidFill>
              </a:rPr>
              <a:t>:3</a:t>
            </a:r>
            <a:r>
              <a:rPr lang="ja-JP" altLang="en-US" sz="1400" dirty="0">
                <a:solidFill>
                  <a:schemeClr val="tx1"/>
                </a:solidFill>
              </a:rPr>
              <a:t>社</a:t>
            </a:r>
            <a:endParaRPr lang="en-US" altLang="ja-JP" sz="1400" dirty="0">
              <a:solidFill>
                <a:schemeClr val="tx1"/>
              </a:solidFill>
            </a:endParaRPr>
          </a:p>
          <a:p>
            <a:r>
              <a:rPr lang="ja-JP" altLang="en-US" sz="1400" dirty="0">
                <a:solidFill>
                  <a:schemeClr val="tx1"/>
                </a:solidFill>
              </a:rPr>
              <a:t>範囲</a:t>
            </a:r>
            <a:r>
              <a:rPr lang="en-US" altLang="ja-JP" sz="1400" dirty="0">
                <a:solidFill>
                  <a:schemeClr val="tx1"/>
                </a:solidFill>
              </a:rPr>
              <a:t>:1</a:t>
            </a:r>
            <a:r>
              <a:rPr lang="ja-JP" altLang="en-US" sz="1400" dirty="0">
                <a:solidFill>
                  <a:schemeClr val="tx1"/>
                </a:solidFill>
              </a:rPr>
              <a:t>区画</a:t>
            </a:r>
            <a:r>
              <a:rPr lang="en-US" altLang="ja-JP" sz="1400" dirty="0">
                <a:solidFill>
                  <a:schemeClr val="tx1"/>
                </a:solidFill>
              </a:rPr>
              <a:t>/</a:t>
            </a:r>
            <a:r>
              <a:rPr lang="ja-JP" altLang="en-US" sz="1400" dirty="0">
                <a:solidFill>
                  <a:schemeClr val="tx1"/>
                </a:solidFill>
              </a:rPr>
              <a:t>社</a:t>
            </a:r>
            <a:endParaRPr lang="en-US" altLang="ja-JP" sz="1400" dirty="0">
              <a:solidFill>
                <a:schemeClr val="tx1"/>
              </a:solidFill>
            </a:endParaRPr>
          </a:p>
          <a:p>
            <a:r>
              <a:rPr lang="ja-JP" altLang="en-US" sz="1400" dirty="0">
                <a:solidFill>
                  <a:schemeClr val="tx1"/>
                </a:solidFill>
              </a:rPr>
              <a:t>期間</a:t>
            </a:r>
            <a:r>
              <a:rPr lang="en-US" altLang="ja-JP" sz="1400" dirty="0">
                <a:solidFill>
                  <a:schemeClr val="tx1"/>
                </a:solidFill>
              </a:rPr>
              <a:t>:3</a:t>
            </a:r>
            <a:r>
              <a:rPr lang="ja-JP" altLang="en-US" sz="1400" dirty="0">
                <a:solidFill>
                  <a:schemeClr val="tx1"/>
                </a:solidFill>
              </a:rPr>
              <a:t>か月</a:t>
            </a:r>
            <a:endParaRPr lang="en-US" altLang="ja-JP" sz="1400" dirty="0">
              <a:solidFill>
                <a:schemeClr val="tx1"/>
              </a:solidFill>
            </a:endParaRPr>
          </a:p>
        </p:txBody>
      </p:sp>
      <p:sp>
        <p:nvSpPr>
          <p:cNvPr id="31" name="四角形: 角を丸くする 30">
            <a:extLst>
              <a:ext uri="{FF2B5EF4-FFF2-40B4-BE49-F238E27FC236}">
                <a16:creationId xmlns:a16="http://schemas.microsoft.com/office/drawing/2014/main" id="{44426C65-49E7-4A3B-9202-B32AB7555F11}"/>
              </a:ext>
            </a:extLst>
          </p:cNvPr>
          <p:cNvSpPr/>
          <p:nvPr/>
        </p:nvSpPr>
        <p:spPr>
          <a:xfrm>
            <a:off x="6336113" y="2287921"/>
            <a:ext cx="1159394" cy="776871"/>
          </a:xfrm>
          <a:prstGeom prst="roundRect">
            <a:avLst>
              <a:gd name="adj" fmla="val 545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7967" tIns="27967" rIns="27967" bIns="27967" rtlCol="0" anchor="ctr"/>
          <a:lstStyle/>
          <a:p>
            <a:r>
              <a:rPr lang="ja-JP" altLang="en-US" sz="1400" dirty="0">
                <a:solidFill>
                  <a:schemeClr val="tx1"/>
                </a:solidFill>
              </a:rPr>
              <a:t>対象</a:t>
            </a:r>
            <a:r>
              <a:rPr lang="en-US" altLang="ja-JP" sz="1400" dirty="0">
                <a:solidFill>
                  <a:schemeClr val="tx1"/>
                </a:solidFill>
              </a:rPr>
              <a:t>:1</a:t>
            </a:r>
            <a:r>
              <a:rPr lang="ja-JP" altLang="en-US" sz="1400" dirty="0">
                <a:solidFill>
                  <a:schemeClr val="tx1"/>
                </a:solidFill>
              </a:rPr>
              <a:t>社</a:t>
            </a:r>
            <a:endParaRPr lang="en-US" altLang="ja-JP" sz="1400" dirty="0">
              <a:solidFill>
                <a:schemeClr val="tx1"/>
              </a:solidFill>
            </a:endParaRPr>
          </a:p>
          <a:p>
            <a:r>
              <a:rPr lang="ja-JP" altLang="en-US" sz="1400" dirty="0">
                <a:solidFill>
                  <a:schemeClr val="tx1"/>
                </a:solidFill>
              </a:rPr>
              <a:t>範囲</a:t>
            </a:r>
            <a:r>
              <a:rPr lang="en-US" altLang="ja-JP" sz="1400" dirty="0">
                <a:solidFill>
                  <a:schemeClr val="tx1"/>
                </a:solidFill>
              </a:rPr>
              <a:t>:6</a:t>
            </a:r>
            <a:r>
              <a:rPr lang="ja-JP" altLang="en-US" sz="1400" dirty="0">
                <a:solidFill>
                  <a:schemeClr val="tx1"/>
                </a:solidFill>
              </a:rPr>
              <a:t>区画</a:t>
            </a:r>
            <a:endParaRPr lang="en-US" altLang="ja-JP" sz="1400" dirty="0">
              <a:solidFill>
                <a:schemeClr val="tx1"/>
              </a:solidFill>
            </a:endParaRPr>
          </a:p>
          <a:p>
            <a:r>
              <a:rPr lang="ja-JP" altLang="en-US" sz="1400" dirty="0">
                <a:solidFill>
                  <a:schemeClr val="tx1"/>
                </a:solidFill>
              </a:rPr>
              <a:t>期間</a:t>
            </a:r>
            <a:r>
              <a:rPr lang="en-US" altLang="ja-JP" sz="1400" dirty="0">
                <a:solidFill>
                  <a:schemeClr val="tx1"/>
                </a:solidFill>
              </a:rPr>
              <a:t>:12</a:t>
            </a:r>
            <a:r>
              <a:rPr lang="ja-JP" altLang="en-US" sz="1400" dirty="0">
                <a:solidFill>
                  <a:schemeClr val="tx1"/>
                </a:solidFill>
              </a:rPr>
              <a:t>か月</a:t>
            </a:r>
            <a:endParaRPr lang="en-US" altLang="ja-JP" sz="1400" dirty="0">
              <a:solidFill>
                <a:schemeClr val="tx1"/>
              </a:solidFill>
            </a:endParaRPr>
          </a:p>
        </p:txBody>
      </p:sp>
      <p:sp>
        <p:nvSpPr>
          <p:cNvPr id="62" name="フリーフォーム: 図形 61">
            <a:extLst>
              <a:ext uri="{FF2B5EF4-FFF2-40B4-BE49-F238E27FC236}">
                <a16:creationId xmlns:a16="http://schemas.microsoft.com/office/drawing/2014/main" id="{0688103F-29BA-43DA-9595-5464E7CA7A2F}"/>
              </a:ext>
            </a:extLst>
          </p:cNvPr>
          <p:cNvSpPr/>
          <p:nvPr/>
        </p:nvSpPr>
        <p:spPr>
          <a:xfrm>
            <a:off x="8608698" y="2595716"/>
            <a:ext cx="1852966" cy="4833424"/>
          </a:xfrm>
          <a:custGeom>
            <a:avLst/>
            <a:gdLst>
              <a:gd name="connsiteX0" fmla="*/ 0 w 268357"/>
              <a:gd name="connsiteY0" fmla="*/ 506896 h 506896"/>
              <a:gd name="connsiteX1" fmla="*/ 268357 w 268357"/>
              <a:gd name="connsiteY1" fmla="*/ 506896 h 506896"/>
              <a:gd name="connsiteX2" fmla="*/ 268357 w 268357"/>
              <a:gd name="connsiteY2" fmla="*/ 0 h 506896"/>
              <a:gd name="connsiteX0" fmla="*/ 0 w 268357"/>
              <a:gd name="connsiteY0" fmla="*/ 506896 h 506896"/>
              <a:gd name="connsiteX1" fmla="*/ 268357 w 268357"/>
              <a:gd name="connsiteY1" fmla="*/ 506896 h 506896"/>
              <a:gd name="connsiteX2" fmla="*/ 266310 w 268357"/>
              <a:gd name="connsiteY2" fmla="*/ 52742 h 506896"/>
              <a:gd name="connsiteX3" fmla="*/ 268357 w 268357"/>
              <a:gd name="connsiteY3" fmla="*/ 0 h 506896"/>
              <a:gd name="connsiteX0" fmla="*/ 0 w 1853576"/>
              <a:gd name="connsiteY0" fmla="*/ 459084 h 459084"/>
              <a:gd name="connsiteX1" fmla="*/ 268357 w 1853576"/>
              <a:gd name="connsiteY1" fmla="*/ 459084 h 459084"/>
              <a:gd name="connsiteX2" fmla="*/ 266310 w 1853576"/>
              <a:gd name="connsiteY2" fmla="*/ 4930 h 459084"/>
              <a:gd name="connsiteX3" fmla="*/ 1853576 w 1853576"/>
              <a:gd name="connsiteY3" fmla="*/ 6233 h 459084"/>
              <a:gd name="connsiteX0" fmla="*/ 0 w 1853576"/>
              <a:gd name="connsiteY0" fmla="*/ 461184 h 461184"/>
              <a:gd name="connsiteX1" fmla="*/ 268357 w 1853576"/>
              <a:gd name="connsiteY1" fmla="*/ 461184 h 461184"/>
              <a:gd name="connsiteX2" fmla="*/ 266310 w 1853576"/>
              <a:gd name="connsiteY2" fmla="*/ 7030 h 461184"/>
              <a:gd name="connsiteX3" fmla="*/ 1853576 w 1853576"/>
              <a:gd name="connsiteY3" fmla="*/ 8333 h 461184"/>
              <a:gd name="connsiteX0" fmla="*/ 0 w 1853576"/>
              <a:gd name="connsiteY0" fmla="*/ 454154 h 454154"/>
              <a:gd name="connsiteX1" fmla="*/ 268357 w 1853576"/>
              <a:gd name="connsiteY1" fmla="*/ 454154 h 454154"/>
              <a:gd name="connsiteX2" fmla="*/ 266310 w 1853576"/>
              <a:gd name="connsiteY2" fmla="*/ 0 h 454154"/>
              <a:gd name="connsiteX3" fmla="*/ 1853576 w 1853576"/>
              <a:gd name="connsiteY3" fmla="*/ 1303 h 454154"/>
            </a:gdLst>
            <a:ahLst/>
            <a:cxnLst>
              <a:cxn ang="0">
                <a:pos x="connsiteX0" y="connsiteY0"/>
              </a:cxn>
              <a:cxn ang="0">
                <a:pos x="connsiteX1" y="connsiteY1"/>
              </a:cxn>
              <a:cxn ang="0">
                <a:pos x="connsiteX2" y="connsiteY2"/>
              </a:cxn>
              <a:cxn ang="0">
                <a:pos x="connsiteX3" y="connsiteY3"/>
              </a:cxn>
            </a:cxnLst>
            <a:rect l="l" t="t" r="r" b="b"/>
            <a:pathLst>
              <a:path w="1853576" h="454154">
                <a:moveTo>
                  <a:pt x="0" y="454154"/>
                </a:moveTo>
                <a:lnTo>
                  <a:pt x="268357" y="454154"/>
                </a:lnTo>
                <a:cubicBezTo>
                  <a:pt x="267675" y="302769"/>
                  <a:pt x="266992" y="151385"/>
                  <a:pt x="266310" y="0"/>
                </a:cubicBezTo>
                <a:lnTo>
                  <a:pt x="1853576" y="1303"/>
                </a:lnTo>
              </a:path>
            </a:pathLst>
          </a:custGeom>
          <a:noFill/>
          <a:ln w="50800">
            <a:solidFill>
              <a:schemeClr val="accent2">
                <a:lumMod val="60000"/>
                <a:lumOff val="40000"/>
              </a:schemeClr>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a:p>
        </p:txBody>
      </p:sp>
      <p:grpSp>
        <p:nvGrpSpPr>
          <p:cNvPr id="6" name="グループ化 5">
            <a:extLst>
              <a:ext uri="{FF2B5EF4-FFF2-40B4-BE49-F238E27FC236}">
                <a16:creationId xmlns:a16="http://schemas.microsoft.com/office/drawing/2014/main" id="{17B47E09-5086-48F4-A668-685D3DE7B132}"/>
              </a:ext>
            </a:extLst>
          </p:cNvPr>
          <p:cNvGrpSpPr/>
          <p:nvPr/>
        </p:nvGrpSpPr>
        <p:grpSpPr>
          <a:xfrm>
            <a:off x="2079983" y="4554450"/>
            <a:ext cx="11709819" cy="306690"/>
            <a:chOff x="1065788" y="3437668"/>
            <a:chExt cx="7536713" cy="197393"/>
          </a:xfrm>
        </p:grpSpPr>
        <p:sp>
          <p:nvSpPr>
            <p:cNvPr id="52" name="矢印: 五方向 51">
              <a:extLst>
                <a:ext uri="{FF2B5EF4-FFF2-40B4-BE49-F238E27FC236}">
                  <a16:creationId xmlns:a16="http://schemas.microsoft.com/office/drawing/2014/main" id="{02E08E04-7964-4EE8-A6DB-76AE30C060CD}"/>
                </a:ext>
              </a:extLst>
            </p:cNvPr>
            <p:cNvSpPr/>
            <p:nvPr/>
          </p:nvSpPr>
          <p:spPr>
            <a:xfrm>
              <a:off x="1065788" y="3437668"/>
              <a:ext cx="7473913" cy="188026"/>
            </a:xfrm>
            <a:prstGeom prst="homePlat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967" tIns="27967" rIns="27967" bIns="27967" rtlCol="0" anchor="ctr"/>
            <a:lstStyle/>
            <a:p>
              <a:pPr algn="ctr"/>
              <a:endParaRPr lang="ja-JP" altLang="en-US" sz="1864" b="1" dirty="0"/>
            </a:p>
          </p:txBody>
        </p:sp>
        <p:sp>
          <p:nvSpPr>
            <p:cNvPr id="53" name="矢印: 五方向 52">
              <a:extLst>
                <a:ext uri="{FF2B5EF4-FFF2-40B4-BE49-F238E27FC236}">
                  <a16:creationId xmlns:a16="http://schemas.microsoft.com/office/drawing/2014/main" id="{3AC6C373-C51E-427E-93B2-E84D1DFA86D2}"/>
                </a:ext>
              </a:extLst>
            </p:cNvPr>
            <p:cNvSpPr/>
            <p:nvPr/>
          </p:nvSpPr>
          <p:spPr>
            <a:xfrm>
              <a:off x="1128588" y="3447035"/>
              <a:ext cx="7473913" cy="188026"/>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967" tIns="27967" rIns="27967" bIns="27967" rtlCol="0" anchor="ctr"/>
            <a:lstStyle/>
            <a:p>
              <a:r>
                <a:rPr lang="ja-JP" altLang="en-US" sz="1864" b="1" dirty="0"/>
                <a:t>カメラ画像を用いたスカムの</a:t>
              </a:r>
              <a:r>
                <a:rPr lang="en-US" altLang="ja-JP" sz="1864" b="1" dirty="0"/>
                <a:t>AI</a:t>
              </a:r>
              <a:r>
                <a:rPr lang="ja-JP" altLang="en-US" sz="1864" b="1" dirty="0"/>
                <a:t>解析⇒スカムが発生しやすい箇所の特定</a:t>
              </a:r>
            </a:p>
          </p:txBody>
        </p:sp>
      </p:grpSp>
      <p:sp>
        <p:nvSpPr>
          <p:cNvPr id="63" name="吹き出し: 角を丸めた四角形 62">
            <a:extLst>
              <a:ext uri="{FF2B5EF4-FFF2-40B4-BE49-F238E27FC236}">
                <a16:creationId xmlns:a16="http://schemas.microsoft.com/office/drawing/2014/main" id="{57808642-3A48-4426-9696-D503F53B971E}"/>
              </a:ext>
            </a:extLst>
          </p:cNvPr>
          <p:cNvSpPr/>
          <p:nvPr/>
        </p:nvSpPr>
        <p:spPr>
          <a:xfrm>
            <a:off x="8707988" y="7644572"/>
            <a:ext cx="1477550" cy="737938"/>
          </a:xfrm>
          <a:prstGeom prst="wedgeRoundRectCallout">
            <a:avLst>
              <a:gd name="adj1" fmla="val -45248"/>
              <a:gd name="adj2" fmla="val -75161"/>
              <a:gd name="adj3" fmla="val 1666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967" tIns="27967" rIns="27967" bIns="27967" rtlCol="0" anchor="ctr"/>
          <a:lstStyle/>
          <a:p>
            <a:pPr algn="ctr"/>
            <a:r>
              <a:rPr lang="ja-JP" altLang="en-US" sz="1398" dirty="0"/>
              <a:t>試行実施結果の</a:t>
            </a:r>
            <a:endParaRPr lang="en-US" altLang="ja-JP" sz="1398" dirty="0"/>
          </a:p>
          <a:p>
            <a:pPr algn="ctr"/>
            <a:r>
              <a:rPr lang="ja-JP" altLang="en-US" sz="1398" dirty="0"/>
              <a:t>取りまとめに対する意見</a:t>
            </a:r>
          </a:p>
        </p:txBody>
      </p:sp>
      <p:sp>
        <p:nvSpPr>
          <p:cNvPr id="59" name="四角形: 角を丸くする 11">
            <a:extLst>
              <a:ext uri="{FF2B5EF4-FFF2-40B4-BE49-F238E27FC236}">
                <a16:creationId xmlns:a16="http://schemas.microsoft.com/office/drawing/2014/main" id="{64B1E244-F5B1-419A-9F67-AF3FE7DF4C0F}"/>
              </a:ext>
            </a:extLst>
          </p:cNvPr>
          <p:cNvSpPr/>
          <p:nvPr/>
        </p:nvSpPr>
        <p:spPr>
          <a:xfrm>
            <a:off x="10490312" y="1553759"/>
            <a:ext cx="2413929" cy="3348839"/>
          </a:xfrm>
          <a:prstGeom prst="roundRect">
            <a:avLst>
              <a:gd name="adj" fmla="val 3531"/>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a:p>
        </p:txBody>
      </p:sp>
      <p:sp>
        <p:nvSpPr>
          <p:cNvPr id="60" name="フローチャート: 代替処理 59">
            <a:extLst>
              <a:ext uri="{FF2B5EF4-FFF2-40B4-BE49-F238E27FC236}">
                <a16:creationId xmlns:a16="http://schemas.microsoft.com/office/drawing/2014/main" id="{2FF3C09B-65B7-41CD-8D64-A4DE2AFB8D93}"/>
              </a:ext>
            </a:extLst>
          </p:cNvPr>
          <p:cNvSpPr/>
          <p:nvPr/>
        </p:nvSpPr>
        <p:spPr>
          <a:xfrm>
            <a:off x="13001815" y="1778301"/>
            <a:ext cx="974969" cy="401503"/>
          </a:xfrm>
          <a:prstGeom prst="flowChartAlternateProces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27967" tIns="27967" rIns="27967" bIns="27967" rtlCol="0" anchor="ctr"/>
          <a:lstStyle/>
          <a:p>
            <a:pPr algn="ctr"/>
            <a:r>
              <a:rPr lang="ja-JP" altLang="en-US" sz="1864" b="1" dirty="0"/>
              <a:t>今回</a:t>
            </a:r>
          </a:p>
        </p:txBody>
      </p:sp>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1</a:t>
            </a:fld>
            <a:endParaRPr kumimoji="1" lang="ja-JP" altLang="en-US" dirty="0"/>
          </a:p>
        </p:txBody>
      </p:sp>
    </p:spTree>
    <p:extLst>
      <p:ext uri="{BB962C8B-B14F-4D97-AF65-F5344CB8AC3E}">
        <p14:creationId xmlns:p14="http://schemas.microsoft.com/office/powerpoint/2010/main" val="5639349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19</a:t>
            </a:fld>
            <a:endParaRPr kumimoji="1" lang="ja-JP" altLang="en-US" dirty="0"/>
          </a:p>
        </p:txBody>
      </p:sp>
      <p:graphicFrame>
        <p:nvGraphicFramePr>
          <p:cNvPr id="3" name="表 2">
            <a:extLst>
              <a:ext uri="{FF2B5EF4-FFF2-40B4-BE49-F238E27FC236}">
                <a16:creationId xmlns:a16="http://schemas.microsoft.com/office/drawing/2014/main" id="{D7F2FBA7-ABBD-4074-8C34-613E782EAC07}"/>
              </a:ext>
            </a:extLst>
          </p:cNvPr>
          <p:cNvGraphicFramePr>
            <a:graphicFrameLocks noGrp="1"/>
          </p:cNvGraphicFramePr>
          <p:nvPr>
            <p:extLst>
              <p:ext uri="{D42A27DB-BD31-4B8C-83A1-F6EECF244321}">
                <p14:modId xmlns:p14="http://schemas.microsoft.com/office/powerpoint/2010/main" val="1132507129"/>
              </p:ext>
            </p:extLst>
          </p:nvPr>
        </p:nvGraphicFramePr>
        <p:xfrm>
          <a:off x="-325" y="599032"/>
          <a:ext cx="15120000" cy="385910"/>
        </p:xfrm>
        <a:graphic>
          <a:graphicData uri="http://schemas.openxmlformats.org/drawingml/2006/table">
            <a:tbl>
              <a:tblPr firstRow="1" bandRow="1">
                <a:tableStyleId>{5C22544A-7EE6-4342-B048-85BDC9FD1C3A}</a:tableStyleId>
              </a:tblPr>
              <a:tblGrid>
                <a:gridCol w="15120000">
                  <a:extLst>
                    <a:ext uri="{9D8B030D-6E8A-4147-A177-3AD203B41FA5}">
                      <a16:colId xmlns:a16="http://schemas.microsoft.com/office/drawing/2014/main" val="3578394316"/>
                    </a:ext>
                  </a:extLst>
                </a:gridCol>
              </a:tblGrid>
              <a:tr h="358251">
                <a:tc>
                  <a:txBody>
                    <a:bodyPr/>
                    <a:lstStyle/>
                    <a:p>
                      <a:pPr algn="ctr"/>
                      <a:r>
                        <a:rPr kumimoji="1" lang="ja-JP" altLang="en-US" sz="1600" dirty="0" smtClean="0">
                          <a:latin typeface="ＭＳ ゴシック" panose="020B0609070205080204" pitchFamily="49" charset="-128"/>
                          <a:ea typeface="ＭＳ ゴシック" panose="020B0609070205080204" pitchFamily="49" charset="-128"/>
                        </a:rPr>
                        <a:t>薬剤散布後の底質変化（</a:t>
                      </a:r>
                      <a:r>
                        <a:rPr kumimoji="1" lang="en-US" altLang="ja-JP" sz="1600" dirty="0" smtClean="0">
                          <a:latin typeface="ＭＳ ゴシック" panose="020B0609070205080204" pitchFamily="49" charset="-128"/>
                          <a:ea typeface="ＭＳ ゴシック" panose="020B0609070205080204" pitchFamily="49" charset="-128"/>
                        </a:rPr>
                        <a:t>1</a:t>
                      </a:r>
                      <a:r>
                        <a:rPr kumimoji="1" lang="ja-JP" altLang="en-US" sz="1600" dirty="0" smtClean="0">
                          <a:latin typeface="ＭＳ ゴシック" panose="020B0609070205080204" pitchFamily="49" charset="-128"/>
                          <a:ea typeface="ＭＳ ゴシック" panose="020B0609070205080204" pitchFamily="49" charset="-128"/>
                        </a:rPr>
                        <a:t>年間通した評価）</a:t>
                      </a:r>
                      <a:endParaRPr kumimoji="1" lang="en-US" altLang="ja-JP" sz="1600" dirty="0">
                        <a:latin typeface="ＭＳ ゴシック" panose="020B0609070205080204" pitchFamily="49" charset="-128"/>
                        <a:ea typeface="ＭＳ ゴシック" panose="020B0609070205080204" pitchFamily="49" charset="-128"/>
                      </a:endParaRPr>
                    </a:p>
                  </a:txBody>
                  <a:tcPr marL="142071" marR="142071" marT="71035" marB="71035" anchor="ctr">
                    <a:solidFill>
                      <a:srgbClr val="FF66CC"/>
                    </a:solidFill>
                  </a:tcPr>
                </a:tc>
                <a:extLst>
                  <a:ext uri="{0D108BD9-81ED-4DB2-BD59-A6C34878D82A}">
                    <a16:rowId xmlns:a16="http://schemas.microsoft.com/office/drawing/2014/main" val="3349066960"/>
                  </a:ext>
                </a:extLst>
              </a:tr>
            </a:tbl>
          </a:graphicData>
        </a:graphic>
      </p:graphicFrame>
      <p:sp>
        <p:nvSpPr>
          <p:cNvPr id="4" name="正方形/長方形 3">
            <a:extLst>
              <a:ext uri="{FF2B5EF4-FFF2-40B4-BE49-F238E27FC236}">
                <a16:creationId xmlns:a16="http://schemas.microsoft.com/office/drawing/2014/main" id="{7B8B2E89-8F78-401E-84C9-97230D25329D}"/>
              </a:ext>
            </a:extLst>
          </p:cNvPr>
          <p:cNvSpPr/>
          <p:nvPr/>
        </p:nvSpPr>
        <p:spPr>
          <a:xfrm>
            <a:off x="0" y="0"/>
            <a:ext cx="15119350" cy="615267"/>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graphicFrame>
        <p:nvGraphicFramePr>
          <p:cNvPr id="6" name="表 5"/>
          <p:cNvGraphicFramePr>
            <a:graphicFrameLocks noGrp="1"/>
          </p:cNvGraphicFramePr>
          <p:nvPr>
            <p:extLst>
              <p:ext uri="{D42A27DB-BD31-4B8C-83A1-F6EECF244321}">
                <p14:modId xmlns:p14="http://schemas.microsoft.com/office/powerpoint/2010/main" val="1614532649"/>
              </p:ext>
            </p:extLst>
          </p:nvPr>
        </p:nvGraphicFramePr>
        <p:xfrm>
          <a:off x="381965" y="1987881"/>
          <a:ext cx="14561835" cy="7334736"/>
        </p:xfrm>
        <a:graphic>
          <a:graphicData uri="http://schemas.openxmlformats.org/drawingml/2006/table">
            <a:tbl>
              <a:tblPr firstRow="1" bandRow="1">
                <a:tableStyleId>{5C22544A-7EE6-4342-B048-85BDC9FD1C3A}</a:tableStyleId>
              </a:tblPr>
              <a:tblGrid>
                <a:gridCol w="2893631">
                  <a:extLst>
                    <a:ext uri="{9D8B030D-6E8A-4147-A177-3AD203B41FA5}">
                      <a16:colId xmlns:a16="http://schemas.microsoft.com/office/drawing/2014/main" val="1063321374"/>
                    </a:ext>
                  </a:extLst>
                </a:gridCol>
                <a:gridCol w="6155007">
                  <a:extLst>
                    <a:ext uri="{9D8B030D-6E8A-4147-A177-3AD203B41FA5}">
                      <a16:colId xmlns:a16="http://schemas.microsoft.com/office/drawing/2014/main" val="219656951"/>
                    </a:ext>
                  </a:extLst>
                </a:gridCol>
                <a:gridCol w="5513197">
                  <a:extLst>
                    <a:ext uri="{9D8B030D-6E8A-4147-A177-3AD203B41FA5}">
                      <a16:colId xmlns:a16="http://schemas.microsoft.com/office/drawing/2014/main" val="708218209"/>
                    </a:ext>
                  </a:extLst>
                </a:gridCol>
              </a:tblGrid>
              <a:tr h="380089">
                <a:tc>
                  <a:txBody>
                    <a:bodyPr/>
                    <a:lstStyle/>
                    <a:p>
                      <a:pPr algn="ct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項目</a:t>
                      </a:r>
                      <a:endParaRPr kumimoji="1" lang="ja-JP" altLang="en-US" sz="1800"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試行実施の結果</a:t>
                      </a:r>
                      <a:endParaRPr kumimoji="1" lang="ja-JP" altLang="en-US" sz="1800"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評価</a:t>
                      </a:r>
                      <a:endParaRPr kumimoji="1" lang="ja-JP" altLang="en-US" sz="1800"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910419300"/>
                  </a:ext>
                </a:extLst>
              </a:tr>
              <a:tr h="1834007">
                <a:tc>
                  <a:txBody>
                    <a:bodyPr/>
                    <a:lstStyle/>
                    <a:p>
                      <a:pPr algn="ct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p>
                      <a:pPr algn="ct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sz="1800" b="0" dirty="0" smtClean="0">
                          <a:latin typeface="ＭＳ Ｐゴシック" panose="020B0600070205080204" pitchFamily="50" charset="-128"/>
                          <a:ea typeface="ＭＳ Ｐゴシック" panose="020B0600070205080204" pitchFamily="50" charset="-128"/>
                        </a:rPr>
                        <a:t>底質調査による１年間を</a:t>
                      </a:r>
                      <a:endParaRPr kumimoji="1" lang="en-US" altLang="ja-JP" sz="1800" b="0" dirty="0" smtClean="0">
                        <a:latin typeface="ＭＳ Ｐゴシック" panose="020B0600070205080204" pitchFamily="50" charset="-128"/>
                        <a:ea typeface="ＭＳ Ｐゴシック" panose="020B0600070205080204" pitchFamily="50" charset="-128"/>
                      </a:endParaRPr>
                    </a:p>
                    <a:p>
                      <a:pPr algn="ctr"/>
                      <a:r>
                        <a:rPr kumimoji="1" lang="ja-JP" altLang="en-US" sz="1800" b="0" dirty="0" smtClean="0">
                          <a:latin typeface="ＭＳ Ｐゴシック" panose="020B0600070205080204" pitchFamily="50" charset="-128"/>
                          <a:ea typeface="ＭＳ Ｐゴシック" panose="020B0600070205080204" pitchFamily="50" charset="-128"/>
                        </a:rPr>
                        <a:t>通じた底質改善効果の検証</a:t>
                      </a:r>
                      <a:endParaRPr kumimoji="1" lang="en-US" altLang="ja-JP" sz="1800" b="0" dirty="0" smtClean="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285750" indent="-285750">
                        <a:buFont typeface="Wingdings" panose="05000000000000000000" pitchFamily="2" charset="2"/>
                        <a:buChar char="l"/>
                      </a:pP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上層・下層とも改善・緩和が確認されたのはエリア</a:t>
                      </a:r>
                      <a:r>
                        <a:rPr kumimoji="1" lang="en-US" altLang="ja-JP" sz="1800" dirty="0" smtClean="0">
                          <a:solidFill>
                            <a:schemeClr val="tx1"/>
                          </a:solidFill>
                          <a:latin typeface="ＭＳ Ｐゴシック" panose="020B0600070205080204" pitchFamily="50" charset="-128"/>
                          <a:ea typeface="ＭＳ Ｐゴシック" panose="020B0600070205080204" pitchFamily="50" charset="-128"/>
                        </a:rPr>
                        <a:t>2-2</a:t>
                      </a: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と</a:t>
                      </a:r>
                      <a:r>
                        <a:rPr kumimoji="1" lang="en-US" altLang="ja-JP" sz="1800" dirty="0" smtClean="0">
                          <a:solidFill>
                            <a:schemeClr val="tx1"/>
                          </a:solidFill>
                          <a:latin typeface="ＭＳ Ｐゴシック" panose="020B0600070205080204" pitchFamily="50" charset="-128"/>
                          <a:ea typeface="ＭＳ Ｐゴシック" panose="020B0600070205080204" pitchFamily="50" charset="-128"/>
                        </a:rPr>
                        <a:t>3-2</a:t>
                      </a: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の全硫化物のみであった。</a:t>
                      </a: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p>
                      <a:pPr marL="285750" marR="0" lvl="0" indent="-285750" algn="l" defTabSz="1420703"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改善メカニズムを踏まえると、</a:t>
                      </a:r>
                      <a:r>
                        <a:rPr kumimoji="1" lang="en-US" altLang="ja-JP" sz="1800" dirty="0" smtClean="0">
                          <a:solidFill>
                            <a:schemeClr val="tx1"/>
                          </a:solidFill>
                          <a:latin typeface="ＭＳ Ｐゴシック" panose="020B0600070205080204" pitchFamily="50" charset="-128"/>
                          <a:ea typeface="ＭＳ Ｐゴシック" panose="020B0600070205080204" pitchFamily="50" charset="-128"/>
                        </a:rPr>
                        <a:t>ORP,TOC,</a:t>
                      </a: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強熱減量は</a:t>
                      </a: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p>
                      <a:pPr marL="273050" marR="0" lvl="0" indent="0" algn="l" defTabSz="1420703"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連動して改善するものと考えられる。下層ではエリア</a:t>
                      </a:r>
                      <a:r>
                        <a:rPr kumimoji="1" lang="en-US" altLang="ja-JP" sz="1800" dirty="0" smtClean="0">
                          <a:solidFill>
                            <a:schemeClr val="tx1"/>
                          </a:solidFill>
                          <a:latin typeface="ＭＳ Ｐゴシック" panose="020B0600070205080204" pitchFamily="50" charset="-128"/>
                          <a:ea typeface="ＭＳ Ｐゴシック" panose="020B0600070205080204" pitchFamily="50" charset="-128"/>
                        </a:rPr>
                        <a:t>3-2</a:t>
                      </a: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でのみ</a:t>
                      </a:r>
                      <a:r>
                        <a:rPr kumimoji="1" lang="en-US" altLang="ja-JP" sz="1800" dirty="0" smtClean="0">
                          <a:solidFill>
                            <a:schemeClr val="tx1"/>
                          </a:solidFill>
                          <a:latin typeface="ＭＳ Ｐゴシック" panose="020B0600070205080204" pitchFamily="50" charset="-128"/>
                          <a:ea typeface="ＭＳ Ｐゴシック" panose="020B0600070205080204" pitchFamily="50" charset="-128"/>
                        </a:rPr>
                        <a:t>TOC,</a:t>
                      </a: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強熱減量とも改善が確認されたが、上層では</a:t>
                      </a: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p>
                      <a:pPr marL="273050" marR="0" lvl="0" indent="0" algn="l" defTabSz="1420703"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改善・緩和は確認されなかった。</a:t>
                      </a: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285750" marR="0" lvl="0" indent="-285750" algn="l" defTabSz="1420703"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ja-JP" altLang="en-US" sz="1800" dirty="0" smtClean="0">
                          <a:latin typeface="ＭＳ Ｐゴシック" panose="020B0600070205080204" pitchFamily="50" charset="-128"/>
                          <a:ea typeface="ＭＳ Ｐゴシック" panose="020B0600070205080204" pitchFamily="50" charset="-128"/>
                        </a:rPr>
                        <a:t>年間を通して実験区全体で改善・緩和が確認されたのは全硫化物のみであり、平野川において期待する底質改善効果（底質上層・下層双方での</a:t>
                      </a:r>
                      <a:r>
                        <a:rPr lang="en-US" altLang="ja-JP" sz="1800" dirty="0" smtClean="0">
                          <a:latin typeface="ＭＳ Ｐゴシック" panose="020B0600070205080204" pitchFamily="50" charset="-128"/>
                          <a:ea typeface="ＭＳ Ｐゴシック" panose="020B0600070205080204" pitchFamily="50" charset="-128"/>
                        </a:rPr>
                        <a:t>TOC</a:t>
                      </a:r>
                      <a:r>
                        <a:rPr lang="ja-JP" altLang="en-US" sz="1800" dirty="0" err="1" smtClean="0">
                          <a:latin typeface="ＭＳ Ｐゴシック" panose="020B0600070205080204" pitchFamily="50" charset="-128"/>
                          <a:ea typeface="ＭＳ Ｐゴシック" panose="020B0600070205080204" pitchFamily="50" charset="-128"/>
                        </a:rPr>
                        <a:t>や強</a:t>
                      </a:r>
                      <a:r>
                        <a:rPr lang="ja-JP" altLang="en-US" sz="1800" dirty="0" smtClean="0">
                          <a:latin typeface="ＭＳ Ｐゴシック" panose="020B0600070205080204" pitchFamily="50" charset="-128"/>
                          <a:ea typeface="ＭＳ Ｐゴシック" panose="020B0600070205080204" pitchFamily="50" charset="-128"/>
                        </a:rPr>
                        <a:t>熱減量の改善緩和）は確認されなかった。</a:t>
                      </a:r>
                      <a:endParaRPr lang="en-US" altLang="ja-JP" sz="1800" dirty="0" smtClean="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821960772"/>
                  </a:ext>
                </a:extLst>
              </a:tr>
              <a:tr h="2834640">
                <a:tc>
                  <a:txBody>
                    <a:bodyPr/>
                    <a:lstStyle/>
                    <a:p>
                      <a:pPr algn="ct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p>
                      <a:pPr algn="ct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p>
                      <a:pPr algn="ct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p>
                      <a:pPr algn="ct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sz="1800" b="0" dirty="0" smtClean="0">
                          <a:latin typeface="ＭＳ Ｐゴシック" panose="020B0600070205080204" pitchFamily="50" charset="-128"/>
                          <a:ea typeface="ＭＳ Ｐゴシック" panose="020B0600070205080204" pitchFamily="50" charset="-128"/>
                        </a:rPr>
                        <a:t>薬剤散布量の違い</a:t>
                      </a:r>
                      <a:endParaRPr kumimoji="1" lang="en-US" altLang="ja-JP" sz="1800" b="0" dirty="0" smtClean="0">
                        <a:latin typeface="ＭＳ Ｐゴシック" panose="020B0600070205080204" pitchFamily="50" charset="-128"/>
                        <a:ea typeface="ＭＳ Ｐゴシック" panose="020B0600070205080204" pitchFamily="50" charset="-128"/>
                      </a:endParaRPr>
                    </a:p>
                    <a:p>
                      <a:pPr algn="ctr"/>
                      <a:r>
                        <a:rPr kumimoji="1" lang="ja-JP" altLang="en-US" sz="1800" b="0" dirty="0" smtClean="0">
                          <a:latin typeface="ＭＳ Ｐゴシック" panose="020B0600070205080204" pitchFamily="50" charset="-128"/>
                          <a:ea typeface="ＭＳ Ｐゴシック" panose="020B0600070205080204" pitchFamily="50" charset="-128"/>
                        </a:rPr>
                        <a:t>による結果の評価</a:t>
                      </a:r>
                      <a:endParaRPr kumimoji="1" lang="ja-JP" altLang="en-US" sz="1800" b="0"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285750" indent="-285750">
                        <a:buFont typeface="Wingdings" panose="05000000000000000000" pitchFamily="2" charset="2"/>
                        <a:buChar char="l"/>
                      </a:pP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実験区１－１と１－２の比較では、実験区１－２の下層で</a:t>
                      </a:r>
                      <a:r>
                        <a:rPr kumimoji="1" lang="en-US" altLang="ja-JP" sz="1800" dirty="0" smtClean="0">
                          <a:solidFill>
                            <a:schemeClr val="tx1"/>
                          </a:solidFill>
                          <a:latin typeface="ＭＳ Ｐゴシック" panose="020B0600070205080204" pitchFamily="50" charset="-128"/>
                          <a:ea typeface="ＭＳ Ｐゴシック" panose="020B0600070205080204" pitchFamily="50" charset="-128"/>
                        </a:rPr>
                        <a:t>ORP</a:t>
                      </a: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について改善効果が見られたのみであり、薬剤散布量の違いによる差は確認されなかった。</a:t>
                      </a: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p>
                      <a:pPr marL="285750" indent="-285750">
                        <a:buFont typeface="Wingdings" panose="05000000000000000000" pitchFamily="2" charset="2"/>
                        <a:buChar char="l"/>
                      </a:pP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実験区２－１と２－２の比較では、実験区２－１ではいずれの項目も改善・緩和が見られなかったが、実験区２－２では</a:t>
                      </a: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p>
                      <a:pPr marL="0" indent="0">
                        <a:buFont typeface="Wingdings" panose="05000000000000000000" pitchFamily="2" charset="2"/>
                        <a:buNone/>
                      </a:pP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　　全硫化物及び強熱減量で改善がみられた。</a:t>
                      </a: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p>
                      <a:pPr marL="285750" indent="-285750">
                        <a:buFont typeface="Wingdings" panose="05000000000000000000" pitchFamily="2" charset="2"/>
                        <a:buChar char="l"/>
                      </a:pP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実験区３－１と３－２の比較では、実験区３－１では下層の</a:t>
                      </a: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p>
                      <a:pPr marL="273050" indent="-273050">
                        <a:buFont typeface="Wingdings" panose="05000000000000000000" pitchFamily="2" charset="2"/>
                        <a:buNone/>
                      </a:pP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　　全硫化物、強熱減量の緩和が見られた。実験区３－２では　　　　　　上層・下層での全硫化物及び下層での</a:t>
                      </a:r>
                      <a:r>
                        <a:rPr kumimoji="1" lang="en-US" altLang="ja-JP" sz="1800" dirty="0" smtClean="0">
                          <a:solidFill>
                            <a:schemeClr val="tx1"/>
                          </a:solidFill>
                          <a:latin typeface="ＭＳ Ｐゴシック" panose="020B0600070205080204" pitchFamily="50" charset="-128"/>
                          <a:ea typeface="ＭＳ Ｐゴシック" panose="020B0600070205080204" pitchFamily="50" charset="-128"/>
                        </a:rPr>
                        <a:t>TOC,</a:t>
                      </a: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強熱減量で</a:t>
                      </a: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p>
                      <a:pPr marL="273050" indent="0">
                        <a:buFont typeface="Wingdings" panose="05000000000000000000" pitchFamily="2" charset="2"/>
                        <a:buNone/>
                      </a:pP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改善・緩和がみられた。</a:t>
                      </a:r>
                      <a:endParaRPr kumimoji="1" lang="ja-JP" altLang="en-US" sz="1800"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285750" indent="-285750">
                        <a:buFont typeface="Wingdings" panose="05000000000000000000" pitchFamily="2" charset="2"/>
                        <a:buChar char="l"/>
                      </a:pP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試行実施の結果、１回あたりの散布量はメーカー</a:t>
                      </a: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p>
                      <a:pPr marL="273050" indent="0">
                        <a:buFont typeface="Wingdings" panose="05000000000000000000" pitchFamily="2" charset="2"/>
                        <a:buNone/>
                      </a:pP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推奨条件である</a:t>
                      </a:r>
                      <a:r>
                        <a:rPr kumimoji="1" lang="en-US" altLang="ja-JP" sz="1800" dirty="0" smtClean="0">
                          <a:solidFill>
                            <a:schemeClr val="tx1"/>
                          </a:solidFill>
                          <a:latin typeface="ＭＳ Ｐゴシック" panose="020B0600070205080204" pitchFamily="50" charset="-128"/>
                          <a:ea typeface="ＭＳ Ｐゴシック" panose="020B0600070205080204" pitchFamily="50" charset="-128"/>
                        </a:rPr>
                        <a:t>0.9kg/m</a:t>
                      </a:r>
                      <a:r>
                        <a:rPr kumimoji="1" lang="en-US" altLang="ja-JP" sz="1800" baseline="30000" dirty="0" smtClean="0">
                          <a:solidFill>
                            <a:schemeClr val="tx1"/>
                          </a:solidFill>
                          <a:latin typeface="ＭＳ Ｐゴシック" panose="020B0600070205080204" pitchFamily="50" charset="-128"/>
                          <a:ea typeface="ＭＳ Ｐゴシック" panose="020B0600070205080204" pitchFamily="50" charset="-128"/>
                        </a:rPr>
                        <a:t>2</a:t>
                      </a: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のほうが、より薬剤による</a:t>
                      </a: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p>
                      <a:pPr marL="273050" indent="0">
                        <a:buFont typeface="Wingdings" panose="05000000000000000000" pitchFamily="2" charset="2"/>
                        <a:buNone/>
                      </a:pP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改善が確認された。</a:t>
                      </a: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p>
                      <a:pPr marL="285750" indent="-285750">
                        <a:buFont typeface="Wingdings" panose="05000000000000000000" pitchFamily="2" charset="2"/>
                        <a:buChar char="l"/>
                      </a:pP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一方で散布量を変化させた場合でも、期待する底質改善効果は確認されず、効率的・効果的な散布量の検証には至らなかった。</a:t>
                      </a: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311867043"/>
                  </a:ext>
                </a:extLst>
              </a:tr>
              <a:tr h="1577340">
                <a:tc>
                  <a:txBody>
                    <a:bodyPr/>
                    <a:lstStyle/>
                    <a:p>
                      <a:pPr algn="ctr"/>
                      <a:r>
                        <a:rPr kumimoji="1" lang="ja-JP" altLang="en-US" sz="1800" dirty="0" smtClean="0">
                          <a:latin typeface="ＭＳ Ｐゴシック" panose="020B0600070205080204" pitchFamily="50" charset="-128"/>
                          <a:ea typeface="ＭＳ Ｐゴシック" panose="020B0600070205080204" pitchFamily="50" charset="-128"/>
                        </a:rPr>
                        <a:t>薬剤散布頻度の違い</a:t>
                      </a:r>
                      <a:endParaRPr kumimoji="1" lang="en-US" altLang="ja-JP" sz="1800" dirty="0" smtClean="0">
                        <a:latin typeface="ＭＳ Ｐゴシック" panose="020B0600070205080204" pitchFamily="50" charset="-128"/>
                        <a:ea typeface="ＭＳ Ｐゴシック" panose="020B0600070205080204" pitchFamily="50" charset="-128"/>
                      </a:endParaRPr>
                    </a:p>
                    <a:p>
                      <a:pPr algn="ctr"/>
                      <a:r>
                        <a:rPr kumimoji="1" lang="ja-JP" altLang="en-US" sz="1800" dirty="0" smtClean="0">
                          <a:latin typeface="ＭＳ Ｐゴシック" panose="020B0600070205080204" pitchFamily="50" charset="-128"/>
                          <a:ea typeface="ＭＳ Ｐゴシック" panose="020B0600070205080204" pitchFamily="50" charset="-128"/>
                        </a:rPr>
                        <a:t>による結果の評価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285750" indent="-285750">
                        <a:buFont typeface="Wingdings" panose="05000000000000000000" pitchFamily="2" charset="2"/>
                        <a:buChar char="l"/>
                      </a:pP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実験区１では年間を通じた改善は確認されなかった。</a:t>
                      </a: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p>
                      <a:pPr marL="285750" indent="-285750">
                        <a:buFont typeface="Wingdings" panose="05000000000000000000" pitchFamily="2" charset="2"/>
                        <a:buChar char="l"/>
                      </a:pP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実験区２－２と実験区３－２の比較では、実験区２－２では</a:t>
                      </a: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p>
                      <a:pPr marL="273050" indent="0">
                        <a:buFont typeface="Wingdings" panose="05000000000000000000" pitchFamily="2" charset="2"/>
                        <a:buNone/>
                      </a:pP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上層・下層の全硫化物及び下層の強熱減量で改善が</a:t>
                      </a: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p>
                      <a:pPr marL="273050" indent="0">
                        <a:buFont typeface="Wingdings" panose="05000000000000000000" pitchFamily="2" charset="2"/>
                        <a:buNone/>
                      </a:pP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みられた。実験区３－２では上層・下層での全硫化物及び</a:t>
                      </a: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p>
                      <a:pPr marL="273050" indent="0">
                        <a:buFont typeface="Wingdings" panose="05000000000000000000" pitchFamily="2" charset="2"/>
                        <a:buNone/>
                      </a:pP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下層での</a:t>
                      </a:r>
                      <a:r>
                        <a:rPr kumimoji="1" lang="en-US" altLang="ja-JP" sz="1800" dirty="0" smtClean="0">
                          <a:solidFill>
                            <a:schemeClr val="tx1"/>
                          </a:solidFill>
                          <a:latin typeface="ＭＳ Ｐゴシック" panose="020B0600070205080204" pitchFamily="50" charset="-128"/>
                          <a:ea typeface="ＭＳ Ｐゴシック" panose="020B0600070205080204" pitchFamily="50" charset="-128"/>
                        </a:rPr>
                        <a:t>TOC,</a:t>
                      </a: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強熱減量で改善・緩和がみられた。</a:t>
                      </a:r>
                      <a:endParaRPr kumimoji="1" lang="ja-JP" altLang="en-US" sz="1800"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285750" indent="-285750">
                        <a:buFont typeface="Wingdings" panose="05000000000000000000" pitchFamily="2" charset="2"/>
                        <a:buChar char="l"/>
                      </a:pPr>
                      <a:r>
                        <a:rPr kumimoji="1" lang="ja-JP" altLang="en-US" sz="1800" dirty="0" smtClean="0">
                          <a:latin typeface="ＭＳ Ｐゴシック" panose="020B0600070205080204" pitchFamily="50" charset="-128"/>
                          <a:ea typeface="ＭＳ Ｐゴシック" panose="020B0600070205080204" pitchFamily="50" charset="-128"/>
                        </a:rPr>
                        <a:t>年１回の散布では年間を通じた改善効果を得るには不十分である。</a:t>
                      </a:r>
                      <a:endParaRPr kumimoji="1" lang="en-US" altLang="ja-JP" sz="1800" dirty="0" smtClean="0">
                        <a:latin typeface="ＭＳ Ｐゴシック" panose="020B0600070205080204" pitchFamily="50" charset="-128"/>
                        <a:ea typeface="ＭＳ Ｐゴシック" panose="020B0600070205080204" pitchFamily="50" charset="-128"/>
                      </a:endParaRPr>
                    </a:p>
                    <a:p>
                      <a:pPr marL="285750" indent="-285750">
                        <a:buFont typeface="Wingdings" panose="05000000000000000000" pitchFamily="2" charset="2"/>
                        <a:buChar char="l"/>
                      </a:pPr>
                      <a:r>
                        <a:rPr kumimoji="1" lang="ja-JP" altLang="en-US" sz="1800" dirty="0" smtClean="0">
                          <a:latin typeface="ＭＳ Ｐゴシック" panose="020B0600070205080204" pitchFamily="50" charset="-128"/>
                          <a:ea typeface="ＭＳ Ｐゴシック" panose="020B0600070205080204" pitchFamily="50" charset="-128"/>
                        </a:rPr>
                        <a:t>薬剤散布頻度の高い実験区３のほうが改善・緩和</a:t>
                      </a:r>
                      <a:endParaRPr kumimoji="1" lang="en-US" altLang="ja-JP" sz="1800" dirty="0" smtClean="0">
                        <a:latin typeface="ＭＳ Ｐゴシック" panose="020B0600070205080204" pitchFamily="50" charset="-128"/>
                        <a:ea typeface="ＭＳ Ｐゴシック" panose="020B0600070205080204" pitchFamily="50" charset="-128"/>
                      </a:endParaRPr>
                    </a:p>
                    <a:p>
                      <a:pPr marL="273050" indent="0">
                        <a:buFont typeface="Wingdings" panose="05000000000000000000" pitchFamily="2" charset="2"/>
                        <a:buNone/>
                      </a:pPr>
                      <a:r>
                        <a:rPr kumimoji="1" lang="ja-JP" altLang="en-US" sz="1800" dirty="0" smtClean="0">
                          <a:latin typeface="ＭＳ Ｐゴシック" panose="020B0600070205080204" pitchFamily="50" charset="-128"/>
                          <a:ea typeface="ＭＳ Ｐゴシック" panose="020B0600070205080204" pitchFamily="50" charset="-128"/>
                        </a:rPr>
                        <a:t>された項目が多く、メーカー推奨より多い頻度で薬剤を散布したほうが高い底質改善効果が確認された。</a:t>
                      </a:r>
                      <a:endParaRPr kumimoji="1" lang="en-US" altLang="ja-JP" sz="1800" dirty="0" smtClean="0">
                        <a:latin typeface="ＭＳ Ｐゴシック" panose="020B0600070205080204" pitchFamily="50" charset="-128"/>
                        <a:ea typeface="ＭＳ Ｐゴシック" panose="020B0600070205080204" pitchFamily="50" charset="-128"/>
                      </a:endParaRPr>
                    </a:p>
                    <a:p>
                      <a:pPr marL="285750" marR="0" lvl="0" indent="-285750" algn="l" defTabSz="1420703"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一方で散布頻度を変化させた場合でも期待する底質改善効果は確認されず、効率的・効果的な散布頻度の検証には至らなかった。</a:t>
                      </a: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722247934"/>
                  </a:ext>
                </a:extLst>
              </a:tr>
            </a:tbl>
          </a:graphicData>
        </a:graphic>
      </p:graphicFrame>
      <p:sp>
        <p:nvSpPr>
          <p:cNvPr id="17" name="テキスト ボックス 16">
            <a:extLst>
              <a:ext uri="{FF2B5EF4-FFF2-40B4-BE49-F238E27FC236}">
                <a16:creationId xmlns:a16="http://schemas.microsoft.com/office/drawing/2014/main" id="{95B00D1F-138D-42CD-8BE7-2F253E30AA70}"/>
              </a:ext>
            </a:extLst>
          </p:cNvPr>
          <p:cNvSpPr txBox="1"/>
          <p:nvPr/>
        </p:nvSpPr>
        <p:spPr>
          <a:xfrm>
            <a:off x="243932" y="1015163"/>
            <a:ext cx="14699868" cy="765213"/>
          </a:xfrm>
          <a:prstGeom prst="rect">
            <a:avLst/>
          </a:prstGeom>
          <a:solidFill>
            <a:srgbClr val="FFFFCC"/>
          </a:solidFill>
          <a:ln>
            <a:solidFill>
              <a:srgbClr val="333300"/>
            </a:solidFill>
          </a:ln>
        </p:spPr>
        <p:txBody>
          <a:bodyPr wrap="square" lIns="72000" tIns="72000" rIns="72000" bIns="0" rtlCol="0">
            <a:noAutofit/>
          </a:bodyPr>
          <a:lstStyle/>
          <a:p>
            <a:pPr marL="180000" indent="-180000"/>
            <a:r>
              <a:rPr lang="ja-JP" altLang="en-US" sz="1400" dirty="0" smtClean="0">
                <a:latin typeface="ＭＳ Ｐゴシック" panose="020B0600070205080204" pitchFamily="50" charset="-128"/>
                <a:ea typeface="ＭＳ Ｐゴシック" panose="020B0600070205080204" pitchFamily="50" charset="-128"/>
              </a:rPr>
              <a:t>・１年間を通じた改善効果について、</a:t>
            </a:r>
            <a:r>
              <a:rPr lang="en-US" altLang="ja-JP" sz="1400" dirty="0" smtClean="0">
                <a:latin typeface="ＭＳ Ｐゴシック" panose="020B0600070205080204" pitchFamily="50" charset="-128"/>
                <a:ea typeface="ＭＳ Ｐゴシック" panose="020B0600070205080204" pitchFamily="50" charset="-128"/>
              </a:rPr>
              <a:t>1</a:t>
            </a:r>
            <a:r>
              <a:rPr lang="ja-JP" altLang="en-US" sz="1400" dirty="0" smtClean="0">
                <a:latin typeface="ＭＳ Ｐゴシック" panose="020B0600070205080204" pitchFamily="50" charset="-128"/>
                <a:ea typeface="ＭＳ Ｐゴシック" panose="020B0600070205080204" pitchFamily="50" charset="-128"/>
              </a:rPr>
              <a:t>年間を通じた実験区全体（上層・下層）で薬剤の改善メカニズムから期待される薬剤による底質改善効果があったかどうかを検証した。</a:t>
            </a:r>
            <a:endParaRPr lang="en-US" altLang="ja-JP" sz="1400" dirty="0" smtClean="0">
              <a:latin typeface="ＭＳ Ｐゴシック" panose="020B0600070205080204" pitchFamily="50" charset="-128"/>
              <a:ea typeface="ＭＳ Ｐゴシック" panose="020B0600070205080204" pitchFamily="50" charset="-128"/>
            </a:endParaRPr>
          </a:p>
          <a:p>
            <a:pPr marL="180000" indent="-180000"/>
            <a:r>
              <a:rPr lang="ja-JP" altLang="en-US" sz="1400" dirty="0" smtClean="0">
                <a:latin typeface="ＭＳ Ｐゴシック" panose="020B0600070205080204" pitchFamily="50" charset="-128"/>
                <a:ea typeface="ＭＳ Ｐゴシック" panose="020B0600070205080204" pitchFamily="50" charset="-128"/>
              </a:rPr>
              <a:t>・散布量・頻度による結果の違いについては、１回あたりの散布量・散布頻度のみが異なる実験区どうしで</a:t>
            </a:r>
            <a:r>
              <a:rPr lang="ja-JP" altLang="en-US" sz="1400" dirty="0">
                <a:latin typeface="ＭＳ Ｐゴシック" panose="020B0600070205080204" pitchFamily="50" charset="-128"/>
                <a:ea typeface="ＭＳ Ｐゴシック" panose="020B0600070205080204" pitchFamily="50" charset="-128"/>
              </a:rPr>
              <a:t>比較</a:t>
            </a:r>
            <a:r>
              <a:rPr lang="ja-JP" altLang="en-US" sz="1400" dirty="0" smtClean="0">
                <a:latin typeface="ＭＳ Ｐゴシック" panose="020B0600070205080204" pitchFamily="50" charset="-128"/>
                <a:ea typeface="ＭＳ Ｐゴシック" panose="020B0600070205080204" pitchFamily="50" charset="-128"/>
              </a:rPr>
              <a:t>を行い、改善・緩和効果が見られた項目の多少により評価したうえで、効果的な散布方法について検討した。</a:t>
            </a:r>
            <a:endParaRPr lang="en-US" altLang="ja-JP" sz="1400" dirty="0">
              <a:latin typeface="ＭＳ Ｐゴシック" panose="020B0600070205080204" pitchFamily="50" charset="-128"/>
              <a:ea typeface="ＭＳ Ｐゴシック" panose="020B0600070205080204" pitchFamily="50" charset="-128"/>
            </a:endParaRPr>
          </a:p>
        </p:txBody>
      </p:sp>
      <p:sp>
        <p:nvSpPr>
          <p:cNvPr id="18" name="テキスト ボックス 3">
            <a:extLst>
              <a:ext uri="{FF2B5EF4-FFF2-40B4-BE49-F238E27FC236}">
                <a16:creationId xmlns:a16="http://schemas.microsoft.com/office/drawing/2014/main" id="{DB4CE161-E48F-4601-84F0-45A1621F2695}"/>
              </a:ext>
            </a:extLst>
          </p:cNvPr>
          <p:cNvSpPr txBox="1"/>
          <p:nvPr/>
        </p:nvSpPr>
        <p:spPr>
          <a:xfrm>
            <a:off x="0" y="-16013"/>
            <a:ext cx="10585874" cy="63128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５</a:t>
            </a:r>
            <a:r>
              <a:rPr lang="zh-TW"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zh-TW"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試行実施</a:t>
            </a:r>
            <a:r>
              <a:rPr lang="zh-TW"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結果</a:t>
            </a:r>
            <a:r>
              <a:rPr lang="ja-JP"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の検証</a:t>
            </a: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　　５．１　１年間を通じた改善効果について</a:t>
            </a:r>
            <a:endParaRPr lang="zh-TW"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6948023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テキスト ボックス 79">
            <a:extLst>
              <a:ext uri="{FF2B5EF4-FFF2-40B4-BE49-F238E27FC236}">
                <a16:creationId xmlns:a16="http://schemas.microsoft.com/office/drawing/2014/main" id="{0E390BE3-315E-44B8-A1A1-4818C5C099EC}"/>
              </a:ext>
            </a:extLst>
          </p:cNvPr>
          <p:cNvSpPr txBox="1"/>
          <p:nvPr/>
        </p:nvSpPr>
        <p:spPr>
          <a:xfrm>
            <a:off x="565037" y="10196212"/>
            <a:ext cx="12217249" cy="1050875"/>
          </a:xfrm>
          <a:prstGeom prst="rect">
            <a:avLst/>
          </a:prstGeom>
          <a:noFill/>
          <a:ln>
            <a:noFill/>
          </a:ln>
        </p:spPr>
        <p:txBody>
          <a:bodyPr wrap="square" lIns="72000" tIns="72000" rIns="72000" bIns="0" rtlCol="0">
            <a:noAutofit/>
          </a:bodyPr>
          <a:lstStyle/>
          <a:p>
            <a:pPr>
              <a:lnSpc>
                <a:spcPts val="1300"/>
              </a:lnSpc>
            </a:pPr>
            <a:r>
              <a:rPr kumimoji="1" lang="ja-JP" altLang="en-US" sz="1400" b="1" dirty="0">
                <a:solidFill>
                  <a:srgbClr val="FF0000"/>
                </a:solidFill>
                <a:latin typeface="ＭＳ Ｐゴシック" panose="020B0600070205080204" pitchFamily="50" charset="-128"/>
                <a:ea typeface="ＭＳ Ｐゴシック" panose="020B0600070205080204" pitchFamily="50" charset="-128"/>
              </a:rPr>
              <a:t>↑</a:t>
            </a:r>
            <a:r>
              <a:rPr lang="ja-JP" altLang="en-US" sz="1400" dirty="0" smtClean="0">
                <a:latin typeface="ＭＳ Ｐゴシック" panose="020B0600070205080204" pitchFamily="50" charset="-128"/>
                <a:ea typeface="ＭＳ Ｐゴシック" panose="020B0600070205080204" pitchFamily="50" charset="-128"/>
              </a:rPr>
              <a:t>：改善傾向</a:t>
            </a:r>
            <a:r>
              <a:rPr lang="ja-JP" altLang="en-US" sz="1400" dirty="0">
                <a:latin typeface="ＭＳ Ｐゴシック" panose="020B0600070205080204" pitchFamily="50" charset="-128"/>
                <a:ea typeface="ＭＳ Ｐゴシック" panose="020B0600070205080204" pitchFamily="50" charset="-128"/>
              </a:rPr>
              <a:t>が見られた範囲　</a:t>
            </a:r>
            <a:r>
              <a:rPr lang="en-US" altLang="ja-JP" sz="1400" dirty="0">
                <a:latin typeface="ＭＳ Ｐゴシック" panose="020B0600070205080204" pitchFamily="50" charset="-128"/>
                <a:ea typeface="ＭＳ Ｐゴシック" panose="020B0600070205080204" pitchFamily="50" charset="-128"/>
              </a:rPr>
              <a:t> </a:t>
            </a:r>
            <a:r>
              <a:rPr kumimoji="1" lang="ja-JP" altLang="en-US" sz="1400" b="1" dirty="0">
                <a:solidFill>
                  <a:srgbClr val="0000FF"/>
                </a:solidFill>
                <a:latin typeface="ＭＳ Ｐゴシック" panose="020B0600070205080204" pitchFamily="50" charset="-128"/>
                <a:ea typeface="ＭＳ Ｐゴシック" panose="020B0600070205080204" pitchFamily="50" charset="-128"/>
              </a:rPr>
              <a:t>→</a:t>
            </a:r>
            <a:r>
              <a:rPr lang="ja-JP" altLang="en-US" sz="1400" dirty="0" smtClean="0">
                <a:latin typeface="ＭＳ Ｐゴシック" panose="020B0600070205080204" pitchFamily="50" charset="-128"/>
                <a:ea typeface="ＭＳ Ｐゴシック" panose="020B0600070205080204" pitchFamily="50" charset="-128"/>
              </a:rPr>
              <a:t>：緩和</a:t>
            </a:r>
            <a:r>
              <a:rPr lang="ja-JP" altLang="en-US" sz="1400" dirty="0">
                <a:latin typeface="ＭＳ Ｐゴシック" panose="020B0600070205080204" pitchFamily="50" charset="-128"/>
                <a:ea typeface="ＭＳ Ｐゴシック" panose="020B0600070205080204" pitchFamily="50" charset="-128"/>
              </a:rPr>
              <a:t>傾向が見られた範囲　</a:t>
            </a:r>
            <a:r>
              <a:rPr lang="en-US" altLang="ja-JP" sz="1400" dirty="0">
                <a:latin typeface="ＭＳ Ｐゴシック" panose="020B0600070205080204" pitchFamily="50" charset="-128"/>
                <a:ea typeface="ＭＳ Ｐゴシック" panose="020B0600070205080204" pitchFamily="50" charset="-128"/>
              </a:rPr>
              <a:t> </a:t>
            </a:r>
            <a:r>
              <a:rPr kumimoji="1" lang="en-US" altLang="ja-JP" sz="1400" b="1" dirty="0">
                <a:latin typeface="ＭＳ Ｐゴシック" panose="020B0600070205080204" pitchFamily="50" charset="-128"/>
                <a:ea typeface="ＭＳ Ｐゴシック" panose="020B0600070205080204" pitchFamily="50" charset="-128"/>
              </a:rPr>
              <a:t>-</a:t>
            </a:r>
            <a:r>
              <a:rPr lang="ja-JP" altLang="en-US" sz="1400" dirty="0" smtClean="0">
                <a:latin typeface="ＭＳ Ｐゴシック" panose="020B0600070205080204" pitchFamily="50" charset="-128"/>
                <a:ea typeface="ＭＳ Ｐゴシック" panose="020B0600070205080204" pitchFamily="50" charset="-128"/>
              </a:rPr>
              <a:t>：改善・緩和</a:t>
            </a:r>
            <a:r>
              <a:rPr lang="ja-JP" altLang="en-US" sz="1400" dirty="0">
                <a:latin typeface="ＭＳ Ｐゴシック" panose="020B0600070205080204" pitchFamily="50" charset="-128"/>
                <a:ea typeface="ＭＳ Ｐゴシック" panose="020B0600070205080204" pitchFamily="50" charset="-128"/>
              </a:rPr>
              <a:t>傾向が</a:t>
            </a:r>
            <a:r>
              <a:rPr lang="ja-JP" altLang="en-US" sz="1400" dirty="0" smtClean="0">
                <a:latin typeface="ＭＳ Ｐゴシック" panose="020B0600070205080204" pitchFamily="50" charset="-128"/>
                <a:ea typeface="ＭＳ Ｐゴシック" panose="020B0600070205080204" pitchFamily="50" charset="-128"/>
              </a:rPr>
              <a:t>見られなかった範囲（改善または緩和傾向が見られた範囲は、黄色で着色）</a:t>
            </a:r>
            <a:endParaRPr lang="en-US" altLang="ja-JP" sz="1400" dirty="0" smtClean="0">
              <a:latin typeface="ＭＳ Ｐゴシック" panose="020B0600070205080204" pitchFamily="50" charset="-128"/>
              <a:ea typeface="ＭＳ Ｐゴシック" panose="020B0600070205080204" pitchFamily="50" charset="-128"/>
            </a:endParaRPr>
          </a:p>
          <a:p>
            <a:pPr>
              <a:lnSpc>
                <a:spcPts val="1300"/>
              </a:lnSpc>
            </a:pPr>
            <a:endParaRPr lang="en-US" altLang="ja-JP" sz="1400" dirty="0" smtClean="0">
              <a:latin typeface="ＭＳ Ｐゴシック" panose="020B0600070205080204" pitchFamily="50" charset="-128"/>
              <a:ea typeface="ＭＳ Ｐゴシック" panose="020B0600070205080204" pitchFamily="50" charset="-128"/>
            </a:endParaRPr>
          </a:p>
          <a:p>
            <a:pPr>
              <a:lnSpc>
                <a:spcPts val="1300"/>
              </a:lnSpc>
            </a:pPr>
            <a:endParaRPr lang="en-US" altLang="ja-JP" sz="1400" dirty="0">
              <a:latin typeface="ＭＳ Ｐゴシック" panose="020B0600070205080204" pitchFamily="50" charset="-128"/>
              <a:ea typeface="ＭＳ Ｐゴシック" panose="020B0600070205080204"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1503547496"/>
              </p:ext>
            </p:extLst>
          </p:nvPr>
        </p:nvGraphicFramePr>
        <p:xfrm>
          <a:off x="313882" y="2293705"/>
          <a:ext cx="14608289" cy="7850211"/>
        </p:xfrm>
        <a:graphic>
          <a:graphicData uri="http://schemas.openxmlformats.org/drawingml/2006/table">
            <a:tbl>
              <a:tblPr/>
              <a:tblGrid>
                <a:gridCol w="1073573">
                  <a:extLst>
                    <a:ext uri="{9D8B030D-6E8A-4147-A177-3AD203B41FA5}">
                      <a16:colId xmlns:a16="http://schemas.microsoft.com/office/drawing/2014/main" val="520119555"/>
                    </a:ext>
                  </a:extLst>
                </a:gridCol>
                <a:gridCol w="429313">
                  <a:extLst>
                    <a:ext uri="{9D8B030D-6E8A-4147-A177-3AD203B41FA5}">
                      <a16:colId xmlns:a16="http://schemas.microsoft.com/office/drawing/2014/main" val="241721337"/>
                    </a:ext>
                  </a:extLst>
                </a:gridCol>
                <a:gridCol w="1826797">
                  <a:extLst>
                    <a:ext uri="{9D8B030D-6E8A-4147-A177-3AD203B41FA5}">
                      <a16:colId xmlns:a16="http://schemas.microsoft.com/office/drawing/2014/main" val="2621522215"/>
                    </a:ext>
                  </a:extLst>
                </a:gridCol>
                <a:gridCol w="2182702">
                  <a:extLst>
                    <a:ext uri="{9D8B030D-6E8A-4147-A177-3AD203B41FA5}">
                      <a16:colId xmlns:a16="http://schemas.microsoft.com/office/drawing/2014/main" val="3458589269"/>
                    </a:ext>
                  </a:extLst>
                </a:gridCol>
                <a:gridCol w="283856">
                  <a:extLst>
                    <a:ext uri="{9D8B030D-6E8A-4147-A177-3AD203B41FA5}">
                      <a16:colId xmlns:a16="http://schemas.microsoft.com/office/drawing/2014/main" val="3526145457"/>
                    </a:ext>
                  </a:extLst>
                </a:gridCol>
                <a:gridCol w="214928">
                  <a:extLst>
                    <a:ext uri="{9D8B030D-6E8A-4147-A177-3AD203B41FA5}">
                      <a16:colId xmlns:a16="http://schemas.microsoft.com/office/drawing/2014/main" val="1013063247"/>
                    </a:ext>
                  </a:extLst>
                </a:gridCol>
                <a:gridCol w="214928">
                  <a:extLst>
                    <a:ext uri="{9D8B030D-6E8A-4147-A177-3AD203B41FA5}">
                      <a16:colId xmlns:a16="http://schemas.microsoft.com/office/drawing/2014/main" val="1528537267"/>
                    </a:ext>
                  </a:extLst>
                </a:gridCol>
                <a:gridCol w="214928">
                  <a:extLst>
                    <a:ext uri="{9D8B030D-6E8A-4147-A177-3AD203B41FA5}">
                      <a16:colId xmlns:a16="http://schemas.microsoft.com/office/drawing/2014/main" val="4161814955"/>
                    </a:ext>
                  </a:extLst>
                </a:gridCol>
                <a:gridCol w="214928">
                  <a:extLst>
                    <a:ext uri="{9D8B030D-6E8A-4147-A177-3AD203B41FA5}">
                      <a16:colId xmlns:a16="http://schemas.microsoft.com/office/drawing/2014/main" val="2901763075"/>
                    </a:ext>
                  </a:extLst>
                </a:gridCol>
                <a:gridCol w="214928">
                  <a:extLst>
                    <a:ext uri="{9D8B030D-6E8A-4147-A177-3AD203B41FA5}">
                      <a16:colId xmlns:a16="http://schemas.microsoft.com/office/drawing/2014/main" val="926858838"/>
                    </a:ext>
                  </a:extLst>
                </a:gridCol>
                <a:gridCol w="214928">
                  <a:extLst>
                    <a:ext uri="{9D8B030D-6E8A-4147-A177-3AD203B41FA5}">
                      <a16:colId xmlns:a16="http://schemas.microsoft.com/office/drawing/2014/main" val="4075010308"/>
                    </a:ext>
                  </a:extLst>
                </a:gridCol>
                <a:gridCol w="214928">
                  <a:extLst>
                    <a:ext uri="{9D8B030D-6E8A-4147-A177-3AD203B41FA5}">
                      <a16:colId xmlns:a16="http://schemas.microsoft.com/office/drawing/2014/main" val="1612861013"/>
                    </a:ext>
                  </a:extLst>
                </a:gridCol>
                <a:gridCol w="214928">
                  <a:extLst>
                    <a:ext uri="{9D8B030D-6E8A-4147-A177-3AD203B41FA5}">
                      <a16:colId xmlns:a16="http://schemas.microsoft.com/office/drawing/2014/main" val="1924511434"/>
                    </a:ext>
                  </a:extLst>
                </a:gridCol>
                <a:gridCol w="214928">
                  <a:extLst>
                    <a:ext uri="{9D8B030D-6E8A-4147-A177-3AD203B41FA5}">
                      <a16:colId xmlns:a16="http://schemas.microsoft.com/office/drawing/2014/main" val="1234408962"/>
                    </a:ext>
                  </a:extLst>
                </a:gridCol>
                <a:gridCol w="214928">
                  <a:extLst>
                    <a:ext uri="{9D8B030D-6E8A-4147-A177-3AD203B41FA5}">
                      <a16:colId xmlns:a16="http://schemas.microsoft.com/office/drawing/2014/main" val="2259516412"/>
                    </a:ext>
                  </a:extLst>
                </a:gridCol>
                <a:gridCol w="214928">
                  <a:extLst>
                    <a:ext uri="{9D8B030D-6E8A-4147-A177-3AD203B41FA5}">
                      <a16:colId xmlns:a16="http://schemas.microsoft.com/office/drawing/2014/main" val="2006971664"/>
                    </a:ext>
                  </a:extLst>
                </a:gridCol>
                <a:gridCol w="214928">
                  <a:extLst>
                    <a:ext uri="{9D8B030D-6E8A-4147-A177-3AD203B41FA5}">
                      <a16:colId xmlns:a16="http://schemas.microsoft.com/office/drawing/2014/main" val="1682644233"/>
                    </a:ext>
                  </a:extLst>
                </a:gridCol>
                <a:gridCol w="214928">
                  <a:extLst>
                    <a:ext uri="{9D8B030D-6E8A-4147-A177-3AD203B41FA5}">
                      <a16:colId xmlns:a16="http://schemas.microsoft.com/office/drawing/2014/main" val="2351953249"/>
                    </a:ext>
                  </a:extLst>
                </a:gridCol>
                <a:gridCol w="214928">
                  <a:extLst>
                    <a:ext uri="{9D8B030D-6E8A-4147-A177-3AD203B41FA5}">
                      <a16:colId xmlns:a16="http://schemas.microsoft.com/office/drawing/2014/main" val="528320531"/>
                    </a:ext>
                  </a:extLst>
                </a:gridCol>
                <a:gridCol w="214928">
                  <a:extLst>
                    <a:ext uri="{9D8B030D-6E8A-4147-A177-3AD203B41FA5}">
                      <a16:colId xmlns:a16="http://schemas.microsoft.com/office/drawing/2014/main" val="2841135438"/>
                    </a:ext>
                  </a:extLst>
                </a:gridCol>
                <a:gridCol w="214928">
                  <a:extLst>
                    <a:ext uri="{9D8B030D-6E8A-4147-A177-3AD203B41FA5}">
                      <a16:colId xmlns:a16="http://schemas.microsoft.com/office/drawing/2014/main" val="2327317813"/>
                    </a:ext>
                  </a:extLst>
                </a:gridCol>
                <a:gridCol w="214928">
                  <a:extLst>
                    <a:ext uri="{9D8B030D-6E8A-4147-A177-3AD203B41FA5}">
                      <a16:colId xmlns:a16="http://schemas.microsoft.com/office/drawing/2014/main" val="3901572468"/>
                    </a:ext>
                  </a:extLst>
                </a:gridCol>
                <a:gridCol w="214928">
                  <a:extLst>
                    <a:ext uri="{9D8B030D-6E8A-4147-A177-3AD203B41FA5}">
                      <a16:colId xmlns:a16="http://schemas.microsoft.com/office/drawing/2014/main" val="1374572283"/>
                    </a:ext>
                  </a:extLst>
                </a:gridCol>
                <a:gridCol w="214928">
                  <a:extLst>
                    <a:ext uri="{9D8B030D-6E8A-4147-A177-3AD203B41FA5}">
                      <a16:colId xmlns:a16="http://schemas.microsoft.com/office/drawing/2014/main" val="1174951385"/>
                    </a:ext>
                  </a:extLst>
                </a:gridCol>
                <a:gridCol w="214928">
                  <a:extLst>
                    <a:ext uri="{9D8B030D-6E8A-4147-A177-3AD203B41FA5}">
                      <a16:colId xmlns:a16="http://schemas.microsoft.com/office/drawing/2014/main" val="923381269"/>
                    </a:ext>
                  </a:extLst>
                </a:gridCol>
                <a:gridCol w="214928">
                  <a:extLst>
                    <a:ext uri="{9D8B030D-6E8A-4147-A177-3AD203B41FA5}">
                      <a16:colId xmlns:a16="http://schemas.microsoft.com/office/drawing/2014/main" val="3562399574"/>
                    </a:ext>
                  </a:extLst>
                </a:gridCol>
                <a:gridCol w="214928">
                  <a:extLst>
                    <a:ext uri="{9D8B030D-6E8A-4147-A177-3AD203B41FA5}">
                      <a16:colId xmlns:a16="http://schemas.microsoft.com/office/drawing/2014/main" val="3414316024"/>
                    </a:ext>
                  </a:extLst>
                </a:gridCol>
                <a:gridCol w="214928">
                  <a:extLst>
                    <a:ext uri="{9D8B030D-6E8A-4147-A177-3AD203B41FA5}">
                      <a16:colId xmlns:a16="http://schemas.microsoft.com/office/drawing/2014/main" val="494038181"/>
                    </a:ext>
                  </a:extLst>
                </a:gridCol>
                <a:gridCol w="214928">
                  <a:extLst>
                    <a:ext uri="{9D8B030D-6E8A-4147-A177-3AD203B41FA5}">
                      <a16:colId xmlns:a16="http://schemas.microsoft.com/office/drawing/2014/main" val="3853887995"/>
                    </a:ext>
                  </a:extLst>
                </a:gridCol>
                <a:gridCol w="214928">
                  <a:extLst>
                    <a:ext uri="{9D8B030D-6E8A-4147-A177-3AD203B41FA5}">
                      <a16:colId xmlns:a16="http://schemas.microsoft.com/office/drawing/2014/main" val="3587576059"/>
                    </a:ext>
                  </a:extLst>
                </a:gridCol>
                <a:gridCol w="214928">
                  <a:extLst>
                    <a:ext uri="{9D8B030D-6E8A-4147-A177-3AD203B41FA5}">
                      <a16:colId xmlns:a16="http://schemas.microsoft.com/office/drawing/2014/main" val="1625232094"/>
                    </a:ext>
                  </a:extLst>
                </a:gridCol>
                <a:gridCol w="214928">
                  <a:extLst>
                    <a:ext uri="{9D8B030D-6E8A-4147-A177-3AD203B41FA5}">
                      <a16:colId xmlns:a16="http://schemas.microsoft.com/office/drawing/2014/main" val="2079420385"/>
                    </a:ext>
                  </a:extLst>
                </a:gridCol>
                <a:gridCol w="214928">
                  <a:extLst>
                    <a:ext uri="{9D8B030D-6E8A-4147-A177-3AD203B41FA5}">
                      <a16:colId xmlns:a16="http://schemas.microsoft.com/office/drawing/2014/main" val="1198339333"/>
                    </a:ext>
                  </a:extLst>
                </a:gridCol>
                <a:gridCol w="214928">
                  <a:extLst>
                    <a:ext uri="{9D8B030D-6E8A-4147-A177-3AD203B41FA5}">
                      <a16:colId xmlns:a16="http://schemas.microsoft.com/office/drawing/2014/main" val="827166528"/>
                    </a:ext>
                  </a:extLst>
                </a:gridCol>
                <a:gridCol w="214928">
                  <a:extLst>
                    <a:ext uri="{9D8B030D-6E8A-4147-A177-3AD203B41FA5}">
                      <a16:colId xmlns:a16="http://schemas.microsoft.com/office/drawing/2014/main" val="30518554"/>
                    </a:ext>
                  </a:extLst>
                </a:gridCol>
                <a:gridCol w="214928">
                  <a:extLst>
                    <a:ext uri="{9D8B030D-6E8A-4147-A177-3AD203B41FA5}">
                      <a16:colId xmlns:a16="http://schemas.microsoft.com/office/drawing/2014/main" val="2220134237"/>
                    </a:ext>
                  </a:extLst>
                </a:gridCol>
                <a:gridCol w="214928">
                  <a:extLst>
                    <a:ext uri="{9D8B030D-6E8A-4147-A177-3AD203B41FA5}">
                      <a16:colId xmlns:a16="http://schemas.microsoft.com/office/drawing/2014/main" val="360138363"/>
                    </a:ext>
                  </a:extLst>
                </a:gridCol>
                <a:gridCol w="214928">
                  <a:extLst>
                    <a:ext uri="{9D8B030D-6E8A-4147-A177-3AD203B41FA5}">
                      <a16:colId xmlns:a16="http://schemas.microsoft.com/office/drawing/2014/main" val="3042636335"/>
                    </a:ext>
                  </a:extLst>
                </a:gridCol>
                <a:gridCol w="214928">
                  <a:extLst>
                    <a:ext uri="{9D8B030D-6E8A-4147-A177-3AD203B41FA5}">
                      <a16:colId xmlns:a16="http://schemas.microsoft.com/office/drawing/2014/main" val="2371940218"/>
                    </a:ext>
                  </a:extLst>
                </a:gridCol>
                <a:gridCol w="214928">
                  <a:extLst>
                    <a:ext uri="{9D8B030D-6E8A-4147-A177-3AD203B41FA5}">
                      <a16:colId xmlns:a16="http://schemas.microsoft.com/office/drawing/2014/main" val="2752157385"/>
                    </a:ext>
                  </a:extLst>
                </a:gridCol>
                <a:gridCol w="214928">
                  <a:extLst>
                    <a:ext uri="{9D8B030D-6E8A-4147-A177-3AD203B41FA5}">
                      <a16:colId xmlns:a16="http://schemas.microsoft.com/office/drawing/2014/main" val="1751563017"/>
                    </a:ext>
                  </a:extLst>
                </a:gridCol>
                <a:gridCol w="214928">
                  <a:extLst>
                    <a:ext uri="{9D8B030D-6E8A-4147-A177-3AD203B41FA5}">
                      <a16:colId xmlns:a16="http://schemas.microsoft.com/office/drawing/2014/main" val="2159447147"/>
                    </a:ext>
                  </a:extLst>
                </a:gridCol>
                <a:gridCol w="214928">
                  <a:extLst>
                    <a:ext uri="{9D8B030D-6E8A-4147-A177-3AD203B41FA5}">
                      <a16:colId xmlns:a16="http://schemas.microsoft.com/office/drawing/2014/main" val="2302581696"/>
                    </a:ext>
                  </a:extLst>
                </a:gridCol>
                <a:gridCol w="214928">
                  <a:extLst>
                    <a:ext uri="{9D8B030D-6E8A-4147-A177-3AD203B41FA5}">
                      <a16:colId xmlns:a16="http://schemas.microsoft.com/office/drawing/2014/main" val="910912147"/>
                    </a:ext>
                  </a:extLst>
                </a:gridCol>
                <a:gridCol w="214928">
                  <a:extLst>
                    <a:ext uri="{9D8B030D-6E8A-4147-A177-3AD203B41FA5}">
                      <a16:colId xmlns:a16="http://schemas.microsoft.com/office/drawing/2014/main" val="1453371443"/>
                    </a:ext>
                  </a:extLst>
                </a:gridCol>
                <a:gridCol w="214928">
                  <a:extLst>
                    <a:ext uri="{9D8B030D-6E8A-4147-A177-3AD203B41FA5}">
                      <a16:colId xmlns:a16="http://schemas.microsoft.com/office/drawing/2014/main" val="790903022"/>
                    </a:ext>
                  </a:extLst>
                </a:gridCol>
              </a:tblGrid>
              <a:tr h="403059">
                <a:tc rowSpan="4">
                  <a:txBody>
                    <a:bodyPr/>
                    <a:lstStyle/>
                    <a:p>
                      <a:pPr algn="ctr" fontAlgn="ctr"/>
                      <a:r>
                        <a:rPr lang="ja-JP" altLang="en-US" sz="1500" b="0" i="0" u="none" strike="noStrike" dirty="0">
                          <a:solidFill>
                            <a:srgbClr val="000000"/>
                          </a:solidFill>
                          <a:effectLst/>
                          <a:latin typeface="ＭＳ Ｐゴシック" panose="020B0600070205080204" pitchFamily="50" charset="-128"/>
                          <a:ea typeface="ＭＳ Ｐゴシック" panose="020B0600070205080204" pitchFamily="50" charset="-128"/>
                        </a:rPr>
                        <a:t>項目</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gridSpan="2">
                  <a:txBody>
                    <a:bodyPr/>
                    <a:lstStyle/>
                    <a:p>
                      <a:pPr algn="ctr" fontAlgn="ctr"/>
                      <a:r>
                        <a:rPr lang="ja-JP" altLang="en-US" sz="15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エリア</a:t>
                      </a:r>
                      <a:endParaRPr lang="ja-JP" altLang="en-US" sz="1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pPr algn="l" fontAlgn="ct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rowSpan="4">
                  <a:txBody>
                    <a:bodyPr/>
                    <a:lstStyle/>
                    <a:p>
                      <a:pPr algn="ctr" fontAlgn="ctr"/>
                      <a:r>
                        <a:rPr lang="ja-JP" altLang="en-US" sz="1500" b="0" i="0" u="none" strike="noStrike">
                          <a:solidFill>
                            <a:srgbClr val="000000"/>
                          </a:solidFill>
                          <a:effectLst/>
                          <a:latin typeface="ＭＳ Ｐゴシック" panose="020B0600070205080204" pitchFamily="50" charset="-128"/>
                          <a:ea typeface="ＭＳ Ｐゴシック" panose="020B0600070205080204" pitchFamily="50" charset="-128"/>
                        </a:rPr>
                        <a:t>期間ごとの変化</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gridSpan="7">
                  <a:txBody>
                    <a:bodyPr/>
                    <a:lstStyle/>
                    <a:p>
                      <a:pPr algn="ctr" fontAlgn="ctr"/>
                      <a:r>
                        <a:rPr lang="ja-JP" altLang="en-US" sz="15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エリア</a:t>
                      </a:r>
                      <a:r>
                        <a:rPr lang="en-US" altLang="ja-JP" sz="15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r>
                        <a:rPr lang="ja-JP" altLang="en-US" sz="1500" b="0" i="0" u="none" strike="noStrike" dirty="0">
                          <a:solidFill>
                            <a:srgbClr val="000000"/>
                          </a:solidFill>
                          <a:effectLst/>
                          <a:latin typeface="ＭＳ Ｐゴシック" panose="020B0600070205080204" pitchFamily="50" charset="-128"/>
                          <a:ea typeface="ＭＳ Ｐゴシック" panose="020B0600070205080204" pitchFamily="50" charset="-128"/>
                        </a:rPr>
                        <a:t>・万才橋</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ja-JP" altLang="en-US" sz="1500" b="0" i="0" u="none" strike="noStrike">
                          <a:solidFill>
                            <a:srgbClr val="000000"/>
                          </a:solidFill>
                          <a:effectLst/>
                          <a:latin typeface="ＭＳ Ｐゴシック" panose="020B0600070205080204" pitchFamily="50" charset="-128"/>
                          <a:ea typeface="ＭＳ Ｐゴシック" panose="020B0600070205080204" pitchFamily="50" charset="-128"/>
                        </a:rPr>
                        <a:t>エリア</a:t>
                      </a:r>
                      <a:r>
                        <a:rPr lang="en-US" altLang="ja-JP" sz="1500" b="0" i="0" u="none" strike="noStrike">
                          <a:solidFill>
                            <a:srgbClr val="000000"/>
                          </a:solidFill>
                          <a:effectLst/>
                          <a:latin typeface="ＭＳ Ｐゴシック" panose="020B0600070205080204" pitchFamily="50" charset="-128"/>
                          <a:ea typeface="ＭＳ Ｐゴシック" panose="020B0600070205080204" pitchFamily="50" charset="-128"/>
                        </a:rPr>
                        <a:t>1</a:t>
                      </a:r>
                      <a:r>
                        <a:rPr lang="ja-JP" altLang="en-US" sz="1500" b="0" i="0" u="none" strike="noStrike">
                          <a:solidFill>
                            <a:srgbClr val="000000"/>
                          </a:solidFill>
                          <a:effectLst/>
                          <a:latin typeface="ＭＳ Ｐゴシック" panose="020B0600070205080204" pitchFamily="50" charset="-128"/>
                          <a:ea typeface="ＭＳ Ｐゴシック" panose="020B0600070205080204" pitchFamily="50" charset="-128"/>
                        </a:rPr>
                        <a:t>・万才橋</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ja-JP" altLang="en-US" sz="1500" b="0" i="0" u="none" strike="noStrike">
                          <a:solidFill>
                            <a:srgbClr val="000000"/>
                          </a:solidFill>
                          <a:effectLst/>
                          <a:latin typeface="ＭＳ Ｐゴシック" panose="020B0600070205080204" pitchFamily="50" charset="-128"/>
                          <a:ea typeface="ＭＳ Ｐゴシック" panose="020B0600070205080204" pitchFamily="50" charset="-128"/>
                        </a:rPr>
                        <a:t>エリア</a:t>
                      </a:r>
                      <a:r>
                        <a:rPr lang="en-US" altLang="ja-JP" sz="1500" b="0" i="0" u="none" strike="noStrike">
                          <a:solidFill>
                            <a:srgbClr val="000000"/>
                          </a:solidFill>
                          <a:effectLst/>
                          <a:latin typeface="ＭＳ Ｐゴシック" panose="020B0600070205080204" pitchFamily="50" charset="-128"/>
                          <a:ea typeface="ＭＳ Ｐゴシック" panose="020B0600070205080204" pitchFamily="50" charset="-128"/>
                        </a:rPr>
                        <a:t>2</a:t>
                      </a:r>
                      <a:r>
                        <a:rPr lang="ja-JP" altLang="en-US" sz="1500" b="0" i="0" u="none" strike="noStrike">
                          <a:solidFill>
                            <a:srgbClr val="000000"/>
                          </a:solidFill>
                          <a:effectLst/>
                          <a:latin typeface="ＭＳ Ｐゴシック" panose="020B0600070205080204" pitchFamily="50" charset="-128"/>
                          <a:ea typeface="ＭＳ Ｐゴシック" panose="020B0600070205080204" pitchFamily="50" charset="-128"/>
                        </a:rPr>
                        <a:t>・千歳橋</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ja-JP" altLang="en-US" sz="1500" b="0" i="0" u="none" strike="noStrike">
                          <a:solidFill>
                            <a:srgbClr val="000000"/>
                          </a:solidFill>
                          <a:effectLst/>
                          <a:latin typeface="ＭＳ Ｐゴシック" panose="020B0600070205080204" pitchFamily="50" charset="-128"/>
                          <a:ea typeface="ＭＳ Ｐゴシック" panose="020B0600070205080204" pitchFamily="50" charset="-128"/>
                        </a:rPr>
                        <a:t>エリア</a:t>
                      </a:r>
                      <a:r>
                        <a:rPr lang="en-US" altLang="ja-JP" sz="1500" b="0" i="0" u="none" strike="noStrike">
                          <a:solidFill>
                            <a:srgbClr val="000000"/>
                          </a:solidFill>
                          <a:effectLst/>
                          <a:latin typeface="ＭＳ Ｐゴシック" panose="020B0600070205080204" pitchFamily="50" charset="-128"/>
                          <a:ea typeface="ＭＳ Ｐゴシック" panose="020B0600070205080204" pitchFamily="50" charset="-128"/>
                        </a:rPr>
                        <a:t>2</a:t>
                      </a:r>
                      <a:r>
                        <a:rPr lang="ja-JP" altLang="en-US" sz="1500" b="0" i="0" u="none" strike="noStrike">
                          <a:solidFill>
                            <a:srgbClr val="000000"/>
                          </a:solidFill>
                          <a:effectLst/>
                          <a:latin typeface="ＭＳ Ｐゴシック" panose="020B0600070205080204" pitchFamily="50" charset="-128"/>
                          <a:ea typeface="ＭＳ Ｐゴシック" panose="020B0600070205080204" pitchFamily="50" charset="-128"/>
                        </a:rPr>
                        <a:t>・千歳橋</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ja-JP" altLang="en-US" sz="1500" b="0" i="0" u="none" strike="noStrike">
                          <a:solidFill>
                            <a:srgbClr val="000000"/>
                          </a:solidFill>
                          <a:effectLst/>
                          <a:latin typeface="ＭＳ Ｐゴシック" panose="020B0600070205080204" pitchFamily="50" charset="-128"/>
                          <a:ea typeface="ＭＳ Ｐゴシック" panose="020B0600070205080204" pitchFamily="50" charset="-128"/>
                        </a:rPr>
                        <a:t>エリア</a:t>
                      </a:r>
                      <a:r>
                        <a:rPr lang="en-US" altLang="ja-JP" sz="1500" b="0" i="0" u="none" strike="noStrike">
                          <a:solidFill>
                            <a:srgbClr val="000000"/>
                          </a:solidFill>
                          <a:effectLst/>
                          <a:latin typeface="ＭＳ Ｐゴシック" panose="020B0600070205080204" pitchFamily="50" charset="-128"/>
                          <a:ea typeface="ＭＳ Ｐゴシック" panose="020B0600070205080204" pitchFamily="50" charset="-128"/>
                        </a:rPr>
                        <a:t>3</a:t>
                      </a:r>
                      <a:r>
                        <a:rPr lang="ja-JP" altLang="en-US" sz="1500" b="0" i="0" u="none" strike="noStrike">
                          <a:solidFill>
                            <a:srgbClr val="000000"/>
                          </a:solidFill>
                          <a:effectLst/>
                          <a:latin typeface="ＭＳ Ｐゴシック" panose="020B0600070205080204" pitchFamily="50" charset="-128"/>
                          <a:ea typeface="ＭＳ Ｐゴシック" panose="020B0600070205080204" pitchFamily="50" charset="-128"/>
                        </a:rPr>
                        <a:t>・南弁天橋</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ja-JP" altLang="en-US" sz="1500" b="0" i="0" u="none" strike="noStrike">
                          <a:solidFill>
                            <a:srgbClr val="000000"/>
                          </a:solidFill>
                          <a:effectLst/>
                          <a:latin typeface="ＭＳ Ｐゴシック" panose="020B0600070205080204" pitchFamily="50" charset="-128"/>
                          <a:ea typeface="ＭＳ Ｐゴシック" panose="020B0600070205080204" pitchFamily="50" charset="-128"/>
                        </a:rPr>
                        <a:t>エリア</a:t>
                      </a:r>
                      <a:r>
                        <a:rPr lang="en-US" altLang="ja-JP" sz="1500" b="0" i="0" u="none" strike="noStrike">
                          <a:solidFill>
                            <a:srgbClr val="000000"/>
                          </a:solidFill>
                          <a:effectLst/>
                          <a:latin typeface="ＭＳ Ｐゴシック" panose="020B0600070205080204" pitchFamily="50" charset="-128"/>
                          <a:ea typeface="ＭＳ Ｐゴシック" panose="020B0600070205080204" pitchFamily="50" charset="-128"/>
                        </a:rPr>
                        <a:t>3</a:t>
                      </a:r>
                      <a:r>
                        <a:rPr lang="ja-JP" altLang="en-US" sz="1500" b="0" i="0" u="none" strike="noStrike">
                          <a:solidFill>
                            <a:srgbClr val="000000"/>
                          </a:solidFill>
                          <a:effectLst/>
                          <a:latin typeface="ＭＳ Ｐゴシック" panose="020B0600070205080204" pitchFamily="50" charset="-128"/>
                          <a:ea typeface="ＭＳ Ｐゴシック" panose="020B0600070205080204" pitchFamily="50" charset="-128"/>
                        </a:rPr>
                        <a:t>・南弁天橋</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539129112"/>
                  </a:ext>
                </a:extLst>
              </a:tr>
              <a:tr h="398285">
                <a:tc vMerge="1">
                  <a:txBody>
                    <a:bodyPr/>
                    <a:lstStyle/>
                    <a:p>
                      <a:endParaRPr kumimoji="1" lang="ja-JP" altLang="en-US"/>
                    </a:p>
                  </a:txBody>
                  <a:tcPr/>
                </a:tc>
                <a:tc gridSpan="2">
                  <a:txBody>
                    <a:bodyPr/>
                    <a:lstStyle/>
                    <a:p>
                      <a:pPr algn="ctr" fontAlgn="ctr"/>
                      <a:r>
                        <a:rPr lang="ja-JP" altLang="en-US" sz="1500" b="0" i="0" u="none" strike="noStrike" dirty="0">
                          <a:solidFill>
                            <a:srgbClr val="000000"/>
                          </a:solidFill>
                          <a:effectLst/>
                          <a:latin typeface="ＭＳ Ｐゴシック" panose="020B0600070205080204" pitchFamily="50" charset="-128"/>
                          <a:ea typeface="ＭＳ Ｐゴシック" panose="020B0600070205080204" pitchFamily="50" charset="-128"/>
                        </a:rPr>
                        <a:t>実験区</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vMerge="1">
                  <a:txBody>
                    <a:bodyPr/>
                    <a:lstStyle/>
                    <a:p>
                      <a:endParaRPr kumimoji="1" lang="ja-JP" altLang="en-US"/>
                    </a:p>
                  </a:txBody>
                  <a:tcPr/>
                </a:tc>
                <a:tc gridSpan="7">
                  <a:txBody>
                    <a:bodyPr/>
                    <a:lstStyle/>
                    <a:p>
                      <a:pPr algn="ctr" fontAlgn="ctr"/>
                      <a:r>
                        <a:rPr lang="en-US" altLang="ja-JP" sz="1500" b="0" i="0" u="none" strike="noStrike" dirty="0">
                          <a:solidFill>
                            <a:srgbClr val="000000"/>
                          </a:solidFill>
                          <a:effectLst/>
                          <a:latin typeface="ＭＳ Ｐゴシック" panose="020B0600070205080204" pitchFamily="50" charset="-128"/>
                          <a:ea typeface="ＭＳ Ｐゴシック" panose="020B0600070205080204" pitchFamily="50" charset="-128"/>
                        </a:rPr>
                        <a:t>1-1</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en-US" altLang="ja-JP" sz="1500" b="0" i="0" u="none" strike="noStrike">
                          <a:solidFill>
                            <a:srgbClr val="000000"/>
                          </a:solidFill>
                          <a:effectLst/>
                          <a:latin typeface="ＭＳ Ｐゴシック" panose="020B0600070205080204" pitchFamily="50" charset="-128"/>
                          <a:ea typeface="ＭＳ Ｐゴシック" panose="020B0600070205080204" pitchFamily="50" charset="-128"/>
                        </a:rPr>
                        <a:t>1-2</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en-US" altLang="ja-JP" sz="1500" b="0" i="0" u="none" strike="noStrike">
                          <a:solidFill>
                            <a:srgbClr val="000000"/>
                          </a:solidFill>
                          <a:effectLst/>
                          <a:latin typeface="ＭＳ Ｐゴシック" panose="020B0600070205080204" pitchFamily="50" charset="-128"/>
                          <a:ea typeface="ＭＳ Ｐゴシック" panose="020B0600070205080204" pitchFamily="50" charset="-128"/>
                        </a:rPr>
                        <a:t>2-1</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en-US" altLang="ja-JP" sz="1500" b="0" i="0" u="none" strike="noStrike">
                          <a:solidFill>
                            <a:srgbClr val="000000"/>
                          </a:solidFill>
                          <a:effectLst/>
                          <a:latin typeface="ＭＳ Ｐゴシック" panose="020B0600070205080204" pitchFamily="50" charset="-128"/>
                          <a:ea typeface="ＭＳ Ｐゴシック" panose="020B0600070205080204" pitchFamily="50" charset="-128"/>
                        </a:rPr>
                        <a:t>2-2</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en-US" altLang="ja-JP" sz="1500" b="0" i="0" u="none" strike="noStrike">
                          <a:solidFill>
                            <a:srgbClr val="000000"/>
                          </a:solidFill>
                          <a:effectLst/>
                          <a:latin typeface="ＭＳ Ｐゴシック" panose="020B0600070205080204" pitchFamily="50" charset="-128"/>
                          <a:ea typeface="ＭＳ Ｐゴシック" panose="020B0600070205080204" pitchFamily="50" charset="-128"/>
                        </a:rPr>
                        <a:t>3-1</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en-US" altLang="ja-JP" sz="1500" b="0" i="0" u="none" strike="noStrike">
                          <a:solidFill>
                            <a:srgbClr val="000000"/>
                          </a:solidFill>
                          <a:effectLst/>
                          <a:latin typeface="ＭＳ Ｐゴシック" panose="020B0600070205080204" pitchFamily="50" charset="-128"/>
                          <a:ea typeface="ＭＳ Ｐゴシック" panose="020B0600070205080204" pitchFamily="50" charset="-128"/>
                        </a:rPr>
                        <a:t>3-2</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451046952"/>
                  </a:ext>
                </a:extLst>
              </a:tr>
              <a:tr h="285701">
                <a:tc vMerge="1">
                  <a:txBody>
                    <a:bodyPr/>
                    <a:lstStyle/>
                    <a:p>
                      <a:endParaRPr kumimoji="1" lang="ja-JP" altLang="en-US"/>
                    </a:p>
                  </a:txBody>
                  <a:tcPr/>
                </a:tc>
                <a:tc rowSpan="2">
                  <a:txBody>
                    <a:bodyPr/>
                    <a:lstStyle/>
                    <a:p>
                      <a:pPr algn="ctr" fontAlgn="ctr"/>
                      <a:r>
                        <a:rPr lang="ja-JP" altLang="en-US" sz="1500" b="0" i="0" u="none" strike="noStrike" dirty="0">
                          <a:solidFill>
                            <a:srgbClr val="000000"/>
                          </a:solidFill>
                          <a:effectLst/>
                          <a:latin typeface="ＭＳ Ｐゴシック" panose="020B0600070205080204" pitchFamily="50" charset="-128"/>
                          <a:ea typeface="ＭＳ Ｐゴシック" panose="020B0600070205080204" pitchFamily="50" charset="-128"/>
                        </a:rPr>
                        <a:t>散布方法</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ja-JP" altLang="en-US" sz="1500" b="0" i="0" u="none" strike="noStrike" dirty="0">
                          <a:solidFill>
                            <a:srgbClr val="000000"/>
                          </a:solidFill>
                          <a:effectLst/>
                          <a:latin typeface="ＭＳ Ｐゴシック" panose="020B0600070205080204" pitchFamily="50" charset="-128"/>
                          <a:ea typeface="ＭＳ Ｐゴシック" panose="020B0600070205080204" pitchFamily="50" charset="-128"/>
                        </a:rPr>
                        <a:t>散布回数</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vMerge="1">
                  <a:txBody>
                    <a:bodyPr/>
                    <a:lstStyle/>
                    <a:p>
                      <a:endParaRPr kumimoji="1" lang="ja-JP" altLang="en-US"/>
                    </a:p>
                  </a:txBody>
                  <a:tcPr/>
                </a:tc>
                <a:tc gridSpan="7">
                  <a:txBody>
                    <a:bodyPr/>
                    <a:lstStyle/>
                    <a:p>
                      <a:pPr algn="ctr" fontAlgn="ctr"/>
                      <a:r>
                        <a:rPr lang="en-US" altLang="ja-JP" sz="15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en-US" altLang="ja-JP" sz="15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en-US" altLang="ja-JP" sz="1500" b="0" i="0" u="none" strike="noStrike">
                          <a:solidFill>
                            <a:srgbClr val="000000"/>
                          </a:solidFill>
                          <a:effectLst/>
                          <a:latin typeface="ＭＳ Ｐゴシック" panose="020B0600070205080204" pitchFamily="50" charset="-128"/>
                          <a:ea typeface="ＭＳ Ｐゴシック" panose="020B0600070205080204" pitchFamily="50" charset="-128"/>
                        </a:rPr>
                        <a:t>4</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en-US" altLang="ja-JP" sz="1500" b="0" i="0" u="none" strike="noStrike">
                          <a:solidFill>
                            <a:srgbClr val="000000"/>
                          </a:solidFill>
                          <a:effectLst/>
                          <a:latin typeface="ＭＳ Ｐゴシック" panose="020B0600070205080204" pitchFamily="50" charset="-128"/>
                          <a:ea typeface="ＭＳ Ｐゴシック" panose="020B0600070205080204" pitchFamily="50" charset="-128"/>
                        </a:rPr>
                        <a:t>4</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en-US" altLang="ja-JP" sz="1500" b="0" i="0" u="none" strike="noStrike">
                          <a:solidFill>
                            <a:srgbClr val="000000"/>
                          </a:solidFill>
                          <a:effectLst/>
                          <a:latin typeface="ＭＳ Ｐゴシック" panose="020B0600070205080204" pitchFamily="50" charset="-128"/>
                          <a:ea typeface="ＭＳ Ｐゴシック" panose="020B0600070205080204" pitchFamily="50" charset="-128"/>
                        </a:rPr>
                        <a:t>6</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en-US" altLang="ja-JP" sz="1500" b="0" i="0" u="none" strike="noStrike" dirty="0">
                          <a:solidFill>
                            <a:srgbClr val="000000"/>
                          </a:solidFill>
                          <a:effectLst/>
                          <a:latin typeface="ＭＳ Ｐゴシック" panose="020B0600070205080204" pitchFamily="50" charset="-128"/>
                          <a:ea typeface="ＭＳ Ｐゴシック" panose="020B0600070205080204" pitchFamily="50" charset="-128"/>
                        </a:rPr>
                        <a:t>6</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959239135"/>
                  </a:ext>
                </a:extLst>
              </a:tr>
              <a:tr h="341018">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500" b="0" i="0" u="none" strike="noStrike" dirty="0">
                          <a:solidFill>
                            <a:srgbClr val="000000"/>
                          </a:solidFill>
                          <a:effectLst/>
                          <a:latin typeface="ＭＳ Ｐゴシック" panose="020B0600070205080204" pitchFamily="50" charset="-128"/>
                          <a:ea typeface="ＭＳ Ｐゴシック" panose="020B0600070205080204" pitchFamily="50" charset="-128"/>
                        </a:rPr>
                        <a:t>散布単位量</a:t>
                      </a:r>
                      <a:r>
                        <a:rPr lang="en-US" altLang="ja-JP" sz="15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sz="1500" b="0" i="0" u="none" strike="noStrike" dirty="0">
                          <a:solidFill>
                            <a:srgbClr val="000000"/>
                          </a:solidFill>
                          <a:effectLst/>
                          <a:latin typeface="ＭＳ Ｐゴシック" panose="020B0600070205080204" pitchFamily="50" charset="-128"/>
                          <a:ea typeface="ＭＳ Ｐゴシック" panose="020B0600070205080204" pitchFamily="50" charset="-128"/>
                        </a:rPr>
                        <a:t>kg/㎡)</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vMerge="1">
                  <a:txBody>
                    <a:bodyPr/>
                    <a:lstStyle/>
                    <a:p>
                      <a:endParaRPr kumimoji="1" lang="ja-JP" altLang="en-US"/>
                    </a:p>
                  </a:txBody>
                  <a:tcPr/>
                </a:tc>
                <a:tc gridSpan="7">
                  <a:txBody>
                    <a:bodyPr/>
                    <a:lstStyle/>
                    <a:p>
                      <a:pPr algn="ctr" fontAlgn="ctr"/>
                      <a:r>
                        <a:rPr lang="en-US" altLang="ja-JP" sz="1500" b="0" i="0" u="none" strike="noStrike" dirty="0">
                          <a:solidFill>
                            <a:srgbClr val="000000"/>
                          </a:solidFill>
                          <a:effectLst/>
                          <a:latin typeface="ＭＳ Ｐゴシック" panose="020B0600070205080204" pitchFamily="50" charset="-128"/>
                          <a:ea typeface="ＭＳ Ｐゴシック" panose="020B0600070205080204" pitchFamily="50" charset="-128"/>
                        </a:rPr>
                        <a:t>0.9</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en-US" altLang="ja-JP" sz="1500" b="0" i="0" u="none" strike="noStrike" dirty="0">
                          <a:solidFill>
                            <a:srgbClr val="000000"/>
                          </a:solidFill>
                          <a:effectLst/>
                          <a:latin typeface="ＭＳ Ｐゴシック" panose="020B0600070205080204" pitchFamily="50" charset="-128"/>
                          <a:ea typeface="ＭＳ Ｐゴシック" panose="020B0600070205080204" pitchFamily="50" charset="-128"/>
                        </a:rPr>
                        <a:t>1.8</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en-US" altLang="ja-JP" sz="1500" b="0" i="0" u="none" strike="noStrike" dirty="0">
                          <a:solidFill>
                            <a:srgbClr val="000000"/>
                          </a:solidFill>
                          <a:effectLst/>
                          <a:latin typeface="ＭＳ Ｐゴシック" panose="020B0600070205080204" pitchFamily="50" charset="-128"/>
                          <a:ea typeface="ＭＳ Ｐゴシック" panose="020B0600070205080204" pitchFamily="50" charset="-128"/>
                        </a:rPr>
                        <a:t>0.6</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en-US" altLang="ja-JP" sz="1500" b="0" i="0" u="none" strike="noStrike" dirty="0">
                          <a:solidFill>
                            <a:srgbClr val="000000"/>
                          </a:solidFill>
                          <a:effectLst/>
                          <a:latin typeface="ＭＳ Ｐゴシック" panose="020B0600070205080204" pitchFamily="50" charset="-128"/>
                          <a:ea typeface="ＭＳ Ｐゴシック" panose="020B0600070205080204" pitchFamily="50" charset="-128"/>
                        </a:rPr>
                        <a:t>0.9</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en-US" altLang="ja-JP" sz="1500" b="0" i="0" u="none" strike="noStrike" dirty="0">
                          <a:solidFill>
                            <a:srgbClr val="000000"/>
                          </a:solidFill>
                          <a:effectLst/>
                          <a:latin typeface="ＭＳ Ｐゴシック" panose="020B0600070205080204" pitchFamily="50" charset="-128"/>
                          <a:ea typeface="ＭＳ Ｐゴシック" panose="020B0600070205080204" pitchFamily="50" charset="-128"/>
                        </a:rPr>
                        <a:t>0.6</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en-US" altLang="ja-JP" sz="1500" b="0" i="0" u="none" strike="noStrike" dirty="0">
                          <a:solidFill>
                            <a:srgbClr val="000000"/>
                          </a:solidFill>
                          <a:effectLst/>
                          <a:latin typeface="ＭＳ Ｐゴシック" panose="020B0600070205080204" pitchFamily="50" charset="-128"/>
                          <a:ea typeface="ＭＳ Ｐゴシック" panose="020B0600070205080204" pitchFamily="50" charset="-128"/>
                        </a:rPr>
                        <a:t>0.9</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629167561"/>
                  </a:ext>
                </a:extLst>
              </a:tr>
              <a:tr h="713572">
                <a:tc rowSpan="2">
                  <a:txBody>
                    <a:bodyPr/>
                    <a:lstStyle/>
                    <a:p>
                      <a:pPr algn="ctr" fontAlgn="ctr"/>
                      <a:r>
                        <a:rPr lang="en-US" sz="15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ORP</a:t>
                      </a:r>
                      <a:endParaRPr lang="en-US" sz="1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gridSpan="2">
                  <a:txBody>
                    <a:bodyPr/>
                    <a:lstStyle/>
                    <a:p>
                      <a:pPr algn="ctr" fontAlgn="ctr"/>
                      <a:r>
                        <a:rPr lang="ja-JP" altLang="en-US" sz="1500" b="0" i="0" u="none" strike="noStrike">
                          <a:solidFill>
                            <a:srgbClr val="000000"/>
                          </a:solidFill>
                          <a:effectLst/>
                          <a:latin typeface="ＭＳ Ｐゴシック" panose="020B0600070205080204" pitchFamily="50" charset="-128"/>
                          <a:ea typeface="ＭＳ Ｐゴシック" panose="020B0600070205080204" pitchFamily="50" charset="-128"/>
                        </a:rPr>
                        <a:t>上層</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rowSpan="2">
                  <a:txBody>
                    <a:bodyPr/>
                    <a:lstStyle/>
                    <a:p>
                      <a:pPr marL="174625" indent="-174625" algn="l" fontAlgn="ctr">
                        <a:buFont typeface="Wingdings" panose="05000000000000000000" pitchFamily="2" charset="2"/>
                        <a:buChar char="l"/>
                      </a:pPr>
                      <a:r>
                        <a:rPr lang="ja-JP" altLang="en-US" sz="14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エリア</a:t>
                      </a:r>
                      <a:r>
                        <a:rPr lang="en-US" altLang="ja-JP" sz="14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1</a:t>
                      </a:r>
                      <a:r>
                        <a:rPr lang="ja-JP" altLang="en-US" sz="14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万才橋で薬剤散布後改善・</a:t>
                      </a:r>
                      <a:r>
                        <a:rPr lang="ja-JP" altLang="en-US" sz="1400" b="1" i="0" u="none" strike="noStrike" dirty="0" smtClean="0">
                          <a:solidFill>
                            <a:srgbClr val="0000FF"/>
                          </a:solidFill>
                          <a:effectLst/>
                          <a:latin typeface="ＭＳ Ｐゴシック" panose="020B0600070205080204" pitchFamily="50" charset="-128"/>
                          <a:ea typeface="ＭＳ Ｐゴシック" panose="020B0600070205080204" pitchFamily="50" charset="-128"/>
                        </a:rPr>
                        <a:t>緩和</a:t>
                      </a:r>
                      <a:r>
                        <a:rPr lang="ja-JP" altLang="en-US" sz="14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傾向</a:t>
                      </a:r>
                      <a:endParaRPr lang="en-US" altLang="ja-JP" sz="1400" b="1" i="0" u="none" strike="noStrike" dirty="0" smtClean="0">
                        <a:solidFill>
                          <a:srgbClr val="FF0000"/>
                        </a:solidFill>
                        <a:effectLst/>
                        <a:latin typeface="ＭＳ Ｐゴシック" panose="020B0600070205080204" pitchFamily="50" charset="-128"/>
                        <a:ea typeface="ＭＳ Ｐゴシック" panose="020B0600070205080204" pitchFamily="50" charset="-128"/>
                      </a:endParaRPr>
                    </a:p>
                    <a:p>
                      <a:pPr marL="174625" indent="-174625" algn="l" fontAlgn="ctr">
                        <a:buFont typeface="Wingdings" panose="05000000000000000000" pitchFamily="2" charset="2"/>
                        <a:buChar char="l"/>
                      </a:pPr>
                      <a:r>
                        <a:rPr lang="ja-JP" altLang="en-US" sz="1400" b="1" i="0" u="none" strike="noStrike" dirty="0" smtClean="0">
                          <a:solidFill>
                            <a:schemeClr val="tx1"/>
                          </a:solidFill>
                          <a:effectLst/>
                          <a:latin typeface="ＭＳ Ｐゴシック" panose="020B0600070205080204" pitchFamily="50" charset="-128"/>
                          <a:ea typeface="ＭＳ Ｐゴシック" panose="020B0600070205080204" pitchFamily="50" charset="-128"/>
                        </a:rPr>
                        <a:t>他は一貫した改善・緩和傾向はなし</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　　</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12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77999347"/>
                  </a:ext>
                </a:extLst>
              </a:tr>
              <a:tr h="713572">
                <a:tc vMerge="1">
                  <a:txBody>
                    <a:bodyPr/>
                    <a:lstStyle/>
                    <a:p>
                      <a:endParaRPr kumimoji="1" lang="ja-JP" altLang="en-US"/>
                    </a:p>
                  </a:txBody>
                  <a:tcPr/>
                </a:tc>
                <a:tc gridSpan="2">
                  <a:txBody>
                    <a:bodyPr/>
                    <a:lstStyle/>
                    <a:p>
                      <a:pPr algn="ctr" fontAlgn="ctr"/>
                      <a:r>
                        <a:rPr lang="ja-JP" altLang="en-US" sz="1500" b="0" i="0" u="none" strike="noStrike" dirty="0">
                          <a:solidFill>
                            <a:srgbClr val="000000"/>
                          </a:solidFill>
                          <a:effectLst/>
                          <a:latin typeface="ＭＳ Ｐゴシック" panose="020B0600070205080204" pitchFamily="50" charset="-128"/>
                          <a:ea typeface="ＭＳ Ｐゴシック" panose="020B0600070205080204" pitchFamily="50" charset="-128"/>
                        </a:rPr>
                        <a:t>下層</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vMerge="1">
                  <a:txBody>
                    <a:bodyPr/>
                    <a:lstStyle/>
                    <a:p>
                      <a:pPr algn="ctr" fontAlgn="ct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06233494"/>
                  </a:ext>
                </a:extLst>
              </a:tr>
              <a:tr h="713572">
                <a:tc rowSpan="2">
                  <a:txBody>
                    <a:bodyPr/>
                    <a:lstStyle/>
                    <a:p>
                      <a:pPr algn="ctr" fontAlgn="ctr"/>
                      <a:r>
                        <a:rPr lang="ja-JP" altLang="en-US" sz="1500" b="0" i="0" u="none" strike="noStrike" dirty="0">
                          <a:solidFill>
                            <a:srgbClr val="000000"/>
                          </a:solidFill>
                          <a:effectLst/>
                          <a:latin typeface="ＭＳ Ｐゴシック" panose="020B0600070205080204" pitchFamily="50" charset="-128"/>
                          <a:ea typeface="ＭＳ Ｐゴシック" panose="020B0600070205080204" pitchFamily="50" charset="-128"/>
                        </a:rPr>
                        <a:t>全硫化物</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gridSpan="2">
                  <a:txBody>
                    <a:bodyPr/>
                    <a:lstStyle/>
                    <a:p>
                      <a:pPr algn="ctr" fontAlgn="ctr"/>
                      <a:r>
                        <a:rPr lang="ja-JP" altLang="en-US" sz="1500" b="0" i="0" u="none" strike="noStrike" dirty="0">
                          <a:solidFill>
                            <a:srgbClr val="000000"/>
                          </a:solidFill>
                          <a:effectLst/>
                          <a:latin typeface="ＭＳ Ｐゴシック" panose="020B0600070205080204" pitchFamily="50" charset="-128"/>
                          <a:ea typeface="ＭＳ Ｐゴシック" panose="020B0600070205080204" pitchFamily="50" charset="-128"/>
                        </a:rPr>
                        <a:t>上層</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rowSpan="2">
                  <a:txBody>
                    <a:bodyPr/>
                    <a:lstStyle/>
                    <a:p>
                      <a:pPr marL="174625" indent="-174625" algn="l" fontAlgn="ctr">
                        <a:buFont typeface="Wingdings" panose="05000000000000000000" pitchFamily="2" charset="2"/>
                        <a:buChar char="l"/>
                      </a:pPr>
                      <a:r>
                        <a:rPr lang="ja-JP" altLang="en-US" sz="14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エリア</a:t>
                      </a:r>
                      <a:r>
                        <a:rPr lang="en-US" altLang="ja-JP" sz="14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2</a:t>
                      </a:r>
                      <a:r>
                        <a:rPr lang="ja-JP" altLang="en-US" sz="14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千歳橋、エリア</a:t>
                      </a:r>
                      <a:r>
                        <a:rPr lang="en-US" altLang="ja-JP" sz="14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3</a:t>
                      </a:r>
                      <a:r>
                        <a:rPr lang="ja-JP" altLang="en-US" sz="14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南弁天橋では非出水期に改善傾向</a:t>
                      </a:r>
                      <a:endParaRPr lang="ja-JP" altLang="en-US" sz="1400" b="1"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12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3288850"/>
                  </a:ext>
                </a:extLst>
              </a:tr>
              <a:tr h="713572">
                <a:tc vMerge="1">
                  <a:txBody>
                    <a:bodyPr/>
                    <a:lstStyle/>
                    <a:p>
                      <a:endParaRPr kumimoji="1" lang="ja-JP" altLang="en-US"/>
                    </a:p>
                  </a:txBody>
                  <a:tcPr/>
                </a:tc>
                <a:tc gridSpan="2">
                  <a:txBody>
                    <a:bodyPr/>
                    <a:lstStyle/>
                    <a:p>
                      <a:pPr algn="ctr" fontAlgn="ctr"/>
                      <a:r>
                        <a:rPr lang="ja-JP" altLang="en-US" sz="1500" b="0" i="0" u="none" strike="noStrike" dirty="0">
                          <a:solidFill>
                            <a:srgbClr val="000000"/>
                          </a:solidFill>
                          <a:effectLst/>
                          <a:latin typeface="ＭＳ Ｐゴシック" panose="020B0600070205080204" pitchFamily="50" charset="-128"/>
                          <a:ea typeface="ＭＳ Ｐゴシック" panose="020B0600070205080204" pitchFamily="50" charset="-128"/>
                        </a:rPr>
                        <a:t>下層</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vMerge="1">
                  <a:txBody>
                    <a:bodyPr/>
                    <a:lstStyle/>
                    <a:p>
                      <a:pPr algn="ctr" fontAlgn="ct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5149446"/>
                  </a:ext>
                </a:extLst>
              </a:tr>
              <a:tr h="713572">
                <a:tc rowSpan="2">
                  <a:txBody>
                    <a:bodyPr/>
                    <a:lstStyle/>
                    <a:p>
                      <a:pPr algn="ctr" fontAlgn="ctr"/>
                      <a:r>
                        <a:rPr lang="en-US" sz="1500" b="0" i="0" u="none" strike="noStrike">
                          <a:solidFill>
                            <a:srgbClr val="000000"/>
                          </a:solidFill>
                          <a:effectLst/>
                          <a:latin typeface="ＭＳ Ｐゴシック" panose="020B0600070205080204" pitchFamily="50" charset="-128"/>
                          <a:ea typeface="ＭＳ Ｐゴシック" panose="020B0600070205080204" pitchFamily="50" charset="-128"/>
                        </a:rPr>
                        <a:t>TOC</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gridSpan="2">
                  <a:txBody>
                    <a:bodyPr/>
                    <a:lstStyle/>
                    <a:p>
                      <a:pPr algn="ctr" fontAlgn="ctr"/>
                      <a:r>
                        <a:rPr lang="ja-JP" altLang="en-US" sz="1500" b="0" i="0" u="none" strike="noStrike" dirty="0">
                          <a:solidFill>
                            <a:srgbClr val="000000"/>
                          </a:solidFill>
                          <a:effectLst/>
                          <a:latin typeface="ＭＳ Ｐゴシック" panose="020B0600070205080204" pitchFamily="50" charset="-128"/>
                          <a:ea typeface="ＭＳ Ｐゴシック" panose="020B0600070205080204" pitchFamily="50" charset="-128"/>
                        </a:rPr>
                        <a:t>上層</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rowSpan="2">
                  <a:txBody>
                    <a:bodyPr/>
                    <a:lstStyle/>
                    <a:p>
                      <a:pPr marL="174625" indent="-174625" algn="l" fontAlgn="ctr">
                        <a:buFont typeface="Wingdings" panose="05000000000000000000" pitchFamily="2" charset="2"/>
                        <a:buChar char="l"/>
                      </a:pPr>
                      <a:r>
                        <a:rPr lang="ja-JP" altLang="en-US" sz="14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エリア</a:t>
                      </a:r>
                      <a:r>
                        <a:rPr lang="en-US" altLang="ja-JP" sz="14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1</a:t>
                      </a:r>
                      <a:r>
                        <a:rPr lang="ja-JP" altLang="en-US" sz="14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万才橋下層では出水期に改善傾向</a:t>
                      </a:r>
                      <a:endParaRPr lang="en-US" altLang="ja-JP" sz="1400" b="1" i="0" u="none" strike="noStrike" dirty="0" smtClean="0">
                        <a:solidFill>
                          <a:srgbClr val="FF0000"/>
                        </a:solidFill>
                        <a:effectLst/>
                        <a:latin typeface="ＭＳ Ｐゴシック" panose="020B0600070205080204" pitchFamily="50" charset="-128"/>
                        <a:ea typeface="ＭＳ Ｐゴシック" panose="020B0600070205080204" pitchFamily="50" charset="-128"/>
                      </a:endParaRPr>
                    </a:p>
                    <a:p>
                      <a:pPr marL="174625" indent="-174625" algn="l" fontAlgn="ctr">
                        <a:buFont typeface="Wingdings" panose="05000000000000000000" pitchFamily="2" charset="2"/>
                        <a:buChar char="l"/>
                      </a:pPr>
                      <a:r>
                        <a:rPr lang="ja-JP" altLang="en-US" sz="14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エリア</a:t>
                      </a:r>
                      <a:r>
                        <a:rPr lang="en-US" altLang="ja-JP" sz="14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2</a:t>
                      </a:r>
                      <a:r>
                        <a:rPr lang="ja-JP" altLang="en-US" sz="14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千歳橋、エリア</a:t>
                      </a:r>
                      <a:r>
                        <a:rPr lang="en-US" altLang="ja-JP" sz="14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3</a:t>
                      </a:r>
                      <a:r>
                        <a:rPr lang="ja-JP" altLang="en-US" sz="14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南弁天橋では非出水期に改善傾向</a:t>
                      </a: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49598582"/>
                  </a:ext>
                </a:extLst>
              </a:tr>
              <a:tr h="713572">
                <a:tc vMerge="1">
                  <a:txBody>
                    <a:bodyPr/>
                    <a:lstStyle/>
                    <a:p>
                      <a:endParaRPr kumimoji="1" lang="ja-JP" altLang="en-US"/>
                    </a:p>
                  </a:txBody>
                  <a:tcPr/>
                </a:tc>
                <a:tc gridSpan="2">
                  <a:txBody>
                    <a:bodyPr/>
                    <a:lstStyle/>
                    <a:p>
                      <a:pPr algn="ctr" fontAlgn="ctr"/>
                      <a:r>
                        <a:rPr lang="ja-JP" altLang="en-US" sz="1500" b="0" i="0" u="none" strike="noStrike" dirty="0">
                          <a:solidFill>
                            <a:srgbClr val="000000"/>
                          </a:solidFill>
                          <a:effectLst/>
                          <a:latin typeface="ＭＳ Ｐゴシック" panose="020B0600070205080204" pitchFamily="50" charset="-128"/>
                          <a:ea typeface="ＭＳ Ｐゴシック" panose="020B0600070205080204" pitchFamily="50" charset="-128"/>
                        </a:rPr>
                        <a:t>下層</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vMerge="1">
                  <a:txBody>
                    <a:bodyPr/>
                    <a:lstStyle/>
                    <a:p>
                      <a:pPr algn="ctr" fontAlgn="ct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12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06079376"/>
                  </a:ext>
                </a:extLst>
              </a:tr>
              <a:tr h="713572">
                <a:tc rowSpan="2">
                  <a:txBody>
                    <a:bodyPr/>
                    <a:lstStyle/>
                    <a:p>
                      <a:pPr algn="ctr" fontAlgn="ctr"/>
                      <a:r>
                        <a:rPr lang="ja-JP" altLang="en-US" sz="1500" b="0" i="0" u="none" strike="noStrike">
                          <a:solidFill>
                            <a:srgbClr val="000000"/>
                          </a:solidFill>
                          <a:effectLst/>
                          <a:latin typeface="ＭＳ Ｐゴシック" panose="020B0600070205080204" pitchFamily="50" charset="-128"/>
                          <a:ea typeface="ＭＳ Ｐゴシック" panose="020B0600070205080204" pitchFamily="50" charset="-128"/>
                        </a:rPr>
                        <a:t>強熱減量</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gridSpan="2">
                  <a:txBody>
                    <a:bodyPr/>
                    <a:lstStyle/>
                    <a:p>
                      <a:pPr algn="ctr" fontAlgn="ctr"/>
                      <a:r>
                        <a:rPr lang="ja-JP" altLang="en-US" sz="1500" b="0" i="0" u="none" strike="noStrike" dirty="0">
                          <a:solidFill>
                            <a:srgbClr val="000000"/>
                          </a:solidFill>
                          <a:effectLst/>
                          <a:latin typeface="ＭＳ Ｐゴシック" panose="020B0600070205080204" pitchFamily="50" charset="-128"/>
                          <a:ea typeface="ＭＳ Ｐゴシック" panose="020B0600070205080204" pitchFamily="50" charset="-128"/>
                        </a:rPr>
                        <a:t>上層</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rowSpan="2">
                  <a:txBody>
                    <a:bodyPr/>
                    <a:lstStyle/>
                    <a:p>
                      <a:pPr marL="174625" indent="-174625" algn="l" fontAlgn="ctr">
                        <a:buFont typeface="Wingdings" panose="05000000000000000000" pitchFamily="2" charset="2"/>
                        <a:buChar char="l"/>
                      </a:pP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ja-JP" altLang="en-US" sz="14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エリア</a:t>
                      </a:r>
                      <a:r>
                        <a:rPr lang="en-US" altLang="ja-JP" sz="14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1</a:t>
                      </a:r>
                      <a:r>
                        <a:rPr lang="ja-JP" altLang="en-US" sz="14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万才橋では下層で通年改善・</a:t>
                      </a:r>
                      <a:r>
                        <a:rPr lang="ja-JP" altLang="en-US" sz="1400" b="1" i="0" u="none" strike="noStrike" dirty="0" smtClean="0">
                          <a:solidFill>
                            <a:srgbClr val="0000FF"/>
                          </a:solidFill>
                          <a:effectLst/>
                          <a:latin typeface="ＭＳ Ｐゴシック" panose="020B0600070205080204" pitchFamily="50" charset="-128"/>
                          <a:ea typeface="ＭＳ Ｐゴシック" panose="020B0600070205080204" pitchFamily="50" charset="-128"/>
                        </a:rPr>
                        <a:t>緩和</a:t>
                      </a:r>
                      <a:r>
                        <a:rPr lang="ja-JP" altLang="en-US" sz="14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傾向</a:t>
                      </a:r>
                      <a:endParaRPr lang="en-US" altLang="ja-JP" sz="1400" b="1" i="0" u="none" strike="noStrike" dirty="0" smtClean="0">
                        <a:solidFill>
                          <a:srgbClr val="FF0000"/>
                        </a:solidFill>
                        <a:effectLst/>
                        <a:latin typeface="ＭＳ Ｐゴシック" panose="020B0600070205080204" pitchFamily="50" charset="-128"/>
                        <a:ea typeface="ＭＳ Ｐゴシック" panose="020B0600070205080204" pitchFamily="50" charset="-128"/>
                      </a:endParaRPr>
                    </a:p>
                    <a:p>
                      <a:pPr marL="174625" indent="-174625" algn="l" fontAlgn="ctr">
                        <a:buFont typeface="Wingdings" panose="05000000000000000000" pitchFamily="2" charset="2"/>
                        <a:buChar char="l"/>
                      </a:pPr>
                      <a:r>
                        <a:rPr lang="ja-JP" altLang="en-US" sz="14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エリア</a:t>
                      </a:r>
                      <a:r>
                        <a:rPr lang="en-US" altLang="ja-JP" sz="14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2</a:t>
                      </a:r>
                      <a:r>
                        <a:rPr lang="ja-JP" altLang="en-US" sz="14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千歳橋、エリア</a:t>
                      </a:r>
                      <a:r>
                        <a:rPr lang="en-US" altLang="ja-JP" sz="14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3</a:t>
                      </a:r>
                      <a:r>
                        <a:rPr lang="ja-JP" altLang="en-US" sz="14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南弁天ア橋では非出水期に改善</a:t>
                      </a:r>
                      <a:r>
                        <a:rPr lang="ja-JP" altLang="en-US" sz="1400" b="1" i="0" u="none" strike="noStrike" dirty="0" smtClean="0">
                          <a:solidFill>
                            <a:srgbClr val="0000FF"/>
                          </a:solidFill>
                          <a:effectLst/>
                          <a:latin typeface="ＭＳ Ｐゴシック" panose="020B0600070205080204" pitchFamily="50" charset="-128"/>
                          <a:ea typeface="ＭＳ Ｐゴシック" panose="020B0600070205080204" pitchFamily="50" charset="-128"/>
                        </a:rPr>
                        <a:t>緩和</a:t>
                      </a:r>
                      <a:r>
                        <a:rPr lang="ja-JP" altLang="en-US" sz="1400" b="1" i="0" u="none" strike="noStrike" dirty="0" smtClean="0">
                          <a:solidFill>
                            <a:srgbClr val="FF0000"/>
                          </a:solidFill>
                          <a:effectLst/>
                          <a:latin typeface="ＭＳ Ｐゴシック" panose="020B0600070205080204" pitchFamily="50" charset="-128"/>
                          <a:ea typeface="ＭＳ Ｐゴシック" panose="020B0600070205080204" pitchFamily="50" charset="-128"/>
                        </a:rPr>
                        <a:t>傾向</a:t>
                      </a:r>
                      <a:endParaRPr lang="ja-JP" altLang="en-US" sz="1400" b="1"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2848636"/>
                  </a:ext>
                </a:extLst>
              </a:tr>
              <a:tr h="713572">
                <a:tc vMerge="1">
                  <a:txBody>
                    <a:bodyPr/>
                    <a:lstStyle/>
                    <a:p>
                      <a:endParaRPr kumimoji="1" lang="ja-JP" altLang="en-US"/>
                    </a:p>
                  </a:txBody>
                  <a:tcPr/>
                </a:tc>
                <a:tc gridSpan="2">
                  <a:txBody>
                    <a:bodyPr/>
                    <a:lstStyle/>
                    <a:p>
                      <a:pPr algn="ctr" fontAlgn="ctr"/>
                      <a:r>
                        <a:rPr lang="ja-JP" altLang="en-US" sz="1500" b="0" i="0" u="none" strike="noStrike" dirty="0">
                          <a:solidFill>
                            <a:srgbClr val="000000"/>
                          </a:solidFill>
                          <a:effectLst/>
                          <a:latin typeface="ＭＳ Ｐゴシック" panose="020B0600070205080204" pitchFamily="50" charset="-128"/>
                          <a:ea typeface="ＭＳ Ｐゴシック" panose="020B0600070205080204" pitchFamily="50" charset="-128"/>
                        </a:rPr>
                        <a:t>下層</a:t>
                      </a: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vMerge="1">
                  <a:txBody>
                    <a:bodyPr/>
                    <a:lstStyle/>
                    <a:p>
                      <a:pPr algn="ctr" fontAlgn="ct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12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1200" b="1" i="0" u="none" strike="noStrike" dirty="0">
                          <a:solidFill>
                            <a:srgbClr val="0000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i="0" u="none" strike="noStrike"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ja-JP" sz="1200" b="1" i="0" u="none" strike="noStrike" dirty="0">
                          <a:solidFill>
                            <a:srgbClr val="0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1619249"/>
                  </a:ext>
                </a:extLst>
              </a:tr>
              <a:tr h="713572">
                <a:tc gridSpan="4">
                  <a:txBody>
                    <a:bodyPr/>
                    <a:lstStyle/>
                    <a:p>
                      <a:pPr algn="ctr" fontAlgn="ctr"/>
                      <a:r>
                        <a:rPr lang="ja-JP" altLang="en-US" sz="15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改善緩和項目数合計（平均）</a:t>
                      </a:r>
                      <a:endParaRPr lang="ja-JP" altLang="en-US" sz="1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pPr algn="ctr" fontAlgn="ctr"/>
                      <a:endParaRPr lang="ja-JP" altLang="en-US" sz="1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hMerge="1">
                  <a:txBody>
                    <a:bodyPr/>
                    <a:lstStyle/>
                    <a:p>
                      <a:endParaRPr kumimoji="1" lang="ja-JP" altLang="en-US"/>
                    </a:p>
                  </a:txBody>
                  <a:tcPr/>
                </a:tc>
                <a:tc hMerge="1">
                  <a:txBody>
                    <a:bodyPr/>
                    <a:lstStyle/>
                    <a:p>
                      <a:pPr marL="174625" indent="-174625" algn="l" fontAlgn="ctr">
                        <a:buFont typeface="Wingdings" panose="05000000000000000000" pitchFamily="2" charset="2"/>
                        <a:buChar char="l"/>
                      </a:pPr>
                      <a:endParaRPr lang="ja-JP" altLang="en-US" sz="1400" b="1"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047" marR="9047" marT="90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US" altLang="ja-JP" sz="1100" b="1" i="0" u="none" strike="noStrike"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5</a:t>
                      </a:r>
                      <a:r>
                        <a:rPr lang="ja-JP" altLang="en-US" sz="1100" b="1" i="0" u="none" strike="noStrike"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lang="en-US" altLang="ja-JP" sz="1100" b="1" i="0" u="none" strike="noStrike"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20.8%)</a:t>
                      </a:r>
                      <a:endParaRPr lang="ja-JP" altLang="en-US" sz="11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en-US" altLang="ja-JP"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en-US" altLang="ja-JP"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algn="ctr" fontAlgn="ct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algn="ctr" fontAlgn="ctr"/>
                      <a:r>
                        <a:rPr lang="en-US" altLang="ja-JP" sz="1200" b="1" i="0" u="none" strike="noStrike"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8(25.0%)</a:t>
                      </a: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algn="ctr" fontAlgn="ct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en-US" altLang="ja-JP"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fontAlgn="ctr"/>
                      <a:r>
                        <a:rPr lang="en-US" altLang="ja-JP" sz="1200" b="1" i="0" u="none" strike="noStrike"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6(25.0%)</a:t>
                      </a: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en-US" altLang="ja-JP"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algn="ctr" fontAlgn="ctr"/>
                      <a:r>
                        <a:rPr lang="en-US" altLang="ja-JP" sz="1200" b="1" i="0" u="none" strike="noStrike"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9(28.1%)</a:t>
                      </a: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en-US" altLang="ja-JP"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fontAlgn="ctr"/>
                      <a:r>
                        <a:rPr lang="en-US" altLang="ja-JP" sz="1200" b="1" i="0" u="none" strike="noStrike"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7(29.2%)</a:t>
                      </a: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en-US" altLang="ja-JP"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algn="ctr" fontAlgn="ctr"/>
                      <a:r>
                        <a:rPr lang="en-US" altLang="ja-JP" sz="1200" b="1" i="0" u="none" strike="noStrike"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3(9.4%)</a:t>
                      </a: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en-US" altLang="ja-JP"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fontAlgn="ctr"/>
                      <a:r>
                        <a:rPr lang="en-US" altLang="ja-JP" sz="1200" b="1" i="0" u="none" strike="noStrike"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7(29.2%)</a:t>
                      </a: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en-US" altLang="ja-JP"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algn="ctr" fontAlgn="ctr"/>
                      <a:r>
                        <a:rPr lang="en-US" altLang="ja-JP" sz="1200" b="1" i="0" u="none" strike="noStrike"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11(34.3%)</a:t>
                      </a: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en-US" altLang="ja-JP"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fontAlgn="ctr"/>
                      <a:r>
                        <a:rPr lang="en-US" altLang="ja-JP" sz="1200" b="1" i="0" u="none" strike="noStrike"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7(29.2%)</a:t>
                      </a: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en-US" altLang="ja-JP"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algn="ctr" fontAlgn="ctr"/>
                      <a:r>
                        <a:rPr lang="en-US" altLang="ja-JP" sz="1200" b="1" i="0" u="none" strike="noStrike"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13(40.6%)</a:t>
                      </a: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en-US" altLang="ja-JP"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fontAlgn="ctr"/>
                      <a:r>
                        <a:rPr lang="en-US" altLang="ja-JP" sz="1200" b="1" i="0" u="none" strike="noStrike"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7(29.2%)</a:t>
                      </a: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en-US" altLang="ja-JP"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algn="ctr" fontAlgn="ctr"/>
                      <a:r>
                        <a:rPr lang="en-US" altLang="ja-JP" sz="1200" b="1" i="0" u="none" strike="noStrike" dirty="0" smtClean="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13(40.6%)</a:t>
                      </a: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ja-JP" altLang="en-US"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en-US" altLang="ja-JP" sz="1200" b="1" i="0" u="none" strike="noStrike" dirty="0">
                        <a:solidFill>
                          <a:schemeClr val="tx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9047" marR="9047" marT="9047"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071739"/>
                  </a:ext>
                </a:extLst>
              </a:tr>
            </a:tbl>
          </a:graphicData>
        </a:graphic>
      </p:graphicFrame>
      <p:graphicFrame>
        <p:nvGraphicFramePr>
          <p:cNvPr id="17" name="表 16">
            <a:extLst>
              <a:ext uri="{FF2B5EF4-FFF2-40B4-BE49-F238E27FC236}">
                <a16:creationId xmlns:a16="http://schemas.microsoft.com/office/drawing/2014/main" id="{D7F2FBA7-ABBD-4074-8C34-613E782EAC07}"/>
              </a:ext>
            </a:extLst>
          </p:cNvPr>
          <p:cNvGraphicFramePr>
            <a:graphicFrameLocks noGrp="1"/>
          </p:cNvGraphicFramePr>
          <p:nvPr>
            <p:extLst>
              <p:ext uri="{D42A27DB-BD31-4B8C-83A1-F6EECF244321}">
                <p14:modId xmlns:p14="http://schemas.microsoft.com/office/powerpoint/2010/main" val="1979178772"/>
              </p:ext>
            </p:extLst>
          </p:nvPr>
        </p:nvGraphicFramePr>
        <p:xfrm>
          <a:off x="-325" y="640596"/>
          <a:ext cx="15120000" cy="458938"/>
        </p:xfrm>
        <a:graphic>
          <a:graphicData uri="http://schemas.openxmlformats.org/drawingml/2006/table">
            <a:tbl>
              <a:tblPr firstRow="1" bandRow="1">
                <a:tableStyleId>{5C22544A-7EE6-4342-B048-85BDC9FD1C3A}</a:tableStyleId>
              </a:tblPr>
              <a:tblGrid>
                <a:gridCol w="15120000">
                  <a:extLst>
                    <a:ext uri="{9D8B030D-6E8A-4147-A177-3AD203B41FA5}">
                      <a16:colId xmlns:a16="http://schemas.microsoft.com/office/drawing/2014/main" val="3578394316"/>
                    </a:ext>
                  </a:extLst>
                </a:gridCol>
              </a:tblGrid>
              <a:tr h="458938">
                <a:tc>
                  <a:txBody>
                    <a:bodyPr/>
                    <a:lstStyle/>
                    <a:p>
                      <a:pPr marL="0" indent="0" algn="ctr">
                        <a:buFont typeface="Wingdings" panose="05000000000000000000" pitchFamily="2" charset="2"/>
                        <a:buNone/>
                      </a:pPr>
                      <a:r>
                        <a:rPr kumimoji="1" lang="ja-JP" altLang="en-US" sz="2000" b="1" dirty="0" smtClean="0">
                          <a:latin typeface="ＭＳ Ｐゴシック" panose="020B0600070205080204" pitchFamily="50" charset="-128"/>
                          <a:ea typeface="ＭＳ Ｐゴシック" panose="020B0600070205080204" pitchFamily="50" charset="-128"/>
                        </a:rPr>
                        <a:t>調査期間ごとの底質改善効果の検証</a:t>
                      </a:r>
                      <a:endParaRPr kumimoji="1" lang="en-US" altLang="ja-JP" sz="2000" dirty="0">
                        <a:latin typeface="ＭＳ Ｐゴシック" panose="020B0600070205080204" pitchFamily="50" charset="-128"/>
                        <a:ea typeface="ＭＳ Ｐゴシック" panose="020B0600070205080204" pitchFamily="50" charset="-128"/>
                      </a:endParaRPr>
                    </a:p>
                  </a:txBody>
                  <a:tcPr marL="142071" marR="142071" marT="71035" marB="71035" anchor="ctr">
                    <a:solidFill>
                      <a:srgbClr val="FF66CC"/>
                    </a:solidFill>
                  </a:tcPr>
                </a:tc>
                <a:extLst>
                  <a:ext uri="{0D108BD9-81ED-4DB2-BD59-A6C34878D82A}">
                    <a16:rowId xmlns:a16="http://schemas.microsoft.com/office/drawing/2014/main" val="3349066960"/>
                  </a:ext>
                </a:extLst>
              </a:tr>
            </a:tbl>
          </a:graphicData>
        </a:graphic>
      </p:graphicFrame>
      <p:sp>
        <p:nvSpPr>
          <p:cNvPr id="18" name="正方形/長方形 17">
            <a:extLst>
              <a:ext uri="{FF2B5EF4-FFF2-40B4-BE49-F238E27FC236}">
                <a16:creationId xmlns:a16="http://schemas.microsoft.com/office/drawing/2014/main" id="{7B8B2E89-8F78-401E-84C9-97230D25329D}"/>
              </a:ext>
            </a:extLst>
          </p:cNvPr>
          <p:cNvSpPr/>
          <p:nvPr/>
        </p:nvSpPr>
        <p:spPr>
          <a:xfrm>
            <a:off x="0" y="0"/>
            <a:ext cx="15119350" cy="615267"/>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sp>
        <p:nvSpPr>
          <p:cNvPr id="13" name="テキスト ボックス 12">
            <a:extLst>
              <a:ext uri="{FF2B5EF4-FFF2-40B4-BE49-F238E27FC236}">
                <a16:creationId xmlns:a16="http://schemas.microsoft.com/office/drawing/2014/main" id="{95B00D1F-138D-42CD-8BE7-2F253E30AA70}"/>
              </a:ext>
            </a:extLst>
          </p:cNvPr>
          <p:cNvSpPr txBox="1"/>
          <p:nvPr/>
        </p:nvSpPr>
        <p:spPr>
          <a:xfrm>
            <a:off x="235329" y="1139692"/>
            <a:ext cx="14699868" cy="848765"/>
          </a:xfrm>
          <a:prstGeom prst="rect">
            <a:avLst/>
          </a:prstGeom>
          <a:solidFill>
            <a:srgbClr val="FFFFCC"/>
          </a:solidFill>
          <a:ln>
            <a:solidFill>
              <a:srgbClr val="333300"/>
            </a:solidFill>
          </a:ln>
        </p:spPr>
        <p:txBody>
          <a:bodyPr wrap="square" lIns="72000" tIns="72000" rIns="72000" bIns="0" rtlCol="0">
            <a:noAutofit/>
          </a:bodyPr>
          <a:lstStyle/>
          <a:p>
            <a:pPr marL="180000" indent="-180000"/>
            <a:r>
              <a:rPr lang="ja-JP" altLang="en-US" sz="1400" dirty="0" smtClean="0">
                <a:latin typeface="ＭＳ Ｐゴシック" panose="020B0600070205080204" pitchFamily="50" charset="-128"/>
                <a:ea typeface="ＭＳ Ｐゴシック" panose="020B0600070205080204" pitchFamily="50" charset="-128"/>
              </a:rPr>
              <a:t>・期間を区切って効果が現れた期間を一覧として整理した。</a:t>
            </a:r>
            <a:r>
              <a:rPr lang="en-US" altLang="ja-JP" sz="1400" dirty="0" smtClean="0">
                <a:latin typeface="ＭＳ Ｐゴシック" panose="020B0600070205080204" pitchFamily="50" charset="-128"/>
                <a:ea typeface="ＭＳ Ｐゴシック" panose="020B0600070205080204" pitchFamily="50" charset="-128"/>
              </a:rPr>
              <a:t>9</a:t>
            </a:r>
            <a:r>
              <a:rPr lang="ja-JP" altLang="en-US" sz="1400" dirty="0" smtClean="0">
                <a:latin typeface="ＭＳ Ｐゴシック" panose="020B0600070205080204" pitchFamily="50" charset="-128"/>
                <a:ea typeface="ＭＳ Ｐゴシック" panose="020B0600070205080204" pitchFamily="50" charset="-128"/>
              </a:rPr>
              <a:t>月以降を中心に各調査項目で改善傾向が見られる期間があった。</a:t>
            </a:r>
            <a:endParaRPr lang="en-US" altLang="ja-JP" sz="1400" dirty="0" smtClean="0">
              <a:latin typeface="ＭＳ Ｐゴシック" panose="020B0600070205080204" pitchFamily="50" charset="-128"/>
              <a:ea typeface="ＭＳ Ｐゴシック" panose="020B0600070205080204" pitchFamily="50" charset="-128"/>
            </a:endParaRPr>
          </a:p>
          <a:p>
            <a:pPr marL="180000" indent="-180000"/>
            <a:r>
              <a:rPr lang="ja-JP" altLang="en-US" sz="1400" dirty="0" smtClean="0">
                <a:latin typeface="ＭＳ Ｐゴシック" panose="020B0600070205080204" pitchFamily="50" charset="-128"/>
                <a:ea typeface="ＭＳ Ｐゴシック" panose="020B0600070205080204" pitchFamily="50" charset="-128"/>
              </a:rPr>
              <a:t>・</a:t>
            </a:r>
            <a:r>
              <a:rPr lang="ja-JP" altLang="en-US" sz="1400" dirty="0">
                <a:latin typeface="ＭＳ Ｐゴシック" panose="020B0600070205080204" pitchFamily="50" charset="-128"/>
                <a:ea typeface="ＭＳ Ｐゴシック" panose="020B0600070205080204" pitchFamily="50" charset="-128"/>
              </a:rPr>
              <a:t>特</a:t>
            </a:r>
            <a:r>
              <a:rPr lang="ja-JP" altLang="en-US" sz="1400" dirty="0" smtClean="0">
                <a:latin typeface="ＭＳ Ｐゴシック" panose="020B0600070205080204" pitchFamily="50" charset="-128"/>
                <a:ea typeface="ＭＳ Ｐゴシック" panose="020B0600070205080204" pitchFamily="50" charset="-128"/>
              </a:rPr>
              <a:t>に実験区</a:t>
            </a:r>
            <a:r>
              <a:rPr lang="en-US" altLang="ja-JP" sz="1400" dirty="0" smtClean="0">
                <a:latin typeface="ＭＳ Ｐゴシック" panose="020B0600070205080204" pitchFamily="50" charset="-128"/>
                <a:ea typeface="ＭＳ Ｐゴシック" panose="020B0600070205080204" pitchFamily="50" charset="-128"/>
              </a:rPr>
              <a:t>2-2</a:t>
            </a:r>
            <a:r>
              <a:rPr lang="ja-JP" altLang="en-US" sz="1400" dirty="0" smtClean="0">
                <a:latin typeface="ＭＳ Ｐゴシック" panose="020B0600070205080204" pitchFamily="50" charset="-128"/>
                <a:ea typeface="ＭＳ Ｐゴシック" panose="020B0600070205080204" pitchFamily="50" charset="-128"/>
              </a:rPr>
              <a:t>の</a:t>
            </a:r>
            <a:r>
              <a:rPr lang="en-US" altLang="ja-JP" sz="1400" dirty="0">
                <a:latin typeface="ＭＳ Ｐゴシック" panose="020B0600070205080204" pitchFamily="50" charset="-128"/>
                <a:ea typeface="ＭＳ Ｐゴシック" panose="020B0600070205080204" pitchFamily="50" charset="-128"/>
              </a:rPr>
              <a:t>R4.11</a:t>
            </a:r>
            <a:r>
              <a:rPr lang="ja-JP" altLang="en-US" sz="1400" dirty="0" smtClean="0">
                <a:latin typeface="ＭＳ Ｐゴシック" panose="020B0600070205080204" pitchFamily="50" charset="-128"/>
                <a:ea typeface="ＭＳ Ｐゴシック" panose="020B0600070205080204" pitchFamily="50" charset="-128"/>
              </a:rPr>
              <a:t>～</a:t>
            </a:r>
            <a:r>
              <a:rPr lang="en-US" altLang="ja-JP" sz="1400" dirty="0" smtClean="0">
                <a:latin typeface="ＭＳ Ｐゴシック" panose="020B0600070205080204" pitchFamily="50" charset="-128"/>
                <a:ea typeface="ＭＳ Ｐゴシック" panose="020B0600070205080204" pitchFamily="50" charset="-128"/>
              </a:rPr>
              <a:t>2</a:t>
            </a:r>
            <a:r>
              <a:rPr lang="ja-JP" altLang="en-US" sz="1400" dirty="0" smtClean="0">
                <a:latin typeface="ＭＳ Ｐゴシック" panose="020B0600070205080204" pitchFamily="50" charset="-128"/>
                <a:ea typeface="ＭＳ Ｐゴシック" panose="020B0600070205080204" pitchFamily="50" charset="-128"/>
              </a:rPr>
              <a:t>月、エリア</a:t>
            </a:r>
            <a:r>
              <a:rPr lang="en-US" altLang="ja-JP" sz="1400" dirty="0" smtClean="0">
                <a:latin typeface="ＭＳ Ｐゴシック" panose="020B0600070205080204" pitchFamily="50" charset="-128"/>
                <a:ea typeface="ＭＳ Ｐゴシック" panose="020B0600070205080204" pitchFamily="50" charset="-128"/>
              </a:rPr>
              <a:t>3-2</a:t>
            </a:r>
            <a:r>
              <a:rPr lang="ja-JP" altLang="en-US" sz="1400" dirty="0" smtClean="0">
                <a:latin typeface="ＭＳ Ｐゴシック" panose="020B0600070205080204" pitchFamily="50" charset="-128"/>
                <a:ea typeface="ＭＳ Ｐゴシック" panose="020B0600070205080204" pitchFamily="50" charset="-128"/>
              </a:rPr>
              <a:t>の</a:t>
            </a:r>
            <a:r>
              <a:rPr lang="en-US" altLang="ja-JP" sz="1400" dirty="0" smtClean="0">
                <a:latin typeface="ＭＳ Ｐゴシック" panose="020B0600070205080204" pitchFamily="50" charset="-128"/>
                <a:ea typeface="ＭＳ Ｐゴシック" panose="020B0600070205080204" pitchFamily="50" charset="-128"/>
              </a:rPr>
              <a:t>R3.9</a:t>
            </a:r>
            <a:r>
              <a:rPr lang="ja-JP" altLang="en-US" sz="1400" dirty="0" smtClean="0">
                <a:latin typeface="ＭＳ Ｐゴシック" panose="020B0600070205080204" pitchFamily="50" charset="-128"/>
                <a:ea typeface="ＭＳ Ｐゴシック" panose="020B0600070205080204" pitchFamily="50" charset="-128"/>
              </a:rPr>
              <a:t>～</a:t>
            </a:r>
            <a:r>
              <a:rPr lang="en-US" altLang="ja-JP" sz="1400" dirty="0" smtClean="0">
                <a:latin typeface="ＭＳ Ｐゴシック" panose="020B0600070205080204" pitchFamily="50" charset="-128"/>
                <a:ea typeface="ＭＳ Ｐゴシック" panose="020B0600070205080204" pitchFamily="50" charset="-128"/>
              </a:rPr>
              <a:t>10</a:t>
            </a:r>
            <a:r>
              <a:rPr lang="ja-JP" altLang="en-US" sz="1400" dirty="0" smtClean="0">
                <a:latin typeface="ＭＳ Ｐゴシック" panose="020B0600070205080204" pitchFamily="50" charset="-128"/>
                <a:ea typeface="ＭＳ Ｐゴシック" panose="020B0600070205080204" pitchFamily="50" charset="-128"/>
              </a:rPr>
              <a:t>月、</a:t>
            </a:r>
            <a:r>
              <a:rPr lang="en-US" altLang="ja-JP" sz="1400" dirty="0" smtClean="0">
                <a:latin typeface="ＭＳ Ｐゴシック" panose="020B0600070205080204" pitchFamily="50" charset="-128"/>
                <a:ea typeface="ＭＳ Ｐゴシック" panose="020B0600070205080204" pitchFamily="50" charset="-128"/>
              </a:rPr>
              <a:t>R4.11</a:t>
            </a:r>
            <a:r>
              <a:rPr lang="ja-JP" altLang="en-US" sz="1400" dirty="0" smtClean="0">
                <a:latin typeface="ＭＳ Ｐゴシック" panose="020B0600070205080204" pitchFamily="50" charset="-128"/>
                <a:ea typeface="ＭＳ Ｐゴシック" panose="020B0600070205080204" pitchFamily="50" charset="-128"/>
              </a:rPr>
              <a:t>～</a:t>
            </a:r>
            <a:r>
              <a:rPr lang="en-US" altLang="ja-JP" sz="1400" dirty="0" smtClean="0">
                <a:latin typeface="ＭＳ Ｐゴシック" panose="020B0600070205080204" pitchFamily="50" charset="-128"/>
                <a:ea typeface="ＭＳ Ｐゴシック" panose="020B0600070205080204" pitchFamily="50" charset="-128"/>
              </a:rPr>
              <a:t>2</a:t>
            </a:r>
            <a:r>
              <a:rPr lang="ja-JP" altLang="en-US" sz="1400" dirty="0" smtClean="0">
                <a:latin typeface="ＭＳ Ｐゴシック" panose="020B0600070205080204" pitchFamily="50" charset="-128"/>
                <a:ea typeface="ＭＳ Ｐゴシック" panose="020B0600070205080204" pitchFamily="50" charset="-128"/>
              </a:rPr>
              <a:t>月に上層・下層とも多くの項目について改善・緩和が見られている。</a:t>
            </a:r>
            <a:endParaRPr lang="en-US" altLang="ja-JP" sz="1400" dirty="0" smtClean="0">
              <a:latin typeface="ＭＳ Ｐゴシック" panose="020B0600070205080204" pitchFamily="50" charset="-128"/>
              <a:ea typeface="ＭＳ Ｐゴシック" panose="020B0600070205080204" pitchFamily="50" charset="-128"/>
            </a:endParaRPr>
          </a:p>
          <a:p>
            <a:pPr marL="180000" indent="-180000"/>
            <a:r>
              <a:rPr lang="ja-JP" altLang="en-US" sz="1400" dirty="0" smtClean="0">
                <a:latin typeface="ＭＳ Ｐゴシック" panose="020B0600070205080204" pitchFamily="50" charset="-128"/>
                <a:ea typeface="ＭＳ Ｐゴシック" panose="020B0600070205080204" pitchFamily="50" charset="-128"/>
              </a:rPr>
              <a:t>・以上から比較的降雨の少なかった</a:t>
            </a:r>
            <a:r>
              <a:rPr lang="en-US" altLang="ja-JP" sz="1400" dirty="0" smtClean="0">
                <a:latin typeface="ＭＳ Ｐゴシック" panose="020B0600070205080204" pitchFamily="50" charset="-128"/>
                <a:ea typeface="ＭＳ Ｐゴシック" panose="020B0600070205080204" pitchFamily="50" charset="-128"/>
              </a:rPr>
              <a:t>R3.9</a:t>
            </a:r>
            <a:r>
              <a:rPr lang="ja-JP" altLang="en-US" sz="1400" dirty="0" smtClean="0">
                <a:latin typeface="ＭＳ Ｐゴシック" panose="020B0600070205080204" pitchFamily="50" charset="-128"/>
                <a:ea typeface="ＭＳ Ｐゴシック" panose="020B0600070205080204" pitchFamily="50" charset="-128"/>
              </a:rPr>
              <a:t>月～</a:t>
            </a:r>
            <a:r>
              <a:rPr lang="en-US" altLang="ja-JP" sz="1400" dirty="0" smtClean="0">
                <a:latin typeface="ＭＳ Ｐゴシック" panose="020B0600070205080204" pitchFamily="50" charset="-128"/>
                <a:ea typeface="ＭＳ Ｐゴシック" panose="020B0600070205080204" pitchFamily="50" charset="-128"/>
              </a:rPr>
              <a:t>R4.2</a:t>
            </a:r>
            <a:r>
              <a:rPr lang="ja-JP" altLang="en-US" sz="1400" dirty="0" smtClean="0">
                <a:latin typeface="ＭＳ Ｐゴシック" panose="020B0600070205080204" pitchFamily="50" charset="-128"/>
                <a:ea typeface="ＭＳ Ｐゴシック" panose="020B0600070205080204" pitchFamily="50" charset="-128"/>
              </a:rPr>
              <a:t>月にかけては、薬剤による底質改善効果が見られたといえる。</a:t>
            </a:r>
            <a:endParaRPr lang="en-US" altLang="ja-JP" sz="1400" dirty="0">
              <a:latin typeface="ＭＳ Ｐゴシック" panose="020B0600070205080204" pitchFamily="50" charset="-128"/>
              <a:ea typeface="ＭＳ Ｐゴシック" panose="020B0600070205080204" pitchFamily="50" charset="-128"/>
            </a:endParaRPr>
          </a:p>
        </p:txBody>
      </p:sp>
      <p:sp>
        <p:nvSpPr>
          <p:cNvPr id="34" name="テキスト ボックス 33">
            <a:extLst>
              <a:ext uri="{FF2B5EF4-FFF2-40B4-BE49-F238E27FC236}">
                <a16:creationId xmlns:a16="http://schemas.microsoft.com/office/drawing/2014/main" id="{0E390BE3-315E-44B8-A1A1-4818C5C099EC}"/>
              </a:ext>
            </a:extLst>
          </p:cNvPr>
          <p:cNvSpPr txBox="1"/>
          <p:nvPr/>
        </p:nvSpPr>
        <p:spPr>
          <a:xfrm>
            <a:off x="683588" y="10217066"/>
            <a:ext cx="12217249" cy="1050875"/>
          </a:xfrm>
          <a:prstGeom prst="rect">
            <a:avLst/>
          </a:prstGeom>
          <a:noFill/>
          <a:ln>
            <a:noFill/>
          </a:ln>
        </p:spPr>
        <p:txBody>
          <a:bodyPr wrap="square" lIns="72000" tIns="72000" rIns="72000" bIns="0" rtlCol="0">
            <a:noAutofit/>
          </a:bodyPr>
          <a:lstStyle/>
          <a:p>
            <a:pPr>
              <a:lnSpc>
                <a:spcPts val="1300"/>
              </a:lnSpc>
            </a:pPr>
            <a:endParaRPr lang="en-US" altLang="ja-JP" sz="1400" dirty="0" smtClean="0">
              <a:latin typeface="ＭＳ Ｐゴシック" panose="020B0600070205080204" pitchFamily="50" charset="-128"/>
              <a:ea typeface="ＭＳ Ｐゴシック" panose="020B0600070205080204" pitchFamily="50" charset="-128"/>
            </a:endParaRPr>
          </a:p>
          <a:p>
            <a:pPr>
              <a:lnSpc>
                <a:spcPts val="1300"/>
              </a:lnSpc>
            </a:pPr>
            <a:r>
              <a:rPr lang="ja-JP" altLang="en-US" sz="1400" dirty="0" smtClean="0">
                <a:latin typeface="ＭＳ Ｐゴシック" panose="020B0600070205080204" pitchFamily="50" charset="-128"/>
                <a:ea typeface="ＭＳ Ｐゴシック" panose="020B0600070205080204" pitchFamily="50" charset="-128"/>
              </a:rPr>
              <a:t>期間は左から①</a:t>
            </a:r>
            <a:r>
              <a:rPr lang="en-US" altLang="ja-JP" sz="1400" dirty="0" smtClean="0">
                <a:latin typeface="ＭＳ Ｐゴシック" panose="020B0600070205080204" pitchFamily="50" charset="-128"/>
                <a:ea typeface="ＭＳ Ｐゴシック" panose="020B0600070205080204" pitchFamily="50" charset="-128"/>
              </a:rPr>
              <a:t>R3</a:t>
            </a:r>
            <a:r>
              <a:rPr lang="ja-JP" altLang="en-US" sz="1400" dirty="0" smtClean="0">
                <a:latin typeface="ＭＳ Ｐゴシック" panose="020B0600070205080204" pitchFamily="50" charset="-128"/>
                <a:ea typeface="ＭＳ Ｐゴシック" panose="020B0600070205080204" pitchFamily="50" charset="-128"/>
              </a:rPr>
              <a:t>年</a:t>
            </a:r>
            <a:r>
              <a:rPr lang="en-US" altLang="ja-JP" sz="1400" dirty="0" smtClean="0">
                <a:latin typeface="ＭＳ Ｐゴシック" panose="020B0600070205080204" pitchFamily="50" charset="-128"/>
                <a:ea typeface="ＭＳ Ｐゴシック" panose="020B0600070205080204" pitchFamily="50" charset="-128"/>
              </a:rPr>
              <a:t>5</a:t>
            </a:r>
            <a:r>
              <a:rPr lang="ja-JP" altLang="en-US" sz="1400" dirty="0" smtClean="0">
                <a:latin typeface="ＭＳ Ｐゴシック" panose="020B0600070205080204" pitchFamily="50" charset="-128"/>
                <a:ea typeface="ＭＳ Ｐゴシック" panose="020B0600070205080204" pitchFamily="50" charset="-128"/>
              </a:rPr>
              <a:t>～</a:t>
            </a:r>
            <a:r>
              <a:rPr lang="en-US" altLang="ja-JP" sz="1400" dirty="0" smtClean="0">
                <a:latin typeface="ＭＳ Ｐゴシック" panose="020B0600070205080204" pitchFamily="50" charset="-128"/>
                <a:ea typeface="ＭＳ Ｐゴシック" panose="020B0600070205080204" pitchFamily="50" charset="-128"/>
              </a:rPr>
              <a:t>6</a:t>
            </a:r>
            <a:r>
              <a:rPr lang="ja-JP" altLang="en-US" sz="1400" dirty="0" smtClean="0">
                <a:latin typeface="ＭＳ Ｐゴシック" panose="020B0600070205080204" pitchFamily="50" charset="-128"/>
                <a:ea typeface="ＭＳ Ｐゴシック" panose="020B0600070205080204" pitchFamily="50" charset="-128"/>
              </a:rPr>
              <a:t>月、②</a:t>
            </a:r>
            <a:r>
              <a:rPr lang="en-US" altLang="ja-JP" sz="1400" dirty="0" smtClean="0">
                <a:latin typeface="ＭＳ Ｐゴシック" panose="020B0600070205080204" pitchFamily="50" charset="-128"/>
                <a:ea typeface="ＭＳ Ｐゴシック" panose="020B0600070205080204" pitchFamily="50" charset="-128"/>
              </a:rPr>
              <a:t>R3</a:t>
            </a:r>
            <a:r>
              <a:rPr lang="ja-JP" altLang="en-US" sz="1400" dirty="0" smtClean="0">
                <a:latin typeface="ＭＳ Ｐゴシック" panose="020B0600070205080204" pitchFamily="50" charset="-128"/>
                <a:ea typeface="ＭＳ Ｐゴシック" panose="020B0600070205080204" pitchFamily="50" charset="-128"/>
              </a:rPr>
              <a:t>年</a:t>
            </a:r>
            <a:r>
              <a:rPr lang="en-US" altLang="ja-JP" sz="1400" dirty="0" smtClean="0">
                <a:latin typeface="ＭＳ Ｐゴシック" panose="020B0600070205080204" pitchFamily="50" charset="-128"/>
                <a:ea typeface="ＭＳ Ｐゴシック" panose="020B0600070205080204" pitchFamily="50" charset="-128"/>
              </a:rPr>
              <a:t>6</a:t>
            </a:r>
            <a:r>
              <a:rPr lang="ja-JP" altLang="en-US" sz="1400" dirty="0" smtClean="0">
                <a:latin typeface="ＭＳ Ｐゴシック" panose="020B0600070205080204" pitchFamily="50" charset="-128"/>
                <a:ea typeface="ＭＳ Ｐゴシック" panose="020B0600070205080204" pitchFamily="50" charset="-128"/>
              </a:rPr>
              <a:t>～</a:t>
            </a:r>
            <a:r>
              <a:rPr lang="en-US" altLang="ja-JP" sz="1400" dirty="0" smtClean="0">
                <a:latin typeface="ＭＳ Ｐゴシック" panose="020B0600070205080204" pitchFamily="50" charset="-128"/>
                <a:ea typeface="ＭＳ Ｐゴシック" panose="020B0600070205080204" pitchFamily="50" charset="-128"/>
              </a:rPr>
              <a:t>8</a:t>
            </a:r>
            <a:r>
              <a:rPr lang="ja-JP" altLang="en-US" sz="1400" dirty="0" smtClean="0">
                <a:latin typeface="ＭＳ Ｐゴシック" panose="020B0600070205080204" pitchFamily="50" charset="-128"/>
                <a:ea typeface="ＭＳ Ｐゴシック" panose="020B0600070205080204" pitchFamily="50" charset="-128"/>
              </a:rPr>
              <a:t>月、③</a:t>
            </a:r>
            <a:r>
              <a:rPr lang="en-US" altLang="ja-JP" sz="1400" dirty="0" smtClean="0">
                <a:latin typeface="ＭＳ Ｐゴシック" panose="020B0600070205080204" pitchFamily="50" charset="-128"/>
                <a:ea typeface="ＭＳ Ｐゴシック" panose="020B0600070205080204" pitchFamily="50" charset="-128"/>
              </a:rPr>
              <a:t>R3</a:t>
            </a:r>
            <a:r>
              <a:rPr lang="ja-JP" altLang="en-US" sz="1400" dirty="0" smtClean="0">
                <a:latin typeface="ＭＳ Ｐゴシック" panose="020B0600070205080204" pitchFamily="50" charset="-128"/>
                <a:ea typeface="ＭＳ Ｐゴシック" panose="020B0600070205080204" pitchFamily="50" charset="-128"/>
              </a:rPr>
              <a:t>年</a:t>
            </a:r>
            <a:r>
              <a:rPr lang="en-US" altLang="ja-JP" sz="1400" dirty="0" smtClean="0">
                <a:latin typeface="ＭＳ Ｐゴシック" panose="020B0600070205080204" pitchFamily="50" charset="-128"/>
                <a:ea typeface="ＭＳ Ｐゴシック" panose="020B0600070205080204" pitchFamily="50" charset="-128"/>
              </a:rPr>
              <a:t>8</a:t>
            </a:r>
            <a:r>
              <a:rPr lang="ja-JP" altLang="en-US" sz="1400" dirty="0" smtClean="0">
                <a:latin typeface="ＭＳ Ｐゴシック" panose="020B0600070205080204" pitchFamily="50" charset="-128"/>
                <a:ea typeface="ＭＳ Ｐゴシック" panose="020B0600070205080204" pitchFamily="50" charset="-128"/>
              </a:rPr>
              <a:t>～</a:t>
            </a:r>
            <a:r>
              <a:rPr lang="en-US" altLang="ja-JP" sz="1400" dirty="0" smtClean="0">
                <a:latin typeface="ＭＳ Ｐゴシック" panose="020B0600070205080204" pitchFamily="50" charset="-128"/>
                <a:ea typeface="ＭＳ Ｐゴシック" panose="020B0600070205080204" pitchFamily="50" charset="-128"/>
              </a:rPr>
              <a:t>9</a:t>
            </a:r>
            <a:r>
              <a:rPr lang="ja-JP" altLang="en-US" sz="1400" dirty="0" smtClean="0">
                <a:latin typeface="ＭＳ Ｐゴシック" panose="020B0600070205080204" pitchFamily="50" charset="-128"/>
                <a:ea typeface="ＭＳ Ｐゴシック" panose="020B0600070205080204" pitchFamily="50" charset="-128"/>
              </a:rPr>
              <a:t>月、</a:t>
            </a:r>
            <a:r>
              <a:rPr lang="en-US" altLang="ja-JP" sz="1400" dirty="0">
                <a:latin typeface="ＭＳ Ｐゴシック" panose="020B0600070205080204" pitchFamily="50" charset="-128"/>
                <a:ea typeface="ＭＳ Ｐゴシック" panose="020B0600070205080204" pitchFamily="50" charset="-128"/>
              </a:rPr>
              <a:t> </a:t>
            </a:r>
            <a:r>
              <a:rPr lang="ja-JP" altLang="en-US" sz="1400" dirty="0">
                <a:latin typeface="ＭＳ Ｐゴシック" panose="020B0600070205080204" pitchFamily="50" charset="-128"/>
                <a:ea typeface="ＭＳ Ｐゴシック" panose="020B0600070205080204" pitchFamily="50" charset="-128"/>
              </a:rPr>
              <a:t>④</a:t>
            </a:r>
            <a:r>
              <a:rPr lang="en-US" altLang="ja-JP" sz="1400" dirty="0" smtClean="0">
                <a:latin typeface="ＭＳ Ｐゴシック" panose="020B0600070205080204" pitchFamily="50" charset="-128"/>
                <a:ea typeface="ＭＳ Ｐゴシック" panose="020B0600070205080204" pitchFamily="50" charset="-128"/>
              </a:rPr>
              <a:t>R3</a:t>
            </a:r>
            <a:r>
              <a:rPr lang="ja-JP" altLang="en-US" sz="1400" dirty="0">
                <a:latin typeface="ＭＳ Ｐゴシック" panose="020B0600070205080204" pitchFamily="50" charset="-128"/>
                <a:ea typeface="ＭＳ Ｐゴシック" panose="020B0600070205080204" pitchFamily="50" charset="-128"/>
              </a:rPr>
              <a:t>年</a:t>
            </a:r>
            <a:r>
              <a:rPr lang="en-US" altLang="ja-JP" sz="1400" dirty="0" smtClean="0">
                <a:latin typeface="ＭＳ Ｐゴシック" panose="020B0600070205080204" pitchFamily="50" charset="-128"/>
                <a:ea typeface="ＭＳ Ｐゴシック" panose="020B0600070205080204" pitchFamily="50" charset="-128"/>
              </a:rPr>
              <a:t>9</a:t>
            </a:r>
            <a:r>
              <a:rPr lang="ja-JP" altLang="en-US" sz="1400" dirty="0" smtClean="0">
                <a:latin typeface="ＭＳ Ｐゴシック" panose="020B0600070205080204" pitchFamily="50" charset="-128"/>
                <a:ea typeface="ＭＳ Ｐゴシック" panose="020B0600070205080204" pitchFamily="50" charset="-128"/>
              </a:rPr>
              <a:t>～</a:t>
            </a:r>
            <a:r>
              <a:rPr lang="en-US" altLang="ja-JP" sz="1400" dirty="0" smtClean="0">
                <a:latin typeface="ＭＳ Ｐゴシック" panose="020B0600070205080204" pitchFamily="50" charset="-128"/>
                <a:ea typeface="ＭＳ Ｐゴシック" panose="020B0600070205080204" pitchFamily="50" charset="-128"/>
              </a:rPr>
              <a:t>10</a:t>
            </a:r>
            <a:r>
              <a:rPr lang="ja-JP" altLang="en-US" sz="1400" dirty="0" smtClean="0">
                <a:latin typeface="ＭＳ Ｐゴシック" panose="020B0600070205080204" pitchFamily="50" charset="-128"/>
                <a:ea typeface="ＭＳ Ｐゴシック" panose="020B0600070205080204" pitchFamily="50" charset="-128"/>
              </a:rPr>
              <a:t>月、⑤</a:t>
            </a:r>
            <a:r>
              <a:rPr lang="en-US" altLang="ja-JP" sz="1400" dirty="0" smtClean="0">
                <a:latin typeface="ＭＳ Ｐゴシック" panose="020B0600070205080204" pitchFamily="50" charset="-128"/>
                <a:ea typeface="ＭＳ Ｐゴシック" panose="020B0600070205080204" pitchFamily="50" charset="-128"/>
              </a:rPr>
              <a:t> </a:t>
            </a:r>
            <a:r>
              <a:rPr lang="en-US" altLang="ja-JP" sz="1400" dirty="0">
                <a:latin typeface="ＭＳ Ｐゴシック" panose="020B0600070205080204" pitchFamily="50" charset="-128"/>
                <a:ea typeface="ＭＳ Ｐゴシック" panose="020B0600070205080204" pitchFamily="50" charset="-128"/>
              </a:rPr>
              <a:t>R3</a:t>
            </a:r>
            <a:r>
              <a:rPr lang="ja-JP" altLang="en-US" sz="1400" dirty="0">
                <a:latin typeface="ＭＳ Ｐゴシック" panose="020B0600070205080204" pitchFamily="50" charset="-128"/>
                <a:ea typeface="ＭＳ Ｐゴシック" panose="020B0600070205080204" pitchFamily="50" charset="-128"/>
              </a:rPr>
              <a:t>年</a:t>
            </a:r>
            <a:r>
              <a:rPr lang="en-US" altLang="ja-JP" sz="1400" dirty="0" smtClean="0">
                <a:latin typeface="ＭＳ Ｐゴシック" panose="020B0600070205080204" pitchFamily="50" charset="-128"/>
                <a:ea typeface="ＭＳ Ｐゴシック" panose="020B0600070205080204" pitchFamily="50" charset="-128"/>
              </a:rPr>
              <a:t>10</a:t>
            </a:r>
            <a:r>
              <a:rPr lang="ja-JP" altLang="en-US" sz="1400" dirty="0" smtClean="0">
                <a:latin typeface="ＭＳ Ｐゴシック" panose="020B0600070205080204" pitchFamily="50" charset="-128"/>
                <a:ea typeface="ＭＳ Ｐゴシック" panose="020B0600070205080204" pitchFamily="50" charset="-128"/>
              </a:rPr>
              <a:t>～</a:t>
            </a:r>
            <a:r>
              <a:rPr lang="en-US" altLang="ja-JP" sz="1400" dirty="0" smtClean="0">
                <a:latin typeface="ＭＳ Ｐゴシック" panose="020B0600070205080204" pitchFamily="50" charset="-128"/>
                <a:ea typeface="ＭＳ Ｐゴシック" panose="020B0600070205080204" pitchFamily="50" charset="-128"/>
              </a:rPr>
              <a:t>11</a:t>
            </a:r>
            <a:r>
              <a:rPr lang="ja-JP" altLang="en-US" sz="1400" dirty="0" smtClean="0">
                <a:latin typeface="ＭＳ Ｐゴシック" panose="020B0600070205080204" pitchFamily="50" charset="-128"/>
                <a:ea typeface="ＭＳ Ｐゴシック" panose="020B0600070205080204" pitchFamily="50" charset="-128"/>
              </a:rPr>
              <a:t>月、⑥</a:t>
            </a:r>
            <a:r>
              <a:rPr lang="en-US" altLang="ja-JP" sz="1400" dirty="0" smtClean="0">
                <a:latin typeface="ＭＳ Ｐゴシック" panose="020B0600070205080204" pitchFamily="50" charset="-128"/>
                <a:ea typeface="ＭＳ Ｐゴシック" panose="020B0600070205080204" pitchFamily="50" charset="-128"/>
              </a:rPr>
              <a:t>R3</a:t>
            </a:r>
            <a:r>
              <a:rPr lang="ja-JP" altLang="en-US" sz="1400" dirty="0" smtClean="0">
                <a:latin typeface="ＭＳ Ｐゴシック" panose="020B0600070205080204" pitchFamily="50" charset="-128"/>
                <a:ea typeface="ＭＳ Ｐゴシック" panose="020B0600070205080204" pitchFamily="50" charset="-128"/>
              </a:rPr>
              <a:t>年</a:t>
            </a:r>
            <a:r>
              <a:rPr lang="en-US" altLang="ja-JP" sz="1400" dirty="0" smtClean="0">
                <a:latin typeface="ＭＳ Ｐゴシック" panose="020B0600070205080204" pitchFamily="50" charset="-128"/>
                <a:ea typeface="ＭＳ Ｐゴシック" panose="020B0600070205080204" pitchFamily="50" charset="-128"/>
              </a:rPr>
              <a:t>11</a:t>
            </a:r>
            <a:r>
              <a:rPr lang="ja-JP" altLang="en-US" sz="1400" dirty="0" smtClean="0">
                <a:latin typeface="ＭＳ Ｐゴシック" panose="020B0600070205080204" pitchFamily="50" charset="-128"/>
                <a:ea typeface="ＭＳ Ｐゴシック" panose="020B0600070205080204" pitchFamily="50" charset="-128"/>
              </a:rPr>
              <a:t>月～</a:t>
            </a:r>
            <a:r>
              <a:rPr lang="en-US" altLang="ja-JP" sz="1400" dirty="0" smtClean="0">
                <a:latin typeface="ＭＳ Ｐゴシック" panose="020B0600070205080204" pitchFamily="50" charset="-128"/>
                <a:ea typeface="ＭＳ Ｐゴシック" panose="020B0600070205080204" pitchFamily="50" charset="-128"/>
              </a:rPr>
              <a:t>R</a:t>
            </a:r>
            <a:r>
              <a:rPr lang="ja-JP" altLang="en-US" sz="1400" dirty="0" smtClean="0">
                <a:latin typeface="ＭＳ Ｐゴシック" panose="020B0600070205080204" pitchFamily="50" charset="-128"/>
                <a:ea typeface="ＭＳ Ｐゴシック" panose="020B0600070205080204" pitchFamily="50" charset="-128"/>
              </a:rPr>
              <a:t>４年</a:t>
            </a:r>
            <a:r>
              <a:rPr lang="en-US" altLang="ja-JP" sz="1400" dirty="0" smtClean="0">
                <a:latin typeface="ＭＳ Ｐゴシック" panose="020B0600070205080204" pitchFamily="50" charset="-128"/>
                <a:ea typeface="ＭＳ Ｐゴシック" panose="020B0600070205080204" pitchFamily="50" charset="-128"/>
              </a:rPr>
              <a:t>2</a:t>
            </a:r>
            <a:r>
              <a:rPr lang="ja-JP" altLang="en-US" sz="1400" dirty="0" smtClean="0">
                <a:latin typeface="ＭＳ Ｐゴシック" panose="020B0600070205080204" pitchFamily="50" charset="-128"/>
                <a:ea typeface="ＭＳ Ｐゴシック" panose="020B0600070205080204" pitchFamily="50" charset="-128"/>
              </a:rPr>
              <a:t>月、⑦</a:t>
            </a:r>
            <a:r>
              <a:rPr lang="en-US" altLang="ja-JP" sz="1400" dirty="0" smtClean="0">
                <a:latin typeface="ＭＳ Ｐゴシック" panose="020B0600070205080204" pitchFamily="50" charset="-128"/>
                <a:ea typeface="ＭＳ Ｐゴシック" panose="020B0600070205080204" pitchFamily="50" charset="-128"/>
              </a:rPr>
              <a:t>R4</a:t>
            </a:r>
            <a:r>
              <a:rPr lang="ja-JP" altLang="en-US" sz="1400" dirty="0" smtClean="0">
                <a:latin typeface="ＭＳ Ｐゴシック" panose="020B0600070205080204" pitchFamily="50" charset="-128"/>
                <a:ea typeface="ＭＳ Ｐゴシック" panose="020B0600070205080204" pitchFamily="50" charset="-128"/>
              </a:rPr>
              <a:t>年</a:t>
            </a:r>
            <a:r>
              <a:rPr lang="en-US" altLang="ja-JP" sz="1400" dirty="0" smtClean="0">
                <a:latin typeface="ＭＳ Ｐゴシック" panose="020B0600070205080204" pitchFamily="50" charset="-128"/>
                <a:ea typeface="ＭＳ Ｐゴシック" panose="020B0600070205080204" pitchFamily="50" charset="-128"/>
              </a:rPr>
              <a:t>2</a:t>
            </a:r>
            <a:r>
              <a:rPr lang="ja-JP" altLang="en-US" sz="1400" dirty="0" smtClean="0">
                <a:latin typeface="ＭＳ Ｐゴシック" panose="020B0600070205080204" pitchFamily="50" charset="-128"/>
                <a:ea typeface="ＭＳ Ｐゴシック" panose="020B0600070205080204" pitchFamily="50" charset="-128"/>
              </a:rPr>
              <a:t>月～</a:t>
            </a:r>
            <a:r>
              <a:rPr lang="en-US" altLang="ja-JP" sz="1400" dirty="0" smtClean="0">
                <a:latin typeface="ＭＳ Ｐゴシック" panose="020B0600070205080204" pitchFamily="50" charset="-128"/>
                <a:ea typeface="ＭＳ Ｐゴシック" panose="020B0600070205080204" pitchFamily="50" charset="-128"/>
              </a:rPr>
              <a:t>5</a:t>
            </a:r>
            <a:r>
              <a:rPr lang="ja-JP" altLang="en-US" sz="1400" dirty="0" smtClean="0">
                <a:latin typeface="ＭＳ Ｐゴシック" panose="020B0600070205080204" pitchFamily="50" charset="-128"/>
                <a:ea typeface="ＭＳ Ｐゴシック" panose="020B0600070205080204" pitchFamily="50" charset="-128"/>
              </a:rPr>
              <a:t>月</a:t>
            </a:r>
            <a:endParaRPr lang="en-US" altLang="ja-JP" sz="1400" dirty="0" smtClean="0">
              <a:latin typeface="ＭＳ Ｐゴシック" panose="020B0600070205080204" pitchFamily="50" charset="-128"/>
              <a:ea typeface="ＭＳ Ｐゴシック" panose="020B0600070205080204" pitchFamily="50" charset="-128"/>
            </a:endParaRPr>
          </a:p>
          <a:p>
            <a:pPr>
              <a:lnSpc>
                <a:spcPts val="1300"/>
              </a:lnSpc>
            </a:pPr>
            <a:endParaRPr lang="en-US" altLang="ja-JP" sz="1400" dirty="0">
              <a:latin typeface="ＭＳ Ｐゴシック" panose="020B0600070205080204" pitchFamily="50" charset="-128"/>
              <a:ea typeface="ＭＳ Ｐゴシック" panose="020B0600070205080204" pitchFamily="50" charset="-128"/>
            </a:endParaRPr>
          </a:p>
        </p:txBody>
      </p:sp>
      <p:cxnSp>
        <p:nvCxnSpPr>
          <p:cNvPr id="19" name="直線矢印コネクタ 18">
            <a:extLst>
              <a:ext uri="{FF2B5EF4-FFF2-40B4-BE49-F238E27FC236}">
                <a16:creationId xmlns:a16="http://schemas.microsoft.com/office/drawing/2014/main" id="{1EA7B06D-55F5-4698-BB30-4FF71E27B382}"/>
              </a:ext>
            </a:extLst>
          </p:cNvPr>
          <p:cNvCxnSpPr>
            <a:cxnSpLocks/>
          </p:cNvCxnSpPr>
          <p:nvPr/>
        </p:nvCxnSpPr>
        <p:spPr>
          <a:xfrm flipV="1">
            <a:off x="1273635" y="4271407"/>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1EA7B06D-55F5-4698-BB30-4FF71E27B382}"/>
              </a:ext>
            </a:extLst>
          </p:cNvPr>
          <p:cNvCxnSpPr>
            <a:cxnSpLocks/>
          </p:cNvCxnSpPr>
          <p:nvPr/>
        </p:nvCxnSpPr>
        <p:spPr>
          <a:xfrm>
            <a:off x="1273635" y="5756067"/>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1EA7B06D-55F5-4698-BB30-4FF71E27B382}"/>
              </a:ext>
            </a:extLst>
          </p:cNvPr>
          <p:cNvCxnSpPr>
            <a:cxnSpLocks/>
          </p:cNvCxnSpPr>
          <p:nvPr/>
        </p:nvCxnSpPr>
        <p:spPr>
          <a:xfrm>
            <a:off x="1267379" y="7162391"/>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1EA7B06D-55F5-4698-BB30-4FF71E27B382}"/>
              </a:ext>
            </a:extLst>
          </p:cNvPr>
          <p:cNvCxnSpPr>
            <a:cxnSpLocks/>
          </p:cNvCxnSpPr>
          <p:nvPr/>
        </p:nvCxnSpPr>
        <p:spPr>
          <a:xfrm>
            <a:off x="1273635" y="8606450"/>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73573EB0-9E5B-4F1F-A975-EAB9565FD16B}"/>
              </a:ext>
            </a:extLst>
          </p:cNvPr>
          <p:cNvSpPr txBox="1"/>
          <p:nvPr/>
        </p:nvSpPr>
        <p:spPr>
          <a:xfrm>
            <a:off x="449930" y="9129278"/>
            <a:ext cx="936000" cy="180000"/>
          </a:xfrm>
          <a:prstGeom prst="rect">
            <a:avLst/>
          </a:prstGeom>
          <a:noFill/>
        </p:spPr>
        <p:txBody>
          <a:bodyPr wrap="square" lIns="0" tIns="0" rIns="0" bIns="0" rtlCol="0" anchor="ctr" anchorCtr="0">
            <a:noAutofit/>
          </a:bodyPr>
          <a:lstStyle/>
          <a:p>
            <a:r>
              <a:rPr lang="ja-JP" altLang="en-US" sz="1000" dirty="0">
                <a:solidFill>
                  <a:srgbClr val="C00000"/>
                </a:solidFill>
                <a:latin typeface="ＭＳ Ｐゴシック" panose="020B0600070205080204" pitchFamily="50" charset="-128"/>
                <a:ea typeface="ＭＳ Ｐゴシック" panose="020B0600070205080204" pitchFamily="50" charset="-128"/>
              </a:rPr>
              <a:t>矢印</a:t>
            </a:r>
            <a:r>
              <a:rPr lang="ja-JP" altLang="en-US" sz="1000" dirty="0">
                <a:latin typeface="ＭＳ Ｐゴシック" panose="020B0600070205080204" pitchFamily="50" charset="-128"/>
                <a:ea typeface="ＭＳ Ｐゴシック" panose="020B0600070205080204" pitchFamily="50" charset="-128"/>
              </a:rPr>
              <a:t>：改善方向</a:t>
            </a:r>
          </a:p>
        </p:txBody>
      </p:sp>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20</a:t>
            </a:fld>
            <a:endParaRPr kumimoji="1" lang="ja-JP" altLang="en-US" dirty="0"/>
          </a:p>
        </p:txBody>
      </p:sp>
      <p:grpSp>
        <p:nvGrpSpPr>
          <p:cNvPr id="15" name="グループ化 14"/>
          <p:cNvGrpSpPr/>
          <p:nvPr/>
        </p:nvGrpSpPr>
        <p:grpSpPr>
          <a:xfrm>
            <a:off x="6491424" y="3707233"/>
            <a:ext cx="864159" cy="6437246"/>
            <a:chOff x="6491424" y="3707233"/>
            <a:chExt cx="864159" cy="5723111"/>
          </a:xfrm>
        </p:grpSpPr>
        <p:cxnSp>
          <p:nvCxnSpPr>
            <p:cNvPr id="11" name="直線コネクタ 10"/>
            <p:cNvCxnSpPr/>
            <p:nvPr/>
          </p:nvCxnSpPr>
          <p:spPr>
            <a:xfrm flipV="1">
              <a:off x="6517384" y="3707233"/>
              <a:ext cx="0" cy="5723111"/>
            </a:xfrm>
            <a:prstGeom prst="line">
              <a:avLst/>
            </a:prstGeom>
            <a:ln w="28575">
              <a:solidFill>
                <a:srgbClr val="FF66CC"/>
              </a:solidFill>
              <a:prstDash val="dash"/>
            </a:ln>
          </p:spPr>
          <p:style>
            <a:lnRef idx="1">
              <a:schemeClr val="dk1"/>
            </a:lnRef>
            <a:fillRef idx="0">
              <a:schemeClr val="dk1"/>
            </a:fillRef>
            <a:effectRef idx="0">
              <a:schemeClr val="dk1"/>
            </a:effectRef>
            <a:fontRef idx="minor">
              <a:schemeClr val="tx1"/>
            </a:fontRef>
          </p:style>
        </p:cxnSp>
        <p:sp>
          <p:nvSpPr>
            <p:cNvPr id="59" name="テキスト ボックス 58"/>
            <p:cNvSpPr txBox="1"/>
            <p:nvPr/>
          </p:nvSpPr>
          <p:spPr>
            <a:xfrm>
              <a:off x="6491424" y="4178664"/>
              <a:ext cx="864159" cy="276999"/>
            </a:xfrm>
            <a:prstGeom prst="rect">
              <a:avLst/>
            </a:prstGeom>
            <a:noFill/>
          </p:spPr>
          <p:txBody>
            <a:bodyPr wrap="square" rtlCol="0">
              <a:spAutoFit/>
            </a:bodyPr>
            <a:lstStyle/>
            <a:p>
              <a:r>
                <a:rPr kumimoji="1" lang="ja-JP" altLang="en-US" sz="1200" b="1" dirty="0">
                  <a:solidFill>
                    <a:srgbClr val="FF66CC"/>
                  </a:solidFill>
                  <a:latin typeface="ＭＳ Ｐゴシック" panose="020B0600070205080204" pitchFamily="50" charset="-128"/>
                  <a:ea typeface="ＭＳ Ｐゴシック" panose="020B0600070205080204" pitchFamily="50" charset="-128"/>
                </a:rPr>
                <a:t>→</a:t>
              </a:r>
              <a:r>
                <a:rPr kumimoji="1" lang="en-US" altLang="ja-JP" sz="1200" b="1" dirty="0" smtClean="0">
                  <a:solidFill>
                    <a:srgbClr val="FF66CC"/>
                  </a:solidFill>
                  <a:latin typeface="ＭＳ Ｐゴシック" panose="020B0600070205080204" pitchFamily="50" charset="-128"/>
                  <a:ea typeface="ＭＳ Ｐゴシック" panose="020B0600070205080204" pitchFamily="50" charset="-128"/>
                </a:rPr>
                <a:t>R3.9</a:t>
              </a:r>
              <a:r>
                <a:rPr kumimoji="1" lang="ja-JP" altLang="en-US" sz="1200" b="1" dirty="0" smtClean="0">
                  <a:solidFill>
                    <a:srgbClr val="FF66CC"/>
                  </a:solidFill>
                  <a:latin typeface="ＭＳ Ｐゴシック" panose="020B0600070205080204" pitchFamily="50" charset="-128"/>
                  <a:ea typeface="ＭＳ Ｐゴシック" panose="020B0600070205080204" pitchFamily="50" charset="-128"/>
                </a:rPr>
                <a:t>月</a:t>
              </a:r>
              <a:endParaRPr kumimoji="1" lang="ja-JP" altLang="en-US" sz="1200" b="1" dirty="0">
                <a:solidFill>
                  <a:srgbClr val="FF66CC"/>
                </a:solidFill>
                <a:latin typeface="ＭＳ Ｐゴシック" panose="020B0600070205080204" pitchFamily="50" charset="-128"/>
                <a:ea typeface="ＭＳ Ｐゴシック" panose="020B0600070205080204" pitchFamily="50" charset="-128"/>
              </a:endParaRPr>
            </a:p>
          </p:txBody>
        </p:sp>
      </p:grpSp>
      <p:grpSp>
        <p:nvGrpSpPr>
          <p:cNvPr id="60" name="グループ化 59"/>
          <p:cNvGrpSpPr/>
          <p:nvPr/>
        </p:nvGrpSpPr>
        <p:grpSpPr>
          <a:xfrm>
            <a:off x="8015626" y="3697704"/>
            <a:ext cx="864159" cy="6446212"/>
            <a:chOff x="6491424" y="3707233"/>
            <a:chExt cx="864159" cy="5723111"/>
          </a:xfrm>
        </p:grpSpPr>
        <p:cxnSp>
          <p:nvCxnSpPr>
            <p:cNvPr id="61" name="直線コネクタ 60"/>
            <p:cNvCxnSpPr/>
            <p:nvPr/>
          </p:nvCxnSpPr>
          <p:spPr>
            <a:xfrm flipV="1">
              <a:off x="6517384" y="3707233"/>
              <a:ext cx="0" cy="5723111"/>
            </a:xfrm>
            <a:prstGeom prst="line">
              <a:avLst/>
            </a:prstGeom>
            <a:ln w="28575">
              <a:solidFill>
                <a:srgbClr val="FF66CC"/>
              </a:solidFill>
              <a:prstDash val="dash"/>
            </a:ln>
          </p:spPr>
          <p:style>
            <a:lnRef idx="1">
              <a:schemeClr val="dk1"/>
            </a:lnRef>
            <a:fillRef idx="0">
              <a:schemeClr val="dk1"/>
            </a:fillRef>
            <a:effectRef idx="0">
              <a:schemeClr val="dk1"/>
            </a:effectRef>
            <a:fontRef idx="minor">
              <a:schemeClr val="tx1"/>
            </a:fontRef>
          </p:style>
        </p:cxnSp>
        <p:sp>
          <p:nvSpPr>
            <p:cNvPr id="62" name="テキスト ボックス 61"/>
            <p:cNvSpPr txBox="1"/>
            <p:nvPr/>
          </p:nvSpPr>
          <p:spPr>
            <a:xfrm>
              <a:off x="6491424" y="4178664"/>
              <a:ext cx="864159" cy="276999"/>
            </a:xfrm>
            <a:prstGeom prst="rect">
              <a:avLst/>
            </a:prstGeom>
            <a:noFill/>
          </p:spPr>
          <p:txBody>
            <a:bodyPr wrap="square" rtlCol="0">
              <a:spAutoFit/>
            </a:bodyPr>
            <a:lstStyle/>
            <a:p>
              <a:r>
                <a:rPr kumimoji="1" lang="ja-JP" altLang="en-US" sz="1200" b="1" dirty="0">
                  <a:solidFill>
                    <a:srgbClr val="FF66CC"/>
                  </a:solidFill>
                  <a:latin typeface="ＭＳ Ｐゴシック" panose="020B0600070205080204" pitchFamily="50" charset="-128"/>
                  <a:ea typeface="ＭＳ Ｐゴシック" panose="020B0600070205080204" pitchFamily="50" charset="-128"/>
                </a:rPr>
                <a:t>→</a:t>
              </a:r>
              <a:r>
                <a:rPr kumimoji="1" lang="en-US" altLang="ja-JP" sz="1200" b="1" dirty="0" smtClean="0">
                  <a:solidFill>
                    <a:srgbClr val="FF66CC"/>
                  </a:solidFill>
                  <a:latin typeface="ＭＳ Ｐゴシック" panose="020B0600070205080204" pitchFamily="50" charset="-128"/>
                  <a:ea typeface="ＭＳ Ｐゴシック" panose="020B0600070205080204" pitchFamily="50" charset="-128"/>
                </a:rPr>
                <a:t>R3.9</a:t>
              </a:r>
              <a:r>
                <a:rPr kumimoji="1" lang="ja-JP" altLang="en-US" sz="1200" b="1" dirty="0" smtClean="0">
                  <a:solidFill>
                    <a:srgbClr val="FF66CC"/>
                  </a:solidFill>
                  <a:latin typeface="ＭＳ Ｐゴシック" panose="020B0600070205080204" pitchFamily="50" charset="-128"/>
                  <a:ea typeface="ＭＳ Ｐゴシック" panose="020B0600070205080204" pitchFamily="50" charset="-128"/>
                </a:rPr>
                <a:t>月</a:t>
              </a:r>
              <a:endParaRPr kumimoji="1" lang="ja-JP" altLang="en-US" sz="1200" b="1" dirty="0">
                <a:solidFill>
                  <a:srgbClr val="FF66CC"/>
                </a:solidFill>
                <a:latin typeface="ＭＳ Ｐゴシック" panose="020B0600070205080204" pitchFamily="50" charset="-128"/>
                <a:ea typeface="ＭＳ Ｐゴシック" panose="020B0600070205080204" pitchFamily="50" charset="-128"/>
              </a:endParaRPr>
            </a:p>
          </p:txBody>
        </p:sp>
      </p:grpSp>
      <p:grpSp>
        <p:nvGrpSpPr>
          <p:cNvPr id="67" name="グループ化 66"/>
          <p:cNvGrpSpPr/>
          <p:nvPr/>
        </p:nvGrpSpPr>
        <p:grpSpPr>
          <a:xfrm>
            <a:off x="9499829" y="3699943"/>
            <a:ext cx="864159" cy="6443973"/>
            <a:chOff x="6491424" y="3707233"/>
            <a:chExt cx="864159" cy="5723111"/>
          </a:xfrm>
        </p:grpSpPr>
        <p:cxnSp>
          <p:nvCxnSpPr>
            <p:cNvPr id="68" name="直線コネクタ 67"/>
            <p:cNvCxnSpPr/>
            <p:nvPr/>
          </p:nvCxnSpPr>
          <p:spPr>
            <a:xfrm flipV="1">
              <a:off x="6517384" y="3707233"/>
              <a:ext cx="0" cy="5723111"/>
            </a:xfrm>
            <a:prstGeom prst="line">
              <a:avLst/>
            </a:prstGeom>
            <a:ln w="28575">
              <a:solidFill>
                <a:srgbClr val="FF66CC"/>
              </a:solidFill>
              <a:prstDash val="dash"/>
            </a:ln>
          </p:spPr>
          <p:style>
            <a:lnRef idx="1">
              <a:schemeClr val="dk1"/>
            </a:lnRef>
            <a:fillRef idx="0">
              <a:schemeClr val="dk1"/>
            </a:fillRef>
            <a:effectRef idx="0">
              <a:schemeClr val="dk1"/>
            </a:effectRef>
            <a:fontRef idx="minor">
              <a:schemeClr val="tx1"/>
            </a:fontRef>
          </p:style>
        </p:cxnSp>
        <p:sp>
          <p:nvSpPr>
            <p:cNvPr id="69" name="テキスト ボックス 68"/>
            <p:cNvSpPr txBox="1"/>
            <p:nvPr/>
          </p:nvSpPr>
          <p:spPr>
            <a:xfrm>
              <a:off x="6491424" y="4178664"/>
              <a:ext cx="864159" cy="276999"/>
            </a:xfrm>
            <a:prstGeom prst="rect">
              <a:avLst/>
            </a:prstGeom>
            <a:noFill/>
          </p:spPr>
          <p:txBody>
            <a:bodyPr wrap="square" rtlCol="0">
              <a:spAutoFit/>
            </a:bodyPr>
            <a:lstStyle/>
            <a:p>
              <a:r>
                <a:rPr kumimoji="1" lang="ja-JP" altLang="en-US" sz="1200" b="1" dirty="0">
                  <a:solidFill>
                    <a:srgbClr val="FF66CC"/>
                  </a:solidFill>
                  <a:latin typeface="ＭＳ Ｐゴシック" panose="020B0600070205080204" pitchFamily="50" charset="-128"/>
                  <a:ea typeface="ＭＳ Ｐゴシック" panose="020B0600070205080204" pitchFamily="50" charset="-128"/>
                </a:rPr>
                <a:t>→</a:t>
              </a:r>
              <a:r>
                <a:rPr kumimoji="1" lang="en-US" altLang="ja-JP" sz="1200" b="1" dirty="0" smtClean="0">
                  <a:solidFill>
                    <a:srgbClr val="FF66CC"/>
                  </a:solidFill>
                  <a:latin typeface="ＭＳ Ｐゴシック" panose="020B0600070205080204" pitchFamily="50" charset="-128"/>
                  <a:ea typeface="ＭＳ Ｐゴシック" panose="020B0600070205080204" pitchFamily="50" charset="-128"/>
                </a:rPr>
                <a:t>R3.9</a:t>
              </a:r>
              <a:r>
                <a:rPr kumimoji="1" lang="ja-JP" altLang="en-US" sz="1200" b="1" dirty="0" smtClean="0">
                  <a:solidFill>
                    <a:srgbClr val="FF66CC"/>
                  </a:solidFill>
                  <a:latin typeface="ＭＳ Ｐゴシック" panose="020B0600070205080204" pitchFamily="50" charset="-128"/>
                  <a:ea typeface="ＭＳ Ｐゴシック" panose="020B0600070205080204" pitchFamily="50" charset="-128"/>
                </a:rPr>
                <a:t>月</a:t>
              </a:r>
              <a:endParaRPr kumimoji="1" lang="ja-JP" altLang="en-US" sz="1200" b="1" dirty="0">
                <a:solidFill>
                  <a:srgbClr val="FF66CC"/>
                </a:solidFill>
                <a:latin typeface="ＭＳ Ｐゴシック" panose="020B0600070205080204" pitchFamily="50" charset="-128"/>
                <a:ea typeface="ＭＳ Ｐゴシック" panose="020B0600070205080204" pitchFamily="50" charset="-128"/>
              </a:endParaRPr>
            </a:p>
          </p:txBody>
        </p:sp>
      </p:grpSp>
      <p:grpSp>
        <p:nvGrpSpPr>
          <p:cNvPr id="70" name="グループ化 69"/>
          <p:cNvGrpSpPr/>
          <p:nvPr/>
        </p:nvGrpSpPr>
        <p:grpSpPr>
          <a:xfrm>
            <a:off x="11031015" y="3697703"/>
            <a:ext cx="864159" cy="6446213"/>
            <a:chOff x="6491424" y="3707233"/>
            <a:chExt cx="864159" cy="5723111"/>
          </a:xfrm>
        </p:grpSpPr>
        <p:cxnSp>
          <p:nvCxnSpPr>
            <p:cNvPr id="71" name="直線コネクタ 70"/>
            <p:cNvCxnSpPr/>
            <p:nvPr/>
          </p:nvCxnSpPr>
          <p:spPr>
            <a:xfrm flipV="1">
              <a:off x="6517384" y="3707233"/>
              <a:ext cx="0" cy="5723111"/>
            </a:xfrm>
            <a:prstGeom prst="line">
              <a:avLst/>
            </a:prstGeom>
            <a:ln w="28575">
              <a:solidFill>
                <a:srgbClr val="FF66CC"/>
              </a:solidFill>
              <a:prstDash val="dash"/>
            </a:ln>
          </p:spPr>
          <p:style>
            <a:lnRef idx="1">
              <a:schemeClr val="dk1"/>
            </a:lnRef>
            <a:fillRef idx="0">
              <a:schemeClr val="dk1"/>
            </a:fillRef>
            <a:effectRef idx="0">
              <a:schemeClr val="dk1"/>
            </a:effectRef>
            <a:fontRef idx="minor">
              <a:schemeClr val="tx1"/>
            </a:fontRef>
          </p:style>
        </p:cxnSp>
        <p:sp>
          <p:nvSpPr>
            <p:cNvPr id="72" name="テキスト ボックス 71"/>
            <p:cNvSpPr txBox="1"/>
            <p:nvPr/>
          </p:nvSpPr>
          <p:spPr>
            <a:xfrm>
              <a:off x="6491424" y="4178664"/>
              <a:ext cx="864159" cy="276999"/>
            </a:xfrm>
            <a:prstGeom prst="rect">
              <a:avLst/>
            </a:prstGeom>
            <a:noFill/>
          </p:spPr>
          <p:txBody>
            <a:bodyPr wrap="square" rtlCol="0">
              <a:spAutoFit/>
            </a:bodyPr>
            <a:lstStyle/>
            <a:p>
              <a:r>
                <a:rPr kumimoji="1" lang="ja-JP" altLang="en-US" sz="1200" b="1" dirty="0">
                  <a:solidFill>
                    <a:srgbClr val="FF66CC"/>
                  </a:solidFill>
                  <a:latin typeface="ＭＳ Ｐゴシック" panose="020B0600070205080204" pitchFamily="50" charset="-128"/>
                  <a:ea typeface="ＭＳ Ｐゴシック" panose="020B0600070205080204" pitchFamily="50" charset="-128"/>
                </a:rPr>
                <a:t>→</a:t>
              </a:r>
              <a:r>
                <a:rPr kumimoji="1" lang="en-US" altLang="ja-JP" sz="1200" b="1" dirty="0" smtClean="0">
                  <a:solidFill>
                    <a:srgbClr val="FF66CC"/>
                  </a:solidFill>
                  <a:latin typeface="ＭＳ Ｐゴシック" panose="020B0600070205080204" pitchFamily="50" charset="-128"/>
                  <a:ea typeface="ＭＳ Ｐゴシック" panose="020B0600070205080204" pitchFamily="50" charset="-128"/>
                </a:rPr>
                <a:t>R3.9</a:t>
              </a:r>
              <a:r>
                <a:rPr kumimoji="1" lang="ja-JP" altLang="en-US" sz="1200" b="1" dirty="0" smtClean="0">
                  <a:solidFill>
                    <a:srgbClr val="FF66CC"/>
                  </a:solidFill>
                  <a:latin typeface="ＭＳ Ｐゴシック" panose="020B0600070205080204" pitchFamily="50" charset="-128"/>
                  <a:ea typeface="ＭＳ Ｐゴシック" panose="020B0600070205080204" pitchFamily="50" charset="-128"/>
                </a:rPr>
                <a:t>月</a:t>
              </a:r>
              <a:endParaRPr kumimoji="1" lang="ja-JP" altLang="en-US" sz="1200" b="1" dirty="0">
                <a:solidFill>
                  <a:srgbClr val="FF66CC"/>
                </a:solidFill>
                <a:latin typeface="ＭＳ Ｐゴシック" panose="020B0600070205080204" pitchFamily="50" charset="-128"/>
                <a:ea typeface="ＭＳ Ｐゴシック" panose="020B0600070205080204" pitchFamily="50" charset="-128"/>
              </a:endParaRPr>
            </a:p>
          </p:txBody>
        </p:sp>
      </p:grpSp>
      <p:grpSp>
        <p:nvGrpSpPr>
          <p:cNvPr id="73" name="グループ化 72"/>
          <p:cNvGrpSpPr/>
          <p:nvPr/>
        </p:nvGrpSpPr>
        <p:grpSpPr>
          <a:xfrm>
            <a:off x="12508735" y="3697703"/>
            <a:ext cx="864159" cy="6446213"/>
            <a:chOff x="6491424" y="3707233"/>
            <a:chExt cx="864159" cy="5723111"/>
          </a:xfrm>
        </p:grpSpPr>
        <p:cxnSp>
          <p:nvCxnSpPr>
            <p:cNvPr id="74" name="直線コネクタ 73"/>
            <p:cNvCxnSpPr/>
            <p:nvPr/>
          </p:nvCxnSpPr>
          <p:spPr>
            <a:xfrm flipV="1">
              <a:off x="6517384" y="3707233"/>
              <a:ext cx="0" cy="5723111"/>
            </a:xfrm>
            <a:prstGeom prst="line">
              <a:avLst/>
            </a:prstGeom>
            <a:ln w="28575">
              <a:solidFill>
                <a:srgbClr val="FF66CC"/>
              </a:solidFill>
              <a:prstDash val="dash"/>
            </a:ln>
          </p:spPr>
          <p:style>
            <a:lnRef idx="1">
              <a:schemeClr val="dk1"/>
            </a:lnRef>
            <a:fillRef idx="0">
              <a:schemeClr val="dk1"/>
            </a:fillRef>
            <a:effectRef idx="0">
              <a:schemeClr val="dk1"/>
            </a:effectRef>
            <a:fontRef idx="minor">
              <a:schemeClr val="tx1"/>
            </a:fontRef>
          </p:style>
        </p:cxnSp>
        <p:sp>
          <p:nvSpPr>
            <p:cNvPr id="75" name="テキスト ボックス 74"/>
            <p:cNvSpPr txBox="1"/>
            <p:nvPr/>
          </p:nvSpPr>
          <p:spPr>
            <a:xfrm>
              <a:off x="6491424" y="4178664"/>
              <a:ext cx="864159" cy="276999"/>
            </a:xfrm>
            <a:prstGeom prst="rect">
              <a:avLst/>
            </a:prstGeom>
            <a:noFill/>
          </p:spPr>
          <p:txBody>
            <a:bodyPr wrap="square" rtlCol="0">
              <a:spAutoFit/>
            </a:bodyPr>
            <a:lstStyle/>
            <a:p>
              <a:r>
                <a:rPr kumimoji="1" lang="ja-JP" altLang="en-US" sz="1200" b="1" dirty="0">
                  <a:solidFill>
                    <a:srgbClr val="FF66CC"/>
                  </a:solidFill>
                  <a:latin typeface="ＭＳ Ｐゴシック" panose="020B0600070205080204" pitchFamily="50" charset="-128"/>
                  <a:ea typeface="ＭＳ Ｐゴシック" panose="020B0600070205080204" pitchFamily="50" charset="-128"/>
                </a:rPr>
                <a:t>→</a:t>
              </a:r>
              <a:r>
                <a:rPr kumimoji="1" lang="en-US" altLang="ja-JP" sz="1200" b="1" dirty="0" smtClean="0">
                  <a:solidFill>
                    <a:srgbClr val="FF66CC"/>
                  </a:solidFill>
                  <a:latin typeface="ＭＳ Ｐゴシック" panose="020B0600070205080204" pitchFamily="50" charset="-128"/>
                  <a:ea typeface="ＭＳ Ｐゴシック" panose="020B0600070205080204" pitchFamily="50" charset="-128"/>
                </a:rPr>
                <a:t>R3.9</a:t>
              </a:r>
              <a:r>
                <a:rPr kumimoji="1" lang="ja-JP" altLang="en-US" sz="1200" b="1" dirty="0" smtClean="0">
                  <a:solidFill>
                    <a:srgbClr val="FF66CC"/>
                  </a:solidFill>
                  <a:latin typeface="ＭＳ Ｐゴシック" panose="020B0600070205080204" pitchFamily="50" charset="-128"/>
                  <a:ea typeface="ＭＳ Ｐゴシック" panose="020B0600070205080204" pitchFamily="50" charset="-128"/>
                </a:rPr>
                <a:t>月</a:t>
              </a:r>
              <a:endParaRPr kumimoji="1" lang="ja-JP" altLang="en-US" sz="1200" b="1" dirty="0">
                <a:solidFill>
                  <a:srgbClr val="FF66CC"/>
                </a:solidFill>
                <a:latin typeface="ＭＳ Ｐゴシック" panose="020B0600070205080204" pitchFamily="50" charset="-128"/>
                <a:ea typeface="ＭＳ Ｐゴシック" panose="020B0600070205080204" pitchFamily="50" charset="-128"/>
              </a:endParaRPr>
            </a:p>
          </p:txBody>
        </p:sp>
      </p:grpSp>
      <p:grpSp>
        <p:nvGrpSpPr>
          <p:cNvPr id="76" name="グループ化 75"/>
          <p:cNvGrpSpPr/>
          <p:nvPr/>
        </p:nvGrpSpPr>
        <p:grpSpPr>
          <a:xfrm>
            <a:off x="14045573" y="3704929"/>
            <a:ext cx="864159" cy="6438987"/>
            <a:chOff x="6491424" y="3707233"/>
            <a:chExt cx="864159" cy="5723111"/>
          </a:xfrm>
        </p:grpSpPr>
        <p:cxnSp>
          <p:nvCxnSpPr>
            <p:cNvPr id="77" name="直線コネクタ 76"/>
            <p:cNvCxnSpPr/>
            <p:nvPr/>
          </p:nvCxnSpPr>
          <p:spPr>
            <a:xfrm flipV="1">
              <a:off x="6517384" y="3707233"/>
              <a:ext cx="0" cy="5723111"/>
            </a:xfrm>
            <a:prstGeom prst="line">
              <a:avLst/>
            </a:prstGeom>
            <a:ln w="28575">
              <a:solidFill>
                <a:srgbClr val="FF66CC"/>
              </a:solidFill>
              <a:prstDash val="dash"/>
            </a:ln>
          </p:spPr>
          <p:style>
            <a:lnRef idx="1">
              <a:schemeClr val="dk1"/>
            </a:lnRef>
            <a:fillRef idx="0">
              <a:schemeClr val="dk1"/>
            </a:fillRef>
            <a:effectRef idx="0">
              <a:schemeClr val="dk1"/>
            </a:effectRef>
            <a:fontRef idx="minor">
              <a:schemeClr val="tx1"/>
            </a:fontRef>
          </p:style>
        </p:cxnSp>
        <p:sp>
          <p:nvSpPr>
            <p:cNvPr id="78" name="テキスト ボックス 77"/>
            <p:cNvSpPr txBox="1"/>
            <p:nvPr/>
          </p:nvSpPr>
          <p:spPr>
            <a:xfrm>
              <a:off x="6491424" y="4178664"/>
              <a:ext cx="864159" cy="276999"/>
            </a:xfrm>
            <a:prstGeom prst="rect">
              <a:avLst/>
            </a:prstGeom>
            <a:noFill/>
          </p:spPr>
          <p:txBody>
            <a:bodyPr wrap="square" rtlCol="0">
              <a:spAutoFit/>
            </a:bodyPr>
            <a:lstStyle/>
            <a:p>
              <a:r>
                <a:rPr kumimoji="1" lang="ja-JP" altLang="en-US" sz="1200" b="1" dirty="0">
                  <a:solidFill>
                    <a:srgbClr val="FF66CC"/>
                  </a:solidFill>
                  <a:latin typeface="ＭＳ Ｐゴシック" panose="020B0600070205080204" pitchFamily="50" charset="-128"/>
                  <a:ea typeface="ＭＳ Ｐゴシック" panose="020B0600070205080204" pitchFamily="50" charset="-128"/>
                </a:rPr>
                <a:t>→</a:t>
              </a:r>
              <a:r>
                <a:rPr kumimoji="1" lang="en-US" altLang="ja-JP" sz="1200" b="1" dirty="0" smtClean="0">
                  <a:solidFill>
                    <a:srgbClr val="FF66CC"/>
                  </a:solidFill>
                  <a:latin typeface="ＭＳ Ｐゴシック" panose="020B0600070205080204" pitchFamily="50" charset="-128"/>
                  <a:ea typeface="ＭＳ Ｐゴシック" panose="020B0600070205080204" pitchFamily="50" charset="-128"/>
                </a:rPr>
                <a:t>R3.9</a:t>
              </a:r>
              <a:r>
                <a:rPr kumimoji="1" lang="ja-JP" altLang="en-US" sz="1200" b="1" dirty="0" smtClean="0">
                  <a:solidFill>
                    <a:srgbClr val="FF66CC"/>
                  </a:solidFill>
                  <a:latin typeface="ＭＳ Ｐゴシック" panose="020B0600070205080204" pitchFamily="50" charset="-128"/>
                  <a:ea typeface="ＭＳ Ｐゴシック" panose="020B0600070205080204" pitchFamily="50" charset="-128"/>
                </a:rPr>
                <a:t>月</a:t>
              </a:r>
              <a:endParaRPr kumimoji="1" lang="ja-JP" altLang="en-US" sz="1200" b="1" dirty="0">
                <a:solidFill>
                  <a:srgbClr val="FF66CC"/>
                </a:solidFill>
                <a:latin typeface="ＭＳ Ｐゴシック" panose="020B0600070205080204" pitchFamily="50" charset="-128"/>
                <a:ea typeface="ＭＳ Ｐゴシック" panose="020B0600070205080204" pitchFamily="50" charset="-128"/>
              </a:endParaRPr>
            </a:p>
          </p:txBody>
        </p:sp>
      </p:grpSp>
      <p:sp>
        <p:nvSpPr>
          <p:cNvPr id="5" name="テキスト ボックス 4"/>
          <p:cNvSpPr txBox="1"/>
          <p:nvPr/>
        </p:nvSpPr>
        <p:spPr>
          <a:xfrm>
            <a:off x="5819553" y="3705726"/>
            <a:ext cx="1945590" cy="276999"/>
          </a:xfrm>
          <a:prstGeom prst="rect">
            <a:avLst/>
          </a:prstGeom>
          <a:noFill/>
        </p:spPr>
        <p:txBody>
          <a:bodyPr wrap="square" rtlCol="0">
            <a:spAutoFit/>
          </a:bodyPr>
          <a:lstStyle/>
          <a:p>
            <a:r>
              <a:rPr kumimoji="1" lang="ja-JP" altLang="en-US" sz="1200" dirty="0" smtClean="0">
                <a:latin typeface="ＭＳ Ｐゴシック" panose="020B0600070205080204" pitchFamily="50" charset="-128"/>
                <a:ea typeface="ＭＳ Ｐゴシック" panose="020B0600070205080204" pitchFamily="50" charset="-128"/>
              </a:rPr>
              <a:t>①  ② ③ ④　⑤ ⑥ ⑦</a:t>
            </a:r>
            <a:endParaRPr kumimoji="1" lang="ja-JP" altLang="en-US" sz="1200" dirty="0">
              <a:latin typeface="ＭＳ Ｐゴシック" panose="020B0600070205080204" pitchFamily="50" charset="-128"/>
              <a:ea typeface="ＭＳ Ｐゴシック" panose="020B0600070205080204" pitchFamily="50" charset="-128"/>
            </a:endParaRPr>
          </a:p>
        </p:txBody>
      </p:sp>
      <p:sp>
        <p:nvSpPr>
          <p:cNvPr id="81" name="テキスト ボックス 80"/>
          <p:cNvSpPr txBox="1"/>
          <p:nvPr/>
        </p:nvSpPr>
        <p:spPr>
          <a:xfrm>
            <a:off x="7337984" y="3697141"/>
            <a:ext cx="1945590" cy="276999"/>
          </a:xfrm>
          <a:prstGeom prst="rect">
            <a:avLst/>
          </a:prstGeom>
          <a:noFill/>
        </p:spPr>
        <p:txBody>
          <a:bodyPr wrap="square" rtlCol="0">
            <a:spAutoFit/>
          </a:bodyPr>
          <a:lstStyle/>
          <a:p>
            <a:r>
              <a:rPr kumimoji="1" lang="ja-JP" altLang="en-US" sz="1200" dirty="0" smtClean="0">
                <a:latin typeface="ＭＳ Ｐゴシック" panose="020B0600070205080204" pitchFamily="50" charset="-128"/>
                <a:ea typeface="ＭＳ Ｐゴシック" panose="020B0600070205080204" pitchFamily="50" charset="-128"/>
              </a:rPr>
              <a:t>①  ② ③ ④　⑤ ⑥ ⑦</a:t>
            </a:r>
            <a:endParaRPr kumimoji="1" lang="ja-JP" altLang="en-US" sz="1200" dirty="0">
              <a:latin typeface="ＭＳ Ｐゴシック" panose="020B0600070205080204" pitchFamily="50" charset="-128"/>
              <a:ea typeface="ＭＳ Ｐゴシック" panose="020B0600070205080204" pitchFamily="50" charset="-128"/>
            </a:endParaRPr>
          </a:p>
        </p:txBody>
      </p:sp>
      <p:sp>
        <p:nvSpPr>
          <p:cNvPr id="82" name="テキスト ボックス 81"/>
          <p:cNvSpPr txBox="1"/>
          <p:nvPr/>
        </p:nvSpPr>
        <p:spPr>
          <a:xfrm>
            <a:off x="8869169" y="3717995"/>
            <a:ext cx="1945590" cy="276999"/>
          </a:xfrm>
          <a:prstGeom prst="rect">
            <a:avLst/>
          </a:prstGeom>
          <a:noFill/>
        </p:spPr>
        <p:txBody>
          <a:bodyPr wrap="square" rtlCol="0">
            <a:spAutoFit/>
          </a:bodyPr>
          <a:lstStyle/>
          <a:p>
            <a:r>
              <a:rPr kumimoji="1" lang="ja-JP" altLang="en-US" sz="1200" dirty="0" smtClean="0">
                <a:latin typeface="ＭＳ Ｐゴシック" panose="020B0600070205080204" pitchFamily="50" charset="-128"/>
                <a:ea typeface="ＭＳ Ｐゴシック" panose="020B0600070205080204" pitchFamily="50" charset="-128"/>
              </a:rPr>
              <a:t>①  ② ③ ④　⑤ ⑥ ⑦</a:t>
            </a:r>
            <a:endParaRPr kumimoji="1" lang="ja-JP" altLang="en-US" sz="1200" dirty="0">
              <a:latin typeface="ＭＳ Ｐゴシック" panose="020B0600070205080204" pitchFamily="50" charset="-128"/>
              <a:ea typeface="ＭＳ Ｐゴシック" panose="020B0600070205080204" pitchFamily="50" charset="-128"/>
            </a:endParaRPr>
          </a:p>
        </p:txBody>
      </p:sp>
      <p:sp>
        <p:nvSpPr>
          <p:cNvPr id="83" name="テキスト ボックス 82"/>
          <p:cNvSpPr txBox="1"/>
          <p:nvPr/>
        </p:nvSpPr>
        <p:spPr>
          <a:xfrm>
            <a:off x="10343877" y="3709999"/>
            <a:ext cx="1945590" cy="276999"/>
          </a:xfrm>
          <a:prstGeom prst="rect">
            <a:avLst/>
          </a:prstGeom>
          <a:noFill/>
        </p:spPr>
        <p:txBody>
          <a:bodyPr wrap="square" rtlCol="0">
            <a:spAutoFit/>
          </a:bodyPr>
          <a:lstStyle/>
          <a:p>
            <a:r>
              <a:rPr kumimoji="1" lang="ja-JP" altLang="en-US" sz="1200" dirty="0" smtClean="0">
                <a:latin typeface="ＭＳ Ｐゴシック" panose="020B0600070205080204" pitchFamily="50" charset="-128"/>
                <a:ea typeface="ＭＳ Ｐゴシック" panose="020B0600070205080204" pitchFamily="50" charset="-128"/>
              </a:rPr>
              <a:t>①  ② ③ ④　⑤ ⑥ ⑦</a:t>
            </a:r>
            <a:endParaRPr kumimoji="1" lang="ja-JP" altLang="en-US" sz="1200" dirty="0">
              <a:latin typeface="ＭＳ Ｐゴシック" panose="020B0600070205080204" pitchFamily="50" charset="-128"/>
              <a:ea typeface="ＭＳ Ｐゴシック" panose="020B0600070205080204" pitchFamily="50" charset="-128"/>
            </a:endParaRPr>
          </a:p>
        </p:txBody>
      </p:sp>
      <p:sp>
        <p:nvSpPr>
          <p:cNvPr id="84" name="テキスト ボックス 83"/>
          <p:cNvSpPr txBox="1"/>
          <p:nvPr/>
        </p:nvSpPr>
        <p:spPr>
          <a:xfrm>
            <a:off x="11875062" y="3717995"/>
            <a:ext cx="1945590" cy="276999"/>
          </a:xfrm>
          <a:prstGeom prst="rect">
            <a:avLst/>
          </a:prstGeom>
          <a:noFill/>
        </p:spPr>
        <p:txBody>
          <a:bodyPr wrap="square" rtlCol="0">
            <a:spAutoFit/>
          </a:bodyPr>
          <a:lstStyle/>
          <a:p>
            <a:r>
              <a:rPr kumimoji="1" lang="ja-JP" altLang="en-US" sz="1200" dirty="0" smtClean="0">
                <a:latin typeface="ＭＳ Ｐゴシック" panose="020B0600070205080204" pitchFamily="50" charset="-128"/>
                <a:ea typeface="ＭＳ Ｐゴシック" panose="020B0600070205080204" pitchFamily="50" charset="-128"/>
              </a:rPr>
              <a:t>①  ② ③ ④　⑤ ⑥ ⑦</a:t>
            </a:r>
            <a:endParaRPr kumimoji="1" lang="ja-JP" altLang="en-US" sz="1200" dirty="0">
              <a:latin typeface="ＭＳ Ｐゴシック" panose="020B0600070205080204" pitchFamily="50" charset="-128"/>
              <a:ea typeface="ＭＳ Ｐゴシック" panose="020B0600070205080204" pitchFamily="50" charset="-128"/>
            </a:endParaRPr>
          </a:p>
        </p:txBody>
      </p:sp>
      <p:sp>
        <p:nvSpPr>
          <p:cNvPr id="85" name="テキスト ボックス 84"/>
          <p:cNvSpPr txBox="1"/>
          <p:nvPr/>
        </p:nvSpPr>
        <p:spPr>
          <a:xfrm>
            <a:off x="13395680" y="3725991"/>
            <a:ext cx="1945590" cy="276999"/>
          </a:xfrm>
          <a:prstGeom prst="rect">
            <a:avLst/>
          </a:prstGeom>
          <a:noFill/>
        </p:spPr>
        <p:txBody>
          <a:bodyPr wrap="square" rtlCol="0">
            <a:spAutoFit/>
          </a:bodyPr>
          <a:lstStyle/>
          <a:p>
            <a:r>
              <a:rPr kumimoji="1" lang="ja-JP" altLang="en-US" sz="1200" dirty="0" smtClean="0">
                <a:latin typeface="ＭＳ Ｐゴシック" panose="020B0600070205080204" pitchFamily="50" charset="-128"/>
                <a:ea typeface="ＭＳ Ｐゴシック" panose="020B0600070205080204" pitchFamily="50" charset="-128"/>
              </a:rPr>
              <a:t>①  ② ③ ④　⑤ ⑥ ⑦</a:t>
            </a:r>
            <a:endParaRPr kumimoji="1" lang="ja-JP" altLang="en-US" sz="1200" dirty="0">
              <a:latin typeface="ＭＳ Ｐゴシック" panose="020B0600070205080204" pitchFamily="50" charset="-128"/>
              <a:ea typeface="ＭＳ Ｐゴシック" panose="020B0600070205080204" pitchFamily="50" charset="-128"/>
            </a:endParaRPr>
          </a:p>
        </p:txBody>
      </p:sp>
      <p:sp>
        <p:nvSpPr>
          <p:cNvPr id="39" name="テキスト ボックス 3">
            <a:extLst>
              <a:ext uri="{FF2B5EF4-FFF2-40B4-BE49-F238E27FC236}">
                <a16:creationId xmlns:a16="http://schemas.microsoft.com/office/drawing/2014/main" id="{DB4CE161-E48F-4601-84F0-45A1621F2695}"/>
              </a:ext>
            </a:extLst>
          </p:cNvPr>
          <p:cNvSpPr txBox="1"/>
          <p:nvPr/>
        </p:nvSpPr>
        <p:spPr>
          <a:xfrm>
            <a:off x="0" y="-16013"/>
            <a:ext cx="10585874" cy="63128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５</a:t>
            </a:r>
            <a:r>
              <a:rPr lang="zh-TW"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zh-TW"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試行実施</a:t>
            </a:r>
            <a:r>
              <a:rPr lang="zh-TW"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結果</a:t>
            </a:r>
            <a:r>
              <a:rPr lang="ja-JP"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の検証</a:t>
            </a: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　　５．２　検証結果に対する原因の考察</a:t>
            </a:r>
            <a:endParaRPr lang="zh-TW"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197496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1837365439"/>
              </p:ext>
            </p:extLst>
          </p:nvPr>
        </p:nvGraphicFramePr>
        <p:xfrm>
          <a:off x="377506" y="2877530"/>
          <a:ext cx="14275569" cy="4619115"/>
        </p:xfrm>
        <a:graphic>
          <a:graphicData uri="http://schemas.openxmlformats.org/drawingml/2006/table">
            <a:tbl>
              <a:tblPr/>
              <a:tblGrid>
                <a:gridCol w="906543">
                  <a:extLst>
                    <a:ext uri="{9D8B030D-6E8A-4147-A177-3AD203B41FA5}">
                      <a16:colId xmlns:a16="http://schemas.microsoft.com/office/drawing/2014/main" val="2894924467"/>
                    </a:ext>
                  </a:extLst>
                </a:gridCol>
                <a:gridCol w="537949">
                  <a:extLst>
                    <a:ext uri="{9D8B030D-6E8A-4147-A177-3AD203B41FA5}">
                      <a16:colId xmlns:a16="http://schemas.microsoft.com/office/drawing/2014/main" val="1732651527"/>
                    </a:ext>
                  </a:extLst>
                </a:gridCol>
                <a:gridCol w="1833011">
                  <a:extLst>
                    <a:ext uri="{9D8B030D-6E8A-4147-A177-3AD203B41FA5}">
                      <a16:colId xmlns:a16="http://schemas.microsoft.com/office/drawing/2014/main" val="1576241237"/>
                    </a:ext>
                  </a:extLst>
                </a:gridCol>
                <a:gridCol w="1833011">
                  <a:extLst>
                    <a:ext uri="{9D8B030D-6E8A-4147-A177-3AD203B41FA5}">
                      <a16:colId xmlns:a16="http://schemas.microsoft.com/office/drawing/2014/main" val="2744037869"/>
                    </a:ext>
                  </a:extLst>
                </a:gridCol>
                <a:gridCol w="1833011">
                  <a:extLst>
                    <a:ext uri="{9D8B030D-6E8A-4147-A177-3AD203B41FA5}">
                      <a16:colId xmlns:a16="http://schemas.microsoft.com/office/drawing/2014/main" val="1368123641"/>
                    </a:ext>
                  </a:extLst>
                </a:gridCol>
                <a:gridCol w="1833011">
                  <a:extLst>
                    <a:ext uri="{9D8B030D-6E8A-4147-A177-3AD203B41FA5}">
                      <a16:colId xmlns:a16="http://schemas.microsoft.com/office/drawing/2014/main" val="3539795727"/>
                    </a:ext>
                  </a:extLst>
                </a:gridCol>
                <a:gridCol w="1833011">
                  <a:extLst>
                    <a:ext uri="{9D8B030D-6E8A-4147-A177-3AD203B41FA5}">
                      <a16:colId xmlns:a16="http://schemas.microsoft.com/office/drawing/2014/main" val="2917279559"/>
                    </a:ext>
                  </a:extLst>
                </a:gridCol>
                <a:gridCol w="1833011">
                  <a:extLst>
                    <a:ext uri="{9D8B030D-6E8A-4147-A177-3AD203B41FA5}">
                      <a16:colId xmlns:a16="http://schemas.microsoft.com/office/drawing/2014/main" val="3442092999"/>
                    </a:ext>
                  </a:extLst>
                </a:gridCol>
                <a:gridCol w="1833011">
                  <a:extLst>
                    <a:ext uri="{9D8B030D-6E8A-4147-A177-3AD203B41FA5}">
                      <a16:colId xmlns:a16="http://schemas.microsoft.com/office/drawing/2014/main" val="1393678394"/>
                    </a:ext>
                  </a:extLst>
                </a:gridCol>
              </a:tblGrid>
              <a:tr h="607167">
                <a:tc gridSpan="2">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堆積・浸食状況</a:t>
                      </a:r>
                    </a:p>
                  </a:txBody>
                  <a:tcPr marL="6825" marR="6825" marT="68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堆積厚</a:t>
                      </a:r>
                      <a:r>
                        <a:rPr lang="en-US" altLang="ja-JP"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9cm</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以上</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825" marR="6825" marT="68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堆積厚</a:t>
                      </a:r>
                      <a:r>
                        <a:rPr lang="en-US" altLang="ja-JP"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4</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r>
                        <a:rPr lang="en-US" altLang="ja-JP"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9cm</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825" marR="6825" marT="68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堆積厚</a:t>
                      </a:r>
                      <a:r>
                        <a:rPr lang="en-US" altLang="ja-JP"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r>
                        <a:rPr lang="en-US" altLang="ja-JP"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4cm</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825" marR="6825" marT="68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堆積・浸食が</a:t>
                      </a: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1cm</a:t>
                      </a: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以内</a:t>
                      </a:r>
                    </a:p>
                  </a:txBody>
                  <a:tcPr marL="6825" marR="6825" marT="68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1420703" rtl="0" eaLnBrk="1" fontAlgn="ctr" latinLnBrk="0" hangingPunct="1">
                        <a:lnSpc>
                          <a:spcPct val="100000"/>
                        </a:lnSpc>
                        <a:spcBef>
                          <a:spcPts val="0"/>
                        </a:spcBef>
                        <a:spcAft>
                          <a:spcPts val="0"/>
                        </a:spcAft>
                        <a:buClrTx/>
                        <a:buSzTx/>
                        <a:buFontTx/>
                        <a:buNone/>
                        <a:tabLst/>
                        <a:defRPr/>
                      </a:pP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浸食深</a:t>
                      </a:r>
                      <a:r>
                        <a:rPr lang="en-US" altLang="ja-JP"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r>
                        <a:rPr lang="en-US" altLang="ja-JP"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4cm</a:t>
                      </a:r>
                      <a:endPar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6825" marR="6825" marT="68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1420703" rtl="0" eaLnBrk="1" fontAlgn="ctr" latinLnBrk="0" hangingPunct="1">
                        <a:lnSpc>
                          <a:spcPct val="100000"/>
                        </a:lnSpc>
                        <a:spcBef>
                          <a:spcPts val="0"/>
                        </a:spcBef>
                        <a:spcAft>
                          <a:spcPts val="0"/>
                        </a:spcAft>
                        <a:buClrTx/>
                        <a:buSzTx/>
                        <a:buFontTx/>
                        <a:buNone/>
                        <a:tabLst/>
                        <a:defRPr/>
                      </a:pP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浸食深</a:t>
                      </a:r>
                      <a:r>
                        <a:rPr lang="en-US" altLang="ja-JP"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4</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r>
                        <a:rPr lang="en-US" altLang="ja-JP"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9cm</a:t>
                      </a:r>
                      <a:endPar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6825" marR="6825" marT="68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浸食深</a:t>
                      </a:r>
                      <a:r>
                        <a:rPr lang="en-US" altLang="ja-JP"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9cm</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以上</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825" marR="6825" marT="68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8484742"/>
                  </a:ext>
                </a:extLst>
              </a:tr>
              <a:tr h="3244716">
                <a:tc gridSpan="2">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イメージ図</a:t>
                      </a:r>
                    </a:p>
                  </a:txBody>
                  <a:tcPr marL="6825" marR="6825" marT="68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6825" marR="6825" marT="68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6825" marR="6825" marT="68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6825" marR="6825" marT="68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6825" marR="6825" marT="68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6825" marR="6825" marT="68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6825" marR="6825" marT="68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6825" marR="6825" marT="68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867382"/>
                  </a:ext>
                </a:extLst>
              </a:tr>
              <a:tr h="385763">
                <a:tc rowSpan="2">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薬剤</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散布</a:t>
                      </a:r>
                      <a:endParaRPr lang="en-US" altLang="ja-JP"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効果</a:t>
                      </a: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の検証可否</a:t>
                      </a:r>
                    </a:p>
                  </a:txBody>
                  <a:tcPr marL="6825" marR="6825" marT="68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上層</a:t>
                      </a:r>
                    </a:p>
                  </a:txBody>
                  <a:tcPr marL="6825" marR="6825" marT="68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825" marR="6825" marT="68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825" marR="6825" marT="68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825" marR="6825" marT="68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6825" marR="6825" marT="68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〇</a:t>
                      </a:r>
                    </a:p>
                  </a:txBody>
                  <a:tcPr marL="6825" marR="6825" marT="68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6825" marR="6825" marT="68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825" marR="6825" marT="68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8071241"/>
                  </a:ext>
                </a:extLst>
              </a:tr>
              <a:tr h="381469">
                <a:tc vMerge="1">
                  <a:txBody>
                    <a:bodyPr/>
                    <a:lstStyle/>
                    <a:p>
                      <a:endParaRPr kumimoji="1" lang="ja-JP" altLang="en-US"/>
                    </a:p>
                  </a:txBody>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下層</a:t>
                      </a:r>
                    </a:p>
                  </a:txBody>
                  <a:tcPr marL="6825" marR="6825" marT="68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825" marR="6825" marT="68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825" marR="6825" marT="68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6825" marR="6825" marT="68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6825" marR="6825" marT="68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825" marR="6825" marT="68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825" marR="6825" marT="68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825" marR="6825" marT="68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8548977"/>
                  </a:ext>
                </a:extLst>
              </a:tr>
            </a:tbl>
          </a:graphicData>
        </a:graphic>
      </p:graphicFrame>
      <p:sp>
        <p:nvSpPr>
          <p:cNvPr id="79" name="正方形/長方形 78"/>
          <p:cNvSpPr/>
          <p:nvPr/>
        </p:nvSpPr>
        <p:spPr>
          <a:xfrm>
            <a:off x="8081534" y="4530646"/>
            <a:ext cx="487019" cy="1109007"/>
          </a:xfrm>
          <a:prstGeom prst="rect">
            <a:avLst/>
          </a:prstGeom>
          <a:solidFill>
            <a:srgbClr val="CC99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54" name="表 53">
            <a:extLst>
              <a:ext uri="{FF2B5EF4-FFF2-40B4-BE49-F238E27FC236}">
                <a16:creationId xmlns:a16="http://schemas.microsoft.com/office/drawing/2014/main" id="{8A562137-2DFA-4BA6-BE1C-2598E5E1D249}"/>
              </a:ext>
            </a:extLst>
          </p:cNvPr>
          <p:cNvGraphicFramePr>
            <a:graphicFrameLocks noGrp="1"/>
          </p:cNvGraphicFramePr>
          <p:nvPr>
            <p:extLst>
              <p:ext uri="{D42A27DB-BD31-4B8C-83A1-F6EECF244321}">
                <p14:modId xmlns:p14="http://schemas.microsoft.com/office/powerpoint/2010/main" val="4237787890"/>
              </p:ext>
            </p:extLst>
          </p:nvPr>
        </p:nvGraphicFramePr>
        <p:xfrm>
          <a:off x="-325" y="640596"/>
          <a:ext cx="15120000" cy="458938"/>
        </p:xfrm>
        <a:graphic>
          <a:graphicData uri="http://schemas.openxmlformats.org/drawingml/2006/table">
            <a:tbl>
              <a:tblPr firstRow="1" bandRow="1">
                <a:tableStyleId>{5C22544A-7EE6-4342-B048-85BDC9FD1C3A}</a:tableStyleId>
              </a:tblPr>
              <a:tblGrid>
                <a:gridCol w="15120000">
                  <a:extLst>
                    <a:ext uri="{9D8B030D-6E8A-4147-A177-3AD203B41FA5}">
                      <a16:colId xmlns:a16="http://schemas.microsoft.com/office/drawing/2014/main" val="3578394316"/>
                    </a:ext>
                  </a:extLst>
                </a:gridCol>
              </a:tblGrid>
              <a:tr h="458938">
                <a:tc>
                  <a:txBody>
                    <a:bodyPr/>
                    <a:lstStyle/>
                    <a:p>
                      <a:pPr marL="0" indent="0" algn="ctr">
                        <a:buFont typeface="Wingdings" panose="05000000000000000000" pitchFamily="2" charset="2"/>
                        <a:buNone/>
                      </a:pPr>
                      <a:r>
                        <a:rPr kumimoji="1" lang="ja-JP" altLang="en-US" sz="2000" b="1" dirty="0" smtClean="0">
                          <a:latin typeface="ＭＳ Ｐゴシック" panose="020B0600070205080204" pitchFamily="50" charset="-128"/>
                          <a:ea typeface="ＭＳ Ｐゴシック" panose="020B0600070205080204" pitchFamily="50" charset="-128"/>
                        </a:rPr>
                        <a:t>地盤高変化と薬剤散布効果の関係性の検証</a:t>
                      </a:r>
                      <a:endParaRPr kumimoji="1" lang="en-US" altLang="ja-JP" sz="2000" dirty="0">
                        <a:latin typeface="ＭＳ Ｐゴシック" panose="020B0600070205080204" pitchFamily="50" charset="-128"/>
                        <a:ea typeface="ＭＳ Ｐゴシック" panose="020B0600070205080204" pitchFamily="50" charset="-128"/>
                      </a:endParaRPr>
                    </a:p>
                  </a:txBody>
                  <a:tcPr marL="142071" marR="142071" marT="71035" marB="71035" anchor="ctr">
                    <a:solidFill>
                      <a:srgbClr val="FF66CC"/>
                    </a:solidFill>
                  </a:tcPr>
                </a:tc>
                <a:extLst>
                  <a:ext uri="{0D108BD9-81ED-4DB2-BD59-A6C34878D82A}">
                    <a16:rowId xmlns:a16="http://schemas.microsoft.com/office/drawing/2014/main" val="3349066960"/>
                  </a:ext>
                </a:extLst>
              </a:tr>
            </a:tbl>
          </a:graphicData>
        </a:graphic>
      </p:graphicFrame>
      <p:sp>
        <p:nvSpPr>
          <p:cNvPr id="57" name="正方形/長方形 56">
            <a:extLst>
              <a:ext uri="{FF2B5EF4-FFF2-40B4-BE49-F238E27FC236}">
                <a16:creationId xmlns:a16="http://schemas.microsoft.com/office/drawing/2014/main" id="{218FD209-9E94-44CD-A345-E286AAABF489}"/>
              </a:ext>
            </a:extLst>
          </p:cNvPr>
          <p:cNvSpPr/>
          <p:nvPr/>
        </p:nvSpPr>
        <p:spPr>
          <a:xfrm>
            <a:off x="0" y="0"/>
            <a:ext cx="15119350" cy="615267"/>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sp>
        <p:nvSpPr>
          <p:cNvPr id="22" name="テキスト ボックス 21">
            <a:extLst>
              <a:ext uri="{FF2B5EF4-FFF2-40B4-BE49-F238E27FC236}">
                <a16:creationId xmlns:a16="http://schemas.microsoft.com/office/drawing/2014/main" id="{5650FD9B-1185-45D2-9240-D2FCC4ED3E41}"/>
              </a:ext>
            </a:extLst>
          </p:cNvPr>
          <p:cNvSpPr txBox="1"/>
          <p:nvPr/>
        </p:nvSpPr>
        <p:spPr>
          <a:xfrm>
            <a:off x="299057" y="1169687"/>
            <a:ext cx="14600719" cy="1030647"/>
          </a:xfrm>
          <a:prstGeom prst="rect">
            <a:avLst/>
          </a:prstGeom>
          <a:solidFill>
            <a:srgbClr val="FFFFCC"/>
          </a:solidFill>
          <a:ln>
            <a:solidFill>
              <a:srgbClr val="333300"/>
            </a:solidFill>
          </a:ln>
        </p:spPr>
        <p:txBody>
          <a:bodyPr wrap="square" lIns="72000" tIns="72000" rIns="72000" bIns="0" rtlCol="0">
            <a:noAutofit/>
          </a:bodyPr>
          <a:lstStyle/>
          <a:p>
            <a:pPr marL="180000" indent="-180000"/>
            <a:r>
              <a:rPr lang="ja-JP" altLang="en-US" sz="1400" dirty="0">
                <a:latin typeface="ＭＳ Ｐゴシック" panose="020B0600070205080204" pitchFamily="50" charset="-128"/>
                <a:ea typeface="ＭＳ Ｐゴシック" panose="020B0600070205080204" pitchFamily="50" charset="-128"/>
              </a:rPr>
              <a:t>・底質</a:t>
            </a:r>
            <a:r>
              <a:rPr lang="ja-JP" altLang="en-US" sz="1400" dirty="0" smtClean="0">
                <a:latin typeface="ＭＳ Ｐゴシック" panose="020B0600070205080204" pitchFamily="50" charset="-128"/>
                <a:ea typeface="ＭＳ Ｐゴシック" panose="020B0600070205080204" pitchFamily="50" charset="-128"/>
              </a:rPr>
              <a:t>は上層（</a:t>
            </a:r>
            <a:r>
              <a:rPr lang="en-US" altLang="ja-JP" sz="1400" dirty="0" smtClean="0">
                <a:latin typeface="ＭＳ Ｐゴシック" panose="020B0600070205080204" pitchFamily="50" charset="-128"/>
                <a:ea typeface="ＭＳ Ｐゴシック" panose="020B0600070205080204" pitchFamily="50" charset="-128"/>
              </a:rPr>
              <a:t>0</a:t>
            </a:r>
            <a:r>
              <a:rPr lang="ja-JP" altLang="en-US" sz="1400" dirty="0" smtClean="0">
                <a:latin typeface="ＭＳ Ｐゴシック" panose="020B0600070205080204" pitchFamily="50" charset="-128"/>
                <a:ea typeface="ＭＳ Ｐゴシック" panose="020B0600070205080204" pitchFamily="50" charset="-128"/>
              </a:rPr>
              <a:t>～</a:t>
            </a:r>
            <a:r>
              <a:rPr lang="en-US" altLang="ja-JP" sz="1400" dirty="0" smtClean="0">
                <a:latin typeface="ＭＳ Ｐゴシック" panose="020B0600070205080204" pitchFamily="50" charset="-128"/>
                <a:ea typeface="ＭＳ Ｐゴシック" panose="020B0600070205080204" pitchFamily="50" charset="-128"/>
              </a:rPr>
              <a:t>5cm</a:t>
            </a:r>
            <a:r>
              <a:rPr lang="ja-JP" altLang="en-US" sz="1400" dirty="0" smtClean="0">
                <a:latin typeface="ＭＳ Ｐゴシック" panose="020B0600070205080204" pitchFamily="50" charset="-128"/>
                <a:ea typeface="ＭＳ Ｐゴシック" panose="020B0600070205080204" pitchFamily="50" charset="-128"/>
              </a:rPr>
              <a:t>）と下層（</a:t>
            </a:r>
            <a:r>
              <a:rPr lang="en-US" altLang="ja-JP" sz="1400" dirty="0" smtClean="0">
                <a:latin typeface="ＭＳ Ｐゴシック" panose="020B0600070205080204" pitchFamily="50" charset="-128"/>
                <a:ea typeface="ＭＳ Ｐゴシック" panose="020B0600070205080204" pitchFamily="50" charset="-128"/>
              </a:rPr>
              <a:t>5</a:t>
            </a:r>
            <a:r>
              <a:rPr lang="ja-JP" altLang="en-US" sz="1400" dirty="0" smtClean="0">
                <a:latin typeface="ＭＳ Ｐゴシック" panose="020B0600070205080204" pitchFamily="50" charset="-128"/>
                <a:ea typeface="ＭＳ Ｐゴシック" panose="020B0600070205080204" pitchFamily="50" charset="-128"/>
              </a:rPr>
              <a:t>～</a:t>
            </a:r>
            <a:r>
              <a:rPr lang="en-US" altLang="ja-JP" sz="1400" dirty="0" smtClean="0">
                <a:latin typeface="ＭＳ Ｐゴシック" panose="020B0600070205080204" pitchFamily="50" charset="-128"/>
                <a:ea typeface="ＭＳ Ｐゴシック" panose="020B0600070205080204" pitchFamily="50" charset="-128"/>
              </a:rPr>
              <a:t>10cm</a:t>
            </a:r>
            <a:r>
              <a:rPr lang="ja-JP" altLang="en-US" sz="1400" dirty="0" smtClean="0">
                <a:latin typeface="ＭＳ Ｐゴシック" panose="020B0600070205080204" pitchFamily="50" charset="-128"/>
                <a:ea typeface="ＭＳ Ｐゴシック" panose="020B0600070205080204" pitchFamily="50" charset="-128"/>
              </a:rPr>
              <a:t>）を採取して調査している。しかし、堆積・浸食が大きいと薬剤散布</a:t>
            </a:r>
            <a:r>
              <a:rPr lang="ja-JP" altLang="en-US" sz="1400" dirty="0">
                <a:latin typeface="ＭＳ Ｐゴシック" panose="020B0600070205080204" pitchFamily="50" charset="-128"/>
                <a:ea typeface="ＭＳ Ｐゴシック" panose="020B0600070205080204" pitchFamily="50" charset="-128"/>
              </a:rPr>
              <a:t>した</a:t>
            </a:r>
            <a:r>
              <a:rPr lang="ja-JP" altLang="en-US" sz="1400" dirty="0" smtClean="0">
                <a:latin typeface="ＭＳ Ｐゴシック" panose="020B0600070205080204" pitchFamily="50" charset="-128"/>
                <a:ea typeface="ＭＳ Ｐゴシック" panose="020B0600070205080204" pitchFamily="50" charset="-128"/>
              </a:rPr>
              <a:t>底質を採取して</a:t>
            </a:r>
            <a:r>
              <a:rPr lang="ja-JP" altLang="en-US" sz="1400" dirty="0">
                <a:latin typeface="ＭＳ Ｐゴシック" panose="020B0600070205080204" pitchFamily="50" charset="-128"/>
                <a:ea typeface="ＭＳ Ｐゴシック" panose="020B0600070205080204" pitchFamily="50" charset="-128"/>
              </a:rPr>
              <a:t>いない</a:t>
            </a:r>
            <a:r>
              <a:rPr lang="ja-JP" altLang="en-US" sz="1400" dirty="0" smtClean="0">
                <a:latin typeface="ＭＳ Ｐゴシック" panose="020B0600070205080204" pitchFamily="50" charset="-128"/>
                <a:ea typeface="ＭＳ Ｐゴシック" panose="020B0600070205080204" pitchFamily="50" charset="-128"/>
              </a:rPr>
              <a:t>可能性</a:t>
            </a:r>
            <a:r>
              <a:rPr lang="ja-JP" altLang="en-US" sz="1400" dirty="0">
                <a:latin typeface="ＭＳ Ｐゴシック" panose="020B0600070205080204" pitchFamily="50" charset="-128"/>
                <a:ea typeface="ＭＳ Ｐゴシック" panose="020B0600070205080204" pitchFamily="50" charset="-128"/>
              </a:rPr>
              <a:t>がある</a:t>
            </a:r>
            <a:r>
              <a:rPr lang="ja-JP" altLang="en-US" sz="1400" dirty="0" smtClean="0">
                <a:latin typeface="ＭＳ Ｐゴシック" panose="020B0600070205080204" pitchFamily="50" charset="-128"/>
                <a:ea typeface="ＭＳ Ｐゴシック" panose="020B0600070205080204" pitchFamily="50" charset="-128"/>
              </a:rPr>
              <a:t>。</a:t>
            </a:r>
            <a:endParaRPr lang="en-US" altLang="ja-JP" sz="1400" dirty="0" smtClean="0">
              <a:latin typeface="ＭＳ Ｐゴシック" panose="020B0600070205080204" pitchFamily="50" charset="-128"/>
              <a:ea typeface="ＭＳ Ｐゴシック" panose="020B0600070205080204" pitchFamily="50" charset="-128"/>
            </a:endParaRPr>
          </a:p>
          <a:p>
            <a:pPr marL="180000" indent="-180000"/>
            <a:r>
              <a:rPr lang="ja-JP" altLang="en-US" sz="1400" dirty="0" smtClean="0">
                <a:latin typeface="ＭＳ Ｐゴシック" panose="020B0600070205080204" pitchFamily="50" charset="-128"/>
                <a:ea typeface="ＭＳ Ｐゴシック" panose="020B0600070205080204" pitchFamily="50" charset="-128"/>
              </a:rPr>
              <a:t>・底泥の堆積、浸食の状況と底質改善効果の関係性を分析するため、 薬剤</a:t>
            </a:r>
            <a:r>
              <a:rPr lang="ja-JP" altLang="en-US" sz="1400" dirty="0">
                <a:latin typeface="ＭＳ Ｐゴシック" panose="020B0600070205080204" pitchFamily="50" charset="-128"/>
                <a:ea typeface="ＭＳ Ｐゴシック" panose="020B0600070205080204" pitchFamily="50" charset="-128"/>
              </a:rPr>
              <a:t>散布後から採泥日までの地盤高変化から、薬剤散布した</a:t>
            </a:r>
            <a:r>
              <a:rPr lang="ja-JP" altLang="en-US" sz="1400" dirty="0" smtClean="0">
                <a:latin typeface="ＭＳ Ｐゴシック" panose="020B0600070205080204" pitchFamily="50" charset="-128"/>
                <a:ea typeface="ＭＳ Ｐゴシック" panose="020B0600070205080204" pitchFamily="50" charset="-128"/>
              </a:rPr>
              <a:t>底質</a:t>
            </a:r>
            <a:r>
              <a:rPr lang="en-US" altLang="ja-JP" sz="1400" baseline="30000" dirty="0" smtClean="0">
                <a:latin typeface="ＭＳ Ｐゴシック" panose="020B0600070205080204" pitchFamily="50" charset="-128"/>
                <a:ea typeface="ＭＳ Ｐゴシック" panose="020B0600070205080204" pitchFamily="50" charset="-128"/>
              </a:rPr>
              <a:t>※1,2</a:t>
            </a:r>
            <a:r>
              <a:rPr lang="ja-JP" altLang="en-US" sz="1400" dirty="0" smtClean="0">
                <a:latin typeface="ＭＳ Ｐゴシック" panose="020B0600070205080204" pitchFamily="50" charset="-128"/>
                <a:ea typeface="ＭＳ Ｐゴシック" panose="020B0600070205080204" pitchFamily="50" charset="-128"/>
              </a:rPr>
              <a:t>が</a:t>
            </a:r>
            <a:r>
              <a:rPr lang="ja-JP" altLang="en-US" sz="1400" dirty="0">
                <a:latin typeface="ＭＳ Ｐゴシック" panose="020B0600070205080204" pitchFamily="50" charset="-128"/>
                <a:ea typeface="ＭＳ Ｐゴシック" panose="020B0600070205080204" pitchFamily="50" charset="-128"/>
              </a:rPr>
              <a:t>残っている</a:t>
            </a:r>
            <a:r>
              <a:rPr lang="ja-JP" altLang="en-US" sz="1400" dirty="0" smtClean="0">
                <a:latin typeface="ＭＳ Ｐゴシック" panose="020B0600070205080204" pitchFamily="50" charset="-128"/>
                <a:ea typeface="ＭＳ Ｐゴシック" panose="020B0600070205080204" pitchFamily="50" charset="-128"/>
              </a:rPr>
              <a:t>量で</a:t>
            </a:r>
            <a:r>
              <a:rPr lang="ja-JP" altLang="en-US" sz="1400" dirty="0">
                <a:latin typeface="ＭＳ Ｐゴシック" panose="020B0600070205080204" pitchFamily="50" charset="-128"/>
                <a:ea typeface="ＭＳ Ｐゴシック" panose="020B0600070205080204" pitchFamily="50" charset="-128"/>
              </a:rPr>
              <a:t>採泥結果を分類</a:t>
            </a:r>
            <a:r>
              <a:rPr lang="ja-JP" altLang="en-US" sz="1400" dirty="0" smtClean="0">
                <a:latin typeface="ＭＳ Ｐゴシック" panose="020B0600070205080204" pitchFamily="50" charset="-128"/>
                <a:ea typeface="ＭＳ Ｐゴシック" panose="020B0600070205080204" pitchFamily="50" charset="-128"/>
              </a:rPr>
              <a:t>して考察を行った 。</a:t>
            </a:r>
            <a:endParaRPr lang="en-US" altLang="ja-JP" sz="1400" dirty="0" smtClean="0">
              <a:latin typeface="ＭＳ Ｐゴシック" panose="020B0600070205080204" pitchFamily="50" charset="-128"/>
              <a:ea typeface="ＭＳ Ｐゴシック" panose="020B0600070205080204" pitchFamily="50" charset="-128"/>
            </a:endParaRPr>
          </a:p>
          <a:p>
            <a:pPr marL="180000" indent="-180000"/>
            <a:r>
              <a:rPr lang="ja-JP" altLang="en-US" sz="1400" dirty="0" smtClean="0">
                <a:latin typeface="ＭＳ Ｐゴシック" panose="020B0600070205080204" pitchFamily="50" charset="-128"/>
                <a:ea typeface="ＭＳ Ｐゴシック" panose="020B0600070205080204" pitchFamily="50" charset="-128"/>
              </a:rPr>
              <a:t>・上層・下層の厚さを</a:t>
            </a:r>
            <a:r>
              <a:rPr lang="en-US" altLang="ja-JP" sz="1400" dirty="0" smtClean="0">
                <a:latin typeface="ＭＳ Ｐゴシック" panose="020B0600070205080204" pitchFamily="50" charset="-128"/>
                <a:ea typeface="ＭＳ Ｐゴシック" panose="020B0600070205080204" pitchFamily="50" charset="-128"/>
              </a:rPr>
              <a:t>5cm</a:t>
            </a:r>
            <a:r>
              <a:rPr lang="ja-JP" altLang="en-US" sz="1400" dirty="0" smtClean="0">
                <a:latin typeface="ＭＳ Ｐゴシック" panose="020B0600070205080204" pitchFamily="50" charset="-128"/>
                <a:ea typeface="ＭＳ Ｐゴシック" panose="020B0600070205080204" pitchFamily="50" charset="-128"/>
              </a:rPr>
              <a:t>としていることから、</a:t>
            </a:r>
            <a:r>
              <a:rPr lang="en-US" altLang="ja-JP" sz="1400" dirty="0" smtClean="0">
                <a:latin typeface="ＭＳ Ｐゴシック" panose="020B0600070205080204" pitchFamily="50" charset="-128"/>
                <a:ea typeface="ＭＳ Ｐゴシック" panose="020B0600070205080204" pitchFamily="50" charset="-128"/>
              </a:rPr>
              <a:t>1cm</a:t>
            </a:r>
            <a:r>
              <a:rPr lang="ja-JP" altLang="en-US" sz="1400" dirty="0" smtClean="0">
                <a:latin typeface="ＭＳ Ｐゴシック" panose="020B0600070205080204" pitchFamily="50" charset="-128"/>
                <a:ea typeface="ＭＳ Ｐゴシック" panose="020B0600070205080204" pitchFamily="50" charset="-128"/>
              </a:rPr>
              <a:t>（</a:t>
            </a:r>
            <a:r>
              <a:rPr lang="en-US" altLang="ja-JP" sz="1400" dirty="0" smtClean="0">
                <a:latin typeface="ＭＳ Ｐゴシック" panose="020B0600070205080204" pitchFamily="50" charset="-128"/>
                <a:ea typeface="ＭＳ Ｐゴシック" panose="020B0600070205080204" pitchFamily="50" charset="-128"/>
              </a:rPr>
              <a:t>20</a:t>
            </a:r>
            <a:r>
              <a:rPr lang="ja-JP" altLang="en-US" sz="1400" dirty="0" smtClean="0">
                <a:latin typeface="ＭＳ Ｐゴシック" panose="020B0600070205080204" pitchFamily="50" charset="-128"/>
                <a:ea typeface="ＭＳ Ｐゴシック" panose="020B0600070205080204" pitchFamily="50" charset="-128"/>
              </a:rPr>
              <a:t>％）を指標とし、薬剤散布した底泥が</a:t>
            </a:r>
            <a:r>
              <a:rPr lang="en-US" altLang="ja-JP" sz="1400" dirty="0" smtClean="0">
                <a:latin typeface="ＭＳ Ｐゴシック" panose="020B0600070205080204" pitchFamily="50" charset="-128"/>
                <a:ea typeface="ＭＳ Ｐゴシック" panose="020B0600070205080204" pitchFamily="50" charset="-128"/>
              </a:rPr>
              <a:t>80</a:t>
            </a:r>
            <a:r>
              <a:rPr lang="ja-JP" altLang="en-US" sz="1400" dirty="0" smtClean="0">
                <a:latin typeface="ＭＳ Ｐゴシック" panose="020B0600070205080204" pitchFamily="50" charset="-128"/>
                <a:ea typeface="ＭＳ Ｐゴシック" panose="020B0600070205080204" pitchFamily="50" charset="-128"/>
              </a:rPr>
              <a:t>％以上残っている（</a:t>
            </a:r>
            <a:r>
              <a:rPr lang="ja-JP" altLang="en-US" sz="1400" dirty="0">
                <a:latin typeface="ＭＳ Ｐゴシック" panose="020B0600070205080204" pitchFamily="50" charset="-128"/>
                <a:ea typeface="ＭＳ Ｐゴシック" panose="020B0600070205080204" pitchFamily="50" charset="-128"/>
              </a:rPr>
              <a:t>〇）</a:t>
            </a:r>
            <a:r>
              <a:rPr lang="ja-JP" altLang="en-US" sz="1400" dirty="0" smtClean="0">
                <a:latin typeface="ＭＳ Ｐゴシック" panose="020B0600070205080204" pitchFamily="50" charset="-128"/>
                <a:ea typeface="ＭＳ Ｐゴシック" panose="020B0600070205080204" pitchFamily="50" charset="-128"/>
              </a:rPr>
              <a:t>、</a:t>
            </a:r>
            <a:r>
              <a:rPr lang="en-US" altLang="ja-JP" sz="1400" dirty="0">
                <a:latin typeface="ＭＳ Ｐゴシック" panose="020B0600070205080204" pitchFamily="50" charset="-128"/>
                <a:ea typeface="ＭＳ Ｐゴシック" panose="020B0600070205080204" pitchFamily="50" charset="-128"/>
              </a:rPr>
              <a:t> 20</a:t>
            </a:r>
            <a:r>
              <a:rPr lang="ja-JP" altLang="en-US" sz="1400" dirty="0">
                <a:latin typeface="ＭＳ Ｐゴシック" panose="020B0600070205080204" pitchFamily="50" charset="-128"/>
                <a:ea typeface="ＭＳ Ｐゴシック" panose="020B0600070205080204" pitchFamily="50" charset="-128"/>
              </a:rPr>
              <a:t>％以上</a:t>
            </a:r>
            <a:r>
              <a:rPr lang="en-US" altLang="ja-JP" sz="1400" dirty="0" smtClean="0">
                <a:latin typeface="ＭＳ Ｐゴシック" panose="020B0600070205080204" pitchFamily="50" charset="-128"/>
                <a:ea typeface="ＭＳ Ｐゴシック" panose="020B0600070205080204" pitchFamily="50" charset="-128"/>
              </a:rPr>
              <a:t>80</a:t>
            </a:r>
            <a:r>
              <a:rPr lang="ja-JP" altLang="en-US" sz="1400" dirty="0" smtClean="0">
                <a:latin typeface="ＭＳ Ｐゴシック" panose="020B0600070205080204" pitchFamily="50" charset="-128"/>
                <a:ea typeface="ＭＳ Ｐゴシック" panose="020B0600070205080204" pitchFamily="50" charset="-128"/>
              </a:rPr>
              <a:t>％未満残っている（</a:t>
            </a:r>
            <a:r>
              <a:rPr lang="ja-JP" altLang="en-US" sz="1400" dirty="0">
                <a:latin typeface="ＭＳ Ｐゴシック" panose="020B0600070205080204" pitchFamily="50" charset="-128"/>
                <a:ea typeface="ＭＳ Ｐゴシック" panose="020B0600070205080204" pitchFamily="50" charset="-128"/>
              </a:rPr>
              <a:t>△）</a:t>
            </a:r>
            <a:r>
              <a:rPr lang="ja-JP" altLang="en-US" sz="1400" dirty="0" smtClean="0">
                <a:latin typeface="ＭＳ Ｐゴシック" panose="020B0600070205080204" pitchFamily="50" charset="-128"/>
                <a:ea typeface="ＭＳ Ｐゴシック" panose="020B0600070205080204" pitchFamily="50" charset="-128"/>
              </a:rPr>
              <a:t>、</a:t>
            </a:r>
            <a:r>
              <a:rPr lang="en-US" altLang="ja-JP" sz="1400" dirty="0" smtClean="0">
                <a:latin typeface="ＭＳ Ｐゴシック" panose="020B0600070205080204" pitchFamily="50" charset="-128"/>
                <a:ea typeface="ＭＳ Ｐゴシック" panose="020B0600070205080204" pitchFamily="50" charset="-128"/>
              </a:rPr>
              <a:t>20</a:t>
            </a:r>
            <a:r>
              <a:rPr lang="ja-JP" altLang="en-US" sz="1400" dirty="0" smtClean="0">
                <a:latin typeface="ＭＳ Ｐゴシック" panose="020B0600070205080204" pitchFamily="50" charset="-128"/>
                <a:ea typeface="ＭＳ Ｐゴシック" panose="020B0600070205080204" pitchFamily="50" charset="-128"/>
              </a:rPr>
              <a:t>％未満しか残っていない（</a:t>
            </a:r>
            <a:r>
              <a:rPr lang="en-US" altLang="ja-JP" sz="1400" dirty="0">
                <a:latin typeface="ＭＳ Ｐゴシック" panose="020B0600070205080204" pitchFamily="50" charset="-128"/>
                <a:ea typeface="ＭＳ Ｐゴシック" panose="020B0600070205080204" pitchFamily="50" charset="-128"/>
              </a:rPr>
              <a:t>×</a:t>
            </a:r>
            <a:r>
              <a:rPr lang="ja-JP" altLang="en-US" sz="1400" dirty="0" smtClean="0">
                <a:latin typeface="ＭＳ Ｐゴシック" panose="020B0600070205080204" pitchFamily="50" charset="-128"/>
                <a:ea typeface="ＭＳ Ｐゴシック" panose="020B0600070205080204" pitchFamily="50" charset="-128"/>
              </a:rPr>
              <a:t>）と</a:t>
            </a:r>
            <a:r>
              <a:rPr lang="en-US" altLang="ja-JP" sz="1400" dirty="0" smtClean="0">
                <a:latin typeface="ＭＳ Ｐゴシック" panose="020B0600070205080204" pitchFamily="50" charset="-128"/>
                <a:ea typeface="ＭＳ Ｐゴシック" panose="020B0600070205080204" pitchFamily="50" charset="-128"/>
              </a:rPr>
              <a:t>3</a:t>
            </a:r>
            <a:r>
              <a:rPr lang="ja-JP" altLang="en-US" sz="1400" dirty="0" smtClean="0">
                <a:latin typeface="ＭＳ Ｐゴシック" panose="020B0600070205080204" pitchFamily="50" charset="-128"/>
                <a:ea typeface="ＭＳ Ｐゴシック" panose="020B0600070205080204" pitchFamily="50" charset="-128"/>
              </a:rPr>
              <a:t>段階に底泥を分類した。</a:t>
            </a:r>
            <a:endParaRPr lang="en-US" altLang="ja-JP" sz="1400" dirty="0">
              <a:latin typeface="ＭＳ Ｐゴシック" panose="020B0600070205080204" pitchFamily="50" charset="-128"/>
              <a:ea typeface="ＭＳ Ｐゴシック" panose="020B0600070205080204" pitchFamily="50" charset="-128"/>
            </a:endParaRPr>
          </a:p>
        </p:txBody>
      </p:sp>
      <p:sp>
        <p:nvSpPr>
          <p:cNvPr id="2" name="テキスト ボックス 1"/>
          <p:cNvSpPr txBox="1"/>
          <p:nvPr/>
        </p:nvSpPr>
        <p:spPr>
          <a:xfrm>
            <a:off x="5502012" y="7716470"/>
            <a:ext cx="1757354" cy="2031325"/>
          </a:xfrm>
          <a:prstGeom prst="rect">
            <a:avLst/>
          </a:prstGeom>
          <a:noFill/>
          <a:ln w="19050">
            <a:solidFill>
              <a:srgbClr val="FF66FF"/>
            </a:solidFill>
          </a:ln>
        </p:spPr>
        <p:txBody>
          <a:bodyPr wrap="square" rtlCol="0">
            <a:spAutoFit/>
          </a:bodyPr>
          <a:lstStyle/>
          <a:p>
            <a:r>
              <a:rPr kumimoji="1" lang="ja-JP" altLang="en-US" sz="1400" dirty="0" smtClean="0">
                <a:latin typeface="ＭＳ Ｐゴシック" panose="020B0600070205080204" pitchFamily="50" charset="-128"/>
                <a:ea typeface="ＭＳ Ｐゴシック" panose="020B0600070205080204" pitchFamily="50" charset="-128"/>
              </a:rPr>
              <a:t>上層は一部薬剤</a:t>
            </a:r>
            <a:endParaRPr kumimoji="1" lang="en-US" altLang="ja-JP" sz="1400" dirty="0" smtClean="0">
              <a:latin typeface="ＭＳ Ｐゴシック" panose="020B0600070205080204" pitchFamily="50" charset="-128"/>
              <a:ea typeface="ＭＳ Ｐゴシック" panose="020B0600070205080204" pitchFamily="50" charset="-128"/>
            </a:endParaRPr>
          </a:p>
          <a:p>
            <a:r>
              <a:rPr kumimoji="1" lang="ja-JP" altLang="en-US" sz="1400" dirty="0" smtClean="0">
                <a:latin typeface="ＭＳ Ｐゴシック" panose="020B0600070205080204" pitchFamily="50" charset="-128"/>
                <a:ea typeface="ＭＳ Ｐゴシック" panose="020B0600070205080204" pitchFamily="50" charset="-128"/>
              </a:rPr>
              <a:t>散布を行っていない</a:t>
            </a:r>
            <a:endParaRPr kumimoji="1" lang="en-US" altLang="ja-JP" sz="1400" dirty="0" smtClean="0">
              <a:latin typeface="ＭＳ Ｐゴシック" panose="020B0600070205080204" pitchFamily="50" charset="-128"/>
              <a:ea typeface="ＭＳ Ｐゴシック" panose="020B0600070205080204" pitchFamily="50" charset="-128"/>
            </a:endParaRPr>
          </a:p>
          <a:p>
            <a:r>
              <a:rPr kumimoji="1" lang="ja-JP" altLang="en-US" sz="1400" dirty="0" smtClean="0">
                <a:latin typeface="ＭＳ Ｐゴシック" panose="020B0600070205080204" pitchFamily="50" charset="-128"/>
                <a:ea typeface="ＭＳ Ｐゴシック" panose="020B0600070205080204" pitchFamily="50" charset="-128"/>
              </a:rPr>
              <a:t>底質を採取している。</a:t>
            </a:r>
            <a:endParaRPr kumimoji="1" lang="en-US" altLang="ja-JP" sz="1400" dirty="0" smtClean="0">
              <a:latin typeface="ＭＳ Ｐゴシック" panose="020B0600070205080204" pitchFamily="50" charset="-128"/>
              <a:ea typeface="ＭＳ Ｐゴシック" panose="020B0600070205080204" pitchFamily="50" charset="-128"/>
            </a:endParaRPr>
          </a:p>
          <a:p>
            <a:r>
              <a:rPr kumimoji="1" lang="ja-JP" altLang="en-US" sz="1400" dirty="0" smtClean="0">
                <a:latin typeface="ＭＳ Ｐゴシック" panose="020B0600070205080204" pitchFamily="50" charset="-128"/>
                <a:ea typeface="ＭＳ Ｐゴシック" panose="020B0600070205080204" pitchFamily="50" charset="-128"/>
              </a:rPr>
              <a:t>（</a:t>
            </a:r>
            <a:r>
              <a:rPr kumimoji="1" lang="en-US" altLang="ja-JP" sz="1400" dirty="0" smtClean="0">
                <a:latin typeface="ＭＳ Ｐゴシック" panose="020B0600070205080204" pitchFamily="50" charset="-128"/>
                <a:ea typeface="ＭＳ Ｐゴシック" panose="020B0600070205080204" pitchFamily="50" charset="-128"/>
              </a:rPr>
              <a:t>20</a:t>
            </a:r>
            <a:r>
              <a:rPr kumimoji="1" lang="ja-JP" altLang="en-US" sz="1400" dirty="0" smtClean="0">
                <a:latin typeface="ＭＳ Ｐゴシック" panose="020B0600070205080204" pitchFamily="50" charset="-128"/>
                <a:ea typeface="ＭＳ Ｐゴシック" panose="020B0600070205080204" pitchFamily="50" charset="-128"/>
              </a:rPr>
              <a:t>％以上</a:t>
            </a:r>
            <a:r>
              <a:rPr kumimoji="1" lang="en-US" altLang="ja-JP" sz="1400" dirty="0" smtClean="0">
                <a:latin typeface="ＭＳ Ｐゴシック" panose="020B0600070205080204" pitchFamily="50" charset="-128"/>
                <a:ea typeface="ＭＳ Ｐゴシック" panose="020B0600070205080204" pitchFamily="50" charset="-128"/>
              </a:rPr>
              <a:t>80</a:t>
            </a:r>
            <a:r>
              <a:rPr kumimoji="1" lang="ja-JP" altLang="en-US" sz="1400" dirty="0" smtClean="0">
                <a:latin typeface="ＭＳ Ｐゴシック" panose="020B0600070205080204" pitchFamily="50" charset="-128"/>
                <a:ea typeface="ＭＳ Ｐゴシック" panose="020B0600070205080204" pitchFamily="50" charset="-128"/>
              </a:rPr>
              <a:t>％未満</a:t>
            </a:r>
            <a:r>
              <a:rPr kumimoji="1" lang="en-US" altLang="ja-JP" sz="1400" dirty="0" smtClean="0">
                <a:latin typeface="ＭＳ Ｐゴシック" panose="020B0600070205080204" pitchFamily="50" charset="-128"/>
                <a:ea typeface="ＭＳ Ｐゴシック" panose="020B0600070205080204" pitchFamily="50" charset="-128"/>
              </a:rPr>
              <a:t>)</a:t>
            </a:r>
          </a:p>
          <a:p>
            <a:endParaRPr kumimoji="1" lang="en-US" altLang="ja-JP" sz="1400" dirty="0" smtClean="0">
              <a:latin typeface="ＭＳ Ｐゴシック" panose="020B0600070205080204" pitchFamily="50" charset="-128"/>
              <a:ea typeface="ＭＳ Ｐゴシック" panose="020B0600070205080204" pitchFamily="50" charset="-128"/>
            </a:endParaRPr>
          </a:p>
          <a:p>
            <a:r>
              <a:rPr kumimoji="1" lang="ja-JP" altLang="en-US" sz="1400" dirty="0" smtClean="0">
                <a:latin typeface="ＭＳ Ｐゴシック" panose="020B0600070205080204" pitchFamily="50" charset="-128"/>
                <a:ea typeface="ＭＳ Ｐゴシック" panose="020B0600070205080204" pitchFamily="50" charset="-128"/>
              </a:rPr>
              <a:t>下層</a:t>
            </a:r>
            <a:r>
              <a:rPr kumimoji="1" lang="ja-JP" altLang="en-US" sz="1400" dirty="0">
                <a:latin typeface="ＭＳ Ｐゴシック" panose="020B0600070205080204" pitchFamily="50" charset="-128"/>
                <a:ea typeface="ＭＳ Ｐゴシック" panose="020B0600070205080204" pitchFamily="50" charset="-128"/>
              </a:rPr>
              <a:t>は薬剤散布</a:t>
            </a:r>
            <a:r>
              <a:rPr kumimoji="1" lang="ja-JP" altLang="en-US" sz="1400" dirty="0" smtClean="0">
                <a:latin typeface="ＭＳ Ｐゴシック" panose="020B0600070205080204" pitchFamily="50" charset="-128"/>
                <a:ea typeface="ＭＳ Ｐゴシック" panose="020B0600070205080204" pitchFamily="50" charset="-128"/>
              </a:rPr>
              <a:t>を</a:t>
            </a:r>
            <a:endParaRPr kumimoji="1" lang="en-US" altLang="ja-JP" sz="1400" dirty="0" smtClean="0">
              <a:latin typeface="ＭＳ Ｐゴシック" panose="020B0600070205080204" pitchFamily="50" charset="-128"/>
              <a:ea typeface="ＭＳ Ｐゴシック" panose="020B0600070205080204" pitchFamily="50" charset="-128"/>
            </a:endParaRPr>
          </a:p>
          <a:p>
            <a:r>
              <a:rPr kumimoji="1" lang="ja-JP" altLang="en-US" sz="1400" dirty="0" smtClean="0">
                <a:latin typeface="ＭＳ Ｐゴシック" panose="020B0600070205080204" pitchFamily="50" charset="-128"/>
                <a:ea typeface="ＭＳ Ｐゴシック" panose="020B0600070205080204" pitchFamily="50" charset="-128"/>
              </a:rPr>
              <a:t>行った</a:t>
            </a:r>
            <a:r>
              <a:rPr kumimoji="1" lang="ja-JP" altLang="en-US" sz="1400" dirty="0">
                <a:latin typeface="ＭＳ Ｐゴシック" panose="020B0600070205080204" pitchFamily="50" charset="-128"/>
                <a:ea typeface="ＭＳ Ｐゴシック" panose="020B0600070205080204" pitchFamily="50" charset="-128"/>
              </a:rPr>
              <a:t>底質を</a:t>
            </a:r>
            <a:r>
              <a:rPr kumimoji="1" lang="ja-JP" altLang="en-US" sz="1400" dirty="0" smtClean="0">
                <a:latin typeface="ＭＳ Ｐゴシック" panose="020B0600070205080204" pitchFamily="50" charset="-128"/>
                <a:ea typeface="ＭＳ Ｐゴシック" panose="020B0600070205080204" pitchFamily="50" charset="-128"/>
              </a:rPr>
              <a:t>採取</a:t>
            </a:r>
            <a:endParaRPr kumimoji="1" lang="en-US" altLang="ja-JP" sz="1400" dirty="0" smtClean="0">
              <a:latin typeface="ＭＳ Ｐゴシック" panose="020B0600070205080204" pitchFamily="50" charset="-128"/>
              <a:ea typeface="ＭＳ Ｐゴシック" panose="020B0600070205080204" pitchFamily="50" charset="-128"/>
            </a:endParaRPr>
          </a:p>
          <a:p>
            <a:r>
              <a:rPr kumimoji="1" lang="ja-JP" altLang="en-US" sz="1400" dirty="0" smtClean="0">
                <a:latin typeface="ＭＳ Ｐゴシック" panose="020B0600070205080204" pitchFamily="50" charset="-128"/>
                <a:ea typeface="ＭＳ Ｐゴシック" panose="020B0600070205080204" pitchFamily="50" charset="-128"/>
              </a:rPr>
              <a:t>している。</a:t>
            </a:r>
            <a:endParaRPr kumimoji="1" lang="en-US" altLang="ja-JP" sz="1400" dirty="0" smtClean="0">
              <a:latin typeface="ＭＳ Ｐゴシック" panose="020B0600070205080204" pitchFamily="50" charset="-128"/>
              <a:ea typeface="ＭＳ Ｐゴシック" panose="020B0600070205080204" pitchFamily="50" charset="-128"/>
            </a:endParaRPr>
          </a:p>
          <a:p>
            <a:r>
              <a:rPr kumimoji="1" lang="en-US" altLang="ja-JP" sz="1400" dirty="0" smtClean="0">
                <a:latin typeface="ＭＳ Ｐゴシック" panose="020B0600070205080204" pitchFamily="50" charset="-128"/>
                <a:ea typeface="ＭＳ Ｐゴシック" panose="020B0600070205080204" pitchFamily="50" charset="-128"/>
              </a:rPr>
              <a:t>(80</a:t>
            </a:r>
            <a:r>
              <a:rPr kumimoji="1" lang="ja-JP" altLang="en-US" sz="1400" dirty="0" smtClean="0">
                <a:latin typeface="ＭＳ Ｐゴシック" panose="020B0600070205080204" pitchFamily="50" charset="-128"/>
                <a:ea typeface="ＭＳ Ｐゴシック" panose="020B0600070205080204" pitchFamily="50" charset="-128"/>
              </a:rPr>
              <a:t>％以上</a:t>
            </a:r>
            <a:r>
              <a:rPr kumimoji="1" lang="en-US" altLang="ja-JP" sz="1400" dirty="0" smtClean="0">
                <a:latin typeface="ＭＳ Ｐゴシック" panose="020B0600070205080204" pitchFamily="50" charset="-128"/>
                <a:ea typeface="ＭＳ Ｐゴシック" panose="020B0600070205080204" pitchFamily="50" charset="-128"/>
              </a:rPr>
              <a:t>)</a:t>
            </a:r>
            <a:endParaRPr kumimoji="1" lang="en-US" altLang="ja-JP" sz="1400" dirty="0">
              <a:latin typeface="ＭＳ Ｐゴシック" panose="020B0600070205080204" pitchFamily="50" charset="-128"/>
              <a:ea typeface="ＭＳ Ｐゴシック" panose="020B0600070205080204" pitchFamily="50" charset="-128"/>
            </a:endParaRPr>
          </a:p>
        </p:txBody>
      </p:sp>
      <p:sp>
        <p:nvSpPr>
          <p:cNvPr id="18" name="テキスト ボックス 17"/>
          <p:cNvSpPr txBox="1"/>
          <p:nvPr/>
        </p:nvSpPr>
        <p:spPr>
          <a:xfrm>
            <a:off x="3646983" y="7716470"/>
            <a:ext cx="1753289" cy="2031325"/>
          </a:xfrm>
          <a:prstGeom prst="rect">
            <a:avLst/>
          </a:prstGeom>
          <a:noFill/>
          <a:ln w="19050">
            <a:solidFill>
              <a:srgbClr val="FF66FF"/>
            </a:solidFill>
          </a:ln>
        </p:spPr>
        <p:txBody>
          <a:bodyPr wrap="square" rtlCol="0">
            <a:spAutoFit/>
          </a:bodyPr>
          <a:lstStyle/>
          <a:p>
            <a:r>
              <a:rPr kumimoji="1" lang="ja-JP" altLang="en-US" sz="1400" dirty="0" smtClean="0">
                <a:latin typeface="ＭＳ Ｐゴシック" panose="020B0600070205080204" pitchFamily="50" charset="-128"/>
                <a:ea typeface="ＭＳ Ｐゴシック" panose="020B0600070205080204" pitchFamily="50" charset="-128"/>
              </a:rPr>
              <a:t>上層は薬剤散布を行った底質を採取</a:t>
            </a:r>
            <a:endParaRPr kumimoji="1" lang="en-US" altLang="ja-JP" sz="1400" dirty="0" smtClean="0">
              <a:latin typeface="ＭＳ Ｐゴシック" panose="020B0600070205080204" pitchFamily="50" charset="-128"/>
              <a:ea typeface="ＭＳ Ｐゴシック" panose="020B0600070205080204" pitchFamily="50" charset="-128"/>
            </a:endParaRPr>
          </a:p>
          <a:p>
            <a:r>
              <a:rPr kumimoji="1" lang="ja-JP" altLang="en-US" sz="1400" dirty="0" smtClean="0">
                <a:latin typeface="ＭＳ Ｐゴシック" panose="020B0600070205080204" pitchFamily="50" charset="-128"/>
                <a:ea typeface="ＭＳ Ｐゴシック" panose="020B0600070205080204" pitchFamily="50" charset="-128"/>
              </a:rPr>
              <a:t>していない。</a:t>
            </a:r>
            <a:endParaRPr kumimoji="1" lang="en-US" altLang="ja-JP" sz="1400" dirty="0" smtClean="0">
              <a:latin typeface="ＭＳ Ｐゴシック" panose="020B0600070205080204" pitchFamily="50" charset="-128"/>
              <a:ea typeface="ＭＳ Ｐゴシック" panose="020B0600070205080204" pitchFamily="50" charset="-128"/>
            </a:endParaRPr>
          </a:p>
          <a:p>
            <a:r>
              <a:rPr kumimoji="1" lang="ja-JP" altLang="en-US" sz="1400" dirty="0" smtClean="0">
                <a:latin typeface="ＭＳ Ｐゴシック" panose="020B0600070205080204" pitchFamily="50" charset="-128"/>
                <a:ea typeface="ＭＳ Ｐゴシック" panose="020B0600070205080204" pitchFamily="50" charset="-128"/>
              </a:rPr>
              <a:t>（</a:t>
            </a:r>
            <a:r>
              <a:rPr kumimoji="1" lang="en-US" altLang="ja-JP" sz="1400" dirty="0" smtClean="0">
                <a:latin typeface="ＭＳ Ｐゴシック" panose="020B0600070205080204" pitchFamily="50" charset="-128"/>
                <a:ea typeface="ＭＳ Ｐゴシック" panose="020B0600070205080204" pitchFamily="50" charset="-128"/>
              </a:rPr>
              <a:t>20</a:t>
            </a:r>
            <a:r>
              <a:rPr kumimoji="1" lang="ja-JP" altLang="en-US" sz="1400" dirty="0" smtClean="0">
                <a:latin typeface="ＭＳ Ｐゴシック" panose="020B0600070205080204" pitchFamily="50" charset="-128"/>
                <a:ea typeface="ＭＳ Ｐゴシック" panose="020B0600070205080204" pitchFamily="50" charset="-128"/>
              </a:rPr>
              <a:t>％未満）</a:t>
            </a:r>
            <a:endParaRPr kumimoji="1" lang="en-US" altLang="ja-JP" sz="1400" dirty="0" smtClean="0">
              <a:latin typeface="ＭＳ Ｐゴシック" panose="020B0600070205080204" pitchFamily="50" charset="-128"/>
              <a:ea typeface="ＭＳ Ｐゴシック" panose="020B0600070205080204" pitchFamily="50" charset="-128"/>
            </a:endParaRPr>
          </a:p>
          <a:p>
            <a:endParaRPr kumimoji="1" lang="en-US" altLang="ja-JP" sz="1400" dirty="0" smtClean="0">
              <a:latin typeface="ＭＳ Ｐゴシック" panose="020B0600070205080204" pitchFamily="50" charset="-128"/>
              <a:ea typeface="ＭＳ Ｐゴシック" panose="020B0600070205080204" pitchFamily="50" charset="-128"/>
            </a:endParaRPr>
          </a:p>
          <a:p>
            <a:r>
              <a:rPr kumimoji="1" lang="ja-JP" altLang="en-US" sz="1400" dirty="0" smtClean="0">
                <a:latin typeface="ＭＳ Ｐゴシック" panose="020B0600070205080204" pitchFamily="50" charset="-128"/>
                <a:ea typeface="ＭＳ Ｐゴシック" panose="020B0600070205080204" pitchFamily="50" charset="-128"/>
              </a:rPr>
              <a:t>下層は一部薬剤</a:t>
            </a:r>
            <a:endParaRPr kumimoji="1" lang="en-US" altLang="ja-JP" sz="1400" dirty="0" smtClean="0">
              <a:latin typeface="ＭＳ Ｐゴシック" panose="020B0600070205080204" pitchFamily="50" charset="-128"/>
              <a:ea typeface="ＭＳ Ｐゴシック" panose="020B0600070205080204" pitchFamily="50" charset="-128"/>
            </a:endParaRPr>
          </a:p>
          <a:p>
            <a:r>
              <a:rPr kumimoji="1" lang="ja-JP" altLang="en-US" sz="1400" dirty="0" smtClean="0">
                <a:latin typeface="ＭＳ Ｐゴシック" panose="020B0600070205080204" pitchFamily="50" charset="-128"/>
                <a:ea typeface="ＭＳ Ｐゴシック" panose="020B0600070205080204" pitchFamily="50" charset="-128"/>
              </a:rPr>
              <a:t>散布を行っていない底質を採取している。</a:t>
            </a:r>
            <a:endParaRPr kumimoji="1" lang="en-US" altLang="ja-JP" sz="1400" dirty="0" smtClean="0">
              <a:latin typeface="ＭＳ Ｐゴシック" panose="020B0600070205080204" pitchFamily="50" charset="-128"/>
              <a:ea typeface="ＭＳ Ｐゴシック" panose="020B0600070205080204" pitchFamily="50" charset="-128"/>
            </a:endParaRPr>
          </a:p>
          <a:p>
            <a:r>
              <a:rPr kumimoji="1" lang="en-US" altLang="ja-JP" sz="1400" dirty="0" smtClean="0">
                <a:latin typeface="ＭＳ Ｐゴシック" panose="020B0600070205080204" pitchFamily="50" charset="-128"/>
                <a:ea typeface="ＭＳ Ｐゴシック" panose="020B0600070205080204" pitchFamily="50" charset="-128"/>
              </a:rPr>
              <a:t>(20</a:t>
            </a:r>
            <a:r>
              <a:rPr kumimoji="1" lang="ja-JP" altLang="en-US" sz="1400" dirty="0" smtClean="0">
                <a:latin typeface="ＭＳ Ｐゴシック" panose="020B0600070205080204" pitchFamily="50" charset="-128"/>
                <a:ea typeface="ＭＳ Ｐゴシック" panose="020B0600070205080204" pitchFamily="50" charset="-128"/>
              </a:rPr>
              <a:t>％以上</a:t>
            </a:r>
            <a:r>
              <a:rPr kumimoji="1" lang="en-US" altLang="ja-JP" sz="1400" dirty="0" smtClean="0">
                <a:latin typeface="ＭＳ Ｐゴシック" panose="020B0600070205080204" pitchFamily="50" charset="-128"/>
                <a:ea typeface="ＭＳ Ｐゴシック" panose="020B0600070205080204" pitchFamily="50" charset="-128"/>
              </a:rPr>
              <a:t>80</a:t>
            </a:r>
            <a:r>
              <a:rPr kumimoji="1" lang="ja-JP" altLang="en-US" sz="1400" dirty="0" smtClean="0">
                <a:latin typeface="ＭＳ Ｐゴシック" panose="020B0600070205080204" pitchFamily="50" charset="-128"/>
                <a:ea typeface="ＭＳ Ｐゴシック" panose="020B0600070205080204" pitchFamily="50" charset="-128"/>
              </a:rPr>
              <a:t>％未満）</a:t>
            </a:r>
            <a:endParaRPr kumimoji="1" lang="ja-JP" altLang="en-US" sz="1400" dirty="0">
              <a:latin typeface="ＭＳ Ｐゴシック" panose="020B0600070205080204" pitchFamily="50" charset="-128"/>
              <a:ea typeface="ＭＳ Ｐゴシック" panose="020B0600070205080204" pitchFamily="50" charset="-128"/>
            </a:endParaRPr>
          </a:p>
        </p:txBody>
      </p:sp>
      <p:sp>
        <p:nvSpPr>
          <p:cNvPr id="23" name="テキスト ボックス 22"/>
          <p:cNvSpPr txBox="1"/>
          <p:nvPr/>
        </p:nvSpPr>
        <p:spPr>
          <a:xfrm>
            <a:off x="1813469" y="7705120"/>
            <a:ext cx="1618602" cy="1169551"/>
          </a:xfrm>
          <a:prstGeom prst="rect">
            <a:avLst/>
          </a:prstGeom>
          <a:noFill/>
          <a:ln w="19050">
            <a:solidFill>
              <a:srgbClr val="FF66FF"/>
            </a:solidFill>
          </a:ln>
        </p:spPr>
        <p:txBody>
          <a:bodyPr wrap="square" rtlCol="0">
            <a:spAutoFit/>
          </a:bodyPr>
          <a:lstStyle/>
          <a:p>
            <a:r>
              <a:rPr kumimoji="1" lang="ja-JP" altLang="en-US" sz="1400" dirty="0" smtClean="0">
                <a:latin typeface="ＭＳ Ｐゴシック" panose="020B0600070205080204" pitchFamily="50" charset="-128"/>
                <a:ea typeface="ＭＳ Ｐゴシック" panose="020B0600070205080204" pitchFamily="50" charset="-128"/>
              </a:rPr>
              <a:t>上層・下層ともに</a:t>
            </a:r>
            <a:endParaRPr kumimoji="1" lang="en-US" altLang="ja-JP" sz="1400" dirty="0" smtClean="0">
              <a:latin typeface="ＭＳ Ｐゴシック" panose="020B0600070205080204" pitchFamily="50" charset="-128"/>
              <a:ea typeface="ＭＳ Ｐゴシック" panose="020B0600070205080204" pitchFamily="50" charset="-128"/>
            </a:endParaRPr>
          </a:p>
          <a:p>
            <a:r>
              <a:rPr kumimoji="1" lang="ja-JP" altLang="en-US" sz="1400" dirty="0" smtClean="0">
                <a:latin typeface="ＭＳ Ｐゴシック" panose="020B0600070205080204" pitchFamily="50" charset="-128"/>
                <a:ea typeface="ＭＳ Ｐゴシック" panose="020B0600070205080204" pitchFamily="50" charset="-128"/>
              </a:rPr>
              <a:t>薬剤散布を行った底質をほぼ採取</a:t>
            </a:r>
            <a:endParaRPr kumimoji="1" lang="en-US" altLang="ja-JP" sz="1400" dirty="0" smtClean="0">
              <a:latin typeface="ＭＳ Ｐゴシック" panose="020B0600070205080204" pitchFamily="50" charset="-128"/>
              <a:ea typeface="ＭＳ Ｐゴシック" panose="020B0600070205080204" pitchFamily="50" charset="-128"/>
            </a:endParaRPr>
          </a:p>
          <a:p>
            <a:r>
              <a:rPr kumimoji="1" lang="ja-JP" altLang="en-US" sz="1400" dirty="0" smtClean="0">
                <a:latin typeface="ＭＳ Ｐゴシック" panose="020B0600070205080204" pitchFamily="50" charset="-128"/>
                <a:ea typeface="ＭＳ Ｐゴシック" panose="020B0600070205080204" pitchFamily="50" charset="-128"/>
              </a:rPr>
              <a:t>していない。</a:t>
            </a:r>
            <a:endParaRPr kumimoji="1" lang="en-US" altLang="ja-JP" sz="1400" dirty="0" smtClean="0">
              <a:latin typeface="ＭＳ Ｐゴシック" panose="020B0600070205080204" pitchFamily="50" charset="-128"/>
              <a:ea typeface="ＭＳ Ｐゴシック" panose="020B0600070205080204" pitchFamily="50" charset="-128"/>
            </a:endParaRPr>
          </a:p>
          <a:p>
            <a:r>
              <a:rPr kumimoji="1" lang="en-US" altLang="ja-JP" sz="1400" dirty="0" smtClean="0">
                <a:latin typeface="ＭＳ Ｐゴシック" panose="020B0600070205080204" pitchFamily="50" charset="-128"/>
                <a:ea typeface="ＭＳ Ｐゴシック" panose="020B0600070205080204" pitchFamily="50" charset="-128"/>
              </a:rPr>
              <a:t>(20</a:t>
            </a:r>
            <a:r>
              <a:rPr kumimoji="1" lang="ja-JP" altLang="en-US" sz="1400" dirty="0" smtClean="0">
                <a:latin typeface="ＭＳ Ｐゴシック" panose="020B0600070205080204" pitchFamily="50" charset="-128"/>
                <a:ea typeface="ＭＳ Ｐゴシック" panose="020B0600070205080204" pitchFamily="50" charset="-128"/>
              </a:rPr>
              <a:t>％未満）</a:t>
            </a:r>
            <a:endParaRPr kumimoji="1" lang="en-US" altLang="ja-JP" sz="1400" dirty="0" smtClean="0">
              <a:latin typeface="ＭＳ Ｐゴシック" panose="020B0600070205080204" pitchFamily="50" charset="-128"/>
              <a:ea typeface="ＭＳ Ｐゴシック" panose="020B0600070205080204" pitchFamily="50" charset="-128"/>
            </a:endParaRPr>
          </a:p>
        </p:txBody>
      </p:sp>
      <p:sp>
        <p:nvSpPr>
          <p:cNvPr id="25" name="テキスト ボックス 24"/>
          <p:cNvSpPr txBox="1"/>
          <p:nvPr/>
        </p:nvSpPr>
        <p:spPr>
          <a:xfrm>
            <a:off x="9227567" y="7693401"/>
            <a:ext cx="1755495" cy="2031325"/>
          </a:xfrm>
          <a:prstGeom prst="rect">
            <a:avLst/>
          </a:prstGeom>
          <a:noFill/>
          <a:ln w="19050">
            <a:solidFill>
              <a:srgbClr val="00B0F0"/>
            </a:solidFill>
          </a:ln>
        </p:spPr>
        <p:txBody>
          <a:bodyPr wrap="square" rtlCol="0">
            <a:spAutoFit/>
          </a:bodyPr>
          <a:lstStyle/>
          <a:p>
            <a:r>
              <a:rPr kumimoji="1" lang="ja-JP" altLang="en-US" sz="1400" dirty="0" smtClean="0">
                <a:latin typeface="ＭＳ Ｐゴシック" panose="020B0600070205080204" pitchFamily="50" charset="-128"/>
                <a:ea typeface="ＭＳ Ｐゴシック" panose="020B0600070205080204" pitchFamily="50" charset="-128"/>
              </a:rPr>
              <a:t>上層は薬剤散布を行った底質を採取</a:t>
            </a:r>
            <a:endParaRPr kumimoji="1" lang="en-US" altLang="ja-JP" sz="1400" dirty="0" smtClean="0">
              <a:latin typeface="ＭＳ Ｐゴシック" panose="020B0600070205080204" pitchFamily="50" charset="-128"/>
              <a:ea typeface="ＭＳ Ｐゴシック" panose="020B0600070205080204" pitchFamily="50" charset="-128"/>
            </a:endParaRPr>
          </a:p>
          <a:p>
            <a:r>
              <a:rPr kumimoji="1" lang="ja-JP" altLang="en-US" sz="1400" dirty="0" smtClean="0">
                <a:latin typeface="ＭＳ Ｐゴシック" panose="020B0600070205080204" pitchFamily="50" charset="-128"/>
                <a:ea typeface="ＭＳ Ｐゴシック" panose="020B0600070205080204" pitchFamily="50" charset="-128"/>
              </a:rPr>
              <a:t>している。</a:t>
            </a:r>
            <a:endParaRPr kumimoji="1" lang="en-US" altLang="ja-JP" sz="1400" dirty="0" smtClean="0">
              <a:latin typeface="ＭＳ Ｐゴシック" panose="020B0600070205080204" pitchFamily="50" charset="-128"/>
              <a:ea typeface="ＭＳ Ｐゴシック" panose="020B0600070205080204" pitchFamily="50" charset="-128"/>
            </a:endParaRPr>
          </a:p>
          <a:p>
            <a:r>
              <a:rPr kumimoji="1" lang="en-US" altLang="ja-JP" sz="1400" dirty="0" smtClean="0">
                <a:latin typeface="ＭＳ Ｐゴシック" panose="020B0600070205080204" pitchFamily="50" charset="-128"/>
                <a:ea typeface="ＭＳ Ｐゴシック" panose="020B0600070205080204" pitchFamily="50" charset="-128"/>
              </a:rPr>
              <a:t>(80</a:t>
            </a:r>
            <a:r>
              <a:rPr kumimoji="1" lang="ja-JP" altLang="en-US" sz="1400" dirty="0" smtClean="0">
                <a:latin typeface="ＭＳ Ｐゴシック" panose="020B0600070205080204" pitchFamily="50" charset="-128"/>
                <a:ea typeface="ＭＳ Ｐゴシック" panose="020B0600070205080204" pitchFamily="50" charset="-128"/>
              </a:rPr>
              <a:t>％以上</a:t>
            </a:r>
            <a:r>
              <a:rPr kumimoji="1" lang="en-US" altLang="ja-JP" sz="1400" dirty="0" smtClean="0">
                <a:latin typeface="ＭＳ Ｐゴシック" panose="020B0600070205080204" pitchFamily="50" charset="-128"/>
                <a:ea typeface="ＭＳ Ｐゴシック" panose="020B0600070205080204" pitchFamily="50" charset="-128"/>
              </a:rPr>
              <a:t>)</a:t>
            </a:r>
          </a:p>
          <a:p>
            <a:endParaRPr kumimoji="1" lang="en-US" altLang="ja-JP" sz="1400" dirty="0" smtClean="0">
              <a:latin typeface="ＭＳ Ｐゴシック" panose="020B0600070205080204" pitchFamily="50" charset="-128"/>
              <a:ea typeface="ＭＳ Ｐゴシック" panose="020B0600070205080204" pitchFamily="50" charset="-128"/>
            </a:endParaRPr>
          </a:p>
          <a:p>
            <a:r>
              <a:rPr kumimoji="1" lang="ja-JP" altLang="en-US" sz="1400" dirty="0" smtClean="0">
                <a:latin typeface="ＭＳ Ｐゴシック" panose="020B0600070205080204" pitchFamily="50" charset="-128"/>
                <a:ea typeface="ＭＳ Ｐゴシック" panose="020B0600070205080204" pitchFamily="50" charset="-128"/>
              </a:rPr>
              <a:t>下層は一部薬剤</a:t>
            </a:r>
            <a:endParaRPr kumimoji="1" lang="en-US" altLang="ja-JP" sz="1400" dirty="0" smtClean="0">
              <a:latin typeface="ＭＳ Ｐゴシック" panose="020B0600070205080204" pitchFamily="50" charset="-128"/>
              <a:ea typeface="ＭＳ Ｐゴシック" panose="020B0600070205080204" pitchFamily="50" charset="-128"/>
            </a:endParaRPr>
          </a:p>
          <a:p>
            <a:r>
              <a:rPr kumimoji="1" lang="ja-JP" altLang="en-US" sz="1400" dirty="0" smtClean="0">
                <a:latin typeface="ＭＳ Ｐゴシック" panose="020B0600070205080204" pitchFamily="50" charset="-128"/>
                <a:ea typeface="ＭＳ Ｐゴシック" panose="020B0600070205080204" pitchFamily="50" charset="-128"/>
              </a:rPr>
              <a:t>散布を行っていない底質を採取している。</a:t>
            </a:r>
            <a:endParaRPr kumimoji="1" lang="en-US" altLang="ja-JP" sz="1400" dirty="0" smtClean="0">
              <a:latin typeface="ＭＳ Ｐゴシック" panose="020B0600070205080204" pitchFamily="50" charset="-128"/>
              <a:ea typeface="ＭＳ Ｐゴシック" panose="020B0600070205080204" pitchFamily="50" charset="-128"/>
            </a:endParaRPr>
          </a:p>
          <a:p>
            <a:r>
              <a:rPr kumimoji="1" lang="en-US" altLang="ja-JP" sz="1400" dirty="0" smtClean="0">
                <a:latin typeface="ＭＳ Ｐゴシック" panose="020B0600070205080204" pitchFamily="50" charset="-128"/>
                <a:ea typeface="ＭＳ Ｐゴシック" panose="020B0600070205080204" pitchFamily="50" charset="-128"/>
              </a:rPr>
              <a:t>(20</a:t>
            </a:r>
            <a:r>
              <a:rPr kumimoji="1" lang="ja-JP" altLang="en-US" sz="1400" dirty="0" smtClean="0">
                <a:latin typeface="ＭＳ Ｐゴシック" panose="020B0600070205080204" pitchFamily="50" charset="-128"/>
                <a:ea typeface="ＭＳ Ｐゴシック" panose="020B0600070205080204" pitchFamily="50" charset="-128"/>
              </a:rPr>
              <a:t>％以上</a:t>
            </a:r>
            <a:r>
              <a:rPr kumimoji="1" lang="en-US" altLang="ja-JP" sz="1400" dirty="0" smtClean="0">
                <a:latin typeface="ＭＳ Ｐゴシック" panose="020B0600070205080204" pitchFamily="50" charset="-128"/>
                <a:ea typeface="ＭＳ Ｐゴシック" panose="020B0600070205080204" pitchFamily="50" charset="-128"/>
              </a:rPr>
              <a:t>80</a:t>
            </a:r>
            <a:r>
              <a:rPr kumimoji="1" lang="ja-JP" altLang="en-US" sz="1400" dirty="0" smtClean="0">
                <a:latin typeface="ＭＳ Ｐゴシック" panose="020B0600070205080204" pitchFamily="50" charset="-128"/>
                <a:ea typeface="ＭＳ Ｐゴシック" panose="020B0600070205080204" pitchFamily="50" charset="-128"/>
              </a:rPr>
              <a:t>％未満</a:t>
            </a:r>
            <a:r>
              <a:rPr kumimoji="1" lang="en-US" altLang="ja-JP" sz="1400" dirty="0" smtClean="0">
                <a:latin typeface="ＭＳ Ｐゴシック" panose="020B0600070205080204" pitchFamily="50" charset="-128"/>
                <a:ea typeface="ＭＳ Ｐゴシック" panose="020B0600070205080204" pitchFamily="50" charset="-128"/>
              </a:rPr>
              <a:t>)</a:t>
            </a:r>
            <a:endParaRPr kumimoji="1" lang="ja-JP" altLang="en-US" sz="1400" dirty="0">
              <a:latin typeface="ＭＳ Ｐゴシック" panose="020B0600070205080204" pitchFamily="50" charset="-128"/>
              <a:ea typeface="ＭＳ Ｐゴシック" panose="020B0600070205080204" pitchFamily="50" charset="-128"/>
            </a:endParaRPr>
          </a:p>
        </p:txBody>
      </p:sp>
      <p:sp>
        <p:nvSpPr>
          <p:cNvPr id="26" name="テキスト ボックス 25"/>
          <p:cNvSpPr txBox="1"/>
          <p:nvPr/>
        </p:nvSpPr>
        <p:spPr>
          <a:xfrm>
            <a:off x="11058478" y="7693401"/>
            <a:ext cx="1762910" cy="2031325"/>
          </a:xfrm>
          <a:prstGeom prst="rect">
            <a:avLst/>
          </a:prstGeom>
          <a:noFill/>
          <a:ln w="19050">
            <a:solidFill>
              <a:srgbClr val="00B0F0"/>
            </a:solidFill>
          </a:ln>
        </p:spPr>
        <p:txBody>
          <a:bodyPr wrap="square" rtlCol="0">
            <a:spAutoFit/>
          </a:bodyPr>
          <a:lstStyle/>
          <a:p>
            <a:r>
              <a:rPr kumimoji="1" lang="ja-JP" altLang="en-US" sz="1400" dirty="0" smtClean="0">
                <a:latin typeface="ＭＳ Ｐゴシック" panose="020B0600070205080204" pitchFamily="50" charset="-128"/>
                <a:ea typeface="ＭＳ Ｐゴシック" panose="020B0600070205080204" pitchFamily="50" charset="-128"/>
              </a:rPr>
              <a:t>上層は一部薬剤</a:t>
            </a:r>
            <a:endParaRPr kumimoji="1" lang="en-US" altLang="ja-JP" sz="1400" dirty="0" smtClean="0">
              <a:latin typeface="ＭＳ Ｐゴシック" panose="020B0600070205080204" pitchFamily="50" charset="-128"/>
              <a:ea typeface="ＭＳ Ｐゴシック" panose="020B0600070205080204" pitchFamily="50" charset="-128"/>
            </a:endParaRPr>
          </a:p>
          <a:p>
            <a:r>
              <a:rPr kumimoji="1" lang="ja-JP" altLang="en-US" sz="1400" dirty="0" smtClean="0">
                <a:latin typeface="ＭＳ Ｐゴシック" panose="020B0600070205080204" pitchFamily="50" charset="-128"/>
                <a:ea typeface="ＭＳ Ｐゴシック" panose="020B0600070205080204" pitchFamily="50" charset="-128"/>
              </a:rPr>
              <a:t>散布を行っていない底質を採取している。</a:t>
            </a:r>
            <a:endParaRPr kumimoji="1" lang="en-US" altLang="ja-JP" sz="1400" dirty="0" smtClean="0">
              <a:latin typeface="ＭＳ Ｐゴシック" panose="020B0600070205080204" pitchFamily="50" charset="-128"/>
              <a:ea typeface="ＭＳ Ｐゴシック" panose="020B0600070205080204" pitchFamily="50" charset="-128"/>
            </a:endParaRPr>
          </a:p>
          <a:p>
            <a:r>
              <a:rPr kumimoji="1" lang="ja-JP" altLang="en-US" sz="1400" dirty="0" smtClean="0">
                <a:latin typeface="ＭＳ Ｐゴシック" panose="020B0600070205080204" pitchFamily="50" charset="-128"/>
                <a:ea typeface="ＭＳ Ｐゴシック" panose="020B0600070205080204" pitchFamily="50" charset="-128"/>
              </a:rPr>
              <a:t>（</a:t>
            </a:r>
            <a:r>
              <a:rPr kumimoji="1" lang="en-US" altLang="ja-JP" sz="1400" dirty="0" smtClean="0">
                <a:latin typeface="ＭＳ Ｐゴシック" panose="020B0600070205080204" pitchFamily="50" charset="-128"/>
                <a:ea typeface="ＭＳ Ｐゴシック" panose="020B0600070205080204" pitchFamily="50" charset="-128"/>
              </a:rPr>
              <a:t>20</a:t>
            </a:r>
            <a:r>
              <a:rPr kumimoji="1" lang="ja-JP" altLang="en-US" sz="1400" dirty="0" smtClean="0">
                <a:latin typeface="ＭＳ Ｐゴシック" panose="020B0600070205080204" pitchFamily="50" charset="-128"/>
                <a:ea typeface="ＭＳ Ｐゴシック" panose="020B0600070205080204" pitchFamily="50" charset="-128"/>
              </a:rPr>
              <a:t>％以上</a:t>
            </a:r>
            <a:r>
              <a:rPr kumimoji="1" lang="en-US" altLang="ja-JP" sz="1400" dirty="0" smtClean="0">
                <a:latin typeface="ＭＳ Ｐゴシック" panose="020B0600070205080204" pitchFamily="50" charset="-128"/>
                <a:ea typeface="ＭＳ Ｐゴシック" panose="020B0600070205080204" pitchFamily="50" charset="-128"/>
              </a:rPr>
              <a:t>80</a:t>
            </a:r>
            <a:r>
              <a:rPr kumimoji="1" lang="ja-JP" altLang="en-US" sz="1400" dirty="0" smtClean="0">
                <a:latin typeface="ＭＳ Ｐゴシック" panose="020B0600070205080204" pitchFamily="50" charset="-128"/>
                <a:ea typeface="ＭＳ Ｐゴシック" panose="020B0600070205080204" pitchFamily="50" charset="-128"/>
              </a:rPr>
              <a:t>％未満</a:t>
            </a:r>
            <a:r>
              <a:rPr kumimoji="1" lang="en-US" altLang="ja-JP" sz="1400" dirty="0">
                <a:latin typeface="ＭＳ Ｐゴシック" panose="020B0600070205080204" pitchFamily="50" charset="-128"/>
                <a:ea typeface="ＭＳ Ｐゴシック" panose="020B0600070205080204" pitchFamily="50" charset="-128"/>
              </a:rPr>
              <a:t>)</a:t>
            </a:r>
          </a:p>
          <a:p>
            <a:endParaRPr kumimoji="1" lang="en-US" altLang="ja-JP" sz="1400" dirty="0" smtClean="0">
              <a:latin typeface="ＭＳ Ｐゴシック" panose="020B0600070205080204" pitchFamily="50" charset="-128"/>
              <a:ea typeface="ＭＳ Ｐゴシック" panose="020B0600070205080204" pitchFamily="50" charset="-128"/>
            </a:endParaRPr>
          </a:p>
          <a:p>
            <a:r>
              <a:rPr kumimoji="1" lang="ja-JP" altLang="en-US" sz="1400" dirty="0" smtClean="0">
                <a:latin typeface="ＭＳ Ｐゴシック" panose="020B0600070205080204" pitchFamily="50" charset="-128"/>
                <a:ea typeface="ＭＳ Ｐゴシック" panose="020B0600070205080204" pitchFamily="50" charset="-128"/>
              </a:rPr>
              <a:t>下層は薬剤散布を行った底質を採取</a:t>
            </a:r>
            <a:endParaRPr kumimoji="1" lang="en-US" altLang="ja-JP" sz="1400" dirty="0" smtClean="0">
              <a:latin typeface="ＭＳ Ｐゴシック" panose="020B0600070205080204" pitchFamily="50" charset="-128"/>
              <a:ea typeface="ＭＳ Ｐゴシック" panose="020B0600070205080204" pitchFamily="50" charset="-128"/>
            </a:endParaRPr>
          </a:p>
          <a:p>
            <a:r>
              <a:rPr kumimoji="1" lang="ja-JP" altLang="en-US" sz="1400" dirty="0" smtClean="0">
                <a:latin typeface="ＭＳ Ｐゴシック" panose="020B0600070205080204" pitchFamily="50" charset="-128"/>
                <a:ea typeface="ＭＳ Ｐゴシック" panose="020B0600070205080204" pitchFamily="50" charset="-128"/>
              </a:rPr>
              <a:t>していない。</a:t>
            </a:r>
            <a:endParaRPr kumimoji="1" lang="en-US" altLang="ja-JP" sz="1400" dirty="0" smtClean="0">
              <a:latin typeface="ＭＳ Ｐゴシック" panose="020B0600070205080204" pitchFamily="50" charset="-128"/>
              <a:ea typeface="ＭＳ Ｐゴシック" panose="020B0600070205080204" pitchFamily="50" charset="-128"/>
            </a:endParaRPr>
          </a:p>
          <a:p>
            <a:r>
              <a:rPr kumimoji="1" lang="en-US" altLang="ja-JP" sz="1400" dirty="0" smtClean="0">
                <a:latin typeface="ＭＳ Ｐゴシック" panose="020B0600070205080204" pitchFamily="50" charset="-128"/>
                <a:ea typeface="ＭＳ Ｐゴシック" panose="020B0600070205080204" pitchFamily="50" charset="-128"/>
              </a:rPr>
              <a:t>(20</a:t>
            </a:r>
            <a:r>
              <a:rPr kumimoji="1" lang="ja-JP" altLang="en-US" sz="1400" dirty="0" smtClean="0">
                <a:latin typeface="ＭＳ Ｐゴシック" panose="020B0600070205080204" pitchFamily="50" charset="-128"/>
                <a:ea typeface="ＭＳ Ｐゴシック" panose="020B0600070205080204" pitchFamily="50" charset="-128"/>
              </a:rPr>
              <a:t>％未満</a:t>
            </a:r>
            <a:r>
              <a:rPr kumimoji="1" lang="en-US" altLang="ja-JP" sz="1400" dirty="0" smtClean="0">
                <a:latin typeface="ＭＳ Ｐゴシック" panose="020B0600070205080204" pitchFamily="50" charset="-128"/>
                <a:ea typeface="ＭＳ Ｐゴシック" panose="020B0600070205080204" pitchFamily="50" charset="-128"/>
              </a:rPr>
              <a:t>)</a:t>
            </a:r>
          </a:p>
        </p:txBody>
      </p:sp>
      <p:sp>
        <p:nvSpPr>
          <p:cNvPr id="28" name="テキスト ボックス 27"/>
          <p:cNvSpPr txBox="1"/>
          <p:nvPr/>
        </p:nvSpPr>
        <p:spPr>
          <a:xfrm>
            <a:off x="12985553" y="7693401"/>
            <a:ext cx="1642783" cy="1169551"/>
          </a:xfrm>
          <a:prstGeom prst="rect">
            <a:avLst/>
          </a:prstGeom>
          <a:noFill/>
          <a:ln w="19050">
            <a:solidFill>
              <a:srgbClr val="00B0F0"/>
            </a:solidFill>
          </a:ln>
        </p:spPr>
        <p:txBody>
          <a:bodyPr wrap="square" rtlCol="0">
            <a:spAutoFit/>
          </a:bodyPr>
          <a:lstStyle/>
          <a:p>
            <a:r>
              <a:rPr kumimoji="1" lang="ja-JP" altLang="en-US" sz="1400" dirty="0" smtClean="0">
                <a:latin typeface="ＭＳ Ｐゴシック" panose="020B0600070205080204" pitchFamily="50" charset="-128"/>
                <a:ea typeface="ＭＳ Ｐゴシック" panose="020B0600070205080204" pitchFamily="50" charset="-128"/>
              </a:rPr>
              <a:t>上層・下層ともに</a:t>
            </a:r>
            <a:endParaRPr kumimoji="1" lang="en-US" altLang="ja-JP" sz="1400" dirty="0" smtClean="0">
              <a:latin typeface="ＭＳ Ｐゴシック" panose="020B0600070205080204" pitchFamily="50" charset="-128"/>
              <a:ea typeface="ＭＳ Ｐゴシック" panose="020B0600070205080204" pitchFamily="50" charset="-128"/>
            </a:endParaRPr>
          </a:p>
          <a:p>
            <a:r>
              <a:rPr kumimoji="1" lang="ja-JP" altLang="en-US" sz="1400" dirty="0" smtClean="0">
                <a:latin typeface="ＭＳ Ｐゴシック" panose="020B0600070205080204" pitchFamily="50" charset="-128"/>
                <a:ea typeface="ＭＳ Ｐゴシック" panose="020B0600070205080204" pitchFamily="50" charset="-128"/>
              </a:rPr>
              <a:t>薬剤散布を行った底質をほとんど</a:t>
            </a:r>
            <a:endParaRPr kumimoji="1" lang="en-US" altLang="ja-JP" sz="1400" dirty="0" smtClean="0">
              <a:latin typeface="ＭＳ Ｐゴシック" panose="020B0600070205080204" pitchFamily="50" charset="-128"/>
              <a:ea typeface="ＭＳ Ｐゴシック" panose="020B0600070205080204" pitchFamily="50" charset="-128"/>
            </a:endParaRPr>
          </a:p>
          <a:p>
            <a:r>
              <a:rPr kumimoji="1" lang="ja-JP" altLang="en-US" sz="1400" dirty="0" smtClean="0">
                <a:latin typeface="ＭＳ Ｐゴシック" panose="020B0600070205080204" pitchFamily="50" charset="-128"/>
                <a:ea typeface="ＭＳ Ｐゴシック" panose="020B0600070205080204" pitchFamily="50" charset="-128"/>
              </a:rPr>
              <a:t>採取していない。</a:t>
            </a:r>
            <a:endParaRPr kumimoji="1" lang="en-US" altLang="ja-JP" sz="1400" dirty="0" smtClean="0">
              <a:latin typeface="ＭＳ Ｐゴシック" panose="020B0600070205080204" pitchFamily="50" charset="-128"/>
              <a:ea typeface="ＭＳ Ｐゴシック" panose="020B0600070205080204" pitchFamily="50" charset="-128"/>
            </a:endParaRPr>
          </a:p>
          <a:p>
            <a:r>
              <a:rPr kumimoji="1" lang="en-US" altLang="ja-JP" sz="1400" dirty="0" smtClean="0">
                <a:latin typeface="ＭＳ Ｐゴシック" panose="020B0600070205080204" pitchFamily="50" charset="-128"/>
                <a:ea typeface="ＭＳ Ｐゴシック" panose="020B0600070205080204" pitchFamily="50" charset="-128"/>
              </a:rPr>
              <a:t>(20</a:t>
            </a:r>
            <a:r>
              <a:rPr kumimoji="1" lang="ja-JP" altLang="en-US" sz="1400" dirty="0" smtClean="0">
                <a:latin typeface="ＭＳ Ｐゴシック" panose="020B0600070205080204" pitchFamily="50" charset="-128"/>
                <a:ea typeface="ＭＳ Ｐゴシック" panose="020B0600070205080204" pitchFamily="50" charset="-128"/>
              </a:rPr>
              <a:t>％未満</a:t>
            </a:r>
            <a:r>
              <a:rPr kumimoji="1" lang="en-US" altLang="ja-JP" sz="1400" dirty="0" smtClean="0">
                <a:latin typeface="ＭＳ Ｐゴシック" panose="020B0600070205080204" pitchFamily="50" charset="-128"/>
                <a:ea typeface="ＭＳ Ｐゴシック" panose="020B0600070205080204" pitchFamily="50" charset="-128"/>
              </a:rPr>
              <a:t>)</a:t>
            </a:r>
          </a:p>
        </p:txBody>
      </p:sp>
      <p:sp>
        <p:nvSpPr>
          <p:cNvPr id="27" name="テキスト ボックス 26"/>
          <p:cNvSpPr txBox="1"/>
          <p:nvPr/>
        </p:nvSpPr>
        <p:spPr>
          <a:xfrm>
            <a:off x="299057" y="10056610"/>
            <a:ext cx="14699868" cy="461665"/>
          </a:xfrm>
          <a:prstGeom prst="rect">
            <a:avLst/>
          </a:prstGeom>
          <a:noFill/>
        </p:spPr>
        <p:txBody>
          <a:bodyPr wrap="square" rtlCol="0">
            <a:spAutoFit/>
          </a:bodyPr>
          <a:lstStyle/>
          <a:p>
            <a:r>
              <a:rPr kumimoji="1" lang="en-US" altLang="ja-JP" sz="1200" dirty="0" smtClean="0">
                <a:latin typeface="ＭＳ Ｐゴシック" panose="020B0600070205080204" pitchFamily="50" charset="-128"/>
                <a:ea typeface="ＭＳ Ｐゴシック" panose="020B0600070205080204" pitchFamily="50" charset="-128"/>
              </a:rPr>
              <a:t>※</a:t>
            </a:r>
            <a:r>
              <a:rPr kumimoji="1" lang="ja-JP" altLang="en-US" sz="1200" dirty="0" smtClean="0">
                <a:latin typeface="ＭＳ Ｐゴシック" panose="020B0600070205080204" pitchFamily="50" charset="-128"/>
                <a:ea typeface="ＭＳ Ｐゴシック" panose="020B0600070205080204" pitchFamily="50" charset="-128"/>
              </a:rPr>
              <a:t>１　薬剤はその散布方法から、散布時の表層（今回の調査範囲である概ね</a:t>
            </a:r>
            <a:r>
              <a:rPr kumimoji="1" lang="en-US" altLang="ja-JP" sz="1200" dirty="0" smtClean="0">
                <a:latin typeface="ＭＳ Ｐゴシック" panose="020B0600070205080204" pitchFamily="50" charset="-128"/>
                <a:ea typeface="ＭＳ Ｐゴシック" panose="020B0600070205080204" pitchFamily="50" charset="-128"/>
              </a:rPr>
              <a:t>10cm</a:t>
            </a:r>
            <a:r>
              <a:rPr kumimoji="1" lang="ja-JP" altLang="en-US" sz="1200" dirty="0" smtClean="0">
                <a:latin typeface="ＭＳ Ｐゴシック" panose="020B0600070205080204" pitchFamily="50" charset="-128"/>
                <a:ea typeface="ＭＳ Ｐゴシック" panose="020B0600070205080204" pitchFamily="50" charset="-128"/>
              </a:rPr>
              <a:t>程度）に大きな効果を発現すると考えられることから、本頁では便宜上薬剤散布時の底泥の表層から</a:t>
            </a:r>
            <a:r>
              <a:rPr kumimoji="1" lang="en-US" altLang="ja-JP" sz="1200" dirty="0" smtClean="0">
                <a:latin typeface="ＭＳ Ｐゴシック" panose="020B0600070205080204" pitchFamily="50" charset="-128"/>
                <a:ea typeface="ＭＳ Ｐゴシック" panose="020B0600070205080204" pitchFamily="50" charset="-128"/>
              </a:rPr>
              <a:t>10cm</a:t>
            </a:r>
            <a:r>
              <a:rPr kumimoji="1" lang="ja-JP" altLang="en-US" sz="1200" dirty="0" smtClean="0">
                <a:latin typeface="ＭＳ Ｐゴシック" panose="020B0600070205080204" pitchFamily="50" charset="-128"/>
                <a:ea typeface="ＭＳ Ｐゴシック" panose="020B0600070205080204" pitchFamily="50" charset="-128"/>
              </a:rPr>
              <a:t>を「薬剤散布範囲」と表現している。</a:t>
            </a:r>
            <a:endParaRPr kumimoji="1" lang="en-US" altLang="ja-JP" sz="1200" dirty="0" smtClean="0">
              <a:latin typeface="ＭＳ Ｐゴシック" panose="020B0600070205080204" pitchFamily="50" charset="-128"/>
              <a:ea typeface="ＭＳ Ｐゴシック" panose="020B0600070205080204" pitchFamily="50" charset="-128"/>
            </a:endParaRPr>
          </a:p>
          <a:p>
            <a:r>
              <a:rPr kumimoji="1" lang="en-US" altLang="ja-JP" sz="1200" dirty="0" smtClean="0">
                <a:latin typeface="ＭＳ Ｐゴシック" panose="020B0600070205080204" pitchFamily="50" charset="-128"/>
                <a:ea typeface="ＭＳ Ｐゴシック" panose="020B0600070205080204" pitchFamily="50" charset="-128"/>
              </a:rPr>
              <a:t>※</a:t>
            </a:r>
            <a:r>
              <a:rPr kumimoji="1" lang="ja-JP" altLang="en-US" sz="1200" dirty="0" smtClean="0">
                <a:latin typeface="ＭＳ Ｐゴシック" panose="020B0600070205080204" pitchFamily="50" charset="-128"/>
                <a:ea typeface="ＭＳ Ｐゴシック" panose="020B0600070205080204" pitchFamily="50" charset="-128"/>
              </a:rPr>
              <a:t>２　本試行実施では浸食後の堆積は考慮していないため、例えば</a:t>
            </a:r>
            <a:r>
              <a:rPr kumimoji="1" lang="en-US" altLang="ja-JP" sz="1200" dirty="0" smtClean="0">
                <a:latin typeface="ＭＳ Ｐゴシック" panose="020B0600070205080204" pitchFamily="50" charset="-128"/>
                <a:ea typeface="ＭＳ Ｐゴシック" panose="020B0600070205080204" pitchFamily="50" charset="-128"/>
              </a:rPr>
              <a:t>2cm</a:t>
            </a:r>
            <a:r>
              <a:rPr kumimoji="1" lang="ja-JP" altLang="en-US" sz="1200" dirty="0" smtClean="0">
                <a:latin typeface="ＭＳ Ｐゴシック" panose="020B0600070205080204" pitchFamily="50" charset="-128"/>
                <a:ea typeface="ＭＳ Ｐゴシック" panose="020B0600070205080204" pitchFamily="50" charset="-128"/>
              </a:rPr>
              <a:t>の浸食でも、</a:t>
            </a:r>
            <a:r>
              <a:rPr kumimoji="1" lang="en-US" altLang="ja-JP" sz="1200" dirty="0" smtClean="0">
                <a:latin typeface="ＭＳ Ｐゴシック" panose="020B0600070205080204" pitchFamily="50" charset="-128"/>
                <a:ea typeface="ＭＳ Ｐゴシック" panose="020B0600070205080204" pitchFamily="50" charset="-128"/>
              </a:rPr>
              <a:t>10cm</a:t>
            </a:r>
            <a:r>
              <a:rPr kumimoji="1" lang="ja-JP" altLang="en-US" sz="1200" dirty="0" smtClean="0">
                <a:latin typeface="ＭＳ Ｐゴシック" panose="020B0600070205080204" pitchFamily="50" charset="-128"/>
                <a:ea typeface="ＭＳ Ｐゴシック" panose="020B0600070205080204" pitchFamily="50" charset="-128"/>
              </a:rPr>
              <a:t>浸食した後</a:t>
            </a:r>
            <a:r>
              <a:rPr kumimoji="1" lang="en-US" altLang="ja-JP" sz="1200" dirty="0" smtClean="0">
                <a:latin typeface="ＭＳ Ｐゴシック" panose="020B0600070205080204" pitchFamily="50" charset="-128"/>
                <a:ea typeface="ＭＳ Ｐゴシック" panose="020B0600070205080204" pitchFamily="50" charset="-128"/>
              </a:rPr>
              <a:t>8cm</a:t>
            </a:r>
            <a:r>
              <a:rPr kumimoji="1" lang="ja-JP" altLang="en-US" sz="1200" dirty="0" smtClean="0">
                <a:latin typeface="ＭＳ Ｐゴシック" panose="020B0600070205080204" pitchFamily="50" charset="-128"/>
                <a:ea typeface="ＭＳ Ｐゴシック" panose="020B0600070205080204" pitchFamily="50" charset="-128"/>
              </a:rPr>
              <a:t>堆積した場合薬剤散布底質は残っていないが、このようなケースは考慮していない。</a:t>
            </a:r>
            <a:endParaRPr kumimoji="1" lang="ja-JP" altLang="en-US" sz="1200" dirty="0">
              <a:latin typeface="ＭＳ Ｐゴシック" panose="020B0600070205080204" pitchFamily="50" charset="-128"/>
              <a:ea typeface="ＭＳ Ｐゴシック" panose="020B0600070205080204" pitchFamily="50" charset="-128"/>
            </a:endParaRPr>
          </a:p>
        </p:txBody>
      </p:sp>
      <p:sp>
        <p:nvSpPr>
          <p:cNvPr id="6" name="正方形/長方形 5"/>
          <p:cNvSpPr/>
          <p:nvPr/>
        </p:nvSpPr>
        <p:spPr>
          <a:xfrm>
            <a:off x="1938132" y="4499887"/>
            <a:ext cx="487019" cy="1109007"/>
          </a:xfrm>
          <a:prstGeom prst="rect">
            <a:avLst/>
          </a:prstGeom>
          <a:solidFill>
            <a:srgbClr val="CC99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2600749" y="4499887"/>
            <a:ext cx="480383" cy="188263"/>
          </a:xfrm>
          <a:prstGeom prst="rect">
            <a:avLst/>
          </a:prstGeom>
          <a:solidFill>
            <a:srgbClr val="CC99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2600749" y="3579524"/>
            <a:ext cx="480383" cy="920362"/>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p:cNvCxnSpPr/>
          <p:nvPr/>
        </p:nvCxnSpPr>
        <p:spPr>
          <a:xfrm>
            <a:off x="1938132" y="4499886"/>
            <a:ext cx="1143000" cy="0"/>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12" name="直線矢印コネクタ 11"/>
          <p:cNvCxnSpPr/>
          <p:nvPr/>
        </p:nvCxnSpPr>
        <p:spPr>
          <a:xfrm flipV="1">
            <a:off x="2425151" y="3579524"/>
            <a:ext cx="0" cy="85020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1938132" y="3908900"/>
            <a:ext cx="653500" cy="261610"/>
          </a:xfrm>
          <a:prstGeom prst="rect">
            <a:avLst/>
          </a:prstGeom>
          <a:noFill/>
        </p:spPr>
        <p:txBody>
          <a:bodyPr wrap="square" rtlCol="0">
            <a:spAutoFit/>
          </a:bodyPr>
          <a:lstStyle/>
          <a:p>
            <a:r>
              <a:rPr kumimoji="1" lang="ja-JP" altLang="en-US" sz="1100" dirty="0" smtClean="0">
                <a:latin typeface="ＭＳ Ｐゴシック" panose="020B0600070205080204" pitchFamily="50" charset="-128"/>
                <a:ea typeface="ＭＳ Ｐゴシック" panose="020B0600070205080204" pitchFamily="50" charset="-128"/>
              </a:rPr>
              <a:t>堆積</a:t>
            </a:r>
            <a:endParaRPr kumimoji="1" lang="ja-JP" altLang="en-US" sz="1100" dirty="0">
              <a:latin typeface="ＭＳ Ｐゴシック" panose="020B0600070205080204" pitchFamily="50" charset="-128"/>
              <a:ea typeface="ＭＳ Ｐゴシック" panose="020B0600070205080204" pitchFamily="50" charset="-128"/>
            </a:endParaRPr>
          </a:p>
        </p:txBody>
      </p:sp>
      <p:cxnSp>
        <p:nvCxnSpPr>
          <p:cNvPr id="32" name="直線コネクタ 31"/>
          <p:cNvCxnSpPr/>
          <p:nvPr/>
        </p:nvCxnSpPr>
        <p:spPr>
          <a:xfrm>
            <a:off x="1938132" y="5078157"/>
            <a:ext cx="487019" cy="0"/>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34" name="直線コネクタ 33"/>
          <p:cNvCxnSpPr/>
          <p:nvPr/>
        </p:nvCxnSpPr>
        <p:spPr>
          <a:xfrm>
            <a:off x="2596025" y="4117375"/>
            <a:ext cx="487019" cy="0"/>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36" name="テキスト ボックス 35"/>
          <p:cNvSpPr txBox="1"/>
          <p:nvPr/>
        </p:nvSpPr>
        <p:spPr>
          <a:xfrm>
            <a:off x="1947249" y="4680358"/>
            <a:ext cx="653500"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上層</a:t>
            </a:r>
          </a:p>
        </p:txBody>
      </p:sp>
      <p:sp>
        <p:nvSpPr>
          <p:cNvPr id="37" name="テキスト ボックス 36"/>
          <p:cNvSpPr txBox="1"/>
          <p:nvPr/>
        </p:nvSpPr>
        <p:spPr>
          <a:xfrm>
            <a:off x="1950944" y="5212721"/>
            <a:ext cx="653500"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下層</a:t>
            </a:r>
          </a:p>
        </p:txBody>
      </p:sp>
      <p:sp>
        <p:nvSpPr>
          <p:cNvPr id="38" name="テキスト ボックス 37"/>
          <p:cNvSpPr txBox="1"/>
          <p:nvPr/>
        </p:nvSpPr>
        <p:spPr>
          <a:xfrm>
            <a:off x="2600749" y="3806099"/>
            <a:ext cx="653500"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上層</a:t>
            </a:r>
          </a:p>
        </p:txBody>
      </p:sp>
      <p:sp>
        <p:nvSpPr>
          <p:cNvPr id="39" name="テキスト ボックス 38"/>
          <p:cNvSpPr txBox="1"/>
          <p:nvPr/>
        </p:nvSpPr>
        <p:spPr>
          <a:xfrm>
            <a:off x="2622770" y="4226039"/>
            <a:ext cx="653500"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下層</a:t>
            </a:r>
          </a:p>
        </p:txBody>
      </p:sp>
      <p:sp>
        <p:nvSpPr>
          <p:cNvPr id="31" name="左中かっこ 30"/>
          <p:cNvSpPr/>
          <p:nvPr/>
        </p:nvSpPr>
        <p:spPr>
          <a:xfrm flipH="1">
            <a:off x="3145532" y="4504454"/>
            <a:ext cx="117194" cy="1109008"/>
          </a:xfrm>
          <a:prstGeom prst="leftBrace">
            <a:avLst>
              <a:gd name="adj1" fmla="val 138374"/>
              <a:gd name="adj2" fmla="val 51762"/>
            </a:avLst>
          </a:prstGeom>
          <a:ln w="19050">
            <a:solidFill>
              <a:srgbClr val="00CC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3" name="テキスト ボックス 32"/>
          <p:cNvSpPr txBox="1"/>
          <p:nvPr/>
        </p:nvSpPr>
        <p:spPr>
          <a:xfrm>
            <a:off x="3321130" y="4594018"/>
            <a:ext cx="353943" cy="1266607"/>
          </a:xfrm>
          <a:prstGeom prst="rect">
            <a:avLst/>
          </a:prstGeom>
          <a:noFill/>
        </p:spPr>
        <p:txBody>
          <a:bodyPr vert="eaVert" wrap="square" rtlCol="0">
            <a:spAutoFit/>
          </a:bodyPr>
          <a:lstStyle/>
          <a:p>
            <a:r>
              <a:rPr kumimoji="1" lang="ja-JP" altLang="en-US" sz="1100" dirty="0" smtClean="0">
                <a:latin typeface="ＭＳ Ｐゴシック" panose="020B0600070205080204" pitchFamily="50" charset="-128"/>
                <a:ea typeface="ＭＳ Ｐゴシック" panose="020B0600070205080204" pitchFamily="50" charset="-128"/>
              </a:rPr>
              <a:t>薬剤散布範囲</a:t>
            </a:r>
            <a:endParaRPr kumimoji="1" lang="ja-JP" altLang="en-US" sz="1100" dirty="0">
              <a:latin typeface="ＭＳ Ｐゴシック" panose="020B0600070205080204" pitchFamily="50" charset="-128"/>
              <a:ea typeface="ＭＳ Ｐゴシック" panose="020B0600070205080204" pitchFamily="50" charset="-128"/>
            </a:endParaRPr>
          </a:p>
        </p:txBody>
      </p:sp>
      <p:sp>
        <p:nvSpPr>
          <p:cNvPr id="42" name="正方形/長方形 41"/>
          <p:cNvSpPr/>
          <p:nvPr/>
        </p:nvSpPr>
        <p:spPr>
          <a:xfrm>
            <a:off x="3776457" y="4509412"/>
            <a:ext cx="487019" cy="1109007"/>
          </a:xfrm>
          <a:prstGeom prst="rect">
            <a:avLst/>
          </a:prstGeom>
          <a:solidFill>
            <a:srgbClr val="CC99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4439074" y="4509412"/>
            <a:ext cx="504614" cy="432556"/>
          </a:xfrm>
          <a:prstGeom prst="rect">
            <a:avLst/>
          </a:prstGeom>
          <a:solidFill>
            <a:srgbClr val="CC99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4439074" y="3908899"/>
            <a:ext cx="504614" cy="600511"/>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 name="直線矢印コネクタ 44"/>
          <p:cNvCxnSpPr/>
          <p:nvPr/>
        </p:nvCxnSpPr>
        <p:spPr>
          <a:xfrm flipV="1">
            <a:off x="4263476" y="3918425"/>
            <a:ext cx="0" cy="52083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3785574" y="4051243"/>
            <a:ext cx="653500" cy="261610"/>
          </a:xfrm>
          <a:prstGeom prst="rect">
            <a:avLst/>
          </a:prstGeom>
          <a:noFill/>
        </p:spPr>
        <p:txBody>
          <a:bodyPr wrap="square" rtlCol="0">
            <a:spAutoFit/>
          </a:bodyPr>
          <a:lstStyle/>
          <a:p>
            <a:r>
              <a:rPr kumimoji="1" lang="ja-JP" altLang="en-US" sz="1100" dirty="0" smtClean="0">
                <a:latin typeface="ＭＳ Ｐゴシック" panose="020B0600070205080204" pitchFamily="50" charset="-128"/>
                <a:ea typeface="ＭＳ Ｐゴシック" panose="020B0600070205080204" pitchFamily="50" charset="-128"/>
              </a:rPr>
              <a:t>堆積</a:t>
            </a:r>
            <a:endParaRPr kumimoji="1" lang="ja-JP" altLang="en-US" sz="1100" dirty="0">
              <a:latin typeface="ＭＳ Ｐゴシック" panose="020B0600070205080204" pitchFamily="50" charset="-128"/>
              <a:ea typeface="ＭＳ Ｐゴシック" panose="020B0600070205080204" pitchFamily="50" charset="-128"/>
            </a:endParaRPr>
          </a:p>
        </p:txBody>
      </p:sp>
      <p:cxnSp>
        <p:nvCxnSpPr>
          <p:cNvPr id="47" name="直線コネクタ 46"/>
          <p:cNvCxnSpPr/>
          <p:nvPr/>
        </p:nvCxnSpPr>
        <p:spPr>
          <a:xfrm>
            <a:off x="3776457" y="5087682"/>
            <a:ext cx="487019" cy="0"/>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48" name="直線コネクタ 47"/>
          <p:cNvCxnSpPr/>
          <p:nvPr/>
        </p:nvCxnSpPr>
        <p:spPr>
          <a:xfrm>
            <a:off x="4439074" y="4356844"/>
            <a:ext cx="487019" cy="0"/>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49" name="テキスト ボックス 48"/>
          <p:cNvSpPr txBox="1"/>
          <p:nvPr/>
        </p:nvSpPr>
        <p:spPr>
          <a:xfrm>
            <a:off x="3785574" y="4689883"/>
            <a:ext cx="653500"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上層</a:t>
            </a:r>
          </a:p>
        </p:txBody>
      </p:sp>
      <p:sp>
        <p:nvSpPr>
          <p:cNvPr id="50" name="テキスト ボックス 49"/>
          <p:cNvSpPr txBox="1"/>
          <p:nvPr/>
        </p:nvSpPr>
        <p:spPr>
          <a:xfrm>
            <a:off x="3789269" y="5222246"/>
            <a:ext cx="653500"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下層</a:t>
            </a:r>
          </a:p>
        </p:txBody>
      </p:sp>
      <p:sp>
        <p:nvSpPr>
          <p:cNvPr id="51" name="テキスト ボックス 50"/>
          <p:cNvSpPr txBox="1"/>
          <p:nvPr/>
        </p:nvSpPr>
        <p:spPr>
          <a:xfrm>
            <a:off x="4423746" y="4017057"/>
            <a:ext cx="653500"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上層</a:t>
            </a:r>
          </a:p>
        </p:txBody>
      </p:sp>
      <p:sp>
        <p:nvSpPr>
          <p:cNvPr id="52" name="テキスト ボックス 51"/>
          <p:cNvSpPr txBox="1"/>
          <p:nvPr/>
        </p:nvSpPr>
        <p:spPr>
          <a:xfrm>
            <a:off x="4439074" y="4545160"/>
            <a:ext cx="653500"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下層</a:t>
            </a:r>
          </a:p>
        </p:txBody>
      </p:sp>
      <p:cxnSp>
        <p:nvCxnSpPr>
          <p:cNvPr id="55" name="直線コネクタ 54"/>
          <p:cNvCxnSpPr/>
          <p:nvPr/>
        </p:nvCxnSpPr>
        <p:spPr>
          <a:xfrm>
            <a:off x="3776457" y="4507630"/>
            <a:ext cx="1143000" cy="0"/>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56" name="左中かっこ 55"/>
          <p:cNvSpPr/>
          <p:nvPr/>
        </p:nvSpPr>
        <p:spPr>
          <a:xfrm flipH="1">
            <a:off x="5031482" y="4504454"/>
            <a:ext cx="117194" cy="1109008"/>
          </a:xfrm>
          <a:prstGeom prst="leftBrace">
            <a:avLst>
              <a:gd name="adj1" fmla="val 138374"/>
              <a:gd name="adj2" fmla="val 51762"/>
            </a:avLst>
          </a:prstGeom>
          <a:ln w="19050">
            <a:solidFill>
              <a:srgbClr val="00CC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8" name="テキスト ボックス 57"/>
          <p:cNvSpPr txBox="1"/>
          <p:nvPr/>
        </p:nvSpPr>
        <p:spPr>
          <a:xfrm>
            <a:off x="5207080" y="4594018"/>
            <a:ext cx="353943" cy="1266607"/>
          </a:xfrm>
          <a:prstGeom prst="rect">
            <a:avLst/>
          </a:prstGeom>
          <a:noFill/>
        </p:spPr>
        <p:txBody>
          <a:bodyPr vert="eaVert" wrap="square" rtlCol="0">
            <a:spAutoFit/>
          </a:bodyPr>
          <a:lstStyle/>
          <a:p>
            <a:r>
              <a:rPr kumimoji="1" lang="ja-JP" altLang="en-US" sz="1100" dirty="0" smtClean="0">
                <a:latin typeface="ＭＳ Ｐゴシック" panose="020B0600070205080204" pitchFamily="50" charset="-128"/>
                <a:ea typeface="ＭＳ Ｐゴシック" panose="020B0600070205080204" pitchFamily="50" charset="-128"/>
              </a:rPr>
              <a:t>薬剤散布範囲</a:t>
            </a:r>
            <a:endParaRPr kumimoji="1" lang="ja-JP" altLang="en-US" sz="1100" dirty="0">
              <a:latin typeface="ＭＳ Ｐゴシック" panose="020B0600070205080204" pitchFamily="50" charset="-128"/>
              <a:ea typeface="ＭＳ Ｐゴシック" panose="020B0600070205080204" pitchFamily="50" charset="-128"/>
            </a:endParaRPr>
          </a:p>
        </p:txBody>
      </p:sp>
      <p:sp>
        <p:nvSpPr>
          <p:cNvPr id="59" name="正方形/長方形 58"/>
          <p:cNvSpPr/>
          <p:nvPr/>
        </p:nvSpPr>
        <p:spPr>
          <a:xfrm>
            <a:off x="5567157" y="4509412"/>
            <a:ext cx="487019" cy="1109007"/>
          </a:xfrm>
          <a:prstGeom prst="rect">
            <a:avLst/>
          </a:prstGeom>
          <a:solidFill>
            <a:srgbClr val="CC99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p:cNvSpPr/>
          <p:nvPr/>
        </p:nvSpPr>
        <p:spPr>
          <a:xfrm>
            <a:off x="6229774" y="4509410"/>
            <a:ext cx="504614" cy="857913"/>
          </a:xfrm>
          <a:prstGeom prst="rect">
            <a:avLst/>
          </a:prstGeom>
          <a:solidFill>
            <a:srgbClr val="CC99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p:cNvSpPr/>
          <p:nvPr/>
        </p:nvSpPr>
        <p:spPr>
          <a:xfrm>
            <a:off x="6229774" y="4226039"/>
            <a:ext cx="504614" cy="283371"/>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2" name="直線矢印コネクタ 61"/>
          <p:cNvCxnSpPr/>
          <p:nvPr/>
        </p:nvCxnSpPr>
        <p:spPr>
          <a:xfrm flipV="1">
            <a:off x="6054176" y="4226039"/>
            <a:ext cx="0" cy="21322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3" name="テキスト ボックス 62"/>
          <p:cNvSpPr txBox="1"/>
          <p:nvPr/>
        </p:nvSpPr>
        <p:spPr>
          <a:xfrm>
            <a:off x="5558679" y="4181529"/>
            <a:ext cx="569389" cy="261610"/>
          </a:xfrm>
          <a:prstGeom prst="rect">
            <a:avLst/>
          </a:prstGeom>
          <a:noFill/>
        </p:spPr>
        <p:txBody>
          <a:bodyPr wrap="square" rtlCol="0">
            <a:spAutoFit/>
          </a:bodyPr>
          <a:lstStyle/>
          <a:p>
            <a:r>
              <a:rPr kumimoji="1" lang="ja-JP" altLang="en-US" sz="1100" dirty="0" smtClean="0">
                <a:latin typeface="ＭＳ Ｐゴシック" panose="020B0600070205080204" pitchFamily="50" charset="-128"/>
                <a:ea typeface="ＭＳ Ｐゴシック" panose="020B0600070205080204" pitchFamily="50" charset="-128"/>
              </a:rPr>
              <a:t>堆積</a:t>
            </a:r>
            <a:endParaRPr kumimoji="1" lang="ja-JP" altLang="en-US" sz="1100" dirty="0">
              <a:latin typeface="ＭＳ Ｐゴシック" panose="020B0600070205080204" pitchFamily="50" charset="-128"/>
              <a:ea typeface="ＭＳ Ｐゴシック" panose="020B0600070205080204" pitchFamily="50" charset="-128"/>
            </a:endParaRPr>
          </a:p>
        </p:txBody>
      </p:sp>
      <p:cxnSp>
        <p:nvCxnSpPr>
          <p:cNvPr id="64" name="直線コネクタ 63"/>
          <p:cNvCxnSpPr/>
          <p:nvPr/>
        </p:nvCxnSpPr>
        <p:spPr>
          <a:xfrm>
            <a:off x="5567157" y="5087682"/>
            <a:ext cx="487019" cy="0"/>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65" name="直線コネクタ 64"/>
          <p:cNvCxnSpPr/>
          <p:nvPr/>
        </p:nvCxnSpPr>
        <p:spPr>
          <a:xfrm>
            <a:off x="6229774" y="4823569"/>
            <a:ext cx="487019" cy="0"/>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66" name="テキスト ボックス 65"/>
          <p:cNvSpPr txBox="1"/>
          <p:nvPr/>
        </p:nvSpPr>
        <p:spPr>
          <a:xfrm>
            <a:off x="5576274" y="4689883"/>
            <a:ext cx="653500"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上層</a:t>
            </a:r>
          </a:p>
        </p:txBody>
      </p:sp>
      <p:sp>
        <p:nvSpPr>
          <p:cNvPr id="67" name="テキスト ボックス 66"/>
          <p:cNvSpPr txBox="1"/>
          <p:nvPr/>
        </p:nvSpPr>
        <p:spPr>
          <a:xfrm>
            <a:off x="5579969" y="5222246"/>
            <a:ext cx="653500"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下層</a:t>
            </a:r>
          </a:p>
        </p:txBody>
      </p:sp>
      <p:sp>
        <p:nvSpPr>
          <p:cNvPr id="68" name="テキスト ボックス 67"/>
          <p:cNvSpPr txBox="1"/>
          <p:nvPr/>
        </p:nvSpPr>
        <p:spPr>
          <a:xfrm>
            <a:off x="6252546" y="4512357"/>
            <a:ext cx="653500"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上層</a:t>
            </a:r>
          </a:p>
        </p:txBody>
      </p:sp>
      <p:sp>
        <p:nvSpPr>
          <p:cNvPr id="69" name="テキスト ボックス 68"/>
          <p:cNvSpPr txBox="1"/>
          <p:nvPr/>
        </p:nvSpPr>
        <p:spPr>
          <a:xfrm>
            <a:off x="6256075" y="4933110"/>
            <a:ext cx="653500"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下層</a:t>
            </a:r>
          </a:p>
        </p:txBody>
      </p:sp>
      <p:cxnSp>
        <p:nvCxnSpPr>
          <p:cNvPr id="70" name="直線コネクタ 69"/>
          <p:cNvCxnSpPr/>
          <p:nvPr/>
        </p:nvCxnSpPr>
        <p:spPr>
          <a:xfrm>
            <a:off x="5567157" y="4507630"/>
            <a:ext cx="1143000" cy="0"/>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71" name="左中かっこ 70"/>
          <p:cNvSpPr/>
          <p:nvPr/>
        </p:nvSpPr>
        <p:spPr>
          <a:xfrm flipH="1">
            <a:off x="6784082" y="4494929"/>
            <a:ext cx="117194" cy="1109008"/>
          </a:xfrm>
          <a:prstGeom prst="leftBrace">
            <a:avLst>
              <a:gd name="adj1" fmla="val 138374"/>
              <a:gd name="adj2" fmla="val 51762"/>
            </a:avLst>
          </a:prstGeom>
          <a:ln w="19050">
            <a:solidFill>
              <a:srgbClr val="00CC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2" name="テキスト ボックス 71"/>
          <p:cNvSpPr txBox="1"/>
          <p:nvPr/>
        </p:nvSpPr>
        <p:spPr>
          <a:xfrm>
            <a:off x="6959680" y="4584493"/>
            <a:ext cx="353943" cy="1266607"/>
          </a:xfrm>
          <a:prstGeom prst="rect">
            <a:avLst/>
          </a:prstGeom>
          <a:noFill/>
        </p:spPr>
        <p:txBody>
          <a:bodyPr vert="eaVert" wrap="square" rtlCol="0">
            <a:spAutoFit/>
          </a:bodyPr>
          <a:lstStyle/>
          <a:p>
            <a:r>
              <a:rPr kumimoji="1" lang="ja-JP" altLang="en-US" sz="1100" dirty="0" smtClean="0">
                <a:latin typeface="ＭＳ Ｐゴシック" panose="020B0600070205080204" pitchFamily="50" charset="-128"/>
                <a:ea typeface="ＭＳ Ｐゴシック" panose="020B0600070205080204" pitchFamily="50" charset="-128"/>
              </a:rPr>
              <a:t>薬剤散布範囲</a:t>
            </a:r>
            <a:endParaRPr kumimoji="1" lang="ja-JP" altLang="en-US" sz="1100" dirty="0">
              <a:latin typeface="ＭＳ Ｐゴシック" panose="020B0600070205080204" pitchFamily="50" charset="-128"/>
              <a:ea typeface="ＭＳ Ｐゴシック" panose="020B0600070205080204" pitchFamily="50" charset="-128"/>
            </a:endParaRPr>
          </a:p>
        </p:txBody>
      </p:sp>
      <p:sp>
        <p:nvSpPr>
          <p:cNvPr id="73" name="正方形/長方形 72"/>
          <p:cNvSpPr/>
          <p:nvPr/>
        </p:nvSpPr>
        <p:spPr>
          <a:xfrm>
            <a:off x="7405482" y="4533238"/>
            <a:ext cx="487019" cy="1109007"/>
          </a:xfrm>
          <a:prstGeom prst="rect">
            <a:avLst/>
          </a:prstGeom>
          <a:solidFill>
            <a:srgbClr val="CC99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5" name="直線コネクタ 74"/>
          <p:cNvCxnSpPr/>
          <p:nvPr/>
        </p:nvCxnSpPr>
        <p:spPr>
          <a:xfrm>
            <a:off x="7405482" y="4533237"/>
            <a:ext cx="1143000" cy="0"/>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76" name="直線コネクタ 75"/>
          <p:cNvCxnSpPr/>
          <p:nvPr/>
        </p:nvCxnSpPr>
        <p:spPr>
          <a:xfrm>
            <a:off x="7405482" y="5111508"/>
            <a:ext cx="487019" cy="0"/>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77" name="テキスト ボックス 76"/>
          <p:cNvSpPr txBox="1"/>
          <p:nvPr/>
        </p:nvSpPr>
        <p:spPr>
          <a:xfrm>
            <a:off x="7414599" y="4713709"/>
            <a:ext cx="653500"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上層</a:t>
            </a:r>
          </a:p>
        </p:txBody>
      </p:sp>
      <p:sp>
        <p:nvSpPr>
          <p:cNvPr id="78" name="テキスト ボックス 77"/>
          <p:cNvSpPr txBox="1"/>
          <p:nvPr/>
        </p:nvSpPr>
        <p:spPr>
          <a:xfrm>
            <a:off x="7418294" y="5246072"/>
            <a:ext cx="653500"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下層</a:t>
            </a:r>
          </a:p>
        </p:txBody>
      </p:sp>
      <p:cxnSp>
        <p:nvCxnSpPr>
          <p:cNvPr id="80" name="直線コネクタ 79"/>
          <p:cNvCxnSpPr/>
          <p:nvPr/>
        </p:nvCxnSpPr>
        <p:spPr>
          <a:xfrm>
            <a:off x="8081534" y="5111508"/>
            <a:ext cx="487019" cy="0"/>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81" name="テキスト ボックス 80"/>
          <p:cNvSpPr txBox="1"/>
          <p:nvPr/>
        </p:nvSpPr>
        <p:spPr>
          <a:xfrm>
            <a:off x="8081534" y="5260261"/>
            <a:ext cx="653500"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下層</a:t>
            </a:r>
          </a:p>
        </p:txBody>
      </p:sp>
      <p:sp>
        <p:nvSpPr>
          <p:cNvPr id="82" name="テキスト ボックス 81"/>
          <p:cNvSpPr txBox="1"/>
          <p:nvPr/>
        </p:nvSpPr>
        <p:spPr>
          <a:xfrm>
            <a:off x="8055663" y="4713709"/>
            <a:ext cx="653500"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上層</a:t>
            </a:r>
          </a:p>
        </p:txBody>
      </p:sp>
      <p:sp>
        <p:nvSpPr>
          <p:cNvPr id="83" name="左中かっこ 82"/>
          <p:cNvSpPr/>
          <p:nvPr/>
        </p:nvSpPr>
        <p:spPr>
          <a:xfrm flipH="1">
            <a:off x="8653047" y="4517133"/>
            <a:ext cx="117194" cy="1109008"/>
          </a:xfrm>
          <a:prstGeom prst="leftBrace">
            <a:avLst>
              <a:gd name="adj1" fmla="val 138374"/>
              <a:gd name="adj2" fmla="val 51762"/>
            </a:avLst>
          </a:prstGeom>
          <a:ln w="19050">
            <a:solidFill>
              <a:srgbClr val="00CC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4" name="テキスト ボックス 83"/>
          <p:cNvSpPr txBox="1"/>
          <p:nvPr/>
        </p:nvSpPr>
        <p:spPr>
          <a:xfrm>
            <a:off x="8777915" y="4617451"/>
            <a:ext cx="353943" cy="1266607"/>
          </a:xfrm>
          <a:prstGeom prst="rect">
            <a:avLst/>
          </a:prstGeom>
          <a:noFill/>
        </p:spPr>
        <p:txBody>
          <a:bodyPr vert="eaVert" wrap="square" rtlCol="0">
            <a:spAutoFit/>
          </a:bodyPr>
          <a:lstStyle/>
          <a:p>
            <a:r>
              <a:rPr kumimoji="1" lang="ja-JP" altLang="en-US" sz="1100" dirty="0" smtClean="0">
                <a:latin typeface="ＭＳ Ｐゴシック" panose="020B0600070205080204" pitchFamily="50" charset="-128"/>
                <a:ea typeface="ＭＳ Ｐゴシック" panose="020B0600070205080204" pitchFamily="50" charset="-128"/>
              </a:rPr>
              <a:t>薬剤散布範囲</a:t>
            </a:r>
            <a:endParaRPr kumimoji="1" lang="ja-JP" altLang="en-US" sz="1100" dirty="0">
              <a:latin typeface="ＭＳ Ｐゴシック" panose="020B0600070205080204" pitchFamily="50" charset="-128"/>
              <a:ea typeface="ＭＳ Ｐゴシック" panose="020B0600070205080204" pitchFamily="50" charset="-128"/>
            </a:endParaRPr>
          </a:p>
        </p:txBody>
      </p:sp>
      <p:sp>
        <p:nvSpPr>
          <p:cNvPr id="85" name="正方形/長方形 84"/>
          <p:cNvSpPr/>
          <p:nvPr/>
        </p:nvSpPr>
        <p:spPr>
          <a:xfrm>
            <a:off x="9233564" y="4484808"/>
            <a:ext cx="487019" cy="1109007"/>
          </a:xfrm>
          <a:prstGeom prst="rect">
            <a:avLst/>
          </a:prstGeom>
          <a:solidFill>
            <a:srgbClr val="CC99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7" name="直線コネクタ 86"/>
          <p:cNvCxnSpPr/>
          <p:nvPr/>
        </p:nvCxnSpPr>
        <p:spPr>
          <a:xfrm>
            <a:off x="9233564" y="5063078"/>
            <a:ext cx="487019" cy="0"/>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88" name="テキスト ボックス 87"/>
          <p:cNvSpPr txBox="1"/>
          <p:nvPr/>
        </p:nvSpPr>
        <p:spPr>
          <a:xfrm>
            <a:off x="9242681" y="4665279"/>
            <a:ext cx="653500"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上層</a:t>
            </a:r>
          </a:p>
        </p:txBody>
      </p:sp>
      <p:sp>
        <p:nvSpPr>
          <p:cNvPr id="89" name="テキスト ボックス 88"/>
          <p:cNvSpPr txBox="1"/>
          <p:nvPr/>
        </p:nvSpPr>
        <p:spPr>
          <a:xfrm>
            <a:off x="9246376" y="5197642"/>
            <a:ext cx="653500"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下層</a:t>
            </a:r>
          </a:p>
        </p:txBody>
      </p:sp>
      <p:sp>
        <p:nvSpPr>
          <p:cNvPr id="90" name="正方形/長方形 89"/>
          <p:cNvSpPr/>
          <p:nvPr/>
        </p:nvSpPr>
        <p:spPr>
          <a:xfrm>
            <a:off x="9881478" y="4818559"/>
            <a:ext cx="504614" cy="769726"/>
          </a:xfrm>
          <a:prstGeom prst="rect">
            <a:avLst/>
          </a:prstGeom>
          <a:solidFill>
            <a:srgbClr val="CC99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正方形/長方形 90"/>
          <p:cNvSpPr/>
          <p:nvPr/>
        </p:nvSpPr>
        <p:spPr>
          <a:xfrm>
            <a:off x="9881478" y="5588284"/>
            <a:ext cx="504614" cy="243383"/>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テキスト ボックス 91"/>
          <p:cNvSpPr txBox="1"/>
          <p:nvPr/>
        </p:nvSpPr>
        <p:spPr>
          <a:xfrm>
            <a:off x="9881478" y="4886704"/>
            <a:ext cx="653500"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上層</a:t>
            </a:r>
          </a:p>
        </p:txBody>
      </p:sp>
      <p:sp>
        <p:nvSpPr>
          <p:cNvPr id="93" name="テキスト ボックス 92"/>
          <p:cNvSpPr txBox="1"/>
          <p:nvPr/>
        </p:nvSpPr>
        <p:spPr>
          <a:xfrm>
            <a:off x="9893487" y="5439253"/>
            <a:ext cx="653500"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下層</a:t>
            </a:r>
          </a:p>
        </p:txBody>
      </p:sp>
      <p:cxnSp>
        <p:nvCxnSpPr>
          <p:cNvPr id="94" name="直線コネクタ 93"/>
          <p:cNvCxnSpPr/>
          <p:nvPr/>
        </p:nvCxnSpPr>
        <p:spPr>
          <a:xfrm>
            <a:off x="9890351" y="5328447"/>
            <a:ext cx="487019" cy="0"/>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95" name="左中かっこ 94"/>
          <p:cNvSpPr/>
          <p:nvPr/>
        </p:nvSpPr>
        <p:spPr>
          <a:xfrm flipH="1">
            <a:off x="10504252" y="4484702"/>
            <a:ext cx="117194" cy="1109008"/>
          </a:xfrm>
          <a:prstGeom prst="leftBrace">
            <a:avLst>
              <a:gd name="adj1" fmla="val 138374"/>
              <a:gd name="adj2" fmla="val 51762"/>
            </a:avLst>
          </a:prstGeom>
          <a:ln w="19050">
            <a:solidFill>
              <a:srgbClr val="00CC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6" name="テキスト ボックス 95"/>
          <p:cNvSpPr txBox="1"/>
          <p:nvPr/>
        </p:nvSpPr>
        <p:spPr>
          <a:xfrm>
            <a:off x="10629120" y="4585020"/>
            <a:ext cx="353943" cy="1266607"/>
          </a:xfrm>
          <a:prstGeom prst="rect">
            <a:avLst/>
          </a:prstGeom>
          <a:noFill/>
        </p:spPr>
        <p:txBody>
          <a:bodyPr vert="eaVert" wrap="square" rtlCol="0">
            <a:spAutoFit/>
          </a:bodyPr>
          <a:lstStyle/>
          <a:p>
            <a:r>
              <a:rPr kumimoji="1" lang="ja-JP" altLang="en-US" sz="1100" dirty="0" smtClean="0">
                <a:latin typeface="ＭＳ Ｐゴシック" panose="020B0600070205080204" pitchFamily="50" charset="-128"/>
                <a:ea typeface="ＭＳ Ｐゴシック" panose="020B0600070205080204" pitchFamily="50" charset="-128"/>
              </a:rPr>
              <a:t>薬剤散布範囲</a:t>
            </a:r>
            <a:endParaRPr kumimoji="1" lang="ja-JP" altLang="en-US" sz="1100" dirty="0">
              <a:latin typeface="ＭＳ Ｐゴシック" panose="020B0600070205080204" pitchFamily="50" charset="-128"/>
              <a:ea typeface="ＭＳ Ｐゴシック" panose="020B0600070205080204" pitchFamily="50" charset="-128"/>
            </a:endParaRPr>
          </a:p>
        </p:txBody>
      </p:sp>
      <p:cxnSp>
        <p:nvCxnSpPr>
          <p:cNvPr id="102" name="直線矢印コネクタ 101"/>
          <p:cNvCxnSpPr/>
          <p:nvPr/>
        </p:nvCxnSpPr>
        <p:spPr>
          <a:xfrm>
            <a:off x="9918926" y="4546920"/>
            <a:ext cx="0" cy="224013"/>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03" name="テキスト ボックス 102"/>
          <p:cNvSpPr txBox="1"/>
          <p:nvPr/>
        </p:nvSpPr>
        <p:spPr>
          <a:xfrm>
            <a:off x="9912117" y="4520878"/>
            <a:ext cx="569389"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浸食</a:t>
            </a:r>
          </a:p>
        </p:txBody>
      </p:sp>
      <p:sp>
        <p:nvSpPr>
          <p:cNvPr id="104" name="正方形/長方形 103"/>
          <p:cNvSpPr/>
          <p:nvPr/>
        </p:nvSpPr>
        <p:spPr>
          <a:xfrm>
            <a:off x="11071889" y="4484808"/>
            <a:ext cx="487019" cy="1109007"/>
          </a:xfrm>
          <a:prstGeom prst="rect">
            <a:avLst/>
          </a:prstGeom>
          <a:solidFill>
            <a:srgbClr val="CC99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6" name="直線コネクタ 105"/>
          <p:cNvCxnSpPr/>
          <p:nvPr/>
        </p:nvCxnSpPr>
        <p:spPr>
          <a:xfrm>
            <a:off x="11071889" y="5063078"/>
            <a:ext cx="487019" cy="0"/>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107" name="テキスト ボックス 106"/>
          <p:cNvSpPr txBox="1"/>
          <p:nvPr/>
        </p:nvSpPr>
        <p:spPr>
          <a:xfrm>
            <a:off x="11081006" y="4665279"/>
            <a:ext cx="653500"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上層</a:t>
            </a:r>
          </a:p>
        </p:txBody>
      </p:sp>
      <p:sp>
        <p:nvSpPr>
          <p:cNvPr id="108" name="テキスト ボックス 107"/>
          <p:cNvSpPr txBox="1"/>
          <p:nvPr/>
        </p:nvSpPr>
        <p:spPr>
          <a:xfrm>
            <a:off x="11084701" y="5197642"/>
            <a:ext cx="653500"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下層</a:t>
            </a:r>
          </a:p>
        </p:txBody>
      </p:sp>
      <p:sp>
        <p:nvSpPr>
          <p:cNvPr id="109" name="正方形/長方形 108"/>
          <p:cNvSpPr/>
          <p:nvPr/>
        </p:nvSpPr>
        <p:spPr>
          <a:xfrm>
            <a:off x="11719803" y="5178801"/>
            <a:ext cx="504614" cy="409483"/>
          </a:xfrm>
          <a:prstGeom prst="rect">
            <a:avLst/>
          </a:prstGeom>
          <a:solidFill>
            <a:srgbClr val="CC99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正方形/長方形 109"/>
          <p:cNvSpPr/>
          <p:nvPr/>
        </p:nvSpPr>
        <p:spPr>
          <a:xfrm>
            <a:off x="11719803" y="5588284"/>
            <a:ext cx="504614" cy="693993"/>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テキスト ボックス 110"/>
          <p:cNvSpPr txBox="1"/>
          <p:nvPr/>
        </p:nvSpPr>
        <p:spPr>
          <a:xfrm>
            <a:off x="11738201" y="5308448"/>
            <a:ext cx="653500"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上層</a:t>
            </a:r>
          </a:p>
        </p:txBody>
      </p:sp>
      <p:sp>
        <p:nvSpPr>
          <p:cNvPr id="112" name="テキスト ボックス 111"/>
          <p:cNvSpPr txBox="1"/>
          <p:nvPr/>
        </p:nvSpPr>
        <p:spPr>
          <a:xfrm>
            <a:off x="11731812" y="5893261"/>
            <a:ext cx="653500"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下層</a:t>
            </a:r>
          </a:p>
        </p:txBody>
      </p:sp>
      <p:cxnSp>
        <p:nvCxnSpPr>
          <p:cNvPr id="113" name="直線コネクタ 112"/>
          <p:cNvCxnSpPr/>
          <p:nvPr/>
        </p:nvCxnSpPr>
        <p:spPr>
          <a:xfrm>
            <a:off x="11728600" y="5784952"/>
            <a:ext cx="487019" cy="0"/>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114" name="左中かっこ 113"/>
          <p:cNvSpPr/>
          <p:nvPr/>
        </p:nvSpPr>
        <p:spPr>
          <a:xfrm flipH="1">
            <a:off x="12342577" y="4484702"/>
            <a:ext cx="117194" cy="1109008"/>
          </a:xfrm>
          <a:prstGeom prst="leftBrace">
            <a:avLst>
              <a:gd name="adj1" fmla="val 138374"/>
              <a:gd name="adj2" fmla="val 51762"/>
            </a:avLst>
          </a:prstGeom>
          <a:ln w="19050">
            <a:solidFill>
              <a:srgbClr val="00CC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5" name="テキスト ボックス 114"/>
          <p:cNvSpPr txBox="1"/>
          <p:nvPr/>
        </p:nvSpPr>
        <p:spPr>
          <a:xfrm>
            <a:off x="12467445" y="4585020"/>
            <a:ext cx="353943" cy="1266607"/>
          </a:xfrm>
          <a:prstGeom prst="rect">
            <a:avLst/>
          </a:prstGeom>
          <a:noFill/>
        </p:spPr>
        <p:txBody>
          <a:bodyPr vert="eaVert" wrap="square" rtlCol="0">
            <a:spAutoFit/>
          </a:bodyPr>
          <a:lstStyle/>
          <a:p>
            <a:r>
              <a:rPr kumimoji="1" lang="ja-JP" altLang="en-US" sz="1100" dirty="0" smtClean="0">
                <a:latin typeface="ＭＳ Ｐゴシック" panose="020B0600070205080204" pitchFamily="50" charset="-128"/>
                <a:ea typeface="ＭＳ Ｐゴシック" panose="020B0600070205080204" pitchFamily="50" charset="-128"/>
              </a:rPr>
              <a:t>薬剤散布範囲</a:t>
            </a:r>
            <a:endParaRPr kumimoji="1" lang="ja-JP" altLang="en-US" sz="1100" dirty="0">
              <a:latin typeface="ＭＳ Ｐゴシック" panose="020B0600070205080204" pitchFamily="50" charset="-128"/>
              <a:ea typeface="ＭＳ Ｐゴシック" panose="020B0600070205080204" pitchFamily="50" charset="-128"/>
            </a:endParaRPr>
          </a:p>
        </p:txBody>
      </p:sp>
      <p:sp>
        <p:nvSpPr>
          <p:cNvPr id="116" name="テキスト ボックス 115"/>
          <p:cNvSpPr txBox="1"/>
          <p:nvPr/>
        </p:nvSpPr>
        <p:spPr>
          <a:xfrm>
            <a:off x="11769099" y="4681476"/>
            <a:ext cx="569389"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浸食</a:t>
            </a:r>
          </a:p>
        </p:txBody>
      </p:sp>
      <p:cxnSp>
        <p:nvCxnSpPr>
          <p:cNvPr id="117" name="直線矢印コネクタ 116"/>
          <p:cNvCxnSpPr/>
          <p:nvPr/>
        </p:nvCxnSpPr>
        <p:spPr>
          <a:xfrm>
            <a:off x="11750442" y="4554466"/>
            <a:ext cx="0" cy="593848"/>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19" name="正方形/長方形 118"/>
          <p:cNvSpPr/>
          <p:nvPr/>
        </p:nvSpPr>
        <p:spPr>
          <a:xfrm>
            <a:off x="12910214" y="4480953"/>
            <a:ext cx="487019" cy="1109007"/>
          </a:xfrm>
          <a:prstGeom prst="rect">
            <a:avLst/>
          </a:prstGeom>
          <a:solidFill>
            <a:srgbClr val="CC99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1" name="直線コネクタ 120"/>
          <p:cNvCxnSpPr/>
          <p:nvPr/>
        </p:nvCxnSpPr>
        <p:spPr>
          <a:xfrm>
            <a:off x="12910214" y="5072603"/>
            <a:ext cx="487019" cy="0"/>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122" name="テキスト ボックス 121"/>
          <p:cNvSpPr txBox="1"/>
          <p:nvPr/>
        </p:nvSpPr>
        <p:spPr>
          <a:xfrm>
            <a:off x="12919331" y="4674804"/>
            <a:ext cx="653500"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上層</a:t>
            </a:r>
          </a:p>
        </p:txBody>
      </p:sp>
      <p:sp>
        <p:nvSpPr>
          <p:cNvPr id="123" name="テキスト ボックス 122"/>
          <p:cNvSpPr txBox="1"/>
          <p:nvPr/>
        </p:nvSpPr>
        <p:spPr>
          <a:xfrm>
            <a:off x="12923026" y="5207167"/>
            <a:ext cx="653500"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下層</a:t>
            </a:r>
          </a:p>
        </p:txBody>
      </p:sp>
      <p:sp>
        <p:nvSpPr>
          <p:cNvPr id="124" name="正方形/長方形 123"/>
          <p:cNvSpPr/>
          <p:nvPr/>
        </p:nvSpPr>
        <p:spPr>
          <a:xfrm>
            <a:off x="13554637" y="5462567"/>
            <a:ext cx="504614" cy="129032"/>
          </a:xfrm>
          <a:prstGeom prst="rect">
            <a:avLst/>
          </a:prstGeom>
          <a:solidFill>
            <a:srgbClr val="CC99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正方形/長方形 124"/>
          <p:cNvSpPr/>
          <p:nvPr/>
        </p:nvSpPr>
        <p:spPr>
          <a:xfrm>
            <a:off x="13558128" y="5591589"/>
            <a:ext cx="504614" cy="1006262"/>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テキスト ボックス 125"/>
          <p:cNvSpPr txBox="1"/>
          <p:nvPr/>
        </p:nvSpPr>
        <p:spPr>
          <a:xfrm>
            <a:off x="13576526" y="5700862"/>
            <a:ext cx="653500"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上層</a:t>
            </a:r>
          </a:p>
        </p:txBody>
      </p:sp>
      <p:sp>
        <p:nvSpPr>
          <p:cNvPr id="127" name="テキスト ボックス 126"/>
          <p:cNvSpPr txBox="1"/>
          <p:nvPr/>
        </p:nvSpPr>
        <p:spPr>
          <a:xfrm>
            <a:off x="13580456" y="6154871"/>
            <a:ext cx="653500"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下層</a:t>
            </a:r>
          </a:p>
        </p:txBody>
      </p:sp>
      <p:cxnSp>
        <p:nvCxnSpPr>
          <p:cNvPr id="128" name="直線コネクタ 127"/>
          <p:cNvCxnSpPr/>
          <p:nvPr/>
        </p:nvCxnSpPr>
        <p:spPr>
          <a:xfrm>
            <a:off x="13566925" y="6080227"/>
            <a:ext cx="487019" cy="0"/>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129" name="左中かっこ 128"/>
          <p:cNvSpPr/>
          <p:nvPr/>
        </p:nvSpPr>
        <p:spPr>
          <a:xfrm flipH="1">
            <a:off x="14180902" y="4494227"/>
            <a:ext cx="117194" cy="1109008"/>
          </a:xfrm>
          <a:prstGeom prst="leftBrace">
            <a:avLst>
              <a:gd name="adj1" fmla="val 138374"/>
              <a:gd name="adj2" fmla="val 51762"/>
            </a:avLst>
          </a:prstGeom>
          <a:ln w="19050">
            <a:solidFill>
              <a:srgbClr val="00CC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0" name="テキスト ボックス 129"/>
          <p:cNvSpPr txBox="1"/>
          <p:nvPr/>
        </p:nvSpPr>
        <p:spPr>
          <a:xfrm>
            <a:off x="14305770" y="4594545"/>
            <a:ext cx="353943" cy="1266607"/>
          </a:xfrm>
          <a:prstGeom prst="rect">
            <a:avLst/>
          </a:prstGeom>
          <a:noFill/>
        </p:spPr>
        <p:txBody>
          <a:bodyPr vert="eaVert" wrap="square" rtlCol="0">
            <a:spAutoFit/>
          </a:bodyPr>
          <a:lstStyle/>
          <a:p>
            <a:r>
              <a:rPr kumimoji="1" lang="ja-JP" altLang="en-US" sz="1100" dirty="0" smtClean="0">
                <a:latin typeface="ＭＳ Ｐゴシック" panose="020B0600070205080204" pitchFamily="50" charset="-128"/>
                <a:ea typeface="ＭＳ Ｐゴシック" panose="020B0600070205080204" pitchFamily="50" charset="-128"/>
              </a:rPr>
              <a:t>薬剤散布範囲</a:t>
            </a:r>
            <a:endParaRPr kumimoji="1" lang="ja-JP" altLang="en-US" sz="1100" dirty="0">
              <a:latin typeface="ＭＳ Ｐゴシック" panose="020B0600070205080204" pitchFamily="50" charset="-128"/>
              <a:ea typeface="ＭＳ Ｐゴシック" panose="020B0600070205080204" pitchFamily="50" charset="-128"/>
            </a:endParaRPr>
          </a:p>
        </p:txBody>
      </p:sp>
      <p:sp>
        <p:nvSpPr>
          <p:cNvPr id="131" name="テキスト ボックス 130"/>
          <p:cNvSpPr txBox="1"/>
          <p:nvPr/>
        </p:nvSpPr>
        <p:spPr>
          <a:xfrm>
            <a:off x="13598997" y="4854903"/>
            <a:ext cx="569389"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浸食</a:t>
            </a:r>
          </a:p>
        </p:txBody>
      </p:sp>
      <p:cxnSp>
        <p:nvCxnSpPr>
          <p:cNvPr id="132" name="直線矢印コネクタ 131"/>
          <p:cNvCxnSpPr/>
          <p:nvPr/>
        </p:nvCxnSpPr>
        <p:spPr>
          <a:xfrm flipH="1">
            <a:off x="13588767" y="4532325"/>
            <a:ext cx="6117" cy="851217"/>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34" name="テキスト ボックス 133"/>
          <p:cNvSpPr txBox="1"/>
          <p:nvPr/>
        </p:nvSpPr>
        <p:spPr>
          <a:xfrm>
            <a:off x="7405482" y="7693401"/>
            <a:ext cx="1695465" cy="954107"/>
          </a:xfrm>
          <a:prstGeom prst="rect">
            <a:avLst/>
          </a:prstGeom>
          <a:noFill/>
          <a:ln w="19050">
            <a:solidFill>
              <a:schemeClr val="tx1"/>
            </a:solidFill>
          </a:ln>
        </p:spPr>
        <p:txBody>
          <a:bodyPr wrap="square" rtlCol="0">
            <a:spAutoFit/>
          </a:bodyPr>
          <a:lstStyle/>
          <a:p>
            <a:r>
              <a:rPr kumimoji="1" lang="ja-JP" altLang="en-US" sz="1400" dirty="0" smtClean="0">
                <a:latin typeface="ＭＳ Ｐゴシック" panose="020B0600070205080204" pitchFamily="50" charset="-128"/>
                <a:ea typeface="ＭＳ Ｐゴシック" panose="020B0600070205080204" pitchFamily="50" charset="-128"/>
              </a:rPr>
              <a:t>上層・下層ともに</a:t>
            </a:r>
            <a:endParaRPr kumimoji="1" lang="en-US" altLang="ja-JP" sz="1400" dirty="0" smtClean="0">
              <a:latin typeface="ＭＳ Ｐゴシック" panose="020B0600070205080204" pitchFamily="50" charset="-128"/>
              <a:ea typeface="ＭＳ Ｐゴシック" panose="020B0600070205080204" pitchFamily="50" charset="-128"/>
            </a:endParaRPr>
          </a:p>
          <a:p>
            <a:r>
              <a:rPr kumimoji="1" lang="ja-JP" altLang="en-US" sz="1400" dirty="0" smtClean="0">
                <a:latin typeface="ＭＳ Ｐゴシック" panose="020B0600070205080204" pitchFamily="50" charset="-128"/>
                <a:ea typeface="ＭＳ Ｐゴシック" panose="020B0600070205080204" pitchFamily="50" charset="-128"/>
              </a:rPr>
              <a:t>薬剤散布を行った底質を採取している。</a:t>
            </a:r>
            <a:endParaRPr kumimoji="1" lang="en-US" altLang="ja-JP" sz="1400" dirty="0" smtClean="0">
              <a:latin typeface="ＭＳ Ｐゴシック" panose="020B0600070205080204" pitchFamily="50" charset="-128"/>
              <a:ea typeface="ＭＳ Ｐゴシック" panose="020B0600070205080204" pitchFamily="50" charset="-128"/>
            </a:endParaRPr>
          </a:p>
          <a:p>
            <a:r>
              <a:rPr kumimoji="1" lang="en-US" altLang="ja-JP" sz="1400" dirty="0" smtClean="0">
                <a:latin typeface="ＭＳ Ｐゴシック" panose="020B0600070205080204" pitchFamily="50" charset="-128"/>
                <a:ea typeface="ＭＳ Ｐゴシック" panose="020B0600070205080204" pitchFamily="50" charset="-128"/>
              </a:rPr>
              <a:t>(80</a:t>
            </a:r>
            <a:r>
              <a:rPr kumimoji="1" lang="ja-JP" altLang="en-US" sz="1400" dirty="0" smtClean="0">
                <a:latin typeface="ＭＳ Ｐゴシック" panose="020B0600070205080204" pitchFamily="50" charset="-128"/>
                <a:ea typeface="ＭＳ Ｐゴシック" panose="020B0600070205080204" pitchFamily="50" charset="-128"/>
              </a:rPr>
              <a:t>％以上</a:t>
            </a:r>
            <a:r>
              <a:rPr kumimoji="1" lang="en-US" altLang="ja-JP" sz="1400" dirty="0" smtClean="0">
                <a:latin typeface="ＭＳ Ｐゴシック" panose="020B0600070205080204" pitchFamily="50" charset="-128"/>
                <a:ea typeface="ＭＳ Ｐゴシック" panose="020B0600070205080204" pitchFamily="50" charset="-128"/>
              </a:rPr>
              <a:t>)</a:t>
            </a:r>
          </a:p>
        </p:txBody>
      </p:sp>
      <p:cxnSp>
        <p:nvCxnSpPr>
          <p:cNvPr id="120" name="直線コネクタ 119"/>
          <p:cNvCxnSpPr/>
          <p:nvPr/>
        </p:nvCxnSpPr>
        <p:spPr>
          <a:xfrm>
            <a:off x="12910214" y="5586158"/>
            <a:ext cx="1143000" cy="0"/>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135" name="テキスト ボックス 134"/>
          <p:cNvSpPr txBox="1"/>
          <p:nvPr/>
        </p:nvSpPr>
        <p:spPr>
          <a:xfrm>
            <a:off x="1846559" y="2364827"/>
            <a:ext cx="5484823" cy="369332"/>
          </a:xfrm>
          <a:prstGeom prst="rect">
            <a:avLst/>
          </a:prstGeom>
          <a:noFill/>
          <a:ln w="19050">
            <a:solidFill>
              <a:srgbClr val="FF00FF"/>
            </a:solidFill>
          </a:ln>
        </p:spPr>
        <p:txBody>
          <a:bodyPr wrap="square" rtlCol="0">
            <a:spAutoFit/>
          </a:bodyPr>
          <a:lstStyle/>
          <a:p>
            <a:pPr algn="ctr"/>
            <a:r>
              <a:rPr kumimoji="1" lang="ja-JP" altLang="en-US" dirty="0" smtClean="0">
                <a:latin typeface="ＭＳ Ｐゴシック" panose="020B0600070205080204" pitchFamily="50" charset="-128"/>
                <a:ea typeface="ＭＳ Ｐゴシック" panose="020B0600070205080204" pitchFamily="50" charset="-128"/>
              </a:rPr>
              <a:t>堆積</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136" name="テキスト ボックス 135"/>
          <p:cNvSpPr txBox="1"/>
          <p:nvPr/>
        </p:nvSpPr>
        <p:spPr>
          <a:xfrm>
            <a:off x="9142428" y="2371012"/>
            <a:ext cx="5484823" cy="369332"/>
          </a:xfrm>
          <a:prstGeom prst="rect">
            <a:avLst/>
          </a:prstGeom>
          <a:noFill/>
          <a:ln w="19050">
            <a:solidFill>
              <a:srgbClr val="00B0F0"/>
            </a:solidFill>
          </a:ln>
        </p:spPr>
        <p:txBody>
          <a:bodyPr wrap="square" rtlCol="0">
            <a:spAutoFit/>
          </a:bodyPr>
          <a:lstStyle/>
          <a:p>
            <a:pPr algn="ctr"/>
            <a:r>
              <a:rPr kumimoji="1" lang="ja-JP" altLang="en-US" dirty="0">
                <a:latin typeface="ＭＳ Ｐゴシック" panose="020B0600070205080204" pitchFamily="50" charset="-128"/>
                <a:ea typeface="ＭＳ Ｐゴシック" panose="020B0600070205080204" pitchFamily="50" charset="-128"/>
              </a:rPr>
              <a:t>浸食</a:t>
            </a:r>
          </a:p>
        </p:txBody>
      </p:sp>
      <p:sp>
        <p:nvSpPr>
          <p:cNvPr id="3" name="スライド番号プレースホルダー 2"/>
          <p:cNvSpPr>
            <a:spLocks noGrp="1"/>
          </p:cNvSpPr>
          <p:nvPr>
            <p:ph type="sldNum" sz="quarter" idx="12"/>
          </p:nvPr>
        </p:nvSpPr>
        <p:spPr/>
        <p:txBody>
          <a:bodyPr/>
          <a:lstStyle/>
          <a:p>
            <a:fld id="{F7809CC4-BC24-49F4-821D-E9970E7A63E4}" type="slidenum">
              <a:rPr kumimoji="1" lang="ja-JP" altLang="en-US" smtClean="0"/>
              <a:pPr/>
              <a:t>21</a:t>
            </a:fld>
            <a:endParaRPr kumimoji="1" lang="ja-JP" altLang="en-US" dirty="0"/>
          </a:p>
        </p:txBody>
      </p:sp>
      <p:cxnSp>
        <p:nvCxnSpPr>
          <p:cNvPr id="86" name="直線コネクタ 85"/>
          <p:cNvCxnSpPr/>
          <p:nvPr/>
        </p:nvCxnSpPr>
        <p:spPr>
          <a:xfrm>
            <a:off x="9233564" y="5590275"/>
            <a:ext cx="1143000" cy="0"/>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105" name="直線コネクタ 104"/>
          <p:cNvCxnSpPr/>
          <p:nvPr/>
        </p:nvCxnSpPr>
        <p:spPr>
          <a:xfrm>
            <a:off x="11071889" y="5590279"/>
            <a:ext cx="1143000" cy="0"/>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138" name="テキスト ボックス 3">
            <a:extLst>
              <a:ext uri="{FF2B5EF4-FFF2-40B4-BE49-F238E27FC236}">
                <a16:creationId xmlns:a16="http://schemas.microsoft.com/office/drawing/2014/main" id="{DB4CE161-E48F-4601-84F0-45A1621F2695}"/>
              </a:ext>
            </a:extLst>
          </p:cNvPr>
          <p:cNvSpPr txBox="1"/>
          <p:nvPr/>
        </p:nvSpPr>
        <p:spPr>
          <a:xfrm>
            <a:off x="0" y="-16013"/>
            <a:ext cx="10585874" cy="63128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５</a:t>
            </a:r>
            <a:r>
              <a:rPr lang="zh-TW"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zh-TW"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試行実施</a:t>
            </a:r>
            <a:r>
              <a:rPr lang="zh-TW"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結果</a:t>
            </a:r>
            <a:r>
              <a:rPr lang="ja-JP"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の検証</a:t>
            </a: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　　５．２　検証結果に対する原因の考察</a:t>
            </a:r>
            <a:endParaRPr lang="zh-TW"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4908652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表 16">
            <a:extLst>
              <a:ext uri="{FF2B5EF4-FFF2-40B4-BE49-F238E27FC236}">
                <a16:creationId xmlns:a16="http://schemas.microsoft.com/office/drawing/2014/main" id="{D7F2FBA7-ABBD-4074-8C34-613E782EAC07}"/>
              </a:ext>
            </a:extLst>
          </p:cNvPr>
          <p:cNvGraphicFramePr>
            <a:graphicFrameLocks noGrp="1"/>
          </p:cNvGraphicFramePr>
          <p:nvPr>
            <p:extLst>
              <p:ext uri="{D42A27DB-BD31-4B8C-83A1-F6EECF244321}">
                <p14:modId xmlns:p14="http://schemas.microsoft.com/office/powerpoint/2010/main" val="2941104505"/>
              </p:ext>
            </p:extLst>
          </p:nvPr>
        </p:nvGraphicFramePr>
        <p:xfrm>
          <a:off x="-325" y="640596"/>
          <a:ext cx="15120000" cy="458938"/>
        </p:xfrm>
        <a:graphic>
          <a:graphicData uri="http://schemas.openxmlformats.org/drawingml/2006/table">
            <a:tbl>
              <a:tblPr firstRow="1" bandRow="1">
                <a:tableStyleId>{5C22544A-7EE6-4342-B048-85BDC9FD1C3A}</a:tableStyleId>
              </a:tblPr>
              <a:tblGrid>
                <a:gridCol w="15120000">
                  <a:extLst>
                    <a:ext uri="{9D8B030D-6E8A-4147-A177-3AD203B41FA5}">
                      <a16:colId xmlns:a16="http://schemas.microsoft.com/office/drawing/2014/main" val="3578394316"/>
                    </a:ext>
                  </a:extLst>
                </a:gridCol>
              </a:tblGrid>
              <a:tr h="458938">
                <a:tc>
                  <a:txBody>
                    <a:bodyPr/>
                    <a:lstStyle/>
                    <a:p>
                      <a:pPr marL="0" indent="0" algn="ctr">
                        <a:buFont typeface="Wingdings" panose="05000000000000000000" pitchFamily="2" charset="2"/>
                        <a:buNone/>
                      </a:pPr>
                      <a:r>
                        <a:rPr kumimoji="1" lang="ja-JP" altLang="en-US" sz="2000" b="1" dirty="0" smtClean="0">
                          <a:latin typeface="ＭＳ Ｐゴシック" panose="020B0600070205080204" pitchFamily="50" charset="-128"/>
                          <a:ea typeface="ＭＳ Ｐゴシック" panose="020B0600070205080204" pitchFamily="50" charset="-128"/>
                        </a:rPr>
                        <a:t>地盤高変化と薬剤散布効果の関係性の検証</a:t>
                      </a:r>
                      <a:endParaRPr kumimoji="1" lang="en-US" altLang="ja-JP" sz="2000" dirty="0">
                        <a:latin typeface="ＭＳ Ｐゴシック" panose="020B0600070205080204" pitchFamily="50" charset="-128"/>
                        <a:ea typeface="ＭＳ Ｐゴシック" panose="020B0600070205080204" pitchFamily="50" charset="-128"/>
                      </a:endParaRPr>
                    </a:p>
                  </a:txBody>
                  <a:tcPr marL="142071" marR="142071" marT="71035" marB="71035" anchor="ctr">
                    <a:solidFill>
                      <a:srgbClr val="FF66CC"/>
                    </a:solidFill>
                  </a:tcPr>
                </a:tc>
                <a:extLst>
                  <a:ext uri="{0D108BD9-81ED-4DB2-BD59-A6C34878D82A}">
                    <a16:rowId xmlns:a16="http://schemas.microsoft.com/office/drawing/2014/main" val="3349066960"/>
                  </a:ext>
                </a:extLst>
              </a:tr>
            </a:tbl>
          </a:graphicData>
        </a:graphic>
      </p:graphicFrame>
      <p:sp>
        <p:nvSpPr>
          <p:cNvPr id="18" name="正方形/長方形 17">
            <a:extLst>
              <a:ext uri="{FF2B5EF4-FFF2-40B4-BE49-F238E27FC236}">
                <a16:creationId xmlns:a16="http://schemas.microsoft.com/office/drawing/2014/main" id="{7B8B2E89-8F78-401E-84C9-97230D25329D}"/>
              </a:ext>
            </a:extLst>
          </p:cNvPr>
          <p:cNvSpPr/>
          <p:nvPr/>
        </p:nvSpPr>
        <p:spPr>
          <a:xfrm>
            <a:off x="0" y="0"/>
            <a:ext cx="15119350" cy="615267"/>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sp>
        <p:nvSpPr>
          <p:cNvPr id="10" name="テキスト ボックス 9">
            <a:extLst>
              <a:ext uri="{FF2B5EF4-FFF2-40B4-BE49-F238E27FC236}">
                <a16:creationId xmlns:a16="http://schemas.microsoft.com/office/drawing/2014/main" id="{0D431109-E2C7-493E-9F88-6EBFC7DFFBBE}"/>
              </a:ext>
            </a:extLst>
          </p:cNvPr>
          <p:cNvSpPr txBox="1"/>
          <p:nvPr/>
        </p:nvSpPr>
        <p:spPr>
          <a:xfrm>
            <a:off x="411940" y="2194598"/>
            <a:ext cx="5371064" cy="369769"/>
          </a:xfrm>
          <a:prstGeom prst="rect">
            <a:avLst/>
          </a:prstGeom>
          <a:noFill/>
          <a:ln>
            <a:noFill/>
          </a:ln>
        </p:spPr>
        <p:txBody>
          <a:bodyPr wrap="square" lIns="72000" tIns="72000" rIns="72000" bIns="0" rtlCol="0">
            <a:noAutofit/>
          </a:bodyPr>
          <a:lstStyle/>
          <a:p>
            <a:pPr marL="180000" indent="-180000"/>
            <a:r>
              <a:rPr lang="ja-JP" altLang="en-US" sz="2000" dirty="0">
                <a:latin typeface="ＭＳ Ｐゴシック" panose="020B0600070205080204" pitchFamily="50" charset="-128"/>
                <a:ea typeface="ＭＳ Ｐゴシック" panose="020B0600070205080204" pitchFamily="50" charset="-128"/>
              </a:rPr>
              <a:t>地盤高変化状況と改善・緩和傾向の関係（一覧）</a:t>
            </a:r>
            <a:endParaRPr lang="en-US" altLang="ja-JP" sz="2000" dirty="0">
              <a:latin typeface="ＭＳ Ｐゴシック" panose="020B0600070205080204" pitchFamily="50" charset="-128"/>
              <a:ea typeface="ＭＳ Ｐゴシック" panose="020B0600070205080204" pitchFamily="50" charset="-128"/>
            </a:endParaRPr>
          </a:p>
        </p:txBody>
      </p:sp>
      <p:sp>
        <p:nvSpPr>
          <p:cNvPr id="13" name="テキスト ボックス 12">
            <a:extLst>
              <a:ext uri="{FF2B5EF4-FFF2-40B4-BE49-F238E27FC236}">
                <a16:creationId xmlns:a16="http://schemas.microsoft.com/office/drawing/2014/main" id="{95B00D1F-138D-42CD-8BE7-2F253E30AA70}"/>
              </a:ext>
            </a:extLst>
          </p:cNvPr>
          <p:cNvSpPr txBox="1"/>
          <p:nvPr/>
        </p:nvSpPr>
        <p:spPr>
          <a:xfrm>
            <a:off x="235329" y="1139692"/>
            <a:ext cx="14699868" cy="872656"/>
          </a:xfrm>
          <a:prstGeom prst="rect">
            <a:avLst/>
          </a:prstGeom>
          <a:solidFill>
            <a:srgbClr val="FFFFCC"/>
          </a:solidFill>
          <a:ln>
            <a:solidFill>
              <a:srgbClr val="333300"/>
            </a:solidFill>
          </a:ln>
        </p:spPr>
        <p:txBody>
          <a:bodyPr wrap="square" lIns="72000" tIns="72000" rIns="72000" bIns="0" rtlCol="0">
            <a:noAutofit/>
          </a:bodyPr>
          <a:lstStyle/>
          <a:p>
            <a:pPr marL="180000" indent="-180000"/>
            <a:r>
              <a:rPr lang="ja-JP" altLang="en-US" sz="1400" dirty="0" smtClean="0">
                <a:latin typeface="ＭＳ Ｐゴシック" panose="020B0600070205080204" pitchFamily="50" charset="-128"/>
                <a:ea typeface="ＭＳ Ｐゴシック" panose="020B0600070205080204" pitchFamily="50" charset="-128"/>
              </a:rPr>
              <a:t>・浸食・堆積状況</a:t>
            </a:r>
            <a:r>
              <a:rPr lang="ja-JP" altLang="en-US" sz="1400" dirty="0">
                <a:latin typeface="ＭＳ Ｐゴシック" panose="020B0600070205080204" pitchFamily="50" charset="-128"/>
                <a:ea typeface="ＭＳ Ｐゴシック" panose="020B0600070205080204" pitchFamily="50" charset="-128"/>
              </a:rPr>
              <a:t>を</a:t>
            </a:r>
            <a:r>
              <a:rPr lang="ja-JP" altLang="en-US" sz="1400" dirty="0" smtClean="0">
                <a:latin typeface="ＭＳ Ｐゴシック" panose="020B0600070205080204" pitchFamily="50" charset="-128"/>
                <a:ea typeface="ＭＳ Ｐゴシック" panose="020B0600070205080204" pitchFamily="50" charset="-128"/>
              </a:rPr>
              <a:t>分類した結果</a:t>
            </a:r>
            <a:r>
              <a:rPr lang="ja-JP" altLang="en-US" sz="1400" dirty="0">
                <a:latin typeface="ＭＳ Ｐゴシック" panose="020B0600070205080204" pitchFamily="50" charset="-128"/>
                <a:ea typeface="ＭＳ Ｐゴシック" panose="020B0600070205080204" pitchFamily="50" charset="-128"/>
              </a:rPr>
              <a:t>、</a:t>
            </a:r>
            <a:r>
              <a:rPr lang="ja-JP" altLang="en-US" sz="1400" dirty="0" smtClean="0">
                <a:latin typeface="ＭＳ Ｐゴシック" panose="020B0600070205080204" pitchFamily="50" charset="-128"/>
                <a:ea typeface="ＭＳ Ｐゴシック" panose="020B0600070205080204" pitchFamily="50" charset="-128"/>
              </a:rPr>
              <a:t>薬剤を散布した底質が</a:t>
            </a:r>
            <a:r>
              <a:rPr lang="ja-JP" altLang="en-US" sz="1400" dirty="0">
                <a:latin typeface="ＭＳ Ｐゴシック" panose="020B0600070205080204" pitchFamily="50" charset="-128"/>
                <a:ea typeface="ＭＳ Ｐゴシック" panose="020B0600070205080204" pitchFamily="50" charset="-128"/>
              </a:rPr>
              <a:t>採泥</a:t>
            </a:r>
            <a:r>
              <a:rPr lang="ja-JP" altLang="en-US" sz="1400" dirty="0" smtClean="0">
                <a:latin typeface="ＭＳ Ｐゴシック" panose="020B0600070205080204" pitchFamily="50" charset="-128"/>
                <a:ea typeface="ＭＳ Ｐゴシック" panose="020B0600070205080204" pitchFamily="50" charset="-128"/>
              </a:rPr>
              <a:t>できた</a:t>
            </a:r>
            <a:r>
              <a:rPr lang="ja-JP" altLang="en-US" sz="1400" dirty="0">
                <a:latin typeface="ＭＳ Ｐゴシック" panose="020B0600070205080204" pitchFamily="50" charset="-128"/>
                <a:ea typeface="ＭＳ Ｐゴシック" panose="020B0600070205080204" pitchFamily="50" charset="-128"/>
              </a:rPr>
              <a:t>場合（</a:t>
            </a:r>
            <a:r>
              <a:rPr lang="ja-JP" altLang="en-US" sz="1400" dirty="0" smtClean="0">
                <a:latin typeface="ＭＳ Ｐゴシック" panose="020B0600070205080204" pitchFamily="50" charset="-128"/>
                <a:ea typeface="ＭＳ Ｐゴシック" panose="020B0600070205080204" pitchFamily="50" charset="-128"/>
              </a:rPr>
              <a:t>〇、△：計</a:t>
            </a:r>
            <a:r>
              <a:rPr lang="en-US" altLang="ja-JP" sz="1400" dirty="0" smtClean="0">
                <a:latin typeface="ＭＳ Ｐゴシック" panose="020B0600070205080204" pitchFamily="50" charset="-128"/>
                <a:ea typeface="ＭＳ Ｐゴシック" panose="020B0600070205080204" pitchFamily="50" charset="-128"/>
              </a:rPr>
              <a:t>67</a:t>
            </a:r>
            <a:r>
              <a:rPr lang="ja-JP" altLang="en-US" sz="1400" dirty="0" smtClean="0">
                <a:latin typeface="ＭＳ Ｐゴシック" panose="020B0600070205080204" pitchFamily="50" charset="-128"/>
                <a:ea typeface="ＭＳ Ｐゴシック" panose="020B0600070205080204" pitchFamily="50" charset="-128"/>
              </a:rPr>
              <a:t>）</a:t>
            </a:r>
            <a:r>
              <a:rPr lang="ja-JP" altLang="en-US" sz="1400" dirty="0">
                <a:latin typeface="ＭＳ Ｐゴシック" panose="020B0600070205080204" pitchFamily="50" charset="-128"/>
                <a:ea typeface="ＭＳ Ｐゴシック" panose="020B0600070205080204" pitchFamily="50" charset="-128"/>
              </a:rPr>
              <a:t>には</a:t>
            </a:r>
            <a:r>
              <a:rPr lang="ja-JP" altLang="en-US" sz="1400" dirty="0" smtClean="0">
                <a:latin typeface="ＭＳ Ｐゴシック" panose="020B0600070205080204" pitchFamily="50" charset="-128"/>
                <a:ea typeface="ＭＳ Ｐゴシック" panose="020B0600070205080204" pitchFamily="50" charset="-128"/>
              </a:rPr>
              <a:t>、最低</a:t>
            </a:r>
            <a:r>
              <a:rPr lang="en-US" altLang="ja-JP" sz="1400" dirty="0" smtClean="0">
                <a:latin typeface="ＭＳ Ｐゴシック" panose="020B0600070205080204" pitchFamily="50" charset="-128"/>
                <a:ea typeface="ＭＳ Ｐゴシック" panose="020B0600070205080204" pitchFamily="50" charset="-128"/>
              </a:rPr>
              <a:t>1</a:t>
            </a:r>
            <a:r>
              <a:rPr lang="ja-JP" altLang="en-US" sz="1400" dirty="0" smtClean="0">
                <a:latin typeface="ＭＳ Ｐゴシック" panose="020B0600070205080204" pitchFamily="50" charset="-128"/>
                <a:ea typeface="ＭＳ Ｐゴシック" panose="020B0600070205080204" pitchFamily="50" charset="-128"/>
              </a:rPr>
              <a:t>項目の改善・緩和であれば</a:t>
            </a:r>
            <a:r>
              <a:rPr lang="en-US" altLang="ja-JP" sz="1400" dirty="0" smtClean="0">
                <a:latin typeface="ＭＳ Ｐゴシック" panose="020B0600070205080204" pitchFamily="50" charset="-128"/>
                <a:ea typeface="ＭＳ Ｐゴシック" panose="020B0600070205080204" pitchFamily="50" charset="-128"/>
              </a:rPr>
              <a:t>67</a:t>
            </a:r>
            <a:r>
              <a:rPr lang="ja-JP" altLang="en-US" sz="1400" dirty="0" smtClean="0">
                <a:latin typeface="ＭＳ Ｐゴシック" panose="020B0600070205080204" pitchFamily="50" charset="-128"/>
                <a:ea typeface="ＭＳ Ｐゴシック" panose="020B0600070205080204" pitchFamily="50" charset="-128"/>
              </a:rPr>
              <a:t>％（計</a:t>
            </a:r>
            <a:r>
              <a:rPr lang="en-US" altLang="ja-JP" sz="1400" dirty="0" smtClean="0">
                <a:latin typeface="ＭＳ Ｐゴシック" panose="020B0600070205080204" pitchFamily="50" charset="-128"/>
                <a:ea typeface="ＭＳ Ｐゴシック" panose="020B0600070205080204" pitchFamily="50" charset="-128"/>
              </a:rPr>
              <a:t>45</a:t>
            </a:r>
            <a:r>
              <a:rPr lang="ja-JP" altLang="en-US" sz="1400" dirty="0" smtClean="0">
                <a:latin typeface="ＭＳ Ｐゴシック" panose="020B0600070205080204" pitchFamily="50" charset="-128"/>
                <a:ea typeface="ＭＳ Ｐゴシック" panose="020B0600070205080204" pitchFamily="50" charset="-128"/>
              </a:rPr>
              <a:t>）で見られた期間があった。</a:t>
            </a:r>
            <a:endParaRPr lang="en-US" altLang="ja-JP" sz="1400" dirty="0" smtClean="0">
              <a:latin typeface="ＭＳ Ｐゴシック" panose="020B0600070205080204" pitchFamily="50" charset="-128"/>
              <a:ea typeface="ＭＳ Ｐゴシック" panose="020B0600070205080204" pitchFamily="50" charset="-128"/>
            </a:endParaRPr>
          </a:p>
          <a:p>
            <a:pPr marL="180000" indent="-180000"/>
            <a:r>
              <a:rPr lang="ja-JP" altLang="en-US" sz="1400" dirty="0" smtClean="0">
                <a:latin typeface="ＭＳ Ｐゴシック" panose="020B0600070205080204" pitchFamily="50" charset="-128"/>
                <a:ea typeface="ＭＳ Ｐゴシック" panose="020B0600070205080204" pitchFamily="50" charset="-128"/>
              </a:rPr>
              <a:t>・特に薬剤散布底質が</a:t>
            </a:r>
            <a:r>
              <a:rPr lang="en-US" altLang="ja-JP" sz="1400" dirty="0" smtClean="0">
                <a:latin typeface="ＭＳ Ｐゴシック" panose="020B0600070205080204" pitchFamily="50" charset="-128"/>
                <a:ea typeface="ＭＳ Ｐゴシック" panose="020B0600070205080204" pitchFamily="50" charset="-128"/>
              </a:rPr>
              <a:t>80</a:t>
            </a:r>
            <a:r>
              <a:rPr lang="ja-JP" altLang="en-US" sz="1400" dirty="0" smtClean="0">
                <a:latin typeface="ＭＳ Ｐゴシック" panose="020B0600070205080204" pitchFamily="50" charset="-128"/>
                <a:ea typeface="ＭＳ Ｐゴシック" panose="020B0600070205080204" pitchFamily="50" charset="-128"/>
              </a:rPr>
              <a:t>％以上残っている（〇）場合、</a:t>
            </a:r>
            <a:r>
              <a:rPr lang="en-US" altLang="ja-JP" sz="1400" dirty="0" smtClean="0">
                <a:latin typeface="ＭＳ Ｐゴシック" panose="020B0600070205080204" pitchFamily="50" charset="-128"/>
                <a:ea typeface="ＭＳ Ｐゴシック" panose="020B0600070205080204" pitchFamily="50" charset="-128"/>
              </a:rPr>
              <a:t>3</a:t>
            </a:r>
            <a:r>
              <a:rPr lang="ja-JP" altLang="en-US" sz="1400" dirty="0" smtClean="0">
                <a:latin typeface="ＭＳ Ｐゴシック" panose="020B0600070205080204" pitchFamily="50" charset="-128"/>
                <a:ea typeface="ＭＳ Ｐゴシック" panose="020B0600070205080204" pitchFamily="50" charset="-128"/>
              </a:rPr>
              <a:t>項目は</a:t>
            </a:r>
            <a:r>
              <a:rPr lang="en-US" altLang="ja-JP" sz="1400" dirty="0" smtClean="0">
                <a:latin typeface="ＭＳ Ｐゴシック" panose="020B0600070205080204" pitchFamily="50" charset="-128"/>
                <a:ea typeface="ＭＳ Ｐゴシック" panose="020B0600070205080204" pitchFamily="50" charset="-128"/>
              </a:rPr>
              <a:t>20.0</a:t>
            </a:r>
            <a:r>
              <a:rPr lang="ja-JP" altLang="en-US" sz="1400" dirty="0" smtClean="0">
                <a:latin typeface="ＭＳ Ｐゴシック" panose="020B0600070205080204" pitchFamily="50" charset="-128"/>
                <a:ea typeface="ＭＳ Ｐゴシック" panose="020B0600070205080204" pitchFamily="50" charset="-128"/>
              </a:rPr>
              <a:t>％、</a:t>
            </a:r>
            <a:r>
              <a:rPr lang="en-US" altLang="ja-JP" sz="1400" dirty="0" smtClean="0">
                <a:latin typeface="ＭＳ Ｐゴシック" panose="020B0600070205080204" pitchFamily="50" charset="-128"/>
                <a:ea typeface="ＭＳ Ｐゴシック" panose="020B0600070205080204" pitchFamily="50" charset="-128"/>
              </a:rPr>
              <a:t>,2</a:t>
            </a:r>
            <a:r>
              <a:rPr lang="ja-JP" altLang="en-US" sz="1400" dirty="0" smtClean="0">
                <a:latin typeface="ＭＳ Ｐゴシック" panose="020B0600070205080204" pitchFamily="50" charset="-128"/>
                <a:ea typeface="ＭＳ Ｐゴシック" panose="020B0600070205080204" pitchFamily="50" charset="-128"/>
              </a:rPr>
              <a:t>項目で</a:t>
            </a:r>
            <a:r>
              <a:rPr lang="en-US" altLang="ja-JP" sz="1400" dirty="0" smtClean="0">
                <a:latin typeface="ＭＳ Ｐゴシック" panose="020B0600070205080204" pitchFamily="50" charset="-128"/>
                <a:ea typeface="ＭＳ Ｐゴシック" panose="020B0600070205080204" pitchFamily="50" charset="-128"/>
              </a:rPr>
              <a:t>22.9</a:t>
            </a:r>
            <a:r>
              <a:rPr lang="ja-JP" altLang="en-US" sz="1400" dirty="0" smtClean="0">
                <a:latin typeface="ＭＳ Ｐゴシック" panose="020B0600070205080204" pitchFamily="50" charset="-128"/>
                <a:ea typeface="ＭＳ Ｐゴシック" panose="020B0600070205080204" pitchFamily="50" charset="-128"/>
              </a:rPr>
              <a:t>％に改善・緩和が見られ、</a:t>
            </a:r>
            <a:r>
              <a:rPr kumimoji="1" lang="ja-JP" altLang="en-US" sz="1400" dirty="0">
                <a:latin typeface="ＭＳ Ｐゴシック" panose="020B0600070205080204" pitchFamily="50" charset="-128"/>
                <a:ea typeface="ＭＳ Ｐゴシック" panose="020B0600070205080204" pitchFamily="50" charset="-128"/>
              </a:rPr>
              <a:t>堆積や浸食の少ない状況では底質改善</a:t>
            </a:r>
            <a:r>
              <a:rPr kumimoji="1" lang="ja-JP" altLang="en-US" sz="1400" dirty="0" smtClean="0">
                <a:latin typeface="ＭＳ Ｐゴシック" panose="020B0600070205080204" pitchFamily="50" charset="-128"/>
                <a:ea typeface="ＭＳ Ｐゴシック" panose="020B0600070205080204" pitchFamily="50" charset="-128"/>
              </a:rPr>
              <a:t>効果がよく確認された。</a:t>
            </a:r>
            <a:endParaRPr kumimoji="1" lang="en-US" altLang="ja-JP" sz="1400" dirty="0" smtClean="0">
              <a:latin typeface="ＭＳ Ｐゴシック" panose="020B0600070205080204" pitchFamily="50" charset="-128"/>
              <a:ea typeface="ＭＳ Ｐゴシック" panose="020B0600070205080204" pitchFamily="50" charset="-128"/>
            </a:endParaRPr>
          </a:p>
          <a:p>
            <a:pPr marL="180000" indent="-180000"/>
            <a:r>
              <a:rPr lang="ja-JP" altLang="en-US" sz="1400" dirty="0" smtClean="0">
                <a:latin typeface="ＭＳ Ｐゴシック" panose="020B0600070205080204" pitchFamily="50" charset="-128"/>
                <a:ea typeface="ＭＳ Ｐゴシック" panose="020B0600070205080204" pitchFamily="50" charset="-128"/>
              </a:rPr>
              <a:t>・散布総量は同じ</a:t>
            </a:r>
            <a:r>
              <a:rPr lang="ja-JP" altLang="en-US" sz="1400" dirty="0">
                <a:latin typeface="ＭＳ Ｐゴシック" panose="020B0600070205080204" pitchFamily="50" charset="-128"/>
                <a:ea typeface="ＭＳ Ｐゴシック" panose="020B0600070205080204" pitchFamily="50" charset="-128"/>
              </a:rPr>
              <a:t>だ</a:t>
            </a:r>
            <a:r>
              <a:rPr lang="ja-JP" altLang="en-US" sz="1400" dirty="0" smtClean="0">
                <a:latin typeface="ＭＳ Ｐゴシック" panose="020B0600070205080204" pitchFamily="50" charset="-128"/>
                <a:ea typeface="ＭＳ Ｐゴシック" panose="020B0600070205080204" pitchFamily="50" charset="-128"/>
              </a:rPr>
              <a:t>が、千歳橋</a:t>
            </a:r>
            <a:r>
              <a:rPr lang="en-US" altLang="ja-JP" sz="1400" dirty="0" smtClean="0">
                <a:latin typeface="ＭＳ Ｐゴシック" panose="020B0600070205080204" pitchFamily="50" charset="-128"/>
                <a:ea typeface="ＭＳ Ｐゴシック" panose="020B0600070205080204" pitchFamily="50" charset="-128"/>
              </a:rPr>
              <a:t>2-2</a:t>
            </a:r>
            <a:r>
              <a:rPr lang="ja-JP" altLang="en-US" sz="1400" dirty="0">
                <a:latin typeface="ＭＳ Ｐゴシック" panose="020B0600070205080204" pitchFamily="50" charset="-128"/>
                <a:ea typeface="ＭＳ Ｐゴシック" panose="020B0600070205080204" pitchFamily="50" charset="-128"/>
              </a:rPr>
              <a:t>よりも頻繁に薬剤散布を行った南弁天橋</a:t>
            </a:r>
            <a:r>
              <a:rPr lang="en-US" altLang="ja-JP" sz="1400" dirty="0" smtClean="0">
                <a:latin typeface="ＭＳ Ｐゴシック" panose="020B0600070205080204" pitchFamily="50" charset="-128"/>
                <a:ea typeface="ＭＳ Ｐゴシック" panose="020B0600070205080204" pitchFamily="50" charset="-128"/>
              </a:rPr>
              <a:t>3-1</a:t>
            </a:r>
            <a:r>
              <a:rPr lang="ja-JP" altLang="en-US" sz="1400" dirty="0" smtClean="0">
                <a:latin typeface="ＭＳ Ｐゴシック" panose="020B0600070205080204" pitchFamily="50" charset="-128"/>
                <a:ea typeface="ＭＳ Ｐゴシック" panose="020B0600070205080204" pitchFamily="50" charset="-128"/>
              </a:rPr>
              <a:t>の方が、長い期間底質改善効果が見られた。</a:t>
            </a:r>
            <a:endParaRPr lang="en-US" altLang="ja-JP" sz="1400" dirty="0" smtClean="0">
              <a:latin typeface="ＭＳ Ｐゴシック" panose="020B0600070205080204" pitchFamily="50" charset="-128"/>
              <a:ea typeface="ＭＳ Ｐゴシック" panose="020B0600070205080204" pitchFamily="50" charset="-128"/>
            </a:endParaRPr>
          </a:p>
        </p:txBody>
      </p:sp>
      <p:grpSp>
        <p:nvGrpSpPr>
          <p:cNvPr id="51" name="グループ化 50"/>
          <p:cNvGrpSpPr/>
          <p:nvPr/>
        </p:nvGrpSpPr>
        <p:grpSpPr>
          <a:xfrm>
            <a:off x="8280571" y="5096338"/>
            <a:ext cx="6384002" cy="2348982"/>
            <a:chOff x="8288139" y="5423327"/>
            <a:chExt cx="6384002" cy="2348982"/>
          </a:xfrm>
        </p:grpSpPr>
        <p:sp>
          <p:nvSpPr>
            <p:cNvPr id="11" name="テキスト ボックス 10">
              <a:extLst>
                <a:ext uri="{FF2B5EF4-FFF2-40B4-BE49-F238E27FC236}">
                  <a16:creationId xmlns:a16="http://schemas.microsoft.com/office/drawing/2014/main" id="{0E390BE3-315E-44B8-A1A1-4818C5C099EC}"/>
                </a:ext>
              </a:extLst>
            </p:cNvPr>
            <p:cNvSpPr txBox="1"/>
            <p:nvPr/>
          </p:nvSpPr>
          <p:spPr>
            <a:xfrm>
              <a:off x="8288139" y="5423327"/>
              <a:ext cx="6384002" cy="2348982"/>
            </a:xfrm>
            <a:prstGeom prst="rect">
              <a:avLst/>
            </a:prstGeom>
            <a:noFill/>
            <a:ln>
              <a:solidFill>
                <a:schemeClr val="tx1"/>
              </a:solidFill>
            </a:ln>
          </p:spPr>
          <p:txBody>
            <a:bodyPr wrap="square" lIns="72000" tIns="72000" rIns="72000" bIns="0" rtlCol="0">
              <a:noAutofit/>
            </a:bodyPr>
            <a:lstStyle/>
            <a:p>
              <a:pPr>
                <a:lnSpc>
                  <a:spcPts val="1300"/>
                </a:lnSpc>
              </a:pPr>
              <a:r>
                <a:rPr lang="ja-JP" altLang="en-US" sz="1600" dirty="0" smtClean="0">
                  <a:latin typeface="ＭＳ Ｐゴシック" panose="020B0600070205080204" pitchFamily="50" charset="-128"/>
                  <a:ea typeface="ＭＳ Ｐゴシック" panose="020B0600070205080204" pitchFamily="50" charset="-128"/>
                </a:rPr>
                <a:t>   ：</a:t>
              </a:r>
              <a:r>
                <a:rPr lang="en-US" altLang="ja-JP" sz="1600" dirty="0" smtClean="0">
                  <a:latin typeface="ＭＳ Ｐゴシック" panose="020B0600070205080204" pitchFamily="50" charset="-128"/>
                  <a:ea typeface="ＭＳ Ｐゴシック" panose="020B0600070205080204" pitchFamily="50" charset="-128"/>
                </a:rPr>
                <a:t>ORP</a:t>
              </a:r>
              <a:r>
                <a:rPr lang="ja-JP" altLang="en-US" sz="1600" dirty="0" err="1" smtClean="0">
                  <a:latin typeface="ＭＳ Ｐゴシック" panose="020B0600070205080204" pitchFamily="50" charset="-128"/>
                  <a:ea typeface="ＭＳ Ｐゴシック" panose="020B0600070205080204" pitchFamily="50" charset="-128"/>
                </a:rPr>
                <a:t>、</a:t>
              </a:r>
              <a:r>
                <a:rPr lang="ja-JP" altLang="en-US" sz="1600" dirty="0" smtClean="0">
                  <a:latin typeface="ＭＳ Ｐゴシック" panose="020B0600070205080204" pitchFamily="50" charset="-128"/>
                  <a:ea typeface="ＭＳ Ｐゴシック" panose="020B0600070205080204" pitchFamily="50" charset="-128"/>
                </a:rPr>
                <a:t>全硫化物</a:t>
              </a:r>
              <a:r>
                <a:rPr lang="ja-JP" altLang="en-US" sz="1600" dirty="0">
                  <a:latin typeface="ＭＳ Ｐゴシック" panose="020B0600070205080204" pitchFamily="50" charset="-128"/>
                  <a:ea typeface="ＭＳ Ｐゴシック" panose="020B0600070205080204" pitchFamily="50" charset="-128"/>
                </a:rPr>
                <a:t>、</a:t>
              </a:r>
              <a:r>
                <a:rPr lang="en-US" altLang="ja-JP" sz="1600" dirty="0">
                  <a:latin typeface="ＭＳ Ｐゴシック" panose="020B0600070205080204" pitchFamily="50" charset="-128"/>
                  <a:ea typeface="ＭＳ Ｐゴシック" panose="020B0600070205080204" pitchFamily="50" charset="-128"/>
                </a:rPr>
                <a:t>TOC</a:t>
              </a:r>
              <a:r>
                <a:rPr lang="ja-JP" altLang="en-US" sz="1600" dirty="0" err="1">
                  <a:latin typeface="ＭＳ Ｐゴシック" panose="020B0600070205080204" pitchFamily="50" charset="-128"/>
                  <a:ea typeface="ＭＳ Ｐゴシック" panose="020B0600070205080204" pitchFamily="50" charset="-128"/>
                </a:rPr>
                <a:t>、</a:t>
              </a:r>
              <a:r>
                <a:rPr lang="ja-JP" altLang="en-US" sz="1600" dirty="0">
                  <a:latin typeface="ＭＳ Ｐゴシック" panose="020B0600070205080204" pitchFamily="50" charset="-128"/>
                  <a:ea typeface="ＭＳ Ｐゴシック" panose="020B0600070205080204" pitchFamily="50" charset="-128"/>
                </a:rPr>
                <a:t>強熱減量</a:t>
              </a:r>
              <a:r>
                <a:rPr lang="ja-JP" altLang="en-US" sz="1600" dirty="0" smtClean="0">
                  <a:latin typeface="ＭＳ Ｐゴシック" panose="020B0600070205080204" pitchFamily="50" charset="-128"/>
                  <a:ea typeface="ＭＳ Ｐゴシック" panose="020B0600070205080204" pitchFamily="50" charset="-128"/>
                </a:rPr>
                <a:t>の</a:t>
              </a:r>
              <a:r>
                <a:rPr lang="en-US" altLang="ja-JP" sz="1600" dirty="0" smtClean="0">
                  <a:latin typeface="ＭＳ Ｐゴシック" panose="020B0600070205080204" pitchFamily="50" charset="-128"/>
                  <a:ea typeface="ＭＳ Ｐゴシック" panose="020B0600070205080204" pitchFamily="50" charset="-128"/>
                </a:rPr>
                <a:t>4</a:t>
              </a:r>
              <a:r>
                <a:rPr lang="ja-JP" altLang="en-US" sz="1600" dirty="0" smtClean="0">
                  <a:latin typeface="ＭＳ Ｐゴシック" panose="020B0600070205080204" pitchFamily="50" charset="-128"/>
                  <a:ea typeface="ＭＳ Ｐゴシック" panose="020B0600070205080204" pitchFamily="50" charset="-128"/>
                </a:rPr>
                <a:t>項目</a:t>
              </a:r>
              <a:r>
                <a:rPr lang="ja-JP" altLang="en-US" sz="1600" dirty="0">
                  <a:latin typeface="ＭＳ Ｐゴシック" panose="020B0600070205080204" pitchFamily="50" charset="-128"/>
                  <a:ea typeface="ＭＳ Ｐゴシック" panose="020B0600070205080204" pitchFamily="50" charset="-128"/>
                </a:rPr>
                <a:t>とも改善・緩和傾向</a:t>
              </a:r>
              <a:endParaRPr lang="en-US" altLang="ja-JP" sz="1600" dirty="0">
                <a:latin typeface="ＭＳ Ｐゴシック" panose="020B0600070205080204" pitchFamily="50" charset="-128"/>
                <a:ea typeface="ＭＳ Ｐゴシック" panose="020B0600070205080204" pitchFamily="50" charset="-128"/>
              </a:endParaRPr>
            </a:p>
            <a:p>
              <a:pPr>
                <a:lnSpc>
                  <a:spcPts val="1300"/>
                </a:lnSpc>
              </a:pPr>
              <a:endParaRPr lang="en-US" altLang="ja-JP" sz="1600" dirty="0">
                <a:latin typeface="ＭＳ Ｐゴシック" panose="020B0600070205080204" pitchFamily="50" charset="-128"/>
                <a:ea typeface="ＭＳ Ｐゴシック" panose="020B0600070205080204" pitchFamily="50" charset="-128"/>
              </a:endParaRPr>
            </a:p>
            <a:p>
              <a:pPr>
                <a:lnSpc>
                  <a:spcPts val="1300"/>
                </a:lnSpc>
              </a:pPr>
              <a:r>
                <a:rPr lang="ja-JP" altLang="en-US" sz="1600" dirty="0">
                  <a:latin typeface="ＭＳ Ｐゴシック" panose="020B0600070205080204" pitchFamily="50" charset="-128"/>
                  <a:ea typeface="ＭＳ Ｐゴシック" panose="020B0600070205080204" pitchFamily="50" charset="-128"/>
                </a:rPr>
                <a:t>　 </a:t>
              </a:r>
              <a:r>
                <a:rPr lang="ja-JP" altLang="en-US" sz="1600" dirty="0" smtClean="0">
                  <a:latin typeface="ＭＳ Ｐゴシック" panose="020B0600070205080204" pitchFamily="50" charset="-128"/>
                  <a:ea typeface="ＭＳ Ｐゴシック" panose="020B0600070205080204" pitchFamily="50" charset="-128"/>
                </a:rPr>
                <a:t>：</a:t>
              </a:r>
              <a:r>
                <a:rPr lang="en-US" altLang="ja-JP" sz="1600" dirty="0" smtClean="0">
                  <a:latin typeface="ＭＳ Ｐゴシック" panose="020B0600070205080204" pitchFamily="50" charset="-128"/>
                  <a:ea typeface="ＭＳ Ｐゴシック" panose="020B0600070205080204" pitchFamily="50" charset="-128"/>
                </a:rPr>
                <a:t>ORP</a:t>
              </a:r>
              <a:r>
                <a:rPr lang="ja-JP" altLang="en-US" sz="1600" dirty="0" err="1" smtClean="0">
                  <a:latin typeface="ＭＳ Ｐゴシック" panose="020B0600070205080204" pitchFamily="50" charset="-128"/>
                  <a:ea typeface="ＭＳ Ｐゴシック" panose="020B0600070205080204" pitchFamily="50" charset="-128"/>
                </a:rPr>
                <a:t>、</a:t>
              </a:r>
              <a:r>
                <a:rPr lang="ja-JP" altLang="en-US" sz="1600" dirty="0" smtClean="0">
                  <a:latin typeface="ＭＳ Ｐゴシック" panose="020B0600070205080204" pitchFamily="50" charset="-128"/>
                  <a:ea typeface="ＭＳ Ｐゴシック" panose="020B0600070205080204" pitchFamily="50" charset="-128"/>
                </a:rPr>
                <a:t>全硫化物</a:t>
              </a:r>
              <a:r>
                <a:rPr lang="ja-JP" altLang="en-US" sz="1600" dirty="0">
                  <a:latin typeface="ＭＳ Ｐゴシック" panose="020B0600070205080204" pitchFamily="50" charset="-128"/>
                  <a:ea typeface="ＭＳ Ｐゴシック" panose="020B0600070205080204" pitchFamily="50" charset="-128"/>
                </a:rPr>
                <a:t>、</a:t>
              </a:r>
              <a:r>
                <a:rPr lang="en-US" altLang="ja-JP" sz="1600" dirty="0">
                  <a:latin typeface="ＭＳ Ｐゴシック" panose="020B0600070205080204" pitchFamily="50" charset="-128"/>
                  <a:ea typeface="ＭＳ Ｐゴシック" panose="020B0600070205080204" pitchFamily="50" charset="-128"/>
                </a:rPr>
                <a:t>TOC</a:t>
              </a:r>
              <a:r>
                <a:rPr lang="ja-JP" altLang="en-US" sz="1600" dirty="0" err="1">
                  <a:latin typeface="ＭＳ Ｐゴシック" panose="020B0600070205080204" pitchFamily="50" charset="-128"/>
                  <a:ea typeface="ＭＳ Ｐゴシック" panose="020B0600070205080204" pitchFamily="50" charset="-128"/>
                </a:rPr>
                <a:t>、</a:t>
              </a:r>
              <a:r>
                <a:rPr lang="ja-JP" altLang="en-US" sz="1600" dirty="0">
                  <a:latin typeface="ＭＳ Ｐゴシック" panose="020B0600070205080204" pitchFamily="50" charset="-128"/>
                  <a:ea typeface="ＭＳ Ｐゴシック" panose="020B0600070205080204" pitchFamily="50" charset="-128"/>
                </a:rPr>
                <a:t>強熱減量の</a:t>
              </a:r>
              <a:r>
                <a:rPr lang="en-US" altLang="ja-JP" sz="1600" dirty="0">
                  <a:latin typeface="ＭＳ Ｐゴシック" panose="020B0600070205080204" pitchFamily="50" charset="-128"/>
                  <a:ea typeface="ＭＳ Ｐゴシック" panose="020B0600070205080204" pitchFamily="50" charset="-128"/>
                </a:rPr>
                <a:t>3</a:t>
              </a:r>
              <a:r>
                <a:rPr lang="ja-JP" altLang="en-US" sz="1600" dirty="0">
                  <a:latin typeface="ＭＳ Ｐゴシック" panose="020B0600070205080204" pitchFamily="50" charset="-128"/>
                  <a:ea typeface="ＭＳ Ｐゴシック" panose="020B0600070205080204" pitchFamily="50" charset="-128"/>
                </a:rPr>
                <a:t>項目とも改善・緩和傾向</a:t>
              </a:r>
              <a:endParaRPr lang="en-US" altLang="ja-JP" sz="1600" dirty="0">
                <a:latin typeface="ＭＳ Ｐゴシック" panose="020B0600070205080204" pitchFamily="50" charset="-128"/>
                <a:ea typeface="ＭＳ Ｐゴシック" panose="020B0600070205080204" pitchFamily="50" charset="-128"/>
              </a:endParaRPr>
            </a:p>
            <a:p>
              <a:pPr>
                <a:lnSpc>
                  <a:spcPts val="1300"/>
                </a:lnSpc>
              </a:pPr>
              <a:endParaRPr lang="en-US" altLang="ja-JP" sz="1600" dirty="0">
                <a:latin typeface="ＭＳ Ｐゴシック" panose="020B0600070205080204" pitchFamily="50" charset="-128"/>
                <a:ea typeface="ＭＳ Ｐゴシック" panose="020B0600070205080204" pitchFamily="50" charset="-128"/>
              </a:endParaRPr>
            </a:p>
            <a:p>
              <a:pPr>
                <a:lnSpc>
                  <a:spcPts val="1300"/>
                </a:lnSpc>
              </a:pPr>
              <a:r>
                <a:rPr lang="ja-JP" altLang="en-US" sz="1600" dirty="0">
                  <a:latin typeface="ＭＳ Ｐゴシック" panose="020B0600070205080204" pitchFamily="50" charset="-128"/>
                  <a:ea typeface="ＭＳ Ｐゴシック" panose="020B0600070205080204" pitchFamily="50" charset="-128"/>
                </a:rPr>
                <a:t>　 </a:t>
              </a:r>
              <a:r>
                <a:rPr lang="ja-JP" altLang="en-US" sz="1600" dirty="0" smtClean="0">
                  <a:latin typeface="ＭＳ Ｐゴシック" panose="020B0600070205080204" pitchFamily="50" charset="-128"/>
                  <a:ea typeface="ＭＳ Ｐゴシック" panose="020B0600070205080204" pitchFamily="50" charset="-128"/>
                </a:rPr>
                <a:t>：</a:t>
              </a:r>
              <a:r>
                <a:rPr lang="en-US" altLang="ja-JP" sz="1600" dirty="0" smtClean="0">
                  <a:latin typeface="ＭＳ Ｐゴシック" panose="020B0600070205080204" pitchFamily="50" charset="-128"/>
                  <a:ea typeface="ＭＳ Ｐゴシック" panose="020B0600070205080204" pitchFamily="50" charset="-128"/>
                </a:rPr>
                <a:t>ORP</a:t>
              </a:r>
              <a:r>
                <a:rPr lang="ja-JP" altLang="en-US" sz="1600" dirty="0" err="1">
                  <a:latin typeface="ＭＳ Ｐゴシック" panose="020B0600070205080204" pitchFamily="50" charset="-128"/>
                  <a:ea typeface="ＭＳ Ｐゴシック" panose="020B0600070205080204" pitchFamily="50" charset="-128"/>
                </a:rPr>
                <a:t>、</a:t>
              </a:r>
              <a:r>
                <a:rPr lang="ja-JP" altLang="en-US" sz="1600" dirty="0" smtClean="0">
                  <a:latin typeface="ＭＳ Ｐゴシック" panose="020B0600070205080204" pitchFamily="50" charset="-128"/>
                  <a:ea typeface="ＭＳ Ｐゴシック" panose="020B0600070205080204" pitchFamily="50" charset="-128"/>
                </a:rPr>
                <a:t>全硫化物</a:t>
              </a:r>
              <a:r>
                <a:rPr lang="ja-JP" altLang="en-US" sz="1600" dirty="0">
                  <a:latin typeface="ＭＳ Ｐゴシック" panose="020B0600070205080204" pitchFamily="50" charset="-128"/>
                  <a:ea typeface="ＭＳ Ｐゴシック" panose="020B0600070205080204" pitchFamily="50" charset="-128"/>
                </a:rPr>
                <a:t>、</a:t>
              </a:r>
              <a:r>
                <a:rPr lang="en-US" altLang="ja-JP" sz="1600" dirty="0">
                  <a:latin typeface="ＭＳ Ｐゴシック" panose="020B0600070205080204" pitchFamily="50" charset="-128"/>
                  <a:ea typeface="ＭＳ Ｐゴシック" panose="020B0600070205080204" pitchFamily="50" charset="-128"/>
                </a:rPr>
                <a:t>TOC</a:t>
              </a:r>
              <a:r>
                <a:rPr lang="ja-JP" altLang="en-US" sz="1600" dirty="0" err="1">
                  <a:latin typeface="ＭＳ Ｐゴシック" panose="020B0600070205080204" pitchFamily="50" charset="-128"/>
                  <a:ea typeface="ＭＳ Ｐゴシック" panose="020B0600070205080204" pitchFamily="50" charset="-128"/>
                </a:rPr>
                <a:t>、</a:t>
              </a:r>
              <a:r>
                <a:rPr lang="ja-JP" altLang="en-US" sz="1600" dirty="0">
                  <a:latin typeface="ＭＳ Ｐゴシック" panose="020B0600070205080204" pitchFamily="50" charset="-128"/>
                  <a:ea typeface="ＭＳ Ｐゴシック" panose="020B0600070205080204" pitchFamily="50" charset="-128"/>
                </a:rPr>
                <a:t>強熱減量のうち</a:t>
              </a:r>
              <a:r>
                <a:rPr lang="en-US" altLang="ja-JP" sz="1600" dirty="0">
                  <a:latin typeface="ＭＳ Ｐゴシック" panose="020B0600070205080204" pitchFamily="50" charset="-128"/>
                  <a:ea typeface="ＭＳ Ｐゴシック" panose="020B0600070205080204" pitchFamily="50" charset="-128"/>
                </a:rPr>
                <a:t>2</a:t>
              </a:r>
              <a:r>
                <a:rPr lang="ja-JP" altLang="en-US" sz="1600" dirty="0">
                  <a:latin typeface="ＭＳ Ｐゴシック" panose="020B0600070205080204" pitchFamily="50" charset="-128"/>
                  <a:ea typeface="ＭＳ Ｐゴシック" panose="020B0600070205080204" pitchFamily="50" charset="-128"/>
                </a:rPr>
                <a:t>項目で改善・緩和傾向</a:t>
              </a:r>
              <a:endParaRPr lang="en-US" altLang="ja-JP" sz="1600" dirty="0">
                <a:latin typeface="ＭＳ Ｐゴシック" panose="020B0600070205080204" pitchFamily="50" charset="-128"/>
                <a:ea typeface="ＭＳ Ｐゴシック" panose="020B0600070205080204" pitchFamily="50" charset="-128"/>
              </a:endParaRPr>
            </a:p>
            <a:p>
              <a:pPr>
                <a:lnSpc>
                  <a:spcPts val="1300"/>
                </a:lnSpc>
              </a:pPr>
              <a:endParaRPr lang="en-US" altLang="ja-JP" sz="1600" dirty="0">
                <a:latin typeface="ＭＳ Ｐゴシック" panose="020B0600070205080204" pitchFamily="50" charset="-128"/>
                <a:ea typeface="ＭＳ Ｐゴシック" panose="020B0600070205080204" pitchFamily="50" charset="-128"/>
              </a:endParaRPr>
            </a:p>
            <a:p>
              <a:pPr>
                <a:lnSpc>
                  <a:spcPts val="1300"/>
                </a:lnSpc>
              </a:pPr>
              <a:r>
                <a:rPr lang="ja-JP" altLang="en-US" sz="1600" dirty="0">
                  <a:latin typeface="ＭＳ Ｐゴシック" panose="020B0600070205080204" pitchFamily="50" charset="-128"/>
                  <a:ea typeface="ＭＳ Ｐゴシック" panose="020B0600070205080204" pitchFamily="50" charset="-128"/>
                </a:rPr>
                <a:t>　 </a:t>
              </a:r>
              <a:r>
                <a:rPr lang="ja-JP" altLang="en-US" sz="1600" dirty="0" smtClean="0">
                  <a:latin typeface="ＭＳ Ｐゴシック" panose="020B0600070205080204" pitchFamily="50" charset="-128"/>
                  <a:ea typeface="ＭＳ Ｐゴシック" panose="020B0600070205080204" pitchFamily="50" charset="-128"/>
                </a:rPr>
                <a:t>：</a:t>
              </a:r>
              <a:r>
                <a:rPr lang="en-US" altLang="ja-JP" sz="1600" dirty="0" smtClean="0">
                  <a:latin typeface="ＭＳ Ｐゴシック" panose="020B0600070205080204" pitchFamily="50" charset="-128"/>
                  <a:ea typeface="ＭＳ Ｐゴシック" panose="020B0600070205080204" pitchFamily="50" charset="-128"/>
                </a:rPr>
                <a:t>ORP</a:t>
              </a:r>
              <a:r>
                <a:rPr lang="ja-JP" altLang="en-US" sz="1600" dirty="0" err="1" smtClean="0">
                  <a:latin typeface="ＭＳ Ｐゴシック" panose="020B0600070205080204" pitchFamily="50" charset="-128"/>
                  <a:ea typeface="ＭＳ Ｐゴシック" panose="020B0600070205080204" pitchFamily="50" charset="-128"/>
                </a:rPr>
                <a:t>、</a:t>
              </a:r>
              <a:r>
                <a:rPr lang="ja-JP" altLang="en-US" sz="1600" dirty="0" smtClean="0">
                  <a:latin typeface="ＭＳ Ｐゴシック" panose="020B0600070205080204" pitchFamily="50" charset="-128"/>
                  <a:ea typeface="ＭＳ Ｐゴシック" panose="020B0600070205080204" pitchFamily="50" charset="-128"/>
                </a:rPr>
                <a:t>全硫化物</a:t>
              </a:r>
              <a:r>
                <a:rPr lang="ja-JP" altLang="en-US" sz="1600" dirty="0">
                  <a:latin typeface="ＭＳ Ｐゴシック" panose="020B0600070205080204" pitchFamily="50" charset="-128"/>
                  <a:ea typeface="ＭＳ Ｐゴシック" panose="020B0600070205080204" pitchFamily="50" charset="-128"/>
                </a:rPr>
                <a:t>、</a:t>
              </a:r>
              <a:r>
                <a:rPr lang="en-US" altLang="ja-JP" sz="1600" dirty="0">
                  <a:latin typeface="ＭＳ Ｐゴシック" panose="020B0600070205080204" pitchFamily="50" charset="-128"/>
                  <a:ea typeface="ＭＳ Ｐゴシック" panose="020B0600070205080204" pitchFamily="50" charset="-128"/>
                </a:rPr>
                <a:t>TOC</a:t>
              </a:r>
              <a:r>
                <a:rPr lang="ja-JP" altLang="en-US" sz="1600" dirty="0" err="1">
                  <a:latin typeface="ＭＳ Ｐゴシック" panose="020B0600070205080204" pitchFamily="50" charset="-128"/>
                  <a:ea typeface="ＭＳ Ｐゴシック" panose="020B0600070205080204" pitchFamily="50" charset="-128"/>
                </a:rPr>
                <a:t>、</a:t>
              </a:r>
              <a:r>
                <a:rPr lang="ja-JP" altLang="en-US" sz="1600" dirty="0">
                  <a:latin typeface="ＭＳ Ｐゴシック" panose="020B0600070205080204" pitchFamily="50" charset="-128"/>
                  <a:ea typeface="ＭＳ Ｐゴシック" panose="020B0600070205080204" pitchFamily="50" charset="-128"/>
                </a:rPr>
                <a:t>強熱減量のうち</a:t>
              </a:r>
              <a:r>
                <a:rPr lang="en-US" altLang="ja-JP" sz="1600" dirty="0">
                  <a:latin typeface="ＭＳ Ｐゴシック" panose="020B0600070205080204" pitchFamily="50" charset="-128"/>
                  <a:ea typeface="ＭＳ Ｐゴシック" panose="020B0600070205080204" pitchFamily="50" charset="-128"/>
                </a:rPr>
                <a:t>1</a:t>
              </a:r>
              <a:r>
                <a:rPr lang="ja-JP" altLang="en-US" sz="1600" dirty="0">
                  <a:latin typeface="ＭＳ Ｐゴシック" panose="020B0600070205080204" pitchFamily="50" charset="-128"/>
                  <a:ea typeface="ＭＳ Ｐゴシック" panose="020B0600070205080204" pitchFamily="50" charset="-128"/>
                </a:rPr>
                <a:t>項目で改善・緩和傾向</a:t>
              </a:r>
              <a:endParaRPr lang="en-US" altLang="ja-JP" sz="1600" dirty="0">
                <a:latin typeface="ＭＳ Ｐゴシック" panose="020B0600070205080204" pitchFamily="50" charset="-128"/>
                <a:ea typeface="ＭＳ Ｐゴシック" panose="020B0600070205080204" pitchFamily="50" charset="-128"/>
              </a:endParaRPr>
            </a:p>
            <a:p>
              <a:pPr>
                <a:lnSpc>
                  <a:spcPts val="1300"/>
                </a:lnSpc>
              </a:pPr>
              <a:endParaRPr lang="en-US" altLang="ja-JP" sz="1600" dirty="0">
                <a:latin typeface="ＭＳ Ｐゴシック" panose="020B0600070205080204" pitchFamily="50" charset="-128"/>
                <a:ea typeface="ＭＳ Ｐゴシック" panose="020B0600070205080204" pitchFamily="50" charset="-128"/>
              </a:endParaRPr>
            </a:p>
            <a:p>
              <a:pPr>
                <a:lnSpc>
                  <a:spcPts val="1300"/>
                </a:lnSpc>
              </a:pPr>
              <a:r>
                <a:rPr lang="ja-JP" altLang="en-US" sz="1600" dirty="0">
                  <a:latin typeface="ＭＳ Ｐゴシック" panose="020B0600070205080204" pitchFamily="50" charset="-128"/>
                  <a:ea typeface="ＭＳ Ｐゴシック" panose="020B0600070205080204" pitchFamily="50" charset="-128"/>
                </a:rPr>
                <a:t>〇：薬剤散布を</a:t>
              </a:r>
              <a:r>
                <a:rPr lang="ja-JP" altLang="en-US" sz="1600" dirty="0" smtClean="0">
                  <a:latin typeface="ＭＳ Ｐゴシック" panose="020B0600070205080204" pitchFamily="50" charset="-128"/>
                  <a:ea typeface="ＭＳ Ｐゴシック" panose="020B0600070205080204" pitchFamily="50" charset="-128"/>
                </a:rPr>
                <a:t>行った底質が</a:t>
              </a:r>
              <a:r>
                <a:rPr lang="en-US" altLang="ja-JP" sz="1600" dirty="0" smtClean="0">
                  <a:latin typeface="ＭＳ Ｐゴシック" panose="020B0600070205080204" pitchFamily="50" charset="-128"/>
                  <a:ea typeface="ＭＳ Ｐゴシック" panose="020B0600070205080204" pitchFamily="50" charset="-128"/>
                </a:rPr>
                <a:t>80</a:t>
              </a:r>
              <a:r>
                <a:rPr lang="ja-JP" altLang="en-US" sz="1600" dirty="0" smtClean="0">
                  <a:latin typeface="ＭＳ Ｐゴシック" panose="020B0600070205080204" pitchFamily="50" charset="-128"/>
                  <a:ea typeface="ＭＳ Ｐゴシック" panose="020B0600070205080204" pitchFamily="50" charset="-128"/>
                </a:rPr>
                <a:t>％以上</a:t>
              </a:r>
              <a:r>
                <a:rPr lang="ja-JP" altLang="en-US" sz="1600" dirty="0">
                  <a:latin typeface="ＭＳ Ｐゴシック" panose="020B0600070205080204" pitchFamily="50" charset="-128"/>
                  <a:ea typeface="ＭＳ Ｐゴシック" panose="020B0600070205080204" pitchFamily="50" charset="-128"/>
                </a:rPr>
                <a:t>残っている可能性がある</a:t>
              </a:r>
              <a:endParaRPr lang="en-US" altLang="ja-JP" sz="1600" dirty="0">
                <a:latin typeface="ＭＳ Ｐゴシック" panose="020B0600070205080204" pitchFamily="50" charset="-128"/>
                <a:ea typeface="ＭＳ Ｐゴシック" panose="020B0600070205080204" pitchFamily="50" charset="-128"/>
              </a:endParaRPr>
            </a:p>
            <a:p>
              <a:pPr>
                <a:lnSpc>
                  <a:spcPts val="1300"/>
                </a:lnSpc>
              </a:pPr>
              <a:endParaRPr lang="en-US" altLang="ja-JP" sz="1600" dirty="0">
                <a:latin typeface="ＭＳ Ｐゴシック" panose="020B0600070205080204" pitchFamily="50" charset="-128"/>
                <a:ea typeface="ＭＳ Ｐゴシック" panose="020B0600070205080204" pitchFamily="50" charset="-128"/>
              </a:endParaRPr>
            </a:p>
            <a:p>
              <a:pPr>
                <a:lnSpc>
                  <a:spcPts val="1300"/>
                </a:lnSpc>
              </a:pPr>
              <a:r>
                <a:rPr kumimoji="1" lang="ja-JP" altLang="en-US" sz="1700" dirty="0">
                  <a:latin typeface="ＭＳ Ｐゴシック" panose="020B0600070205080204" pitchFamily="50" charset="-128"/>
                  <a:ea typeface="ＭＳ Ｐゴシック" panose="020B0600070205080204" pitchFamily="50" charset="-128"/>
                </a:rPr>
                <a:t>△</a:t>
              </a:r>
              <a:r>
                <a:rPr lang="ja-JP" altLang="en-US" sz="1600" dirty="0">
                  <a:latin typeface="ＭＳ Ｐゴシック" panose="020B0600070205080204" pitchFamily="50" charset="-128"/>
                  <a:ea typeface="ＭＳ Ｐゴシック" panose="020B0600070205080204" pitchFamily="50" charset="-128"/>
                </a:rPr>
                <a:t>：薬剤散布を</a:t>
              </a:r>
              <a:r>
                <a:rPr lang="ja-JP" altLang="en-US" sz="1600" dirty="0" smtClean="0">
                  <a:latin typeface="ＭＳ Ｐゴシック" panose="020B0600070205080204" pitchFamily="50" charset="-128"/>
                  <a:ea typeface="ＭＳ Ｐゴシック" panose="020B0600070205080204" pitchFamily="50" charset="-128"/>
                </a:rPr>
                <a:t>行った底質が</a:t>
              </a:r>
              <a:r>
                <a:rPr lang="en-US" altLang="ja-JP" sz="1600" dirty="0" smtClean="0">
                  <a:latin typeface="ＭＳ Ｐゴシック" panose="020B0600070205080204" pitchFamily="50" charset="-128"/>
                  <a:ea typeface="ＭＳ Ｐゴシック" panose="020B0600070205080204" pitchFamily="50" charset="-128"/>
                </a:rPr>
                <a:t>20</a:t>
              </a:r>
              <a:r>
                <a:rPr lang="ja-JP" altLang="en-US" sz="1600" dirty="0" smtClean="0">
                  <a:latin typeface="ＭＳ Ｐゴシック" panose="020B0600070205080204" pitchFamily="50" charset="-128"/>
                  <a:ea typeface="ＭＳ Ｐゴシック" panose="020B0600070205080204" pitchFamily="50" charset="-128"/>
                </a:rPr>
                <a:t>％～</a:t>
              </a:r>
              <a:r>
                <a:rPr lang="en-US" altLang="ja-JP" sz="1600" dirty="0" smtClean="0">
                  <a:latin typeface="ＭＳ Ｐゴシック" panose="020B0600070205080204" pitchFamily="50" charset="-128"/>
                  <a:ea typeface="ＭＳ Ｐゴシック" panose="020B0600070205080204" pitchFamily="50" charset="-128"/>
                </a:rPr>
                <a:t>80</a:t>
              </a:r>
              <a:r>
                <a:rPr lang="ja-JP" altLang="en-US" sz="1600" dirty="0" smtClean="0">
                  <a:latin typeface="ＭＳ Ｐゴシック" panose="020B0600070205080204" pitchFamily="50" charset="-128"/>
                  <a:ea typeface="ＭＳ Ｐゴシック" panose="020B0600070205080204" pitchFamily="50" charset="-128"/>
                </a:rPr>
                <a:t>％残って</a:t>
              </a:r>
              <a:r>
                <a:rPr lang="ja-JP" altLang="en-US" sz="1600" dirty="0">
                  <a:latin typeface="ＭＳ Ｐゴシック" panose="020B0600070205080204" pitchFamily="50" charset="-128"/>
                  <a:ea typeface="ＭＳ Ｐゴシック" panose="020B0600070205080204" pitchFamily="50" charset="-128"/>
                </a:rPr>
                <a:t>いる可能性がある</a:t>
              </a:r>
              <a:endParaRPr lang="en-US" altLang="ja-JP" sz="1600" dirty="0">
                <a:latin typeface="ＭＳ Ｐゴシック" panose="020B0600070205080204" pitchFamily="50" charset="-128"/>
                <a:ea typeface="ＭＳ Ｐゴシック" panose="020B0600070205080204" pitchFamily="50" charset="-128"/>
              </a:endParaRPr>
            </a:p>
            <a:p>
              <a:pPr>
                <a:lnSpc>
                  <a:spcPts val="1300"/>
                </a:lnSpc>
              </a:pPr>
              <a:endParaRPr lang="en-US" altLang="ja-JP" sz="1600" dirty="0">
                <a:latin typeface="ＭＳ Ｐゴシック" panose="020B0600070205080204" pitchFamily="50" charset="-128"/>
                <a:ea typeface="ＭＳ Ｐゴシック" panose="020B0600070205080204" pitchFamily="50" charset="-128"/>
              </a:endParaRPr>
            </a:p>
            <a:p>
              <a:pPr>
                <a:lnSpc>
                  <a:spcPts val="1300"/>
                </a:lnSpc>
              </a:pPr>
              <a:r>
                <a:rPr lang="en-US" altLang="ja-JP" sz="1600" dirty="0">
                  <a:latin typeface="ＭＳ Ｐゴシック" panose="020B0600070205080204" pitchFamily="50" charset="-128"/>
                  <a:ea typeface="ＭＳ Ｐゴシック" panose="020B0600070205080204" pitchFamily="50" charset="-128"/>
                </a:rPr>
                <a:t>×</a:t>
              </a:r>
              <a:r>
                <a:rPr lang="ja-JP" altLang="en-US" sz="1600" dirty="0">
                  <a:latin typeface="ＭＳ Ｐゴシック" panose="020B0600070205080204" pitchFamily="50" charset="-128"/>
                  <a:ea typeface="ＭＳ Ｐゴシック" panose="020B0600070205080204" pitchFamily="50" charset="-128"/>
                </a:rPr>
                <a:t>：薬剤散布を</a:t>
              </a:r>
              <a:r>
                <a:rPr lang="ja-JP" altLang="en-US" sz="1600" dirty="0" smtClean="0">
                  <a:latin typeface="ＭＳ Ｐゴシック" panose="020B0600070205080204" pitchFamily="50" charset="-128"/>
                  <a:ea typeface="ＭＳ Ｐゴシック" panose="020B0600070205080204" pitchFamily="50" charset="-128"/>
                </a:rPr>
                <a:t>行った</a:t>
              </a:r>
              <a:r>
                <a:rPr lang="ja-JP" altLang="en-US" sz="1600" dirty="0">
                  <a:latin typeface="ＭＳ Ｐゴシック" panose="020B0600070205080204" pitchFamily="50" charset="-128"/>
                  <a:ea typeface="ＭＳ Ｐゴシック" panose="020B0600070205080204" pitchFamily="50" charset="-128"/>
                </a:rPr>
                <a:t>底質</a:t>
              </a:r>
              <a:r>
                <a:rPr lang="ja-JP" altLang="en-US" sz="1600" dirty="0" smtClean="0">
                  <a:latin typeface="ＭＳ Ｐゴシック" panose="020B0600070205080204" pitchFamily="50" charset="-128"/>
                  <a:ea typeface="ＭＳ Ｐゴシック" panose="020B0600070205080204" pitchFamily="50" charset="-128"/>
                </a:rPr>
                <a:t>は</a:t>
              </a:r>
              <a:r>
                <a:rPr lang="en-US" altLang="ja-JP" sz="1600" dirty="0" smtClean="0">
                  <a:latin typeface="ＭＳ Ｐゴシック" panose="020B0600070205080204" pitchFamily="50" charset="-128"/>
                  <a:ea typeface="ＭＳ Ｐゴシック" panose="020B0600070205080204" pitchFamily="50" charset="-128"/>
                </a:rPr>
                <a:t>20</a:t>
              </a:r>
              <a:r>
                <a:rPr lang="ja-JP" altLang="en-US" sz="1600" dirty="0" smtClean="0">
                  <a:latin typeface="ＭＳ Ｐゴシック" panose="020B0600070205080204" pitchFamily="50" charset="-128"/>
                  <a:ea typeface="ＭＳ Ｐゴシック" panose="020B0600070205080204" pitchFamily="50" charset="-128"/>
                </a:rPr>
                <a:t>％未満</a:t>
              </a:r>
              <a:r>
                <a:rPr lang="ja-JP" altLang="en-US" sz="1600" dirty="0">
                  <a:latin typeface="ＭＳ Ｐゴシック" panose="020B0600070205080204" pitchFamily="50" charset="-128"/>
                  <a:ea typeface="ＭＳ Ｐゴシック" panose="020B0600070205080204" pitchFamily="50" charset="-128"/>
                </a:rPr>
                <a:t>しか残っていない</a:t>
              </a:r>
              <a:endParaRPr lang="en-US" altLang="ja-JP" sz="1600" dirty="0">
                <a:latin typeface="ＭＳ Ｐゴシック" panose="020B0600070205080204" pitchFamily="50" charset="-128"/>
                <a:ea typeface="ＭＳ Ｐゴシック" panose="020B0600070205080204" pitchFamily="50" charset="-128"/>
              </a:endParaRPr>
            </a:p>
            <a:p>
              <a:pPr>
                <a:lnSpc>
                  <a:spcPts val="1300"/>
                </a:lnSpc>
              </a:pPr>
              <a:endParaRPr lang="en-US" altLang="ja-JP" sz="1600" dirty="0">
                <a:latin typeface="ＭＳ Ｐゴシック" panose="020B0600070205080204" pitchFamily="50" charset="-128"/>
                <a:ea typeface="ＭＳ Ｐゴシック" panose="020B0600070205080204" pitchFamily="50" charset="-128"/>
              </a:endParaRPr>
            </a:p>
            <a:p>
              <a:pPr>
                <a:lnSpc>
                  <a:spcPts val="1300"/>
                </a:lnSpc>
              </a:pPr>
              <a:endParaRPr lang="en-US" altLang="ja-JP" sz="1600" dirty="0">
                <a:latin typeface="ＭＳ Ｐゴシック" panose="020B0600070205080204" pitchFamily="50" charset="-128"/>
                <a:ea typeface="ＭＳ Ｐゴシック" panose="020B0600070205080204" pitchFamily="50" charset="-128"/>
              </a:endParaRPr>
            </a:p>
            <a:p>
              <a:pPr>
                <a:lnSpc>
                  <a:spcPts val="1300"/>
                </a:lnSpc>
              </a:pPr>
              <a:r>
                <a:rPr lang="ja-JP" altLang="en-US" sz="1600" dirty="0">
                  <a:latin typeface="ＭＳ Ｐゴシック" panose="020B0600070205080204" pitchFamily="50" charset="-128"/>
                  <a:ea typeface="ＭＳ Ｐゴシック" panose="020B0600070205080204" pitchFamily="50" charset="-128"/>
                </a:rPr>
                <a:t>　</a:t>
              </a:r>
              <a:endParaRPr lang="en-US" altLang="ja-JP" sz="1600" dirty="0">
                <a:latin typeface="ＭＳ Ｐゴシック" panose="020B0600070205080204" pitchFamily="50" charset="-128"/>
                <a:ea typeface="ＭＳ Ｐゴシック" panose="020B0600070205080204" pitchFamily="50" charset="-128"/>
              </a:endParaRPr>
            </a:p>
            <a:p>
              <a:pPr>
                <a:lnSpc>
                  <a:spcPts val="1300"/>
                </a:lnSpc>
              </a:pPr>
              <a:endParaRPr lang="en-US" altLang="ja-JP" sz="1600" dirty="0">
                <a:latin typeface="ＭＳ Ｐゴシック" panose="020B0600070205080204" pitchFamily="50" charset="-128"/>
                <a:ea typeface="ＭＳ Ｐゴシック" panose="020B0600070205080204" pitchFamily="50" charset="-128"/>
              </a:endParaRPr>
            </a:p>
            <a:p>
              <a:pPr>
                <a:lnSpc>
                  <a:spcPts val="1300"/>
                </a:lnSpc>
              </a:pPr>
              <a:r>
                <a:rPr lang="en-US" altLang="ja-JP" sz="1600" dirty="0">
                  <a:latin typeface="ＭＳ Ｐゴシック" panose="020B0600070205080204" pitchFamily="50" charset="-128"/>
                  <a:ea typeface="ＭＳ Ｐゴシック" panose="020B0600070205080204" pitchFamily="50" charset="-128"/>
                </a:rPr>
                <a:t>    </a:t>
              </a:r>
            </a:p>
            <a:p>
              <a:pPr>
                <a:lnSpc>
                  <a:spcPts val="1300"/>
                </a:lnSpc>
              </a:pPr>
              <a:endParaRPr lang="en-US" altLang="ja-JP" sz="1600" dirty="0">
                <a:latin typeface="ＭＳ Ｐゴシック" panose="020B0600070205080204" pitchFamily="50" charset="-128"/>
                <a:ea typeface="ＭＳ Ｐゴシック" panose="020B0600070205080204" pitchFamily="50" charset="-128"/>
              </a:endParaRPr>
            </a:p>
            <a:p>
              <a:pPr>
                <a:lnSpc>
                  <a:spcPts val="1300"/>
                </a:lnSpc>
              </a:pPr>
              <a:endParaRPr lang="ja-JP" altLang="en-US" sz="1600" dirty="0">
                <a:latin typeface="ＭＳ Ｐゴシック" panose="020B0600070205080204" pitchFamily="50" charset="-128"/>
                <a:ea typeface="ＭＳ Ｐゴシック" panose="020B0600070205080204" pitchFamily="50" charset="-128"/>
              </a:endParaRPr>
            </a:p>
          </p:txBody>
        </p:sp>
        <p:sp>
          <p:nvSpPr>
            <p:cNvPr id="5" name="正方形/長方形 4"/>
            <p:cNvSpPr/>
            <p:nvPr/>
          </p:nvSpPr>
          <p:spPr>
            <a:xfrm>
              <a:off x="8334634" y="5477726"/>
              <a:ext cx="208641" cy="150131"/>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8334633" y="6142009"/>
              <a:ext cx="208641" cy="150131"/>
            </a:xfrm>
            <a:prstGeom prst="rect">
              <a:avLst/>
            </a:prstGeom>
            <a:solidFill>
              <a:srgbClr val="FF7C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8334634" y="6463912"/>
              <a:ext cx="208641" cy="150131"/>
            </a:xfrm>
            <a:prstGeom prst="rect">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aphicFrame>
        <p:nvGraphicFramePr>
          <p:cNvPr id="2" name="表 1"/>
          <p:cNvGraphicFramePr>
            <a:graphicFrameLocks noGrp="1"/>
          </p:cNvGraphicFramePr>
          <p:nvPr>
            <p:extLst>
              <p:ext uri="{D42A27DB-BD31-4B8C-83A1-F6EECF244321}">
                <p14:modId xmlns:p14="http://schemas.microsoft.com/office/powerpoint/2010/main" val="2467178504"/>
              </p:ext>
            </p:extLst>
          </p:nvPr>
        </p:nvGraphicFramePr>
        <p:xfrm>
          <a:off x="491155" y="8517979"/>
          <a:ext cx="9069250" cy="1804035"/>
        </p:xfrm>
        <a:graphic>
          <a:graphicData uri="http://schemas.openxmlformats.org/drawingml/2006/table">
            <a:tbl>
              <a:tblPr/>
              <a:tblGrid>
                <a:gridCol w="1938357">
                  <a:extLst>
                    <a:ext uri="{9D8B030D-6E8A-4147-A177-3AD203B41FA5}">
                      <a16:colId xmlns:a16="http://schemas.microsoft.com/office/drawing/2014/main" val="1596165962"/>
                    </a:ext>
                  </a:extLst>
                </a:gridCol>
                <a:gridCol w="1018699">
                  <a:extLst>
                    <a:ext uri="{9D8B030D-6E8A-4147-A177-3AD203B41FA5}">
                      <a16:colId xmlns:a16="http://schemas.microsoft.com/office/drawing/2014/main" val="1396603590"/>
                    </a:ext>
                  </a:extLst>
                </a:gridCol>
                <a:gridCol w="1018699">
                  <a:extLst>
                    <a:ext uri="{9D8B030D-6E8A-4147-A177-3AD203B41FA5}">
                      <a16:colId xmlns:a16="http://schemas.microsoft.com/office/drawing/2014/main" val="3726753931"/>
                    </a:ext>
                  </a:extLst>
                </a:gridCol>
                <a:gridCol w="1018699">
                  <a:extLst>
                    <a:ext uri="{9D8B030D-6E8A-4147-A177-3AD203B41FA5}">
                      <a16:colId xmlns:a16="http://schemas.microsoft.com/office/drawing/2014/main" val="2992358237"/>
                    </a:ext>
                  </a:extLst>
                </a:gridCol>
                <a:gridCol w="1018699">
                  <a:extLst>
                    <a:ext uri="{9D8B030D-6E8A-4147-A177-3AD203B41FA5}">
                      <a16:colId xmlns:a16="http://schemas.microsoft.com/office/drawing/2014/main" val="4052015377"/>
                    </a:ext>
                  </a:extLst>
                </a:gridCol>
                <a:gridCol w="1018699">
                  <a:extLst>
                    <a:ext uri="{9D8B030D-6E8A-4147-A177-3AD203B41FA5}">
                      <a16:colId xmlns:a16="http://schemas.microsoft.com/office/drawing/2014/main" val="2467511672"/>
                    </a:ext>
                  </a:extLst>
                </a:gridCol>
                <a:gridCol w="1018699">
                  <a:extLst>
                    <a:ext uri="{9D8B030D-6E8A-4147-A177-3AD203B41FA5}">
                      <a16:colId xmlns:a16="http://schemas.microsoft.com/office/drawing/2014/main" val="1677208336"/>
                    </a:ext>
                  </a:extLst>
                </a:gridCol>
                <a:gridCol w="1018699">
                  <a:extLst>
                    <a:ext uri="{9D8B030D-6E8A-4147-A177-3AD203B41FA5}">
                      <a16:colId xmlns:a16="http://schemas.microsoft.com/office/drawing/2014/main" val="2887991000"/>
                    </a:ext>
                  </a:extLst>
                </a:gridCol>
              </a:tblGrid>
              <a:tr h="238125">
                <a:tc gridSpan="3">
                  <a:txBody>
                    <a:bodyPr/>
                    <a:lstStyle/>
                    <a:p>
                      <a:pPr algn="l"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採泥期間</a:t>
                      </a:r>
                      <a:r>
                        <a:rPr lang="en-US" altLang="ja-JP"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No.</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と</a:t>
                      </a: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比較している採泥日の対応</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12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12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8388136"/>
                  </a:ext>
                </a:extLst>
              </a:tr>
              <a:tr h="238125">
                <a:tc>
                  <a:txBody>
                    <a:bodyPr/>
                    <a:lstStyle/>
                    <a:p>
                      <a:pPr algn="ctr" fontAlgn="ct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期間</a:t>
                      </a:r>
                      <a:r>
                        <a:rPr 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28233"/>
                  </a:ext>
                </a:extLst>
              </a:tr>
              <a:tr h="238125">
                <a:tc>
                  <a:txBody>
                    <a:bodyPr/>
                    <a:lstStyle/>
                    <a:p>
                      <a:pPr algn="ctr" fontAlgn="ctr"/>
                      <a:r>
                        <a:rPr lang="ja-JP" altLang="en-US" sz="1200" b="0" i="0" u="none" strike="noStrike">
                          <a:solidFill>
                            <a:srgbClr val="000000"/>
                          </a:solidFill>
                          <a:effectLst/>
                          <a:latin typeface="ＭＳ Ｐゴシック" panose="020B0600070205080204" pitchFamily="50" charset="-128"/>
                          <a:ea typeface="ＭＳ Ｐゴシック" panose="020B0600070205080204" pitchFamily="50" charset="-128"/>
                        </a:rPr>
                        <a:t>万才橋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ＭＳ Ｐゴシック" panose="020B0600070205080204" pitchFamily="50" charset="-128"/>
                          <a:ea typeface="ＭＳ Ｐゴシック" panose="020B0600070205080204" pitchFamily="50" charset="-128"/>
                        </a:rPr>
                        <a:t>R3.5-6</a:t>
                      </a:r>
                      <a:r>
                        <a:rPr lang="ja-JP"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ＭＳ Ｐゴシック" panose="020B0600070205080204" pitchFamily="50" charset="-128"/>
                          <a:ea typeface="ＭＳ Ｐゴシック" panose="020B0600070205080204" pitchFamily="50" charset="-128"/>
                        </a:rPr>
                        <a:t>R3.5-8</a:t>
                      </a:r>
                      <a:r>
                        <a:rPr lang="ja-JP" altLang="en-US" sz="1200" b="0" i="0" u="none" strike="noStrike" dirty="0">
                          <a:solidFill>
                            <a:schemeClr val="tx1"/>
                          </a:solidFill>
                          <a:effectLst/>
                          <a:latin typeface="ＭＳ Ｐゴシック" panose="020B0600070205080204" pitchFamily="50" charset="-128"/>
                          <a:ea typeface="ＭＳ Ｐゴシック" panose="020B060007020508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R3.5-9</a:t>
                      </a: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fontAlgn="ctr"/>
                      <a:r>
                        <a:rPr 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R3.5-10</a:t>
                      </a: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fontAlgn="ctr"/>
                      <a:r>
                        <a:rPr 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R3.5-11</a:t>
                      </a: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fontAlgn="ctr"/>
                      <a:r>
                        <a:rPr lang="en-US" sz="1200" b="0" i="0" u="none" strike="noStrike">
                          <a:solidFill>
                            <a:srgbClr val="000000"/>
                          </a:solidFill>
                          <a:effectLst/>
                          <a:latin typeface="ＭＳ Ｐゴシック" panose="020B0600070205080204" pitchFamily="50" charset="-128"/>
                          <a:ea typeface="ＭＳ Ｐゴシック" panose="020B0600070205080204" pitchFamily="50" charset="-128"/>
                        </a:rPr>
                        <a:t>R3.5-R4.2</a:t>
                      </a:r>
                      <a:r>
                        <a:rPr lang="ja-JP" altLang="en-US" sz="1200" b="0"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fontAlgn="ctr"/>
                      <a:r>
                        <a:rPr 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R3.5-R4.5</a:t>
                      </a: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3964328174"/>
                  </a:ext>
                </a:extLst>
              </a:tr>
              <a:tr h="238125">
                <a:tc>
                  <a:txBody>
                    <a:bodyPr/>
                    <a:lstStyle/>
                    <a:p>
                      <a:pPr algn="ctr" fontAlgn="ctr"/>
                      <a:r>
                        <a:rPr lang="ja-JP" altLang="en-US" sz="1200" b="0" i="0" u="none" strike="noStrike">
                          <a:solidFill>
                            <a:srgbClr val="000000"/>
                          </a:solidFill>
                          <a:effectLst/>
                          <a:latin typeface="ＭＳ Ｐゴシック" panose="020B0600070205080204" pitchFamily="50" charset="-128"/>
                          <a:ea typeface="ＭＳ Ｐゴシック" panose="020B0600070205080204" pitchFamily="50" charset="-128"/>
                        </a:rPr>
                        <a:t>千歳橋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R3.5-6</a:t>
                      </a: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R3.5-8</a:t>
                      </a: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ＭＳ Ｐゴシック" panose="020B0600070205080204" pitchFamily="50" charset="-128"/>
                          <a:ea typeface="ＭＳ Ｐゴシック" panose="020B0600070205080204" pitchFamily="50" charset="-128"/>
                        </a:rPr>
                        <a:t>R3.8-9</a:t>
                      </a:r>
                      <a:r>
                        <a:rPr lang="ja-JP" altLang="en-US" sz="1200" b="0"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R3.8-10</a:t>
                      </a: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R3.8-11</a:t>
                      </a: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R3.11-R4.2</a:t>
                      </a: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R4.2-5</a:t>
                      </a: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3033925"/>
                  </a:ext>
                </a:extLst>
              </a:tr>
              <a:tr h="238125">
                <a:tc>
                  <a:txBody>
                    <a:bodyPr/>
                    <a:lstStyle/>
                    <a:p>
                      <a:pPr algn="ctr" fontAlgn="ctr"/>
                      <a:r>
                        <a:rPr lang="ja-JP" altLang="en-US" sz="1200" b="0" i="0" u="none" strike="noStrike">
                          <a:solidFill>
                            <a:srgbClr val="000000"/>
                          </a:solidFill>
                          <a:effectLst/>
                          <a:latin typeface="ＭＳ Ｐゴシック" panose="020B0600070205080204" pitchFamily="50" charset="-128"/>
                          <a:ea typeface="ＭＳ Ｐゴシック" panose="020B0600070205080204" pitchFamily="50" charset="-128"/>
                        </a:rPr>
                        <a:t>南弁天橋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ＭＳ Ｐゴシック" panose="020B0600070205080204" pitchFamily="50" charset="-128"/>
                          <a:ea typeface="ＭＳ Ｐゴシック" panose="020B0600070205080204" pitchFamily="50" charset="-128"/>
                        </a:rPr>
                        <a:t>R3.5-6</a:t>
                      </a:r>
                      <a:r>
                        <a:rPr lang="ja-JP" altLang="en-US" sz="1200" b="0"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ＭＳ Ｐゴシック" panose="020B0600070205080204" pitchFamily="50" charset="-128"/>
                          <a:ea typeface="ＭＳ Ｐゴシック" panose="020B0600070205080204" pitchFamily="50" charset="-128"/>
                        </a:rPr>
                        <a:t>R3.6-8</a:t>
                      </a:r>
                      <a:r>
                        <a:rPr lang="ja-JP" altLang="en-US" sz="1200" b="0"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ＭＳ Ｐゴシック" panose="020B0600070205080204" pitchFamily="50" charset="-128"/>
                          <a:ea typeface="ＭＳ Ｐゴシック" panose="020B0600070205080204" pitchFamily="50" charset="-128"/>
                        </a:rPr>
                        <a:t>R3.6-9</a:t>
                      </a:r>
                      <a:r>
                        <a:rPr lang="ja-JP" altLang="en-US" sz="1200" b="0"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ＭＳ Ｐゴシック" panose="020B0600070205080204" pitchFamily="50" charset="-128"/>
                          <a:ea typeface="ＭＳ Ｐゴシック" panose="020B0600070205080204" pitchFamily="50" charset="-128"/>
                        </a:rPr>
                        <a:t>R3.9-10</a:t>
                      </a:r>
                      <a:r>
                        <a:rPr lang="ja-JP" altLang="en-US" sz="1200" b="0"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ＭＳ Ｐゴシック" panose="020B0600070205080204" pitchFamily="50" charset="-128"/>
                          <a:ea typeface="ＭＳ Ｐゴシック" panose="020B0600070205080204" pitchFamily="50" charset="-128"/>
                        </a:rPr>
                        <a:t>R3.9-11</a:t>
                      </a:r>
                      <a:r>
                        <a:rPr lang="ja-JP" altLang="en-US" sz="1200" b="0"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ＭＳ Ｐゴシック" panose="020B0600070205080204" pitchFamily="50" charset="-128"/>
                          <a:ea typeface="ＭＳ Ｐゴシック" panose="020B0600070205080204" pitchFamily="50" charset="-128"/>
                        </a:rPr>
                        <a:t>R3.11-R4.2</a:t>
                      </a:r>
                      <a:r>
                        <a:rPr lang="ja-JP" altLang="en-US" sz="1200" b="0"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R4.2-5</a:t>
                      </a: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6346900"/>
                  </a:ext>
                </a:extLst>
              </a:tr>
              <a:tr h="238125">
                <a:tc gridSpan="8">
                  <a:txBody>
                    <a:bodyPr/>
                    <a:lstStyle/>
                    <a:p>
                      <a:pPr algn="l" fontAlgn="ct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各採泥日の地盤高と、直近の薬剤散布日の直前で行われた採泥日の地盤高を比較している</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707433757"/>
                  </a:ext>
                </a:extLst>
              </a:tr>
              <a:tr h="238125">
                <a:tc gridSpan="8">
                  <a:txBody>
                    <a:bodyPr/>
                    <a:lstStyle/>
                    <a:p>
                      <a:pPr algn="l" fontAlgn="ct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例：千歳橋</a:t>
                      </a: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R3.10/25</a:t>
                      </a: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の地盤高は直近の薬剤散布日が</a:t>
                      </a: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R3.8/26</a:t>
                      </a: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なので、その直前の採泥日の</a:t>
                      </a: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R3.8/23</a:t>
                      </a:r>
                      <a:r>
                        <a:rPr lang="ja-JP" altLang="en-US" sz="1200" b="0" i="0" u="none" strike="noStrike" dirty="0" err="1">
                          <a:solidFill>
                            <a:srgbClr val="000000"/>
                          </a:solidFill>
                          <a:effectLst/>
                          <a:latin typeface="ＭＳ Ｐゴシック" panose="020B0600070205080204" pitchFamily="50" charset="-128"/>
                          <a:ea typeface="ＭＳ Ｐゴシック" panose="020B0600070205080204" pitchFamily="50" charset="-128"/>
                        </a:rPr>
                        <a:t>の採</a:t>
                      </a: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泥日と地盤高を比較して</a:t>
                      </a:r>
                      <a:r>
                        <a:rPr lang="ja-JP" altLang="en-US" sz="12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いる</a:t>
                      </a:r>
                      <a:endParaRPr lang="en-US" altLang="ja-JP" sz="12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ja-JP" altLang="en-US" sz="12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　　：薬剤散布から</a:t>
                      </a:r>
                      <a:r>
                        <a:rPr lang="en-US" altLang="ja-JP" sz="12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3</a:t>
                      </a:r>
                      <a:r>
                        <a:rPr lang="ja-JP" altLang="en-US" sz="12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か月以上経過している期間</a:t>
                      </a:r>
                      <a:endPar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4176331463"/>
                  </a:ext>
                </a:extLst>
              </a:tr>
            </a:tbl>
          </a:graphicData>
        </a:graphic>
      </p:graphicFrame>
      <p:sp>
        <p:nvSpPr>
          <p:cNvPr id="21" name="テキスト ボックス 20">
            <a:extLst>
              <a:ext uri="{FF2B5EF4-FFF2-40B4-BE49-F238E27FC236}">
                <a16:creationId xmlns:a16="http://schemas.microsoft.com/office/drawing/2014/main" id="{0D431109-E2C7-493E-9F88-6EBFC7DFFBBE}"/>
              </a:ext>
            </a:extLst>
          </p:cNvPr>
          <p:cNvSpPr txBox="1"/>
          <p:nvPr/>
        </p:nvSpPr>
        <p:spPr>
          <a:xfrm>
            <a:off x="411940" y="5080840"/>
            <a:ext cx="5371064" cy="369769"/>
          </a:xfrm>
          <a:prstGeom prst="rect">
            <a:avLst/>
          </a:prstGeom>
          <a:noFill/>
          <a:ln>
            <a:noFill/>
          </a:ln>
        </p:spPr>
        <p:txBody>
          <a:bodyPr wrap="square" lIns="72000" tIns="72000" rIns="72000" bIns="0" rtlCol="0">
            <a:noAutofit/>
          </a:bodyPr>
          <a:lstStyle/>
          <a:p>
            <a:pPr marL="180000" indent="-180000"/>
            <a:r>
              <a:rPr lang="ja-JP" altLang="en-US" sz="2000" dirty="0">
                <a:latin typeface="ＭＳ Ｐゴシック" panose="020B0600070205080204" pitchFamily="50" charset="-128"/>
                <a:ea typeface="ＭＳ Ｐゴシック" panose="020B0600070205080204" pitchFamily="50" charset="-128"/>
              </a:rPr>
              <a:t>地盤高変化状況と改善・緩和傾向の項目比率</a:t>
            </a:r>
            <a:endParaRPr lang="en-US" altLang="ja-JP" sz="2000" dirty="0">
              <a:latin typeface="ＭＳ Ｐゴシック" panose="020B0600070205080204" pitchFamily="50" charset="-128"/>
              <a:ea typeface="ＭＳ Ｐゴシック" panose="020B0600070205080204" pitchFamily="50" charset="-128"/>
            </a:endParaRPr>
          </a:p>
        </p:txBody>
      </p:sp>
      <p:graphicFrame>
        <p:nvGraphicFramePr>
          <p:cNvPr id="7" name="表 6"/>
          <p:cNvGraphicFramePr>
            <a:graphicFrameLocks noGrp="1"/>
          </p:cNvGraphicFramePr>
          <p:nvPr>
            <p:extLst>
              <p:ext uri="{D42A27DB-BD31-4B8C-83A1-F6EECF244321}">
                <p14:modId xmlns:p14="http://schemas.microsoft.com/office/powerpoint/2010/main" val="2669670449"/>
              </p:ext>
            </p:extLst>
          </p:nvPr>
        </p:nvGraphicFramePr>
        <p:xfrm>
          <a:off x="491154" y="7481701"/>
          <a:ext cx="9069251" cy="714375"/>
        </p:xfrm>
        <a:graphic>
          <a:graphicData uri="http://schemas.openxmlformats.org/drawingml/2006/table">
            <a:tbl>
              <a:tblPr/>
              <a:tblGrid>
                <a:gridCol w="1938358">
                  <a:extLst>
                    <a:ext uri="{9D8B030D-6E8A-4147-A177-3AD203B41FA5}">
                      <a16:colId xmlns:a16="http://schemas.microsoft.com/office/drawing/2014/main" val="277609110"/>
                    </a:ext>
                  </a:extLst>
                </a:gridCol>
                <a:gridCol w="1018699">
                  <a:extLst>
                    <a:ext uri="{9D8B030D-6E8A-4147-A177-3AD203B41FA5}">
                      <a16:colId xmlns:a16="http://schemas.microsoft.com/office/drawing/2014/main" val="1709235077"/>
                    </a:ext>
                  </a:extLst>
                </a:gridCol>
                <a:gridCol w="1018699">
                  <a:extLst>
                    <a:ext uri="{9D8B030D-6E8A-4147-A177-3AD203B41FA5}">
                      <a16:colId xmlns:a16="http://schemas.microsoft.com/office/drawing/2014/main" val="2405268718"/>
                    </a:ext>
                  </a:extLst>
                </a:gridCol>
                <a:gridCol w="1018699">
                  <a:extLst>
                    <a:ext uri="{9D8B030D-6E8A-4147-A177-3AD203B41FA5}">
                      <a16:colId xmlns:a16="http://schemas.microsoft.com/office/drawing/2014/main" val="2071884167"/>
                    </a:ext>
                  </a:extLst>
                </a:gridCol>
                <a:gridCol w="1018699">
                  <a:extLst>
                    <a:ext uri="{9D8B030D-6E8A-4147-A177-3AD203B41FA5}">
                      <a16:colId xmlns:a16="http://schemas.microsoft.com/office/drawing/2014/main" val="316528441"/>
                    </a:ext>
                  </a:extLst>
                </a:gridCol>
                <a:gridCol w="1018699">
                  <a:extLst>
                    <a:ext uri="{9D8B030D-6E8A-4147-A177-3AD203B41FA5}">
                      <a16:colId xmlns:a16="http://schemas.microsoft.com/office/drawing/2014/main" val="1404729347"/>
                    </a:ext>
                  </a:extLst>
                </a:gridCol>
                <a:gridCol w="1018699">
                  <a:extLst>
                    <a:ext uri="{9D8B030D-6E8A-4147-A177-3AD203B41FA5}">
                      <a16:colId xmlns:a16="http://schemas.microsoft.com/office/drawing/2014/main" val="1470616517"/>
                    </a:ext>
                  </a:extLst>
                </a:gridCol>
                <a:gridCol w="1018699">
                  <a:extLst>
                    <a:ext uri="{9D8B030D-6E8A-4147-A177-3AD203B41FA5}">
                      <a16:colId xmlns:a16="http://schemas.microsoft.com/office/drawing/2014/main" val="19790867"/>
                    </a:ext>
                  </a:extLst>
                </a:gridCol>
              </a:tblGrid>
              <a:tr h="238125">
                <a:tc gridSpan="3">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採泥期間</a:t>
                      </a: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No.</a:t>
                      </a: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と底質改善・緩和期間の対応</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0284918"/>
                  </a:ext>
                </a:extLst>
              </a:tr>
              <a:tr h="238125">
                <a:tc>
                  <a:txBody>
                    <a:bodyPr/>
                    <a:lstStyle/>
                    <a:p>
                      <a:pPr algn="ctr" fontAlgn="ct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期間</a:t>
                      </a:r>
                      <a:r>
                        <a:rPr 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ＭＳ Ｐゴシック" panose="020B0600070205080204" pitchFamily="50" charset="-128"/>
                          <a:ea typeface="ＭＳ Ｐゴシック" panose="020B0600070205080204" pitchFamily="50" charset="-128"/>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9457266"/>
                  </a:ext>
                </a:extLst>
              </a:tr>
              <a:tr h="238125">
                <a:tc>
                  <a:txBody>
                    <a:bodyPr/>
                    <a:lstStyle/>
                    <a:p>
                      <a:pPr algn="ctr" fontAlgn="ctr"/>
                      <a:r>
                        <a:rPr lang="ja-JP" altLang="en-US" sz="1200" b="0" i="0" u="none" strike="noStrike">
                          <a:solidFill>
                            <a:srgbClr val="000000"/>
                          </a:solidFill>
                          <a:effectLst/>
                          <a:latin typeface="ＭＳ Ｐゴシック" panose="020B0600070205080204" pitchFamily="50" charset="-128"/>
                          <a:ea typeface="ＭＳ Ｐゴシック" panose="020B0600070205080204" pitchFamily="50" charset="-128"/>
                        </a:rPr>
                        <a:t>実際の期間</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R3.5-6</a:t>
                      </a: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R3.6-8</a:t>
                      </a: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R3.8-9</a:t>
                      </a: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R3.9-10</a:t>
                      </a: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R3.10-11</a:t>
                      </a: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R3.11-R4.2</a:t>
                      </a: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R4.2-5</a:t>
                      </a: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5121069"/>
                  </a:ext>
                </a:extLst>
              </a:tr>
            </a:tbl>
          </a:graphicData>
        </a:graphic>
      </p:graphicFrame>
      <p:sp>
        <p:nvSpPr>
          <p:cNvPr id="35" name="テキスト ボックス 34"/>
          <p:cNvSpPr txBox="1"/>
          <p:nvPr/>
        </p:nvSpPr>
        <p:spPr>
          <a:xfrm>
            <a:off x="411940" y="4634080"/>
            <a:ext cx="4273001" cy="461665"/>
          </a:xfrm>
          <a:prstGeom prst="rect">
            <a:avLst/>
          </a:prstGeom>
          <a:noFill/>
        </p:spPr>
        <p:txBody>
          <a:bodyPr wrap="square" rtlCol="0">
            <a:spAutoFit/>
          </a:bodyPr>
          <a:lstStyle/>
          <a:p>
            <a:r>
              <a:rPr kumimoji="1" lang="ja-JP" altLang="en-US" sz="1200" dirty="0" smtClean="0">
                <a:latin typeface="ＭＳ Ｐゴシック" panose="020B0600070205080204" pitchFamily="50" charset="-128"/>
                <a:ea typeface="ＭＳ Ｐゴシック" panose="020B0600070205080204" pitchFamily="50" charset="-128"/>
              </a:rPr>
              <a:t>下水放流量が多い期間    ：</a:t>
            </a:r>
            <a:r>
              <a:rPr kumimoji="1" lang="en-US" altLang="ja-JP" sz="1200" dirty="0" smtClean="0">
                <a:latin typeface="ＭＳ Ｐゴシック" panose="020B0600070205080204" pitchFamily="50" charset="-128"/>
                <a:ea typeface="ＭＳ Ｐゴシック" panose="020B0600070205080204" pitchFamily="50" charset="-128"/>
              </a:rPr>
              <a:t>R3.5</a:t>
            </a:r>
            <a:r>
              <a:rPr kumimoji="1" lang="ja-JP" altLang="en-US" sz="1200" dirty="0" smtClean="0">
                <a:latin typeface="ＭＳ Ｐゴシック" panose="020B0600070205080204" pitchFamily="50" charset="-128"/>
                <a:ea typeface="ＭＳ Ｐゴシック" panose="020B0600070205080204" pitchFamily="50" charset="-128"/>
              </a:rPr>
              <a:t>月～</a:t>
            </a:r>
            <a:r>
              <a:rPr kumimoji="1" lang="en-US" altLang="ja-JP" sz="1200" dirty="0" smtClean="0">
                <a:latin typeface="ＭＳ Ｐゴシック" panose="020B0600070205080204" pitchFamily="50" charset="-128"/>
                <a:ea typeface="ＭＳ Ｐゴシック" panose="020B0600070205080204" pitchFamily="50" charset="-128"/>
              </a:rPr>
              <a:t>8</a:t>
            </a:r>
            <a:r>
              <a:rPr kumimoji="1" lang="ja-JP" altLang="en-US" sz="1200" dirty="0" smtClean="0">
                <a:latin typeface="ＭＳ Ｐゴシック" panose="020B0600070205080204" pitchFamily="50" charset="-128"/>
                <a:ea typeface="ＭＳ Ｐゴシック" panose="020B0600070205080204" pitchFamily="50" charset="-128"/>
              </a:rPr>
              <a:t>月</a:t>
            </a:r>
            <a:endParaRPr kumimoji="1" lang="en-US" altLang="ja-JP" sz="1200" dirty="0" smtClean="0">
              <a:latin typeface="ＭＳ Ｐゴシック" panose="020B0600070205080204" pitchFamily="50" charset="-128"/>
              <a:ea typeface="ＭＳ Ｐゴシック" panose="020B0600070205080204" pitchFamily="50" charset="-128"/>
            </a:endParaRPr>
          </a:p>
          <a:p>
            <a:r>
              <a:rPr kumimoji="1" lang="ja-JP" altLang="en-US" sz="1200" dirty="0" smtClean="0">
                <a:latin typeface="ＭＳ Ｐゴシック" panose="020B0600070205080204" pitchFamily="50" charset="-128"/>
                <a:ea typeface="ＭＳ Ｐゴシック" panose="020B0600070205080204" pitchFamily="50" charset="-128"/>
              </a:rPr>
              <a:t>下水放流量が少ない期間 ：</a:t>
            </a:r>
            <a:r>
              <a:rPr kumimoji="1" lang="en-US" altLang="ja-JP" sz="1200" dirty="0" smtClean="0">
                <a:latin typeface="ＭＳ Ｐゴシック" panose="020B0600070205080204" pitchFamily="50" charset="-128"/>
                <a:ea typeface="ＭＳ Ｐゴシック" panose="020B0600070205080204" pitchFamily="50" charset="-128"/>
              </a:rPr>
              <a:t>R3.9</a:t>
            </a:r>
            <a:r>
              <a:rPr kumimoji="1" lang="ja-JP" altLang="en-US" sz="1200" dirty="0" smtClean="0">
                <a:latin typeface="ＭＳ Ｐゴシック" panose="020B0600070205080204" pitchFamily="50" charset="-128"/>
                <a:ea typeface="ＭＳ Ｐゴシック" panose="020B0600070205080204" pitchFamily="50" charset="-128"/>
              </a:rPr>
              <a:t>月～</a:t>
            </a:r>
            <a:r>
              <a:rPr kumimoji="1" lang="en-US" altLang="ja-JP" sz="1200" dirty="0" smtClean="0">
                <a:latin typeface="ＭＳ Ｐゴシック" panose="020B0600070205080204" pitchFamily="50" charset="-128"/>
                <a:ea typeface="ＭＳ Ｐゴシック" panose="020B0600070205080204" pitchFamily="50" charset="-128"/>
              </a:rPr>
              <a:t>R4.5</a:t>
            </a:r>
            <a:r>
              <a:rPr kumimoji="1" lang="ja-JP" altLang="en-US" sz="1200" dirty="0" smtClean="0">
                <a:latin typeface="ＭＳ Ｐゴシック" panose="020B0600070205080204" pitchFamily="50" charset="-128"/>
                <a:ea typeface="ＭＳ Ｐゴシック" panose="020B0600070205080204" pitchFamily="50" charset="-128"/>
              </a:rPr>
              <a:t>月</a:t>
            </a:r>
            <a:endParaRPr kumimoji="1" lang="en-US" altLang="ja-JP" sz="1200" dirty="0" smtClean="0">
              <a:latin typeface="ＭＳ Ｐゴシック" panose="020B0600070205080204" pitchFamily="50" charset="-128"/>
              <a:ea typeface="ＭＳ Ｐゴシック" panose="020B0600070205080204" pitchFamily="50" charset="-128"/>
            </a:endParaRPr>
          </a:p>
        </p:txBody>
      </p:sp>
      <p:cxnSp>
        <p:nvCxnSpPr>
          <p:cNvPr id="42" name="直線矢印コネクタ 41"/>
          <p:cNvCxnSpPr/>
          <p:nvPr/>
        </p:nvCxnSpPr>
        <p:spPr>
          <a:xfrm>
            <a:off x="2166726" y="3402648"/>
            <a:ext cx="1190859" cy="5572"/>
          </a:xfrm>
          <a:prstGeom prst="straightConnector1">
            <a:avLst/>
          </a:prstGeom>
          <a:ln w="38100">
            <a:solidFill>
              <a:srgbClr val="92D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a:xfrm flipV="1">
            <a:off x="6418918" y="3403150"/>
            <a:ext cx="4056213" cy="6323"/>
          </a:xfrm>
          <a:prstGeom prst="straightConnector1">
            <a:avLst/>
          </a:prstGeom>
          <a:ln w="38100">
            <a:solidFill>
              <a:srgbClr val="92D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a:off x="10576349" y="3402648"/>
            <a:ext cx="4062425" cy="10701"/>
          </a:xfrm>
          <a:prstGeom prst="straightConnector1">
            <a:avLst/>
          </a:prstGeom>
          <a:ln w="38100">
            <a:solidFill>
              <a:srgbClr val="92D050"/>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31" name="表 63">
            <a:extLst>
              <a:ext uri="{FF2B5EF4-FFF2-40B4-BE49-F238E27FC236}">
                <a16:creationId xmlns:a16="http://schemas.microsoft.com/office/drawing/2014/main" id="{3CCE8C38-B3CB-4D75-8BAD-538516DD1DB2}"/>
              </a:ext>
            </a:extLst>
          </p:cNvPr>
          <p:cNvGraphicFramePr>
            <a:graphicFrameLocks noGrp="1"/>
          </p:cNvGraphicFramePr>
          <p:nvPr>
            <p:extLst>
              <p:ext uri="{D42A27DB-BD31-4B8C-83A1-F6EECF244321}">
                <p14:modId xmlns:p14="http://schemas.microsoft.com/office/powerpoint/2010/main" val="2254828363"/>
              </p:ext>
            </p:extLst>
          </p:nvPr>
        </p:nvGraphicFramePr>
        <p:xfrm>
          <a:off x="10193719" y="7814508"/>
          <a:ext cx="2764922" cy="1745280"/>
        </p:xfrm>
        <a:graphic>
          <a:graphicData uri="http://schemas.openxmlformats.org/drawingml/2006/table">
            <a:tbl>
              <a:tblPr firstRow="1" bandRow="1">
                <a:tableStyleId>{5940675A-B579-460E-94D1-54222C63F5DA}</a:tableStyleId>
              </a:tblPr>
              <a:tblGrid>
                <a:gridCol w="576000">
                  <a:extLst>
                    <a:ext uri="{9D8B030D-6E8A-4147-A177-3AD203B41FA5}">
                      <a16:colId xmlns:a16="http://schemas.microsoft.com/office/drawing/2014/main" val="4249874186"/>
                    </a:ext>
                  </a:extLst>
                </a:gridCol>
                <a:gridCol w="432000">
                  <a:extLst>
                    <a:ext uri="{9D8B030D-6E8A-4147-A177-3AD203B41FA5}">
                      <a16:colId xmlns:a16="http://schemas.microsoft.com/office/drawing/2014/main" val="4182326326"/>
                    </a:ext>
                  </a:extLst>
                </a:gridCol>
                <a:gridCol w="432000">
                  <a:extLst>
                    <a:ext uri="{9D8B030D-6E8A-4147-A177-3AD203B41FA5}">
                      <a16:colId xmlns:a16="http://schemas.microsoft.com/office/drawing/2014/main" val="2468637002"/>
                    </a:ext>
                  </a:extLst>
                </a:gridCol>
                <a:gridCol w="432000">
                  <a:extLst>
                    <a:ext uri="{9D8B030D-6E8A-4147-A177-3AD203B41FA5}">
                      <a16:colId xmlns:a16="http://schemas.microsoft.com/office/drawing/2014/main" val="1115386694"/>
                    </a:ext>
                  </a:extLst>
                </a:gridCol>
                <a:gridCol w="432000">
                  <a:extLst>
                    <a:ext uri="{9D8B030D-6E8A-4147-A177-3AD203B41FA5}">
                      <a16:colId xmlns:a16="http://schemas.microsoft.com/office/drawing/2014/main" val="890436440"/>
                    </a:ext>
                  </a:extLst>
                </a:gridCol>
                <a:gridCol w="460922">
                  <a:extLst>
                    <a:ext uri="{9D8B030D-6E8A-4147-A177-3AD203B41FA5}">
                      <a16:colId xmlns:a16="http://schemas.microsoft.com/office/drawing/2014/main" val="1038366537"/>
                    </a:ext>
                  </a:extLst>
                </a:gridCol>
              </a:tblGrid>
              <a:tr h="216000">
                <a:tc rowSpan="3">
                  <a:txBody>
                    <a:bodyPr/>
                    <a:lstStyle/>
                    <a:p>
                      <a:pPr algn="ctr"/>
                      <a:r>
                        <a:rPr kumimoji="1" lang="ja-JP" altLang="en-US" sz="900" dirty="0">
                          <a:latin typeface="ＭＳ Ｐゴシック" panose="020B0600070205080204" pitchFamily="50" charset="-128"/>
                          <a:ea typeface="ＭＳ Ｐゴシック" panose="020B0600070205080204" pitchFamily="50" charset="-128"/>
                        </a:rPr>
                        <a:t>エリア</a:t>
                      </a:r>
                    </a:p>
                  </a:txBody>
                  <a:tcPr marL="36000" marR="36000" marT="0" marB="0" anchor="ctr">
                    <a:solidFill>
                      <a:schemeClr val="bg1">
                        <a:lumMod val="85000"/>
                      </a:schemeClr>
                    </a:solidFill>
                  </a:tcPr>
                </a:tc>
                <a:tc rowSpan="3">
                  <a:txBody>
                    <a:bodyPr/>
                    <a:lstStyle/>
                    <a:p>
                      <a:pPr algn="ctr"/>
                      <a:r>
                        <a:rPr kumimoji="1" lang="ja-JP" altLang="en-US" sz="900" dirty="0">
                          <a:latin typeface="ＭＳ Ｐゴシック" panose="020B0600070205080204" pitchFamily="50" charset="-128"/>
                          <a:ea typeface="ＭＳ Ｐゴシック" panose="020B0600070205080204" pitchFamily="50" charset="-128"/>
                        </a:rPr>
                        <a:t>散布</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ja-JP" altLang="en-US" sz="900" dirty="0">
                          <a:latin typeface="ＭＳ Ｐゴシック" panose="020B0600070205080204" pitchFamily="50" charset="-128"/>
                          <a:ea typeface="ＭＳ Ｐゴシック" panose="020B0600070205080204" pitchFamily="50" charset="-128"/>
                        </a:rPr>
                        <a:t>回数</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en-US" altLang="ja-JP" sz="900" dirty="0">
                          <a:latin typeface="ＭＳ Ｐゴシック" panose="020B0600070205080204" pitchFamily="50" charset="-128"/>
                          <a:ea typeface="ＭＳ Ｐゴシック" panose="020B0600070205080204" pitchFamily="50" charset="-128"/>
                        </a:rPr>
                        <a:t>(</a:t>
                      </a:r>
                      <a:r>
                        <a:rPr kumimoji="1" lang="ja-JP" altLang="en-US" sz="900" dirty="0">
                          <a:latin typeface="ＭＳ Ｐゴシック" panose="020B0600070205080204" pitchFamily="50" charset="-128"/>
                          <a:ea typeface="ＭＳ Ｐゴシック" panose="020B0600070205080204" pitchFamily="50" charset="-128"/>
                        </a:rPr>
                        <a:t>年間</a:t>
                      </a:r>
                      <a:r>
                        <a:rPr kumimoji="1" lang="en-US" altLang="ja-JP" sz="900" dirty="0">
                          <a:latin typeface="ＭＳ Ｐゴシック" panose="020B0600070205080204" pitchFamily="50" charset="-128"/>
                          <a:ea typeface="ＭＳ Ｐゴシック" panose="020B0600070205080204" pitchFamily="50" charset="-128"/>
                        </a:rPr>
                        <a:t>)</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tc gridSpan="4">
                  <a:txBody>
                    <a:bodyPr/>
                    <a:lstStyle/>
                    <a:p>
                      <a:pPr algn="ctr"/>
                      <a:r>
                        <a:rPr kumimoji="1" lang="ja-JP" altLang="en-US" sz="900" dirty="0">
                          <a:latin typeface="ＭＳ Ｐゴシック" panose="020B0600070205080204" pitchFamily="50" charset="-128"/>
                          <a:ea typeface="ＭＳ Ｐゴシック" panose="020B0600070205080204" pitchFamily="50" charset="-128"/>
                        </a:rPr>
                        <a:t>散布量</a:t>
                      </a:r>
                    </a:p>
                  </a:txBody>
                  <a:tcPr marL="36000" marR="36000"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extLst>
                  <a:ext uri="{0D108BD9-81ED-4DB2-BD59-A6C34878D82A}">
                    <a16:rowId xmlns:a16="http://schemas.microsoft.com/office/drawing/2014/main" val="1822167165"/>
                  </a:ext>
                </a:extLst>
              </a:tr>
              <a:tr h="216000">
                <a:tc vMerge="1">
                  <a:txBody>
                    <a:bodyPr/>
                    <a:lstStyle/>
                    <a:p>
                      <a:endParaRPr kumimoji="1" lang="ja-JP" altLang="en-US"/>
                    </a:p>
                  </a:txBody>
                  <a:tcPr/>
                </a:tc>
                <a:tc vMerge="1">
                  <a:txBody>
                    <a:bodyPr/>
                    <a:lstStyle/>
                    <a:p>
                      <a:endParaRPr kumimoji="1" lang="ja-JP" altLang="en-US"/>
                    </a:p>
                  </a:txBody>
                  <a:tcPr/>
                </a:tc>
                <a:tc gridSpan="2">
                  <a:txBody>
                    <a:bodyPr/>
                    <a:lstStyle/>
                    <a:p>
                      <a:pPr algn="ctr"/>
                      <a:r>
                        <a:rPr kumimoji="1" lang="ja-JP" altLang="en-US" sz="900" dirty="0">
                          <a:latin typeface="ＭＳ Ｐゴシック" panose="020B0600070205080204" pitchFamily="50" charset="-128"/>
                          <a:ea typeface="ＭＳ Ｐゴシック" panose="020B0600070205080204" pitchFamily="50" charset="-128"/>
                        </a:rPr>
                        <a:t>実験区</a:t>
                      </a:r>
                      <a:r>
                        <a:rPr kumimoji="1" lang="en-US" altLang="ja-JP" sz="900" dirty="0">
                          <a:latin typeface="ＭＳ Ｐゴシック" panose="020B0600070205080204" pitchFamily="50" charset="-128"/>
                          <a:ea typeface="ＭＳ Ｐゴシック" panose="020B0600070205080204" pitchFamily="50" charset="-128"/>
                        </a:rPr>
                        <a:t>1</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gridSpan="2">
                  <a:txBody>
                    <a:bodyPr/>
                    <a:lstStyle/>
                    <a:p>
                      <a:pPr algn="ctr"/>
                      <a:r>
                        <a:rPr kumimoji="1" lang="ja-JP" altLang="en-US" sz="900" dirty="0">
                          <a:latin typeface="ＭＳ Ｐゴシック" panose="020B0600070205080204" pitchFamily="50" charset="-128"/>
                          <a:ea typeface="ＭＳ Ｐゴシック" panose="020B0600070205080204" pitchFamily="50" charset="-128"/>
                        </a:rPr>
                        <a:t>実験区</a:t>
                      </a:r>
                      <a:r>
                        <a:rPr kumimoji="1" lang="en-US" altLang="ja-JP" sz="900" dirty="0">
                          <a:latin typeface="ＭＳ Ｐゴシック" panose="020B0600070205080204" pitchFamily="50" charset="-128"/>
                          <a:ea typeface="ＭＳ Ｐゴシック" panose="020B0600070205080204" pitchFamily="50" charset="-128"/>
                        </a:rPr>
                        <a:t>2</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extLst>
                  <a:ext uri="{0D108BD9-81ED-4DB2-BD59-A6C34878D82A}">
                    <a16:rowId xmlns:a16="http://schemas.microsoft.com/office/drawing/2014/main" val="922520991"/>
                  </a:ext>
                </a:extLst>
              </a:tr>
              <a:tr h="216000">
                <a:tc v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v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総量</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en-US" altLang="ja-JP" sz="900" dirty="0">
                          <a:latin typeface="ＭＳ Ｐゴシック" panose="020B0600070205080204" pitchFamily="50" charset="-128"/>
                          <a:ea typeface="ＭＳ Ｐゴシック" panose="020B0600070205080204" pitchFamily="50" charset="-128"/>
                        </a:rPr>
                        <a:t>(kg)</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単位量</a:t>
                      </a:r>
                      <a:r>
                        <a:rPr kumimoji="1" lang="en-US" altLang="ja-JP" sz="900" dirty="0">
                          <a:latin typeface="ＭＳ Ｐゴシック" panose="020B0600070205080204" pitchFamily="50" charset="-128"/>
                          <a:ea typeface="ＭＳ Ｐゴシック" panose="020B0600070205080204" pitchFamily="50" charset="-128"/>
                        </a:rPr>
                        <a:t>(kg/m</a:t>
                      </a:r>
                      <a:r>
                        <a:rPr kumimoji="1" lang="en-US" altLang="ja-JP" sz="900" baseline="30000" dirty="0">
                          <a:latin typeface="ＭＳ Ｐゴシック" panose="020B0600070205080204" pitchFamily="50" charset="-128"/>
                          <a:ea typeface="ＭＳ Ｐゴシック" panose="020B0600070205080204" pitchFamily="50" charset="-128"/>
                        </a:rPr>
                        <a:t>2</a:t>
                      </a:r>
                      <a:r>
                        <a:rPr kumimoji="1" lang="en-US" altLang="ja-JP" sz="900" dirty="0">
                          <a:latin typeface="ＭＳ Ｐゴシック" panose="020B0600070205080204" pitchFamily="50" charset="-128"/>
                          <a:ea typeface="ＭＳ Ｐゴシック" panose="020B0600070205080204" pitchFamily="50" charset="-128"/>
                        </a:rPr>
                        <a:t>)</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総量</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en-US" altLang="ja-JP" sz="900" dirty="0">
                          <a:latin typeface="ＭＳ Ｐゴシック" panose="020B0600070205080204" pitchFamily="50" charset="-128"/>
                          <a:ea typeface="ＭＳ Ｐゴシック" panose="020B0600070205080204" pitchFamily="50" charset="-128"/>
                        </a:rPr>
                        <a:t>(kg)</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単位量</a:t>
                      </a:r>
                      <a:r>
                        <a:rPr kumimoji="1" lang="en-US" altLang="ja-JP" sz="900" dirty="0">
                          <a:latin typeface="ＭＳ Ｐゴシック" panose="020B0600070205080204" pitchFamily="50" charset="-128"/>
                          <a:ea typeface="ＭＳ Ｐゴシック" panose="020B0600070205080204" pitchFamily="50" charset="-128"/>
                        </a:rPr>
                        <a:t>(kg/m</a:t>
                      </a:r>
                      <a:r>
                        <a:rPr kumimoji="1" lang="en-US" altLang="ja-JP" sz="900" baseline="30000" dirty="0">
                          <a:latin typeface="ＭＳ Ｐゴシック" panose="020B0600070205080204" pitchFamily="50" charset="-128"/>
                          <a:ea typeface="ＭＳ Ｐゴシック" panose="020B0600070205080204" pitchFamily="50" charset="-128"/>
                        </a:rPr>
                        <a:t>2</a:t>
                      </a:r>
                      <a:r>
                        <a:rPr kumimoji="1" lang="en-US" altLang="ja-JP" sz="900" dirty="0">
                          <a:latin typeface="ＭＳ Ｐゴシック" panose="020B0600070205080204" pitchFamily="50" charset="-128"/>
                          <a:ea typeface="ＭＳ Ｐゴシック" panose="020B0600070205080204" pitchFamily="50" charset="-128"/>
                        </a:rPr>
                        <a:t>)</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extLst>
                  <a:ext uri="{0D108BD9-81ED-4DB2-BD59-A6C34878D82A}">
                    <a16:rowId xmlns:a16="http://schemas.microsoft.com/office/drawing/2014/main" val="3347425879"/>
                  </a:ext>
                </a:extLst>
              </a:tr>
              <a:tr h="216000">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エリア</a:t>
                      </a:r>
                      <a:r>
                        <a:rPr kumimoji="1" lang="en-US" altLang="ja-JP" sz="900" dirty="0">
                          <a:latin typeface="ＭＳ Ｐゴシック" panose="020B0600070205080204" pitchFamily="50" charset="-128"/>
                          <a:ea typeface="ＭＳ Ｐゴシック" panose="020B0600070205080204" pitchFamily="50" charset="-128"/>
                        </a:rPr>
                        <a:t>1</a:t>
                      </a:r>
                    </a:p>
                    <a:p>
                      <a:pPr algn="ctr"/>
                      <a:r>
                        <a:rPr kumimoji="1" lang="ja-JP" altLang="en-US" sz="900" dirty="0">
                          <a:latin typeface="ＭＳ Ｐゴシック" panose="020B0600070205080204" pitchFamily="50" charset="-128"/>
                          <a:ea typeface="ＭＳ Ｐゴシック" panose="020B0600070205080204" pitchFamily="50" charset="-128"/>
                        </a:rPr>
                        <a:t>万才橋</a:t>
                      </a:r>
                    </a:p>
                  </a:txBody>
                  <a:tcPr marL="36000" marR="36000" marT="36000" marB="36000" anchor="ct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a:t>
                      </a:r>
                      <a:r>
                        <a:rPr kumimoji="1" lang="ja-JP" altLang="en-US" sz="900" dirty="0">
                          <a:latin typeface="ＭＳ Ｐゴシック" panose="020B0600070205080204" pitchFamily="50" charset="-128"/>
                          <a:ea typeface="ＭＳ Ｐゴシック" panose="020B0600070205080204" pitchFamily="50" charset="-128"/>
                        </a:rPr>
                        <a:t>回</a:t>
                      </a:r>
                    </a:p>
                  </a:txBody>
                  <a:tcPr marL="36000" marR="36000" marT="36000" marB="36000" anchor="ctr">
                    <a:lnR w="12700" cap="flat" cmpd="sng" algn="ctr">
                      <a:solidFill>
                        <a:schemeClr val="tx1"/>
                      </a:solidFill>
                      <a:prstDash val="solid"/>
                      <a:round/>
                      <a:headEnd type="none" w="med" len="med"/>
                      <a:tailEnd type="none" w="med" len="med"/>
                    </a:lnR>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43.2</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0.9</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86.4</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12700" cap="flat" cmpd="sng" algn="ctr">
                      <a:solidFill>
                        <a:schemeClr val="tx1"/>
                      </a:solidFill>
                      <a:prstDash val="solid"/>
                      <a:round/>
                      <a:headEnd type="none" w="med" len="med"/>
                      <a:tailEnd type="none" w="med" len="med"/>
                    </a:lnL>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1.8</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solidFill>
                      <a:srgbClr val="FFCCFF"/>
                    </a:solidFill>
                  </a:tcPr>
                </a:tc>
                <a:extLst>
                  <a:ext uri="{0D108BD9-81ED-4DB2-BD59-A6C34878D82A}">
                    <a16:rowId xmlns:a16="http://schemas.microsoft.com/office/drawing/2014/main" val="332637755"/>
                  </a:ext>
                </a:extLst>
              </a:tr>
              <a:tr h="216000">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エリア</a:t>
                      </a:r>
                      <a:r>
                        <a:rPr kumimoji="1" lang="en-US" altLang="ja-JP" sz="900" dirty="0">
                          <a:latin typeface="ＭＳ Ｐゴシック" panose="020B0600070205080204" pitchFamily="50" charset="-128"/>
                          <a:ea typeface="ＭＳ Ｐゴシック" panose="020B0600070205080204" pitchFamily="50" charset="-128"/>
                        </a:rPr>
                        <a:t>2</a:t>
                      </a:r>
                    </a:p>
                    <a:p>
                      <a:pPr algn="ctr"/>
                      <a:r>
                        <a:rPr kumimoji="1" lang="ja-JP" altLang="en-US" sz="900" dirty="0">
                          <a:latin typeface="ＭＳ Ｐゴシック" panose="020B0600070205080204" pitchFamily="50" charset="-128"/>
                          <a:ea typeface="ＭＳ Ｐゴシック" panose="020B0600070205080204" pitchFamily="50" charset="-128"/>
                        </a:rPr>
                        <a:t>千歳橋</a:t>
                      </a:r>
                    </a:p>
                  </a:txBody>
                  <a:tcPr marL="36000" marR="36000" marT="36000" marB="36000" anchor="ct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4</a:t>
                      </a:r>
                      <a:r>
                        <a:rPr kumimoji="1" lang="ja-JP" altLang="en-US" sz="900" dirty="0">
                          <a:latin typeface="ＭＳ Ｐゴシック" panose="020B0600070205080204" pitchFamily="50" charset="-128"/>
                          <a:ea typeface="ＭＳ Ｐゴシック" panose="020B0600070205080204" pitchFamily="50" charset="-128"/>
                        </a:rPr>
                        <a:t>回</a:t>
                      </a:r>
                    </a:p>
                  </a:txBody>
                  <a:tcPr marL="36000" marR="36000" marT="36000" marB="36000" anchor="ctr">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115.2</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0.6</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172.8</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0.9</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3527908586"/>
                  </a:ext>
                </a:extLst>
              </a:tr>
              <a:tr h="216000">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エリア３</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ja-JP" altLang="en-US" sz="900" dirty="0">
                          <a:latin typeface="ＭＳ Ｐゴシック" panose="020B0600070205080204" pitchFamily="50" charset="-128"/>
                          <a:ea typeface="ＭＳ Ｐゴシック" panose="020B0600070205080204" pitchFamily="50" charset="-128"/>
                        </a:rPr>
                        <a:t>南弁天橋</a:t>
                      </a:r>
                    </a:p>
                  </a:txBody>
                  <a:tcPr marL="36000" marR="36000" marT="36000" marB="36000" anchor="ctr">
                    <a:lnR w="12700" cap="flat" cmpd="sng" algn="ctr">
                      <a:solidFill>
                        <a:schemeClr val="tx1"/>
                      </a:solidFill>
                      <a:prstDash val="solid"/>
                      <a:round/>
                      <a:headEnd type="none" w="med" len="med"/>
                      <a:tailEnd type="none" w="med" len="med"/>
                    </a:lnR>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6</a:t>
                      </a:r>
                      <a:r>
                        <a:rPr kumimoji="1" lang="ja-JP" altLang="en-US" sz="900" dirty="0">
                          <a:latin typeface="ＭＳ Ｐゴシック" panose="020B0600070205080204" pitchFamily="50" charset="-128"/>
                          <a:ea typeface="ＭＳ Ｐゴシック" panose="020B0600070205080204" pitchFamily="50" charset="-128"/>
                        </a:rPr>
                        <a:t>回</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172.8</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0.6</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259.2</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0.9</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1777216447"/>
                  </a:ext>
                </a:extLst>
              </a:tr>
            </a:tbl>
          </a:graphicData>
        </a:graphic>
      </p:graphicFrame>
      <p:sp>
        <p:nvSpPr>
          <p:cNvPr id="32" name="テキスト ボックス 31">
            <a:extLst>
              <a:ext uri="{FF2B5EF4-FFF2-40B4-BE49-F238E27FC236}">
                <a16:creationId xmlns:a16="http://schemas.microsoft.com/office/drawing/2014/main" id="{0B677973-D0F0-4BF9-843F-5ECD9C850D71}"/>
              </a:ext>
            </a:extLst>
          </p:cNvPr>
          <p:cNvSpPr txBox="1"/>
          <p:nvPr/>
        </p:nvSpPr>
        <p:spPr>
          <a:xfrm>
            <a:off x="12914917" y="9652333"/>
            <a:ext cx="2735350" cy="540000"/>
          </a:xfrm>
          <a:prstGeom prst="rect">
            <a:avLst/>
          </a:prstGeom>
          <a:noFill/>
        </p:spPr>
        <p:txBody>
          <a:bodyPr wrap="square" lIns="0" tIns="0" rIns="0" bIns="0" rtlCol="0" anchor="t" anchorCtr="0">
            <a:noAutofit/>
          </a:bodyPr>
          <a:lstStyle/>
          <a:p>
            <a:pPr>
              <a:lnSpc>
                <a:spcPts val="1300"/>
              </a:lnSpc>
            </a:pP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南弁天橋・実験区</a:t>
            </a:r>
            <a:r>
              <a:rPr lang="en-US" altLang="ja-JP" sz="1000" dirty="0">
                <a:latin typeface="ＭＳ Ｐゴシック" panose="020B0600070205080204" pitchFamily="50" charset="-128"/>
                <a:ea typeface="ＭＳ Ｐゴシック" panose="020B0600070205080204" pitchFamily="50" charset="-128"/>
              </a:rPr>
              <a:t>3-2】</a:t>
            </a:r>
          </a:p>
          <a:p>
            <a:pPr marL="72000" indent="-72000">
              <a:lnSpc>
                <a:spcPts val="1300"/>
              </a:lnSpc>
            </a:pPr>
            <a:r>
              <a:rPr lang="ja-JP" altLang="en-US" sz="1000" dirty="0">
                <a:latin typeface="ＭＳ Ｐゴシック" panose="020B0600070205080204" pitchFamily="50" charset="-128"/>
                <a:ea typeface="ＭＳ Ｐゴシック" panose="020B0600070205080204" pitchFamily="50" charset="-128"/>
              </a:rPr>
              <a:t>・単位散布量は基準どおり</a:t>
            </a:r>
            <a:endParaRPr lang="en-US" altLang="ja-JP" sz="1000" dirty="0">
              <a:latin typeface="ＭＳ Ｐゴシック" panose="020B0600070205080204" pitchFamily="50" charset="-128"/>
              <a:ea typeface="ＭＳ Ｐゴシック" panose="020B0600070205080204" pitchFamily="50" charset="-128"/>
            </a:endParaRPr>
          </a:p>
          <a:p>
            <a:pPr marL="72000" indent="-72000">
              <a:lnSpc>
                <a:spcPts val="1300"/>
              </a:lnSpc>
            </a:pPr>
            <a:r>
              <a:rPr lang="ja-JP" altLang="en-US" sz="1000" dirty="0">
                <a:latin typeface="ＭＳ Ｐゴシック" panose="020B0600070205080204" pitchFamily="50" charset="-128"/>
                <a:ea typeface="ＭＳ Ｐゴシック" panose="020B0600070205080204" pitchFamily="50" charset="-128"/>
              </a:rPr>
              <a:t>・散布回数が多く、総散布量が多い</a:t>
            </a:r>
          </a:p>
        </p:txBody>
      </p:sp>
      <p:grpSp>
        <p:nvGrpSpPr>
          <p:cNvPr id="33" name="グループ化 32">
            <a:extLst>
              <a:ext uri="{FF2B5EF4-FFF2-40B4-BE49-F238E27FC236}">
                <a16:creationId xmlns:a16="http://schemas.microsoft.com/office/drawing/2014/main" id="{EC1877F4-7E2D-436E-8179-EFBE6D8CC690}"/>
              </a:ext>
            </a:extLst>
          </p:cNvPr>
          <p:cNvGrpSpPr/>
          <p:nvPr/>
        </p:nvGrpSpPr>
        <p:grpSpPr>
          <a:xfrm>
            <a:off x="10317812" y="9652333"/>
            <a:ext cx="2516735" cy="360000"/>
            <a:chOff x="12275999" y="2880000"/>
            <a:chExt cx="2516735" cy="360000"/>
          </a:xfrm>
        </p:grpSpPr>
        <p:sp>
          <p:nvSpPr>
            <p:cNvPr id="34" name="テキスト ボックス 33">
              <a:extLst>
                <a:ext uri="{FF2B5EF4-FFF2-40B4-BE49-F238E27FC236}">
                  <a16:creationId xmlns:a16="http://schemas.microsoft.com/office/drawing/2014/main" id="{101D20CF-E00C-4BE9-B676-CE9495FB4B14}"/>
                </a:ext>
              </a:extLst>
            </p:cNvPr>
            <p:cNvSpPr txBox="1"/>
            <p:nvPr/>
          </p:nvSpPr>
          <p:spPr>
            <a:xfrm>
              <a:off x="12275999" y="2880000"/>
              <a:ext cx="2429937" cy="179026"/>
            </a:xfrm>
            <a:prstGeom prst="rect">
              <a:avLst/>
            </a:prstGeom>
            <a:noFill/>
          </p:spPr>
          <p:txBody>
            <a:bodyPr wrap="square" lIns="0" tIns="0" rIns="0" bIns="0" rtlCol="0" anchor="ctr" anchorCtr="0">
              <a:noAutofit/>
            </a:bodyPr>
            <a:lstStyle/>
            <a:p>
              <a:r>
                <a:rPr lang="ja-JP" altLang="en-US" sz="900" dirty="0">
                  <a:latin typeface="ＭＳ Ｐゴシック" panose="020B0600070205080204" pitchFamily="50" charset="-128"/>
                  <a:ea typeface="ＭＳ Ｐゴシック" panose="020B0600070205080204" pitchFamily="50" charset="-128"/>
                </a:rPr>
                <a:t>千歳橋・実験区</a:t>
              </a:r>
              <a:r>
                <a:rPr lang="en-US" altLang="ja-JP" sz="900" dirty="0">
                  <a:latin typeface="ＭＳ Ｐゴシック" panose="020B0600070205080204" pitchFamily="50" charset="-128"/>
                  <a:ea typeface="ＭＳ Ｐゴシック" panose="020B0600070205080204" pitchFamily="50" charset="-128"/>
                </a:rPr>
                <a:t>2-2</a:t>
              </a:r>
              <a:r>
                <a:rPr lang="ja-JP" altLang="en-US" sz="900" dirty="0">
                  <a:latin typeface="ＭＳ Ｐゴシック" panose="020B0600070205080204" pitchFamily="50" charset="-128"/>
                  <a:ea typeface="ＭＳ Ｐゴシック" panose="020B0600070205080204" pitchFamily="50" charset="-128"/>
                </a:rPr>
                <a:t>がメーカー推奨条件</a:t>
              </a:r>
              <a:r>
                <a:rPr lang="en-US" altLang="ja-JP" sz="900" dirty="0">
                  <a:latin typeface="ＭＳ Ｐゴシック" panose="020B0600070205080204" pitchFamily="50" charset="-128"/>
                  <a:ea typeface="ＭＳ Ｐゴシック" panose="020B0600070205080204" pitchFamily="50" charset="-128"/>
                </a:rPr>
                <a:t>(</a:t>
              </a:r>
              <a:r>
                <a:rPr lang="ja-JP" altLang="en-US" sz="900" dirty="0">
                  <a:latin typeface="ＭＳ Ｐゴシック" panose="020B0600070205080204" pitchFamily="50" charset="-128"/>
                  <a:ea typeface="ＭＳ Ｐゴシック" panose="020B0600070205080204" pitchFamily="50" charset="-128"/>
                </a:rPr>
                <a:t>基準</a:t>
              </a:r>
              <a:r>
                <a:rPr lang="en-US" altLang="ja-JP" sz="900" dirty="0">
                  <a:latin typeface="ＭＳ Ｐゴシック" panose="020B0600070205080204" pitchFamily="50" charset="-128"/>
                  <a:ea typeface="ＭＳ Ｐゴシック" panose="020B0600070205080204" pitchFamily="50" charset="-128"/>
                </a:rPr>
                <a:t>)</a:t>
              </a:r>
              <a:endParaRPr lang="ja-JP" altLang="en-US" sz="900" dirty="0">
                <a:latin typeface="ＭＳ Ｐゴシック" panose="020B0600070205080204" pitchFamily="50" charset="-128"/>
                <a:ea typeface="ＭＳ Ｐゴシック" panose="020B0600070205080204" pitchFamily="50" charset="-128"/>
              </a:endParaRPr>
            </a:p>
          </p:txBody>
        </p:sp>
        <p:sp>
          <p:nvSpPr>
            <p:cNvPr id="36" name="テキスト ボックス 35">
              <a:extLst>
                <a:ext uri="{FF2B5EF4-FFF2-40B4-BE49-F238E27FC236}">
                  <a16:creationId xmlns:a16="http://schemas.microsoft.com/office/drawing/2014/main" id="{1B21AC53-3DEF-45A0-9B89-C93B41FF2E0E}"/>
                </a:ext>
              </a:extLst>
            </p:cNvPr>
            <p:cNvSpPr txBox="1"/>
            <p:nvPr/>
          </p:nvSpPr>
          <p:spPr>
            <a:xfrm>
              <a:off x="12420000" y="3060000"/>
              <a:ext cx="756000" cy="180000"/>
            </a:xfrm>
            <a:prstGeom prst="rect">
              <a:avLst/>
            </a:prstGeom>
            <a:noFill/>
          </p:spPr>
          <p:txBody>
            <a:bodyPr wrap="square" lIns="0" tIns="0" rIns="0" bIns="0" rtlCol="0" anchor="ctr" anchorCtr="0">
              <a:noAutofit/>
            </a:bodyPr>
            <a:lstStyle/>
            <a:p>
              <a:pPr>
                <a:lnSpc>
                  <a:spcPts val="1100"/>
                </a:lnSpc>
              </a:pPr>
              <a:r>
                <a:rPr lang="ja-JP" altLang="en-US" sz="900" dirty="0">
                  <a:latin typeface="ＭＳ Ｐゴシック" panose="020B0600070205080204" pitchFamily="50" charset="-128"/>
                  <a:ea typeface="ＭＳ Ｐゴシック" panose="020B0600070205080204" pitchFamily="50" charset="-128"/>
                </a:rPr>
                <a:t>基準より少ない</a:t>
              </a:r>
              <a:endParaRPr lang="en-US" altLang="ja-JP" sz="900" dirty="0">
                <a:latin typeface="ＭＳ Ｐゴシック" panose="020B0600070205080204" pitchFamily="50" charset="-128"/>
                <a:ea typeface="ＭＳ Ｐゴシック" panose="020B0600070205080204" pitchFamily="50" charset="-128"/>
              </a:endParaRPr>
            </a:p>
          </p:txBody>
        </p:sp>
        <p:sp>
          <p:nvSpPr>
            <p:cNvPr id="37" name="正方形/長方形 36">
              <a:extLst>
                <a:ext uri="{FF2B5EF4-FFF2-40B4-BE49-F238E27FC236}">
                  <a16:creationId xmlns:a16="http://schemas.microsoft.com/office/drawing/2014/main" id="{BACFDA2A-46A6-483E-B748-52FAF96A3556}"/>
                </a:ext>
              </a:extLst>
            </p:cNvPr>
            <p:cNvSpPr/>
            <p:nvPr/>
          </p:nvSpPr>
          <p:spPr>
            <a:xfrm>
              <a:off x="12276000" y="3096000"/>
              <a:ext cx="108000" cy="108000"/>
            </a:xfrm>
            <a:prstGeom prst="rect">
              <a:avLst/>
            </a:prstGeom>
            <a:solidFill>
              <a:srgbClr val="CC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296C5429-9EFA-458F-8017-D66FAA57352C}"/>
                </a:ext>
              </a:extLst>
            </p:cNvPr>
            <p:cNvSpPr/>
            <p:nvPr/>
          </p:nvSpPr>
          <p:spPr>
            <a:xfrm>
              <a:off x="13212000" y="3096000"/>
              <a:ext cx="108000" cy="108000"/>
            </a:xfrm>
            <a:prstGeom prst="rect">
              <a:avLst/>
            </a:prstGeom>
            <a:solidFill>
              <a:srgbClr val="CC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1EF5D999-DDAA-402E-AF36-FB97B18C7B6F}"/>
                </a:ext>
              </a:extLst>
            </p:cNvPr>
            <p:cNvSpPr/>
            <p:nvPr/>
          </p:nvSpPr>
          <p:spPr>
            <a:xfrm>
              <a:off x="13964734" y="3096000"/>
              <a:ext cx="108000" cy="108000"/>
            </a:xfrm>
            <a:prstGeom prst="rect">
              <a:avLst/>
            </a:prstGeom>
            <a:solidFill>
              <a:srgbClr val="FFCC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80D77A92-1FD1-426E-ABA9-020C2A9A5CEC}"/>
                </a:ext>
              </a:extLst>
            </p:cNvPr>
            <p:cNvSpPr txBox="1"/>
            <p:nvPr/>
          </p:nvSpPr>
          <p:spPr>
            <a:xfrm>
              <a:off x="13356000" y="3060000"/>
              <a:ext cx="684000" cy="180000"/>
            </a:xfrm>
            <a:prstGeom prst="rect">
              <a:avLst/>
            </a:prstGeom>
            <a:noFill/>
          </p:spPr>
          <p:txBody>
            <a:bodyPr wrap="square" lIns="0" tIns="0" rIns="0" bIns="0" rtlCol="0" anchor="ctr" anchorCtr="0">
              <a:noAutofit/>
            </a:bodyPr>
            <a:lstStyle/>
            <a:p>
              <a:pPr>
                <a:lnSpc>
                  <a:spcPts val="1100"/>
                </a:lnSpc>
              </a:pPr>
              <a:r>
                <a:rPr lang="ja-JP" altLang="en-US" sz="900" dirty="0">
                  <a:latin typeface="ＭＳ Ｐゴシック" panose="020B0600070205080204" pitchFamily="50" charset="-128"/>
                  <a:ea typeface="ＭＳ Ｐゴシック" panose="020B0600070205080204" pitchFamily="50" charset="-128"/>
                </a:rPr>
                <a:t>基準と同じ</a:t>
              </a:r>
              <a:endParaRPr lang="en-US" altLang="ja-JP" sz="900" dirty="0">
                <a:latin typeface="ＭＳ Ｐゴシック" panose="020B0600070205080204" pitchFamily="50" charset="-128"/>
                <a:ea typeface="ＭＳ Ｐゴシック" panose="020B0600070205080204" pitchFamily="50" charset="-128"/>
              </a:endParaRPr>
            </a:p>
          </p:txBody>
        </p:sp>
        <p:sp>
          <p:nvSpPr>
            <p:cNvPr id="41" name="テキスト ボックス 40">
              <a:extLst>
                <a:ext uri="{FF2B5EF4-FFF2-40B4-BE49-F238E27FC236}">
                  <a16:creationId xmlns:a16="http://schemas.microsoft.com/office/drawing/2014/main" id="{C13934B7-A2B7-496D-AE29-476CF767C360}"/>
                </a:ext>
              </a:extLst>
            </p:cNvPr>
            <p:cNvSpPr txBox="1"/>
            <p:nvPr/>
          </p:nvSpPr>
          <p:spPr>
            <a:xfrm>
              <a:off x="14108734" y="3060000"/>
              <a:ext cx="684000" cy="180000"/>
            </a:xfrm>
            <a:prstGeom prst="rect">
              <a:avLst/>
            </a:prstGeom>
            <a:noFill/>
          </p:spPr>
          <p:txBody>
            <a:bodyPr wrap="square" lIns="0" tIns="0" rIns="0" bIns="0" rtlCol="0" anchor="ctr" anchorCtr="0">
              <a:noAutofit/>
            </a:bodyPr>
            <a:lstStyle/>
            <a:p>
              <a:pPr>
                <a:lnSpc>
                  <a:spcPts val="1100"/>
                </a:lnSpc>
              </a:pPr>
              <a:r>
                <a:rPr lang="ja-JP" altLang="en-US" sz="900" dirty="0">
                  <a:latin typeface="ＭＳ Ｐゴシック" panose="020B0600070205080204" pitchFamily="50" charset="-128"/>
                  <a:ea typeface="ＭＳ Ｐゴシック" panose="020B0600070205080204" pitchFamily="50" charset="-128"/>
                </a:rPr>
                <a:t>基準より多い</a:t>
              </a:r>
              <a:endParaRPr lang="en-US" altLang="ja-JP" sz="900" dirty="0">
                <a:latin typeface="ＭＳ Ｐゴシック" panose="020B0600070205080204" pitchFamily="50" charset="-128"/>
                <a:ea typeface="ＭＳ Ｐゴシック" panose="020B0600070205080204" pitchFamily="50" charset="-128"/>
              </a:endParaRPr>
            </a:p>
          </p:txBody>
        </p:sp>
      </p:grpSp>
      <p:sp>
        <p:nvSpPr>
          <p:cNvPr id="22" name="正方形/長方形 21"/>
          <p:cNvSpPr/>
          <p:nvPr/>
        </p:nvSpPr>
        <p:spPr>
          <a:xfrm>
            <a:off x="502418" y="10162188"/>
            <a:ext cx="160773" cy="129681"/>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28"/>
          <p:cNvGrpSpPr/>
          <p:nvPr/>
        </p:nvGrpSpPr>
        <p:grpSpPr>
          <a:xfrm>
            <a:off x="502418" y="8198259"/>
            <a:ext cx="5935550" cy="257984"/>
            <a:chOff x="502418" y="8196075"/>
            <a:chExt cx="5935550" cy="257984"/>
          </a:xfrm>
        </p:grpSpPr>
        <p:sp>
          <p:nvSpPr>
            <p:cNvPr id="43" name="正方形/長方形 42"/>
            <p:cNvSpPr/>
            <p:nvPr/>
          </p:nvSpPr>
          <p:spPr>
            <a:xfrm>
              <a:off x="502418" y="8260458"/>
              <a:ext cx="160773" cy="129681"/>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634522" y="8196075"/>
              <a:ext cx="1799860" cy="246221"/>
            </a:xfrm>
            <a:prstGeom prst="rect">
              <a:avLst/>
            </a:prstGeom>
            <a:noFill/>
          </p:spPr>
          <p:txBody>
            <a:bodyPr wrap="square" rtlCol="0">
              <a:spAutoFit/>
            </a:bodyPr>
            <a:lstStyle/>
            <a:p>
              <a:r>
                <a:rPr kumimoji="1" lang="ja-JP" altLang="en-US" sz="900" dirty="0" smtClean="0">
                  <a:latin typeface="ＭＳ Ｐゴシック" panose="020B0600070205080204" pitchFamily="50" charset="-128"/>
                  <a:ea typeface="ＭＳ Ｐゴシック" panose="020B0600070205080204" pitchFamily="50" charset="-128"/>
                </a:rPr>
                <a:t>：</a:t>
              </a:r>
              <a:r>
                <a:rPr kumimoji="1" lang="ja-JP" altLang="en-US" sz="1000" dirty="0" smtClean="0">
                  <a:latin typeface="ＭＳ Ｐゴシック" panose="020B0600070205080204" pitchFamily="50" charset="-128"/>
                  <a:ea typeface="ＭＳ Ｐゴシック" panose="020B0600070205080204" pitchFamily="50" charset="-128"/>
                </a:rPr>
                <a:t>下水放流量が多い期間</a:t>
              </a:r>
              <a:endParaRPr kumimoji="1" lang="ja-JP" altLang="en-US" sz="1000" dirty="0">
                <a:latin typeface="ＭＳ Ｐゴシック" panose="020B0600070205080204" pitchFamily="50" charset="-128"/>
                <a:ea typeface="ＭＳ Ｐゴシック" panose="020B0600070205080204" pitchFamily="50" charset="-128"/>
              </a:endParaRPr>
            </a:p>
          </p:txBody>
        </p:sp>
        <p:sp>
          <p:nvSpPr>
            <p:cNvPr id="46" name="正方形/長方形 45"/>
            <p:cNvSpPr/>
            <p:nvPr/>
          </p:nvSpPr>
          <p:spPr>
            <a:xfrm>
              <a:off x="2434655" y="8271759"/>
              <a:ext cx="160773" cy="129681"/>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p:cNvSpPr txBox="1"/>
            <p:nvPr/>
          </p:nvSpPr>
          <p:spPr>
            <a:xfrm>
              <a:off x="2570189" y="8207838"/>
              <a:ext cx="2114752" cy="246221"/>
            </a:xfrm>
            <a:prstGeom prst="rect">
              <a:avLst/>
            </a:prstGeom>
            <a:noFill/>
          </p:spPr>
          <p:txBody>
            <a:bodyPr wrap="square" rtlCol="0">
              <a:spAutoFit/>
            </a:bodyPr>
            <a:lstStyle/>
            <a:p>
              <a:r>
                <a:rPr kumimoji="1" lang="ja-JP" altLang="en-US" sz="900" dirty="0" smtClean="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下水</a:t>
              </a:r>
              <a:r>
                <a:rPr kumimoji="1" lang="ja-JP" altLang="en-US" sz="1000" dirty="0" smtClean="0">
                  <a:latin typeface="ＭＳ Ｐゴシック" panose="020B0600070205080204" pitchFamily="50" charset="-128"/>
                  <a:ea typeface="ＭＳ Ｐゴシック" panose="020B0600070205080204" pitchFamily="50" charset="-128"/>
                </a:rPr>
                <a:t>放流量が減少していく期間</a:t>
              </a:r>
              <a:endParaRPr kumimoji="1" lang="ja-JP" altLang="en-US" sz="1000" dirty="0">
                <a:latin typeface="ＭＳ Ｐゴシック" panose="020B0600070205080204" pitchFamily="50" charset="-128"/>
                <a:ea typeface="ＭＳ Ｐゴシック" panose="020B0600070205080204" pitchFamily="50" charset="-128"/>
              </a:endParaRPr>
            </a:p>
          </p:txBody>
        </p:sp>
        <p:sp>
          <p:nvSpPr>
            <p:cNvPr id="49" name="正方形/長方形 48"/>
            <p:cNvSpPr/>
            <p:nvPr/>
          </p:nvSpPr>
          <p:spPr>
            <a:xfrm>
              <a:off x="4526920" y="8266107"/>
              <a:ext cx="160773" cy="1296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p:cNvSpPr txBox="1"/>
            <p:nvPr/>
          </p:nvSpPr>
          <p:spPr>
            <a:xfrm>
              <a:off x="4684941" y="8207838"/>
              <a:ext cx="1753027" cy="246221"/>
            </a:xfrm>
            <a:prstGeom prst="rect">
              <a:avLst/>
            </a:prstGeom>
            <a:noFill/>
          </p:spPr>
          <p:txBody>
            <a:bodyPr wrap="square" rtlCol="0">
              <a:spAutoFit/>
            </a:bodyPr>
            <a:lstStyle/>
            <a:p>
              <a:r>
                <a:rPr kumimoji="1" lang="ja-JP" altLang="en-US" sz="900" dirty="0" smtClean="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下水</a:t>
              </a:r>
              <a:r>
                <a:rPr kumimoji="1" lang="ja-JP" altLang="en-US" sz="1000" dirty="0" smtClean="0">
                  <a:latin typeface="ＭＳ Ｐゴシック" panose="020B0600070205080204" pitchFamily="50" charset="-128"/>
                  <a:ea typeface="ＭＳ Ｐゴシック" panose="020B0600070205080204" pitchFamily="50" charset="-128"/>
                </a:rPr>
                <a:t>放流量が少ない期間</a:t>
              </a:r>
              <a:endParaRPr kumimoji="1" lang="ja-JP" altLang="en-US" sz="1000" dirty="0">
                <a:latin typeface="ＭＳ Ｐゴシック" panose="020B0600070205080204" pitchFamily="50" charset="-128"/>
                <a:ea typeface="ＭＳ Ｐゴシック" panose="020B0600070205080204" pitchFamily="50" charset="-128"/>
              </a:endParaRPr>
            </a:p>
          </p:txBody>
        </p:sp>
      </p:grpSp>
      <p:sp>
        <p:nvSpPr>
          <p:cNvPr id="3" name="スライド番号プレースホルダー 2"/>
          <p:cNvSpPr>
            <a:spLocks noGrp="1"/>
          </p:cNvSpPr>
          <p:nvPr>
            <p:ph type="sldNum" sz="quarter" idx="12"/>
          </p:nvPr>
        </p:nvSpPr>
        <p:spPr/>
        <p:txBody>
          <a:bodyPr/>
          <a:lstStyle/>
          <a:p>
            <a:fld id="{F7809CC4-BC24-49F4-821D-E9970E7A63E4}" type="slidenum">
              <a:rPr kumimoji="1" lang="ja-JP" altLang="en-US" smtClean="0"/>
              <a:pPr/>
              <a:t>22</a:t>
            </a:fld>
            <a:endParaRPr kumimoji="1" lang="ja-JP" altLang="en-US" dirty="0"/>
          </a:p>
        </p:txBody>
      </p:sp>
      <p:graphicFrame>
        <p:nvGraphicFramePr>
          <p:cNvPr id="4" name="表 3"/>
          <p:cNvGraphicFramePr>
            <a:graphicFrameLocks noGrp="1"/>
          </p:cNvGraphicFramePr>
          <p:nvPr>
            <p:extLst>
              <p:ext uri="{D42A27DB-BD31-4B8C-83A1-F6EECF244321}">
                <p14:modId xmlns:p14="http://schemas.microsoft.com/office/powerpoint/2010/main" val="564448213"/>
              </p:ext>
            </p:extLst>
          </p:nvPr>
        </p:nvGraphicFramePr>
        <p:xfrm>
          <a:off x="504694" y="2637866"/>
          <a:ext cx="14157138" cy="2012071"/>
        </p:xfrm>
        <a:graphic>
          <a:graphicData uri="http://schemas.openxmlformats.org/drawingml/2006/table">
            <a:tbl>
              <a:tblPr/>
              <a:tblGrid>
                <a:gridCol w="830620">
                  <a:extLst>
                    <a:ext uri="{9D8B030D-6E8A-4147-A177-3AD203B41FA5}">
                      <a16:colId xmlns:a16="http://schemas.microsoft.com/office/drawing/2014/main" val="3727658176"/>
                    </a:ext>
                  </a:extLst>
                </a:gridCol>
                <a:gridCol w="782791">
                  <a:extLst>
                    <a:ext uri="{9D8B030D-6E8A-4147-A177-3AD203B41FA5}">
                      <a16:colId xmlns:a16="http://schemas.microsoft.com/office/drawing/2014/main" val="108467481"/>
                    </a:ext>
                  </a:extLst>
                </a:gridCol>
                <a:gridCol w="698127">
                  <a:extLst>
                    <a:ext uri="{9D8B030D-6E8A-4147-A177-3AD203B41FA5}">
                      <a16:colId xmlns:a16="http://schemas.microsoft.com/office/drawing/2014/main" val="3805399210"/>
                    </a:ext>
                  </a:extLst>
                </a:gridCol>
                <a:gridCol w="592280">
                  <a:extLst>
                    <a:ext uri="{9D8B030D-6E8A-4147-A177-3AD203B41FA5}">
                      <a16:colId xmlns:a16="http://schemas.microsoft.com/office/drawing/2014/main" val="2764977210"/>
                    </a:ext>
                  </a:extLst>
                </a:gridCol>
                <a:gridCol w="592280">
                  <a:extLst>
                    <a:ext uri="{9D8B030D-6E8A-4147-A177-3AD203B41FA5}">
                      <a16:colId xmlns:a16="http://schemas.microsoft.com/office/drawing/2014/main" val="3475017359"/>
                    </a:ext>
                  </a:extLst>
                </a:gridCol>
                <a:gridCol w="592280">
                  <a:extLst>
                    <a:ext uri="{9D8B030D-6E8A-4147-A177-3AD203B41FA5}">
                      <a16:colId xmlns:a16="http://schemas.microsoft.com/office/drawing/2014/main" val="3350880165"/>
                    </a:ext>
                  </a:extLst>
                </a:gridCol>
                <a:gridCol w="592280">
                  <a:extLst>
                    <a:ext uri="{9D8B030D-6E8A-4147-A177-3AD203B41FA5}">
                      <a16:colId xmlns:a16="http://schemas.microsoft.com/office/drawing/2014/main" val="578456579"/>
                    </a:ext>
                  </a:extLst>
                </a:gridCol>
                <a:gridCol w="592280">
                  <a:extLst>
                    <a:ext uri="{9D8B030D-6E8A-4147-A177-3AD203B41FA5}">
                      <a16:colId xmlns:a16="http://schemas.microsoft.com/office/drawing/2014/main" val="134988592"/>
                    </a:ext>
                  </a:extLst>
                </a:gridCol>
                <a:gridCol w="592280">
                  <a:extLst>
                    <a:ext uri="{9D8B030D-6E8A-4147-A177-3AD203B41FA5}">
                      <a16:colId xmlns:a16="http://schemas.microsoft.com/office/drawing/2014/main" val="963510498"/>
                    </a:ext>
                  </a:extLst>
                </a:gridCol>
                <a:gridCol w="592280">
                  <a:extLst>
                    <a:ext uri="{9D8B030D-6E8A-4147-A177-3AD203B41FA5}">
                      <a16:colId xmlns:a16="http://schemas.microsoft.com/office/drawing/2014/main" val="104306846"/>
                    </a:ext>
                  </a:extLst>
                </a:gridCol>
                <a:gridCol w="592280">
                  <a:extLst>
                    <a:ext uri="{9D8B030D-6E8A-4147-A177-3AD203B41FA5}">
                      <a16:colId xmlns:a16="http://schemas.microsoft.com/office/drawing/2014/main" val="3387248764"/>
                    </a:ext>
                  </a:extLst>
                </a:gridCol>
                <a:gridCol w="592280">
                  <a:extLst>
                    <a:ext uri="{9D8B030D-6E8A-4147-A177-3AD203B41FA5}">
                      <a16:colId xmlns:a16="http://schemas.microsoft.com/office/drawing/2014/main" val="2304891623"/>
                    </a:ext>
                  </a:extLst>
                </a:gridCol>
                <a:gridCol w="592280">
                  <a:extLst>
                    <a:ext uri="{9D8B030D-6E8A-4147-A177-3AD203B41FA5}">
                      <a16:colId xmlns:a16="http://schemas.microsoft.com/office/drawing/2014/main" val="267265247"/>
                    </a:ext>
                  </a:extLst>
                </a:gridCol>
                <a:gridCol w="592280">
                  <a:extLst>
                    <a:ext uri="{9D8B030D-6E8A-4147-A177-3AD203B41FA5}">
                      <a16:colId xmlns:a16="http://schemas.microsoft.com/office/drawing/2014/main" val="340693681"/>
                    </a:ext>
                  </a:extLst>
                </a:gridCol>
                <a:gridCol w="592280">
                  <a:extLst>
                    <a:ext uri="{9D8B030D-6E8A-4147-A177-3AD203B41FA5}">
                      <a16:colId xmlns:a16="http://schemas.microsoft.com/office/drawing/2014/main" val="3366798169"/>
                    </a:ext>
                  </a:extLst>
                </a:gridCol>
                <a:gridCol w="592280">
                  <a:extLst>
                    <a:ext uri="{9D8B030D-6E8A-4147-A177-3AD203B41FA5}">
                      <a16:colId xmlns:a16="http://schemas.microsoft.com/office/drawing/2014/main" val="4228453830"/>
                    </a:ext>
                  </a:extLst>
                </a:gridCol>
                <a:gridCol w="592280">
                  <a:extLst>
                    <a:ext uri="{9D8B030D-6E8A-4147-A177-3AD203B41FA5}">
                      <a16:colId xmlns:a16="http://schemas.microsoft.com/office/drawing/2014/main" val="4203316678"/>
                    </a:ext>
                  </a:extLst>
                </a:gridCol>
                <a:gridCol w="592280">
                  <a:extLst>
                    <a:ext uri="{9D8B030D-6E8A-4147-A177-3AD203B41FA5}">
                      <a16:colId xmlns:a16="http://schemas.microsoft.com/office/drawing/2014/main" val="3321321240"/>
                    </a:ext>
                  </a:extLst>
                </a:gridCol>
                <a:gridCol w="592280">
                  <a:extLst>
                    <a:ext uri="{9D8B030D-6E8A-4147-A177-3AD203B41FA5}">
                      <a16:colId xmlns:a16="http://schemas.microsoft.com/office/drawing/2014/main" val="1923991605"/>
                    </a:ext>
                  </a:extLst>
                </a:gridCol>
                <a:gridCol w="592280">
                  <a:extLst>
                    <a:ext uri="{9D8B030D-6E8A-4147-A177-3AD203B41FA5}">
                      <a16:colId xmlns:a16="http://schemas.microsoft.com/office/drawing/2014/main" val="3291353497"/>
                    </a:ext>
                  </a:extLst>
                </a:gridCol>
                <a:gridCol w="592280">
                  <a:extLst>
                    <a:ext uri="{9D8B030D-6E8A-4147-A177-3AD203B41FA5}">
                      <a16:colId xmlns:a16="http://schemas.microsoft.com/office/drawing/2014/main" val="3117186732"/>
                    </a:ext>
                  </a:extLst>
                </a:gridCol>
                <a:gridCol w="592280">
                  <a:extLst>
                    <a:ext uri="{9D8B030D-6E8A-4147-A177-3AD203B41FA5}">
                      <a16:colId xmlns:a16="http://schemas.microsoft.com/office/drawing/2014/main" val="2736570861"/>
                    </a:ext>
                  </a:extLst>
                </a:gridCol>
                <a:gridCol w="592280">
                  <a:extLst>
                    <a:ext uri="{9D8B030D-6E8A-4147-A177-3AD203B41FA5}">
                      <a16:colId xmlns:a16="http://schemas.microsoft.com/office/drawing/2014/main" val="196913741"/>
                    </a:ext>
                  </a:extLst>
                </a:gridCol>
              </a:tblGrid>
              <a:tr h="256683">
                <a:tc gridSpan="2">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地点</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7">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万才橋</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千歳橋</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南弁天橋</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13230872"/>
                  </a:ext>
                </a:extLst>
              </a:tr>
              <a:tr h="256683">
                <a:tc gridSpan="2">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採泥期間</a:t>
                      </a:r>
                      <a:r>
                        <a:rPr 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No.</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2</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4</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5</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6</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7</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2</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4</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5</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6</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7</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2</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4</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5</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6</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7</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7275530"/>
                  </a:ext>
                </a:extLst>
              </a:tr>
              <a:tr h="256683">
                <a:tc gridSpan="2">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直近の薬剤散布から</a:t>
                      </a: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3</a:t>
                      </a: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か月以内</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7">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636610601"/>
                  </a:ext>
                </a:extLst>
              </a:tr>
              <a:tr h="266950">
                <a:tc rowSpan="2">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実験区１</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上層</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CCCC"/>
                    </a:solidFill>
                  </a:tcPr>
                </a:tc>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〇</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CCCC"/>
                    </a:solidFill>
                  </a:tcPr>
                </a:tc>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CCCC"/>
                    </a:solidFill>
                  </a:tcPr>
                </a:tc>
                <a:tc>
                  <a:txBody>
                    <a:bodyPr/>
                    <a:lstStyle/>
                    <a:p>
                      <a:pPr algn="ctr" fontAlgn="ct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CCCC"/>
                    </a:solidFill>
                  </a:tcPr>
                </a:tc>
                <a:tc>
                  <a:txBody>
                    <a:bodyPr/>
                    <a:lstStyle/>
                    <a:p>
                      <a:pPr algn="ctr" fontAlgn="ct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ct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CCCC"/>
                    </a:solidFill>
                  </a:tcPr>
                </a:tc>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〇</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ct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7C80"/>
                    </a:solidFill>
                  </a:tcPr>
                </a:tc>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ct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〇</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CCCC"/>
                    </a:solidFill>
                  </a:tcPr>
                </a:tc>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CCCC"/>
                    </a:solidFill>
                  </a:tcPr>
                </a:tc>
                <a:tc>
                  <a:txBody>
                    <a:bodyPr/>
                    <a:lstStyle/>
                    <a:p>
                      <a:pPr algn="ctr" fontAlgn="ct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〇</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99FF"/>
                    </a:solidFill>
                  </a:tcPr>
                </a:tc>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CCCC"/>
                    </a:solidFill>
                  </a:tcPr>
                </a:tc>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〇</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99FF"/>
                    </a:solidFill>
                  </a:tcPr>
                </a:tc>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CCCC"/>
                    </a:solidFill>
                  </a:tcPr>
                </a:tc>
                <a:extLst>
                  <a:ext uri="{0D108BD9-81ED-4DB2-BD59-A6C34878D82A}">
                    <a16:rowId xmlns:a16="http://schemas.microsoft.com/office/drawing/2014/main" val="720699406"/>
                  </a:ext>
                </a:extLst>
              </a:tr>
              <a:tr h="284094">
                <a:tc vMerge="1">
                  <a:txBody>
                    <a:bodyPr/>
                    <a:lstStyle/>
                    <a:p>
                      <a:endParaRPr kumimoji="1" lang="ja-JP" altLang="en-US"/>
                    </a:p>
                  </a:txBody>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下層</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〇</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〇</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〇</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〇</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〇</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〇</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〇</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832456839"/>
                  </a:ext>
                </a:extLst>
              </a:tr>
              <a:tr h="256683">
                <a:tc rowSpan="2">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実験区２</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上層</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CCCC"/>
                    </a:solidFill>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CCCC"/>
                    </a:solidFill>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CCCC"/>
                    </a:solidFill>
                  </a:tcPr>
                </a:tc>
                <a:tc>
                  <a:txBody>
                    <a:bodyPr/>
                    <a:lstStyle/>
                    <a:p>
                      <a:pPr algn="ctr" fontAlgn="ct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ctr"/>
                      <a:r>
                        <a:rPr lang="en-US" altLang="ja-JP" sz="1400" b="0" i="0" u="none" strike="noStrike" dirty="0">
                          <a:solidFill>
                            <a:schemeClr val="bg1"/>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0000"/>
                    </a:solidFill>
                  </a:tcPr>
                </a:tc>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CCCC"/>
                    </a:solidFill>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7C80"/>
                    </a:solidFill>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ct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ct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CCCC"/>
                    </a:solidFill>
                  </a:tcPr>
                </a:tc>
                <a:tc>
                  <a:txBody>
                    <a:bodyPr/>
                    <a:lstStyle/>
                    <a:p>
                      <a:pPr algn="ctr" fontAlgn="ct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7C80"/>
                    </a:solidFill>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7C80"/>
                    </a:solidFill>
                  </a:tcPr>
                </a:tc>
                <a:tc>
                  <a:txBody>
                    <a:bodyPr/>
                    <a:lstStyle/>
                    <a:p>
                      <a:pPr algn="ctr" fontAlgn="ct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7C80"/>
                    </a:solidFill>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7C80"/>
                    </a:solidFill>
                  </a:tcPr>
                </a:tc>
                <a:tc>
                  <a:txBody>
                    <a:bodyPr/>
                    <a:lstStyle/>
                    <a:p>
                      <a:pPr algn="ctr" fontAlgn="ctr"/>
                      <a:r>
                        <a:rPr lang="ja-JP" altLang="en-US" sz="1400" b="0" i="0" u="none" strike="noStrike" dirty="0">
                          <a:solidFill>
                            <a:schemeClr val="bg1"/>
                          </a:solidFill>
                          <a:effectLst/>
                          <a:latin typeface="ＭＳ Ｐゴシック" panose="020B0600070205080204" pitchFamily="50" charset="-128"/>
                          <a:ea typeface="ＭＳ Ｐゴシック" panose="020B0600070205080204" pitchFamily="50" charset="-128"/>
                        </a:rPr>
                        <a:t>〇</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0000"/>
                    </a:solidFill>
                  </a:tcPr>
                </a:tc>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〇</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fontAlgn="ct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99FF"/>
                    </a:solidFill>
                  </a:tcPr>
                </a:tc>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rgbClr val="FFCCCC"/>
                    </a:solidFill>
                  </a:tcPr>
                </a:tc>
                <a:extLst>
                  <a:ext uri="{0D108BD9-81ED-4DB2-BD59-A6C34878D82A}">
                    <a16:rowId xmlns:a16="http://schemas.microsoft.com/office/drawing/2014/main" val="1402364420"/>
                  </a:ext>
                </a:extLst>
              </a:tr>
              <a:tr h="256683">
                <a:tc vMerge="1">
                  <a:txBody>
                    <a:bodyPr/>
                    <a:lstStyle/>
                    <a:p>
                      <a:endParaRPr kumimoji="1" lang="ja-JP" altLang="en-US"/>
                    </a:p>
                  </a:txBody>
                  <a:tcPr/>
                </a:tc>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下層</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7575" marR="7575" marT="7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5289855"/>
                  </a:ext>
                </a:extLst>
              </a:tr>
            </a:tbl>
          </a:graphicData>
        </a:graphic>
      </p:graphicFrame>
      <p:sp>
        <p:nvSpPr>
          <p:cNvPr id="53" name="正方形/長方形 52"/>
          <p:cNvSpPr/>
          <p:nvPr/>
        </p:nvSpPr>
        <p:spPr>
          <a:xfrm>
            <a:off x="8327065" y="5482639"/>
            <a:ext cx="208641" cy="150131"/>
          </a:xfrm>
          <a:prstGeom prst="rect">
            <a:avLst/>
          </a:prstGeom>
          <a:solidFill>
            <a:srgbClr val="FF66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6" name="表 15"/>
          <p:cNvGraphicFramePr>
            <a:graphicFrameLocks noGrp="1"/>
          </p:cNvGraphicFramePr>
          <p:nvPr>
            <p:extLst>
              <p:ext uri="{D42A27DB-BD31-4B8C-83A1-F6EECF244321}">
                <p14:modId xmlns:p14="http://schemas.microsoft.com/office/powerpoint/2010/main" val="191002968"/>
              </p:ext>
            </p:extLst>
          </p:nvPr>
        </p:nvGraphicFramePr>
        <p:xfrm>
          <a:off x="502418" y="5542505"/>
          <a:ext cx="7614886" cy="1813541"/>
        </p:xfrm>
        <a:graphic>
          <a:graphicData uri="http://schemas.openxmlformats.org/drawingml/2006/table">
            <a:tbl>
              <a:tblPr/>
              <a:tblGrid>
                <a:gridCol w="767888">
                  <a:extLst>
                    <a:ext uri="{9D8B030D-6E8A-4147-A177-3AD203B41FA5}">
                      <a16:colId xmlns:a16="http://schemas.microsoft.com/office/drawing/2014/main" val="1539348712"/>
                    </a:ext>
                  </a:extLst>
                </a:gridCol>
                <a:gridCol w="767888">
                  <a:extLst>
                    <a:ext uri="{9D8B030D-6E8A-4147-A177-3AD203B41FA5}">
                      <a16:colId xmlns:a16="http://schemas.microsoft.com/office/drawing/2014/main" val="882747909"/>
                    </a:ext>
                  </a:extLst>
                </a:gridCol>
                <a:gridCol w="735892">
                  <a:extLst>
                    <a:ext uri="{9D8B030D-6E8A-4147-A177-3AD203B41FA5}">
                      <a16:colId xmlns:a16="http://schemas.microsoft.com/office/drawing/2014/main" val="2603036856"/>
                    </a:ext>
                  </a:extLst>
                </a:gridCol>
                <a:gridCol w="479930">
                  <a:extLst>
                    <a:ext uri="{9D8B030D-6E8A-4147-A177-3AD203B41FA5}">
                      <a16:colId xmlns:a16="http://schemas.microsoft.com/office/drawing/2014/main" val="3470671403"/>
                    </a:ext>
                  </a:extLst>
                </a:gridCol>
                <a:gridCol w="628173">
                  <a:extLst>
                    <a:ext uri="{9D8B030D-6E8A-4147-A177-3AD203B41FA5}">
                      <a16:colId xmlns:a16="http://schemas.microsoft.com/office/drawing/2014/main" val="571285815"/>
                    </a:ext>
                  </a:extLst>
                </a:gridCol>
                <a:gridCol w="587649">
                  <a:extLst>
                    <a:ext uri="{9D8B030D-6E8A-4147-A177-3AD203B41FA5}">
                      <a16:colId xmlns:a16="http://schemas.microsoft.com/office/drawing/2014/main" val="4015043014"/>
                    </a:ext>
                  </a:extLst>
                </a:gridCol>
                <a:gridCol w="631551">
                  <a:extLst>
                    <a:ext uri="{9D8B030D-6E8A-4147-A177-3AD203B41FA5}">
                      <a16:colId xmlns:a16="http://schemas.microsoft.com/office/drawing/2014/main" val="3676112204"/>
                    </a:ext>
                  </a:extLst>
                </a:gridCol>
                <a:gridCol w="541422">
                  <a:extLst>
                    <a:ext uri="{9D8B030D-6E8A-4147-A177-3AD203B41FA5}">
                      <a16:colId xmlns:a16="http://schemas.microsoft.com/office/drawing/2014/main" val="2463480770"/>
                    </a:ext>
                  </a:extLst>
                </a:gridCol>
                <a:gridCol w="649705">
                  <a:extLst>
                    <a:ext uri="{9D8B030D-6E8A-4147-A177-3AD203B41FA5}">
                      <a16:colId xmlns:a16="http://schemas.microsoft.com/office/drawing/2014/main" val="3263858173"/>
                    </a:ext>
                  </a:extLst>
                </a:gridCol>
                <a:gridCol w="553452">
                  <a:extLst>
                    <a:ext uri="{9D8B030D-6E8A-4147-A177-3AD203B41FA5}">
                      <a16:colId xmlns:a16="http://schemas.microsoft.com/office/drawing/2014/main" val="601376123"/>
                    </a:ext>
                  </a:extLst>
                </a:gridCol>
                <a:gridCol w="791406">
                  <a:extLst>
                    <a:ext uri="{9D8B030D-6E8A-4147-A177-3AD203B41FA5}">
                      <a16:colId xmlns:a16="http://schemas.microsoft.com/office/drawing/2014/main" val="1869652812"/>
                    </a:ext>
                  </a:extLst>
                </a:gridCol>
                <a:gridCol w="479930">
                  <a:extLst>
                    <a:ext uri="{9D8B030D-6E8A-4147-A177-3AD203B41FA5}">
                      <a16:colId xmlns:a16="http://schemas.microsoft.com/office/drawing/2014/main" val="3425521755"/>
                    </a:ext>
                  </a:extLst>
                </a:gridCol>
              </a:tblGrid>
              <a:tr h="482013">
                <a:tc gridSpan="2">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総数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ja-JP" altLang="en-US" sz="1400" b="0" i="0" u="none" strike="noStrike" dirty="0">
                          <a:solidFill>
                            <a:schemeClr val="bg1"/>
                          </a:solidFill>
                          <a:effectLst/>
                          <a:latin typeface="ＭＳ Ｐゴシック" panose="020B0600070205080204" pitchFamily="50" charset="-128"/>
                          <a:ea typeface="ＭＳ Ｐゴシック" panose="020B0600070205080204" pitchFamily="50" charset="-128"/>
                        </a:rPr>
                        <a:t>４項目で改善・緩和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hMerge="1">
                  <a:txBody>
                    <a:bodyPr/>
                    <a:lstStyle/>
                    <a:p>
                      <a:endParaRPr kumimoji="1" lang="ja-JP" altLang="en-US"/>
                    </a:p>
                  </a:txBody>
                  <a:tcPr/>
                </a:tc>
                <a:tc gridSpan="2">
                  <a:txBody>
                    <a:bodyPr/>
                    <a:lstStyle/>
                    <a:p>
                      <a:pPr algn="ctr" fontAlgn="ct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3</a:t>
                      </a: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項目で改善・緩和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CC"/>
                    </a:solidFill>
                  </a:tcPr>
                </a:tc>
                <a:tc hMerge="1">
                  <a:txBody>
                    <a:bodyPr/>
                    <a:lstStyle/>
                    <a:p>
                      <a:endParaRPr kumimoji="1" lang="ja-JP" altLang="en-US"/>
                    </a:p>
                  </a:txBody>
                  <a:tcPr/>
                </a:tc>
                <a:tc gridSpan="2">
                  <a:txBody>
                    <a:bodyPr/>
                    <a:lstStyle/>
                    <a:p>
                      <a:pPr algn="ctr" fontAlgn="ct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2</a:t>
                      </a: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項目で改善・緩和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hMerge="1">
                  <a:txBody>
                    <a:bodyPr/>
                    <a:lstStyle/>
                    <a:p>
                      <a:endParaRPr kumimoji="1" lang="ja-JP" altLang="en-US"/>
                    </a:p>
                  </a:txBody>
                  <a:tcPr/>
                </a:tc>
                <a:tc gridSpan="2">
                  <a:txBody>
                    <a:bodyPr/>
                    <a:lstStyle/>
                    <a:p>
                      <a:pPr algn="ctr" fontAlgn="ct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1</a:t>
                      </a: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項目で改善・緩和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hMerge="1">
                  <a:txBody>
                    <a:bodyPr/>
                    <a:lstStyle/>
                    <a:p>
                      <a:endParaRPr kumimoji="1" lang="ja-JP" altLang="en-US"/>
                    </a:p>
                  </a:txBody>
                  <a:tcPr/>
                </a:tc>
                <a:tc gridSpan="2">
                  <a:txBody>
                    <a:bodyPr/>
                    <a:lstStyle/>
                    <a:p>
                      <a:pPr algn="ctr"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平均改善項目数</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72372378"/>
                  </a:ext>
                </a:extLst>
              </a:tr>
              <a:tr h="332882">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１ </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(2.9%)</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7</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(20.0%)</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8</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(22.9%)</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4</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(11.4%)</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1.29</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5092073"/>
                  </a:ext>
                </a:extLst>
              </a:tr>
              <a:tr h="332882">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baseline="0" dirty="0" smtClean="0">
                          <a:solidFill>
                            <a:srgbClr val="000000"/>
                          </a:solidFill>
                          <a:effectLst/>
                          <a:latin typeface="ＭＳ Ｐゴシック" panose="020B0600070205080204" pitchFamily="50" charset="-128"/>
                          <a:ea typeface="ＭＳ Ｐゴシック" panose="020B0600070205080204" pitchFamily="50" charset="-128"/>
                        </a:rPr>
                        <a:t>0  </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0.0%)</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4</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(12.5%)</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5</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(15.6%)</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16</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(50.0%)</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1.18</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4484282"/>
                  </a:ext>
                </a:extLst>
              </a:tr>
              <a:tr h="332882">
                <a:tc>
                  <a:txBody>
                    <a:bodyPr/>
                    <a:lstStyle/>
                    <a:p>
                      <a:pPr algn="ctr" fontAlgn="ct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(5.9%)</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(5.9%)</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2</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(11.8%)</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2</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(11.8%)</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0.76</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618694"/>
                  </a:ext>
                </a:extLst>
              </a:tr>
              <a:tr h="332882">
                <a:tc gridSpan="12">
                  <a:txBody>
                    <a:bodyPr/>
                    <a:lstStyle/>
                    <a:p>
                      <a:pPr algn="l" fontAlgn="ct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 </a:t>
                      </a: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は総数に対する割合を示す。　　</a:t>
                      </a: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期間あたりの平均改善項目数は地盤高変化</a:t>
                      </a: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〇△</a:t>
                      </a: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）の改善項目合計を総数で割ったもの。</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20503680"/>
                  </a:ext>
                </a:extLst>
              </a:tr>
            </a:tbl>
          </a:graphicData>
        </a:graphic>
      </p:graphicFrame>
      <p:sp>
        <p:nvSpPr>
          <p:cNvPr id="47" name="テキスト ボックス 3">
            <a:extLst>
              <a:ext uri="{FF2B5EF4-FFF2-40B4-BE49-F238E27FC236}">
                <a16:creationId xmlns:a16="http://schemas.microsoft.com/office/drawing/2014/main" id="{DB4CE161-E48F-4601-84F0-45A1621F2695}"/>
              </a:ext>
            </a:extLst>
          </p:cNvPr>
          <p:cNvSpPr txBox="1"/>
          <p:nvPr/>
        </p:nvSpPr>
        <p:spPr>
          <a:xfrm>
            <a:off x="0" y="-16013"/>
            <a:ext cx="10585874" cy="63128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５</a:t>
            </a:r>
            <a:r>
              <a:rPr lang="zh-TW"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zh-TW"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試行実施</a:t>
            </a:r>
            <a:r>
              <a:rPr lang="zh-TW"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結果</a:t>
            </a:r>
            <a:r>
              <a:rPr lang="ja-JP"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の検証</a:t>
            </a: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　　５．２　検証結果に対する原因の考察</a:t>
            </a:r>
            <a:endParaRPr lang="zh-TW"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8589248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図 46"/>
          <p:cNvPicPr>
            <a:picLocks noChangeAspect="1"/>
          </p:cNvPicPr>
          <p:nvPr/>
        </p:nvPicPr>
        <p:blipFill>
          <a:blip r:embed="rId3"/>
          <a:stretch>
            <a:fillRect/>
          </a:stretch>
        </p:blipFill>
        <p:spPr>
          <a:xfrm>
            <a:off x="441847" y="2422818"/>
            <a:ext cx="6721167" cy="6312205"/>
          </a:xfrm>
          <a:prstGeom prst="rect">
            <a:avLst/>
          </a:prstGeom>
        </p:spPr>
      </p:pic>
      <p:graphicFrame>
        <p:nvGraphicFramePr>
          <p:cNvPr id="17" name="表 16">
            <a:extLst>
              <a:ext uri="{FF2B5EF4-FFF2-40B4-BE49-F238E27FC236}">
                <a16:creationId xmlns:a16="http://schemas.microsoft.com/office/drawing/2014/main" id="{D7F2FBA7-ABBD-4074-8C34-613E782EAC07}"/>
              </a:ext>
            </a:extLst>
          </p:cNvPr>
          <p:cNvGraphicFramePr>
            <a:graphicFrameLocks noGrp="1"/>
          </p:cNvGraphicFramePr>
          <p:nvPr>
            <p:extLst>
              <p:ext uri="{D42A27DB-BD31-4B8C-83A1-F6EECF244321}">
                <p14:modId xmlns:p14="http://schemas.microsoft.com/office/powerpoint/2010/main" val="3848367481"/>
              </p:ext>
            </p:extLst>
          </p:nvPr>
        </p:nvGraphicFramePr>
        <p:xfrm>
          <a:off x="-325" y="640596"/>
          <a:ext cx="15120000" cy="458938"/>
        </p:xfrm>
        <a:graphic>
          <a:graphicData uri="http://schemas.openxmlformats.org/drawingml/2006/table">
            <a:tbl>
              <a:tblPr firstRow="1" bandRow="1">
                <a:tableStyleId>{5C22544A-7EE6-4342-B048-85BDC9FD1C3A}</a:tableStyleId>
              </a:tblPr>
              <a:tblGrid>
                <a:gridCol w="15120000">
                  <a:extLst>
                    <a:ext uri="{9D8B030D-6E8A-4147-A177-3AD203B41FA5}">
                      <a16:colId xmlns:a16="http://schemas.microsoft.com/office/drawing/2014/main" val="3578394316"/>
                    </a:ext>
                  </a:extLst>
                </a:gridCol>
              </a:tblGrid>
              <a:tr h="458938">
                <a:tc>
                  <a:txBody>
                    <a:bodyPr/>
                    <a:lstStyle/>
                    <a:p>
                      <a:pPr marL="0" indent="0" algn="ctr">
                        <a:buFont typeface="Wingdings" panose="05000000000000000000" pitchFamily="2" charset="2"/>
                        <a:buNone/>
                      </a:pPr>
                      <a:r>
                        <a:rPr kumimoji="1" lang="ja-JP" altLang="en-US" sz="2000" b="1" dirty="0" smtClean="0">
                          <a:latin typeface="ＭＳ Ｐゴシック" panose="020B0600070205080204" pitchFamily="50" charset="-128"/>
                          <a:ea typeface="ＭＳ Ｐゴシック" panose="020B0600070205080204" pitchFamily="50" charset="-128"/>
                        </a:rPr>
                        <a:t>主成分分析による結果の可視化</a:t>
                      </a:r>
                      <a:endParaRPr kumimoji="1" lang="en-US" altLang="ja-JP" sz="2000" dirty="0" smtClean="0">
                        <a:latin typeface="ＭＳ Ｐゴシック" panose="020B0600070205080204" pitchFamily="50" charset="-128"/>
                        <a:ea typeface="ＭＳ Ｐゴシック" panose="020B0600070205080204" pitchFamily="50" charset="-128"/>
                      </a:endParaRPr>
                    </a:p>
                  </a:txBody>
                  <a:tcPr marL="142071" marR="142071" marT="71035" marB="71035" anchor="ctr">
                    <a:solidFill>
                      <a:srgbClr val="FF66CC"/>
                    </a:solidFill>
                  </a:tcPr>
                </a:tc>
                <a:extLst>
                  <a:ext uri="{0D108BD9-81ED-4DB2-BD59-A6C34878D82A}">
                    <a16:rowId xmlns:a16="http://schemas.microsoft.com/office/drawing/2014/main" val="3349066960"/>
                  </a:ext>
                </a:extLst>
              </a:tr>
            </a:tbl>
          </a:graphicData>
        </a:graphic>
      </p:graphicFrame>
      <p:sp>
        <p:nvSpPr>
          <p:cNvPr id="18" name="正方形/長方形 17">
            <a:extLst>
              <a:ext uri="{FF2B5EF4-FFF2-40B4-BE49-F238E27FC236}">
                <a16:creationId xmlns:a16="http://schemas.microsoft.com/office/drawing/2014/main" id="{7B8B2E89-8F78-401E-84C9-97230D25329D}"/>
              </a:ext>
            </a:extLst>
          </p:cNvPr>
          <p:cNvSpPr/>
          <p:nvPr/>
        </p:nvSpPr>
        <p:spPr>
          <a:xfrm>
            <a:off x="0" y="0"/>
            <a:ext cx="15119350" cy="615267"/>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sp>
        <p:nvSpPr>
          <p:cNvPr id="13" name="テキスト ボックス 12">
            <a:extLst>
              <a:ext uri="{FF2B5EF4-FFF2-40B4-BE49-F238E27FC236}">
                <a16:creationId xmlns:a16="http://schemas.microsoft.com/office/drawing/2014/main" id="{95B00D1F-138D-42CD-8BE7-2F253E30AA70}"/>
              </a:ext>
            </a:extLst>
          </p:cNvPr>
          <p:cNvSpPr txBox="1"/>
          <p:nvPr/>
        </p:nvSpPr>
        <p:spPr>
          <a:xfrm>
            <a:off x="235329" y="1139692"/>
            <a:ext cx="14699868" cy="1048550"/>
          </a:xfrm>
          <a:prstGeom prst="rect">
            <a:avLst/>
          </a:prstGeom>
          <a:solidFill>
            <a:srgbClr val="FFFFCC"/>
          </a:solidFill>
          <a:ln>
            <a:solidFill>
              <a:srgbClr val="333300"/>
            </a:solidFill>
          </a:ln>
        </p:spPr>
        <p:txBody>
          <a:bodyPr wrap="square" lIns="72000" tIns="72000" rIns="72000" bIns="0" rtlCol="0">
            <a:noAutofit/>
          </a:bodyPr>
          <a:lstStyle/>
          <a:p>
            <a:pPr marL="180000" indent="-180000"/>
            <a:r>
              <a:rPr lang="ja-JP" altLang="en-US" sz="1400" dirty="0">
                <a:latin typeface="ＭＳ Ｐゴシック" panose="020B0600070205080204" pitchFamily="50" charset="-128"/>
                <a:ea typeface="ＭＳ Ｐゴシック" panose="020B0600070205080204" pitchFamily="50" charset="-128"/>
              </a:rPr>
              <a:t>・薬剤散布後の底質改善効果について</a:t>
            </a:r>
            <a:r>
              <a:rPr lang="ja-JP" altLang="en-US" sz="1400" dirty="0" smtClean="0">
                <a:latin typeface="ＭＳ Ｐゴシック" panose="020B0600070205080204" pitchFamily="50" charset="-128"/>
                <a:ea typeface="ＭＳ Ｐゴシック" panose="020B0600070205080204" pitchFamily="50" charset="-128"/>
              </a:rPr>
              <a:t>、主成分</a:t>
            </a:r>
            <a:r>
              <a:rPr lang="ja-JP" altLang="en-US" sz="1400" dirty="0">
                <a:latin typeface="ＭＳ Ｐゴシック" panose="020B0600070205080204" pitchFamily="50" charset="-128"/>
                <a:ea typeface="ＭＳ Ｐゴシック" panose="020B0600070205080204" pitchFamily="50" charset="-128"/>
              </a:rPr>
              <a:t>分析により</a:t>
            </a:r>
            <a:r>
              <a:rPr lang="en-US" altLang="ja-JP" sz="1400" dirty="0">
                <a:latin typeface="ＭＳ Ｐゴシック" panose="020B0600070205080204" pitchFamily="50" charset="-128"/>
                <a:ea typeface="ＭＳ Ｐゴシック" panose="020B0600070205080204" pitchFamily="50" charset="-128"/>
              </a:rPr>
              <a:t>x</a:t>
            </a:r>
            <a:r>
              <a:rPr lang="ja-JP" altLang="en-US" sz="1400" dirty="0">
                <a:latin typeface="ＭＳ Ｐゴシック" panose="020B0600070205080204" pitchFamily="50" charset="-128"/>
                <a:ea typeface="ＭＳ Ｐゴシック" panose="020B0600070205080204" pitchFamily="50" charset="-128"/>
              </a:rPr>
              <a:t>軸、ｙ軸にまとめ、プロット図の平面位置から薬剤散布効果を可視化した。</a:t>
            </a:r>
            <a:endParaRPr lang="en-US" altLang="ja-JP" sz="1400" dirty="0">
              <a:latin typeface="ＭＳ Ｐゴシック" panose="020B0600070205080204" pitchFamily="50" charset="-128"/>
              <a:ea typeface="ＭＳ Ｐゴシック" panose="020B0600070205080204" pitchFamily="50" charset="-128"/>
            </a:endParaRPr>
          </a:p>
          <a:p>
            <a:pPr marL="180000" indent="-180000"/>
            <a:r>
              <a:rPr lang="ja-JP" altLang="en-US" sz="1400" dirty="0">
                <a:latin typeface="ＭＳ Ｐゴシック" panose="020B0600070205080204" pitchFamily="50" charset="-128"/>
                <a:ea typeface="ＭＳ Ｐゴシック" panose="020B0600070205080204" pitchFamily="50" charset="-128"/>
              </a:rPr>
              <a:t>・全期間、全地点の採泥データを用いて主成分分析を行い、第</a:t>
            </a:r>
            <a:r>
              <a:rPr lang="en-US" altLang="ja-JP" sz="1400" dirty="0">
                <a:latin typeface="ＭＳ Ｐゴシック" panose="020B0600070205080204" pitchFamily="50" charset="-128"/>
                <a:ea typeface="ＭＳ Ｐゴシック" panose="020B0600070205080204" pitchFamily="50" charset="-128"/>
              </a:rPr>
              <a:t>1</a:t>
            </a:r>
            <a:r>
              <a:rPr lang="ja-JP" altLang="en-US" sz="1400" dirty="0">
                <a:latin typeface="ＭＳ Ｐゴシック" panose="020B0600070205080204" pitchFamily="50" charset="-128"/>
                <a:ea typeface="ＭＳ Ｐゴシック" panose="020B0600070205080204" pitchFamily="50" charset="-128"/>
              </a:rPr>
              <a:t>主成分、第</a:t>
            </a:r>
            <a:r>
              <a:rPr lang="en-US" altLang="ja-JP" sz="1400" dirty="0">
                <a:latin typeface="ＭＳ Ｐゴシック" panose="020B0600070205080204" pitchFamily="50" charset="-128"/>
                <a:ea typeface="ＭＳ Ｐゴシック" panose="020B0600070205080204" pitchFamily="50" charset="-128"/>
              </a:rPr>
              <a:t>2</a:t>
            </a:r>
            <a:r>
              <a:rPr lang="ja-JP" altLang="en-US" sz="1400" dirty="0" smtClean="0">
                <a:latin typeface="ＭＳ Ｐゴシック" panose="020B0600070205080204" pitchFamily="50" charset="-128"/>
                <a:ea typeface="ＭＳ Ｐゴシック" panose="020B0600070205080204" pitchFamily="50" charset="-128"/>
              </a:rPr>
              <a:t>主成分の軸を作成して各データ</a:t>
            </a:r>
            <a:r>
              <a:rPr lang="ja-JP" altLang="en-US" sz="1400" dirty="0">
                <a:latin typeface="ＭＳ Ｐゴシック" panose="020B0600070205080204" pitchFamily="50" charset="-128"/>
                <a:ea typeface="ＭＳ Ｐゴシック" panose="020B0600070205080204" pitchFamily="50" charset="-128"/>
              </a:rPr>
              <a:t>の主成分得点</a:t>
            </a:r>
            <a:r>
              <a:rPr lang="ja-JP" altLang="en-US" sz="1400" dirty="0" smtClean="0">
                <a:latin typeface="ＭＳ Ｐゴシック" panose="020B0600070205080204" pitchFamily="50" charset="-128"/>
                <a:ea typeface="ＭＳ Ｐゴシック" panose="020B0600070205080204" pitchFamily="50" charset="-128"/>
              </a:rPr>
              <a:t>をプロットした。そして各月の得点の変化を確認した。</a:t>
            </a:r>
            <a:endParaRPr lang="en-US" altLang="ja-JP" sz="1400" dirty="0">
              <a:latin typeface="ＭＳ Ｐゴシック" panose="020B0600070205080204" pitchFamily="50" charset="-128"/>
              <a:ea typeface="ＭＳ Ｐゴシック" panose="020B0600070205080204" pitchFamily="50" charset="-128"/>
            </a:endParaRPr>
          </a:p>
          <a:p>
            <a:pPr marL="180000" indent="-180000"/>
            <a:r>
              <a:rPr lang="ja-JP" altLang="en-US" sz="1400" dirty="0">
                <a:latin typeface="ＭＳ Ｐゴシック" panose="020B0600070205080204" pitchFamily="50" charset="-128"/>
                <a:ea typeface="ＭＳ Ｐゴシック" panose="020B0600070205080204" pitchFamily="50" charset="-128"/>
              </a:rPr>
              <a:t>・第</a:t>
            </a:r>
            <a:r>
              <a:rPr lang="en-US" altLang="ja-JP" sz="1400" dirty="0">
                <a:latin typeface="ＭＳ Ｐゴシック" panose="020B0600070205080204" pitchFamily="50" charset="-128"/>
                <a:ea typeface="ＭＳ Ｐゴシック" panose="020B0600070205080204" pitchFamily="50" charset="-128"/>
              </a:rPr>
              <a:t>1</a:t>
            </a:r>
            <a:r>
              <a:rPr lang="ja-JP" altLang="en-US" sz="1400" dirty="0">
                <a:latin typeface="ＭＳ Ｐゴシック" panose="020B0600070205080204" pitchFamily="50" charset="-128"/>
                <a:ea typeface="ＭＳ Ｐゴシック" panose="020B0600070205080204" pitchFamily="50" charset="-128"/>
              </a:rPr>
              <a:t>主成分は</a:t>
            </a:r>
            <a:r>
              <a:rPr lang="en-US" altLang="ja-JP" sz="1400" dirty="0">
                <a:latin typeface="ＭＳ Ｐゴシック" panose="020B0600070205080204" pitchFamily="50" charset="-128"/>
                <a:ea typeface="ＭＳ Ｐゴシック" panose="020B0600070205080204" pitchFamily="50" charset="-128"/>
              </a:rPr>
              <a:t>TOC</a:t>
            </a:r>
            <a:r>
              <a:rPr lang="ja-JP" altLang="en-US" sz="1400" dirty="0">
                <a:latin typeface="ＭＳ Ｐゴシック" panose="020B0600070205080204" pitchFamily="50" charset="-128"/>
                <a:ea typeface="ＭＳ Ｐゴシック" panose="020B0600070205080204" pitchFamily="50" charset="-128"/>
              </a:rPr>
              <a:t>、強熱減量から正の影響を</a:t>
            </a:r>
            <a:r>
              <a:rPr lang="ja-JP" altLang="en-US" sz="1400" dirty="0" smtClean="0">
                <a:latin typeface="ＭＳ Ｐゴシック" panose="020B0600070205080204" pitchFamily="50" charset="-128"/>
                <a:ea typeface="ＭＳ Ｐゴシック" panose="020B0600070205080204" pitchFamily="50" charset="-128"/>
              </a:rPr>
              <a:t>受けていた（①）。</a:t>
            </a:r>
            <a:r>
              <a:rPr lang="ja-JP" altLang="en-US" sz="1400" dirty="0">
                <a:latin typeface="ＭＳ Ｐゴシック" panose="020B0600070205080204" pitchFamily="50" charset="-128"/>
                <a:ea typeface="ＭＳ Ｐゴシック" panose="020B0600070205080204" pitchFamily="50" charset="-128"/>
              </a:rPr>
              <a:t>このため</a:t>
            </a:r>
            <a:r>
              <a:rPr lang="ja-JP" altLang="en-US" sz="1400" dirty="0" smtClean="0">
                <a:latin typeface="ＭＳ Ｐゴシック" panose="020B0600070205080204" pitchFamily="50" charset="-128"/>
                <a:ea typeface="ＭＳ Ｐゴシック" panose="020B0600070205080204" pitchFamily="50" charset="-128"/>
              </a:rPr>
              <a:t>、第１</a:t>
            </a:r>
            <a:r>
              <a:rPr lang="ja-JP" altLang="en-US" sz="1400" dirty="0">
                <a:latin typeface="ＭＳ Ｐゴシック" panose="020B0600070205080204" pitchFamily="50" charset="-128"/>
                <a:ea typeface="ＭＳ Ｐゴシック" panose="020B0600070205080204" pitchFamily="50" charset="-128"/>
              </a:rPr>
              <a:t>主成分は底質の化学的な良否を表現して</a:t>
            </a:r>
            <a:r>
              <a:rPr lang="ja-JP" altLang="en-US" sz="1400" dirty="0" smtClean="0">
                <a:latin typeface="ＭＳ Ｐゴシック" panose="020B0600070205080204" pitchFamily="50" charset="-128"/>
                <a:ea typeface="ＭＳ Ｐゴシック" panose="020B0600070205080204" pitchFamily="50" charset="-128"/>
              </a:rPr>
              <a:t>いると考えられ、</a:t>
            </a:r>
            <a:r>
              <a:rPr lang="en-US" altLang="ja-JP" sz="1400" dirty="0" smtClean="0">
                <a:latin typeface="ＭＳ Ｐゴシック" panose="020B0600070205080204" pitchFamily="50" charset="-128"/>
                <a:ea typeface="ＭＳ Ｐゴシック" panose="020B0600070205080204" pitchFamily="50" charset="-128"/>
              </a:rPr>
              <a:t>x</a:t>
            </a:r>
            <a:r>
              <a:rPr lang="ja-JP" altLang="en-US" sz="1400" dirty="0" smtClean="0">
                <a:latin typeface="ＭＳ Ｐゴシック" panose="020B0600070205080204" pitchFamily="50" charset="-128"/>
                <a:ea typeface="ＭＳ Ｐゴシック" panose="020B0600070205080204" pitchFamily="50" charset="-128"/>
              </a:rPr>
              <a:t>軸方向でマイナス側（左側）ほど底質環境が良いといえる。</a:t>
            </a:r>
            <a:endParaRPr lang="en-US" altLang="ja-JP" sz="1400" dirty="0">
              <a:latin typeface="ＭＳ Ｐゴシック" panose="020B0600070205080204" pitchFamily="50" charset="-128"/>
              <a:ea typeface="ＭＳ Ｐゴシック" panose="020B0600070205080204" pitchFamily="50" charset="-128"/>
            </a:endParaRPr>
          </a:p>
          <a:p>
            <a:pPr marL="180000" indent="-180000"/>
            <a:r>
              <a:rPr lang="ja-JP" altLang="en-US" sz="1400" dirty="0">
                <a:latin typeface="ＭＳ Ｐゴシック" panose="020B0600070205080204" pitchFamily="50" charset="-128"/>
                <a:ea typeface="ＭＳ Ｐゴシック" panose="020B0600070205080204" pitchFamily="50" charset="-128"/>
              </a:rPr>
              <a:t>・第</a:t>
            </a:r>
            <a:r>
              <a:rPr lang="en-US" altLang="ja-JP" sz="1400" dirty="0">
                <a:latin typeface="ＭＳ Ｐゴシック" panose="020B0600070205080204" pitchFamily="50" charset="-128"/>
                <a:ea typeface="ＭＳ Ｐゴシック" panose="020B0600070205080204" pitchFamily="50" charset="-128"/>
              </a:rPr>
              <a:t>2</a:t>
            </a:r>
            <a:r>
              <a:rPr lang="ja-JP" altLang="en-US" sz="1400" dirty="0">
                <a:latin typeface="ＭＳ Ｐゴシック" panose="020B0600070205080204" pitchFamily="50" charset="-128"/>
                <a:ea typeface="ＭＳ Ｐゴシック" panose="020B0600070205080204" pitchFamily="50" charset="-128"/>
              </a:rPr>
              <a:t>主成分は</a:t>
            </a:r>
            <a:r>
              <a:rPr lang="en-US" altLang="ja-JP" sz="1400" dirty="0">
                <a:latin typeface="ＭＳ Ｐゴシック" panose="020B0600070205080204" pitchFamily="50" charset="-128"/>
                <a:ea typeface="ＭＳ Ｐゴシック" panose="020B0600070205080204" pitchFamily="50" charset="-128"/>
              </a:rPr>
              <a:t>ORP</a:t>
            </a:r>
            <a:r>
              <a:rPr lang="ja-JP" altLang="en-US" sz="1400" dirty="0">
                <a:latin typeface="ＭＳ Ｐゴシック" panose="020B0600070205080204" pitchFamily="50" charset="-128"/>
                <a:ea typeface="ＭＳ Ｐゴシック" panose="020B0600070205080204" pitchFamily="50" charset="-128"/>
              </a:rPr>
              <a:t>と地盤高から正の影響</a:t>
            </a:r>
            <a:r>
              <a:rPr lang="ja-JP" altLang="en-US" sz="1400" dirty="0" smtClean="0">
                <a:latin typeface="ＭＳ Ｐゴシック" panose="020B0600070205080204" pitchFamily="50" charset="-128"/>
                <a:ea typeface="ＭＳ Ｐゴシック" panose="020B0600070205080204" pitchFamily="50" charset="-128"/>
              </a:rPr>
              <a:t>を（②）、</a:t>
            </a:r>
            <a:r>
              <a:rPr lang="ja-JP" altLang="en-US" sz="1400" dirty="0">
                <a:latin typeface="ＭＳ Ｐゴシック" panose="020B0600070205080204" pitchFamily="50" charset="-128"/>
                <a:ea typeface="ＭＳ Ｐゴシック" panose="020B0600070205080204" pitchFamily="50" charset="-128"/>
              </a:rPr>
              <a:t>下水放流量から負の影響を</a:t>
            </a:r>
            <a:r>
              <a:rPr lang="ja-JP" altLang="en-US" sz="1400" dirty="0" smtClean="0">
                <a:latin typeface="ＭＳ Ｐゴシック" panose="020B0600070205080204" pitchFamily="50" charset="-128"/>
                <a:ea typeface="ＭＳ Ｐゴシック" panose="020B0600070205080204" pitchFamily="50" charset="-128"/>
              </a:rPr>
              <a:t>受けていた（③）。</a:t>
            </a:r>
            <a:r>
              <a:rPr lang="ja-JP" altLang="en-US" sz="1400" dirty="0">
                <a:latin typeface="ＭＳ Ｐゴシック" panose="020B0600070205080204" pitchFamily="50" charset="-128"/>
                <a:ea typeface="ＭＳ Ｐゴシック" panose="020B0600070205080204" pitchFamily="50" charset="-128"/>
              </a:rPr>
              <a:t>よって第</a:t>
            </a:r>
            <a:r>
              <a:rPr lang="en-US" altLang="ja-JP" sz="1400" dirty="0">
                <a:latin typeface="ＭＳ Ｐゴシック" panose="020B0600070205080204" pitchFamily="50" charset="-128"/>
                <a:ea typeface="ＭＳ Ｐゴシック" panose="020B0600070205080204" pitchFamily="50" charset="-128"/>
              </a:rPr>
              <a:t>2</a:t>
            </a:r>
            <a:r>
              <a:rPr lang="ja-JP" altLang="en-US" sz="1400" dirty="0">
                <a:latin typeface="ＭＳ Ｐゴシック" panose="020B0600070205080204" pitchFamily="50" charset="-128"/>
                <a:ea typeface="ＭＳ Ｐゴシック" panose="020B0600070205080204" pitchFamily="50" charset="-128"/>
              </a:rPr>
              <a:t>主成分は</a:t>
            </a:r>
            <a:r>
              <a:rPr lang="ja-JP" altLang="en-US" sz="1400" dirty="0" smtClean="0">
                <a:latin typeface="ＭＳ Ｐゴシック" panose="020B0600070205080204" pitchFamily="50" charset="-128"/>
                <a:ea typeface="ＭＳ Ｐゴシック" panose="020B0600070205080204" pitchFamily="50" charset="-128"/>
              </a:rPr>
              <a:t>河床攪乱の</a:t>
            </a:r>
            <a:r>
              <a:rPr lang="ja-JP" altLang="en-US" sz="1400" dirty="0">
                <a:latin typeface="ＭＳ Ｐゴシック" panose="020B0600070205080204" pitchFamily="50" charset="-128"/>
                <a:ea typeface="ＭＳ Ｐゴシック" panose="020B0600070205080204" pitchFamily="50" charset="-128"/>
              </a:rPr>
              <a:t>大きさを表現している。</a:t>
            </a:r>
            <a:endParaRPr lang="en-US" altLang="ja-JP" sz="1400" dirty="0">
              <a:latin typeface="ＭＳ Ｐゴシック" panose="020B0600070205080204" pitchFamily="50" charset="-128"/>
              <a:ea typeface="ＭＳ Ｐゴシック" panose="020B0600070205080204" pitchFamily="50" charset="-128"/>
            </a:endParaRPr>
          </a:p>
          <a:p>
            <a:pPr marL="180000" indent="-180000"/>
            <a:endParaRPr lang="en-US" altLang="ja-JP" sz="1400" dirty="0">
              <a:latin typeface="ＭＳ Ｐゴシック" panose="020B0600070205080204" pitchFamily="50" charset="-128"/>
              <a:ea typeface="ＭＳ Ｐゴシック" panose="020B0600070205080204" pitchFamily="50" charset="-128"/>
            </a:endParaRPr>
          </a:p>
        </p:txBody>
      </p:sp>
      <p:sp>
        <p:nvSpPr>
          <p:cNvPr id="10" name="右矢印 9"/>
          <p:cNvSpPr/>
          <p:nvPr/>
        </p:nvSpPr>
        <p:spPr>
          <a:xfrm>
            <a:off x="4003286" y="8369790"/>
            <a:ext cx="768003" cy="164141"/>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右矢印 14"/>
          <p:cNvSpPr/>
          <p:nvPr/>
        </p:nvSpPr>
        <p:spPr>
          <a:xfrm rot="10800000">
            <a:off x="2073110" y="8359490"/>
            <a:ext cx="776344" cy="203200"/>
          </a:xfrm>
          <a:prstGeom prst="rightArrow">
            <a:avLst/>
          </a:prstGeom>
          <a:solidFill>
            <a:srgbClr val="FF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右矢印 15"/>
          <p:cNvSpPr/>
          <p:nvPr/>
        </p:nvSpPr>
        <p:spPr>
          <a:xfrm rot="16200000">
            <a:off x="311598" y="4520777"/>
            <a:ext cx="783711" cy="203200"/>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右矢印 18"/>
          <p:cNvSpPr/>
          <p:nvPr/>
        </p:nvSpPr>
        <p:spPr>
          <a:xfrm rot="5400000">
            <a:off x="289886" y="6498353"/>
            <a:ext cx="803192" cy="209522"/>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431472" y="8783196"/>
            <a:ext cx="6635778" cy="769441"/>
          </a:xfrm>
          <a:prstGeom prst="rect">
            <a:avLst/>
          </a:prstGeom>
          <a:noFill/>
        </p:spPr>
        <p:txBody>
          <a:bodyPr wrap="square" rtlCol="0">
            <a:spAutoFit/>
          </a:bodyPr>
          <a:lstStyle/>
          <a:p>
            <a:r>
              <a:rPr kumimoji="1" lang="ja-JP" altLang="en-US" sz="1600" dirty="0"/>
              <a:t>第</a:t>
            </a:r>
            <a:r>
              <a:rPr kumimoji="1" lang="en-US" altLang="ja-JP" sz="1600" dirty="0"/>
              <a:t>1</a:t>
            </a:r>
            <a:r>
              <a:rPr kumimoji="1" lang="ja-JP" altLang="en-US" sz="1600" dirty="0"/>
              <a:t>主成分</a:t>
            </a:r>
            <a:endParaRPr kumimoji="1" lang="en-US" altLang="ja-JP" sz="1600" dirty="0"/>
          </a:p>
          <a:p>
            <a:r>
              <a:rPr kumimoji="1" lang="ja-JP" altLang="en-US" sz="1400" dirty="0"/>
              <a:t>　　　　：</a:t>
            </a:r>
            <a:r>
              <a:rPr kumimoji="1" lang="en-US" altLang="ja-JP" sz="1400" dirty="0"/>
              <a:t>TOC</a:t>
            </a:r>
            <a:r>
              <a:rPr kumimoji="1" lang="ja-JP" altLang="en-US" sz="1400" dirty="0" err="1"/>
              <a:t>、</a:t>
            </a:r>
            <a:r>
              <a:rPr kumimoji="1" lang="ja-JP" altLang="en-US" sz="1400" dirty="0"/>
              <a:t>強熱減量が</a:t>
            </a:r>
            <a:r>
              <a:rPr kumimoji="1" lang="ja-JP" altLang="en-US" sz="1400" dirty="0" smtClean="0"/>
              <a:t>低く</a:t>
            </a:r>
            <a:r>
              <a:rPr kumimoji="1" lang="ja-JP" altLang="en-US" sz="1400" b="1" dirty="0" smtClean="0"/>
              <a:t>底質</a:t>
            </a:r>
            <a:r>
              <a:rPr kumimoji="1" lang="ja-JP" altLang="en-US" sz="1400" b="1" dirty="0"/>
              <a:t>環境</a:t>
            </a:r>
            <a:r>
              <a:rPr kumimoji="1" lang="ja-JP" altLang="en-US" sz="1400" b="1" dirty="0" smtClean="0"/>
              <a:t>は良い</a:t>
            </a:r>
            <a:r>
              <a:rPr kumimoji="1" lang="ja-JP" altLang="en-US" sz="1400" dirty="0" smtClean="0"/>
              <a:t>（有機物が少ない）</a:t>
            </a:r>
            <a:endParaRPr kumimoji="1" lang="en-US" altLang="ja-JP" sz="1400" dirty="0"/>
          </a:p>
          <a:p>
            <a:r>
              <a:rPr kumimoji="1" lang="ja-JP" altLang="en-US" sz="1400" dirty="0"/>
              <a:t>　　　　：</a:t>
            </a:r>
            <a:r>
              <a:rPr kumimoji="1" lang="en-US" altLang="ja-JP" sz="1400" dirty="0"/>
              <a:t>TOC</a:t>
            </a:r>
            <a:r>
              <a:rPr kumimoji="1" lang="ja-JP" altLang="en-US" sz="1400" dirty="0" err="1"/>
              <a:t>、</a:t>
            </a:r>
            <a:r>
              <a:rPr kumimoji="1" lang="ja-JP" altLang="en-US" sz="1400" dirty="0"/>
              <a:t>強熱減量が高く</a:t>
            </a:r>
            <a:r>
              <a:rPr kumimoji="1" lang="ja-JP" altLang="en-US" sz="1400" b="1" dirty="0"/>
              <a:t>底質環境</a:t>
            </a:r>
            <a:r>
              <a:rPr kumimoji="1" lang="ja-JP" altLang="en-US" sz="1400" b="1" dirty="0" smtClean="0"/>
              <a:t>は悪い（</a:t>
            </a:r>
            <a:r>
              <a:rPr kumimoji="1" lang="ja-JP" altLang="en-US" sz="1400" dirty="0" smtClean="0"/>
              <a:t>有機物が多い）</a:t>
            </a:r>
            <a:endParaRPr kumimoji="1" lang="ja-JP" altLang="en-US" sz="1400" dirty="0"/>
          </a:p>
        </p:txBody>
      </p:sp>
      <p:sp>
        <p:nvSpPr>
          <p:cNvPr id="21" name="右矢印 20"/>
          <p:cNvSpPr/>
          <p:nvPr/>
        </p:nvSpPr>
        <p:spPr>
          <a:xfrm>
            <a:off x="631483" y="9266892"/>
            <a:ext cx="615978" cy="207849"/>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右矢印 21"/>
          <p:cNvSpPr/>
          <p:nvPr/>
        </p:nvSpPr>
        <p:spPr>
          <a:xfrm>
            <a:off x="631483" y="9035641"/>
            <a:ext cx="615978" cy="192163"/>
          </a:xfrm>
          <a:prstGeom prst="rightArrow">
            <a:avLst/>
          </a:prstGeom>
          <a:solidFill>
            <a:srgbClr val="FF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431472" y="9513829"/>
            <a:ext cx="6635778" cy="769441"/>
          </a:xfrm>
          <a:prstGeom prst="rect">
            <a:avLst/>
          </a:prstGeom>
          <a:noFill/>
        </p:spPr>
        <p:txBody>
          <a:bodyPr wrap="square" rtlCol="0">
            <a:spAutoFit/>
          </a:bodyPr>
          <a:lstStyle/>
          <a:p>
            <a:r>
              <a:rPr kumimoji="1" lang="ja-JP" altLang="en-US" sz="1600" dirty="0"/>
              <a:t>第</a:t>
            </a:r>
            <a:r>
              <a:rPr kumimoji="1" lang="en-US" altLang="ja-JP" sz="1600" dirty="0"/>
              <a:t>2</a:t>
            </a:r>
            <a:r>
              <a:rPr kumimoji="1" lang="ja-JP" altLang="en-US" sz="1600" dirty="0"/>
              <a:t>主成分</a:t>
            </a:r>
            <a:endParaRPr kumimoji="1" lang="en-US" altLang="ja-JP" sz="1600" dirty="0"/>
          </a:p>
          <a:p>
            <a:r>
              <a:rPr kumimoji="1" lang="ja-JP" altLang="en-US" sz="1400" dirty="0"/>
              <a:t>　　　　：下水放流が少なく地盤高が高い</a:t>
            </a:r>
            <a:r>
              <a:rPr kumimoji="1" lang="ja-JP" altLang="en-US" sz="1400" dirty="0" smtClean="0"/>
              <a:t>ため</a:t>
            </a:r>
            <a:r>
              <a:rPr kumimoji="1" lang="ja-JP" altLang="en-US" sz="1400" b="1" dirty="0" smtClean="0"/>
              <a:t>底質環境の撹乱が小さい</a:t>
            </a:r>
            <a:endParaRPr kumimoji="1" lang="en-US" altLang="ja-JP" sz="1400" b="1" dirty="0"/>
          </a:p>
          <a:p>
            <a:r>
              <a:rPr kumimoji="1" lang="ja-JP" altLang="en-US" sz="1400" dirty="0"/>
              <a:t>　　　　：下水放流が多く地盤高が低いため</a:t>
            </a:r>
            <a:r>
              <a:rPr kumimoji="1" lang="ja-JP" altLang="en-US" sz="1400" b="1" dirty="0"/>
              <a:t>底質</a:t>
            </a:r>
            <a:r>
              <a:rPr kumimoji="1" lang="ja-JP" altLang="en-US" sz="1400" b="1" dirty="0" smtClean="0"/>
              <a:t>環境の撹乱が大きい</a:t>
            </a:r>
            <a:endParaRPr kumimoji="1" lang="ja-JP" altLang="en-US" sz="1400" b="1" dirty="0"/>
          </a:p>
        </p:txBody>
      </p:sp>
      <p:sp>
        <p:nvSpPr>
          <p:cNvPr id="24" name="右矢印 23"/>
          <p:cNvSpPr/>
          <p:nvPr/>
        </p:nvSpPr>
        <p:spPr>
          <a:xfrm>
            <a:off x="631483" y="9786649"/>
            <a:ext cx="615978" cy="195389"/>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右矢印 24"/>
          <p:cNvSpPr/>
          <p:nvPr/>
        </p:nvSpPr>
        <p:spPr>
          <a:xfrm>
            <a:off x="631483" y="10030959"/>
            <a:ext cx="615978" cy="213223"/>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504497" y="8783197"/>
            <a:ext cx="5937264" cy="15000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10367987" y="3905475"/>
            <a:ext cx="1494001" cy="434288"/>
          </a:xfrm>
          <a:prstGeom prst="rect">
            <a:avLst/>
          </a:prstGeom>
          <a:solidFill>
            <a:srgbClr val="FF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7521597" y="4339755"/>
            <a:ext cx="7607332" cy="646331"/>
          </a:xfrm>
          <a:prstGeom prst="rect">
            <a:avLst/>
          </a:prstGeom>
          <a:noFill/>
        </p:spPr>
        <p:txBody>
          <a:bodyPr wrap="square" rtlCol="0">
            <a:spAutoFit/>
          </a:bodyPr>
          <a:lstStyle/>
          <a:p>
            <a:r>
              <a:rPr kumimoji="1" lang="ja-JP" altLang="en-US" dirty="0">
                <a:latin typeface="ＭＳ Ｐゴシック" panose="020B0600070205080204" pitchFamily="50" charset="-128"/>
                <a:ea typeface="ＭＳ Ｐゴシック" panose="020B0600070205080204" pitchFamily="50" charset="-128"/>
              </a:rPr>
              <a:t>第</a:t>
            </a:r>
            <a:r>
              <a:rPr kumimoji="1" lang="en-US" altLang="ja-JP" dirty="0">
                <a:latin typeface="ＭＳ Ｐゴシック" panose="020B0600070205080204" pitchFamily="50" charset="-128"/>
                <a:ea typeface="ＭＳ Ｐゴシック" panose="020B0600070205080204" pitchFamily="50" charset="-128"/>
              </a:rPr>
              <a:t>2</a:t>
            </a:r>
            <a:r>
              <a:rPr kumimoji="1" lang="ja-JP" altLang="en-US" dirty="0">
                <a:latin typeface="ＭＳ Ｐゴシック" panose="020B0600070205080204" pitchFamily="50" charset="-128"/>
                <a:ea typeface="ＭＳ Ｐゴシック" panose="020B0600070205080204" pitchFamily="50" charset="-128"/>
              </a:rPr>
              <a:t>主成分までの累積寄与率は</a:t>
            </a:r>
            <a:r>
              <a:rPr kumimoji="1" lang="en-US" altLang="ja-JP" dirty="0">
                <a:latin typeface="ＭＳ Ｐゴシック" panose="020B0600070205080204" pitchFamily="50" charset="-128"/>
                <a:ea typeface="ＭＳ Ｐゴシック" panose="020B0600070205080204" pitchFamily="50" charset="-128"/>
              </a:rPr>
              <a:t>0.66</a:t>
            </a:r>
          </a:p>
          <a:p>
            <a:r>
              <a:rPr kumimoji="1" lang="ja-JP" altLang="en-US" b="1" dirty="0">
                <a:solidFill>
                  <a:srgbClr val="FF0000"/>
                </a:solidFill>
                <a:latin typeface="ＭＳ Ｐゴシック" panose="020B0600070205080204" pitchFamily="50" charset="-128"/>
                <a:ea typeface="ＭＳ Ｐゴシック" panose="020B0600070205080204" pitchFamily="50" charset="-128"/>
              </a:rPr>
              <a:t>→</a:t>
            </a:r>
            <a:r>
              <a:rPr kumimoji="1" lang="ja-JP" altLang="en-US" b="1" dirty="0">
                <a:latin typeface="ＭＳ Ｐゴシック" panose="020B0600070205080204" pitchFamily="50" charset="-128"/>
                <a:ea typeface="ＭＳ Ｐゴシック" panose="020B0600070205080204" pitchFamily="50" charset="-128"/>
              </a:rPr>
              <a:t>全観測データに含まれる底質の情報の</a:t>
            </a:r>
            <a:r>
              <a:rPr kumimoji="1" lang="en-US" altLang="ja-JP" b="1" dirty="0">
                <a:latin typeface="ＭＳ Ｐゴシック" panose="020B0600070205080204" pitchFamily="50" charset="-128"/>
                <a:ea typeface="ＭＳ Ｐゴシック" panose="020B0600070205080204" pitchFamily="50" charset="-128"/>
              </a:rPr>
              <a:t>2/3</a:t>
            </a:r>
            <a:r>
              <a:rPr kumimoji="1" lang="ja-JP" altLang="en-US" b="1" dirty="0" err="1">
                <a:latin typeface="ＭＳ Ｐゴシック" panose="020B0600070205080204" pitchFamily="50" charset="-128"/>
                <a:ea typeface="ＭＳ Ｐゴシック" panose="020B0600070205080204" pitchFamily="50" charset="-128"/>
              </a:rPr>
              <a:t>を第</a:t>
            </a:r>
            <a:r>
              <a:rPr kumimoji="1" lang="en-US" altLang="ja-JP" b="1" dirty="0">
                <a:latin typeface="ＭＳ Ｐゴシック" panose="020B0600070205080204" pitchFamily="50" charset="-128"/>
                <a:ea typeface="ＭＳ Ｐゴシック" panose="020B0600070205080204" pitchFamily="50" charset="-128"/>
              </a:rPr>
              <a:t>1</a:t>
            </a:r>
            <a:r>
              <a:rPr kumimoji="1" lang="ja-JP" altLang="en-US" b="1" dirty="0">
                <a:latin typeface="ＭＳ Ｐゴシック" panose="020B0600070205080204" pitchFamily="50" charset="-128"/>
                <a:ea typeface="ＭＳ Ｐゴシック" panose="020B0600070205080204" pitchFamily="50" charset="-128"/>
              </a:rPr>
              <a:t>・第</a:t>
            </a:r>
            <a:r>
              <a:rPr kumimoji="1" lang="en-US" altLang="ja-JP" b="1" dirty="0">
                <a:latin typeface="ＭＳ Ｐゴシック" panose="020B0600070205080204" pitchFamily="50" charset="-128"/>
                <a:ea typeface="ＭＳ Ｐゴシック" panose="020B0600070205080204" pitchFamily="50" charset="-128"/>
              </a:rPr>
              <a:t>2</a:t>
            </a:r>
            <a:r>
              <a:rPr kumimoji="1" lang="ja-JP" altLang="en-US" b="1" dirty="0">
                <a:latin typeface="ＭＳ Ｐゴシック" panose="020B0600070205080204" pitchFamily="50" charset="-128"/>
                <a:ea typeface="ＭＳ Ｐゴシック" panose="020B0600070205080204" pitchFamily="50" charset="-128"/>
              </a:rPr>
              <a:t>主成分で説明可能</a:t>
            </a:r>
          </a:p>
        </p:txBody>
      </p:sp>
      <p:pic>
        <p:nvPicPr>
          <p:cNvPr id="27" name="図 26"/>
          <p:cNvPicPr>
            <a:picLocks noChangeAspect="1"/>
          </p:cNvPicPr>
          <p:nvPr/>
        </p:nvPicPr>
        <p:blipFill>
          <a:blip r:embed="rId4"/>
          <a:stretch>
            <a:fillRect/>
          </a:stretch>
        </p:blipFill>
        <p:spPr>
          <a:xfrm>
            <a:off x="7585263" y="2796713"/>
            <a:ext cx="4276725" cy="1543050"/>
          </a:xfrm>
          <a:prstGeom prst="rect">
            <a:avLst/>
          </a:prstGeom>
        </p:spPr>
      </p:pic>
      <p:sp>
        <p:nvSpPr>
          <p:cNvPr id="28" name="テキスト ボックス 27"/>
          <p:cNvSpPr txBox="1"/>
          <p:nvPr/>
        </p:nvSpPr>
        <p:spPr>
          <a:xfrm>
            <a:off x="11847675" y="2314643"/>
            <a:ext cx="2863438" cy="2031325"/>
          </a:xfrm>
          <a:prstGeom prst="rect">
            <a:avLst/>
          </a:prstGeom>
          <a:noFill/>
        </p:spPr>
        <p:txBody>
          <a:bodyPr wrap="square" rtlCol="0">
            <a:spAutoFit/>
          </a:bodyPr>
          <a:lstStyle/>
          <a:p>
            <a:r>
              <a:rPr kumimoji="1" lang="ja-JP" altLang="en-US" sz="1400" b="1" dirty="0">
                <a:latin typeface="ＭＳ Ｐゴシック" panose="020B0600070205080204" pitchFamily="50" charset="-128"/>
                <a:ea typeface="ＭＳ Ｐゴシック" panose="020B0600070205080204" pitchFamily="50" charset="-128"/>
              </a:rPr>
              <a:t>寄与率</a:t>
            </a:r>
            <a:endParaRPr kumimoji="1" lang="en-US" altLang="ja-JP" sz="1400" b="1" dirty="0">
              <a:latin typeface="ＭＳ Ｐゴシック" panose="020B0600070205080204" pitchFamily="50" charset="-128"/>
              <a:ea typeface="ＭＳ Ｐゴシック" panose="020B0600070205080204" pitchFamily="50" charset="-128"/>
            </a:endParaRPr>
          </a:p>
          <a:p>
            <a:r>
              <a:rPr kumimoji="1" lang="ja-JP" altLang="en-US" sz="1400" dirty="0">
                <a:latin typeface="ＭＳ Ｐゴシック" panose="020B0600070205080204" pitchFamily="50" charset="-128"/>
                <a:ea typeface="ＭＳ Ｐゴシック" panose="020B0600070205080204" pitchFamily="50" charset="-128"/>
              </a:rPr>
              <a:t>全期間、全地点の採泥データに含まれる</a:t>
            </a:r>
            <a:r>
              <a:rPr kumimoji="1" lang="en-US" altLang="ja-JP" sz="1400" dirty="0">
                <a:latin typeface="ＭＳ Ｐゴシック" panose="020B0600070205080204" pitchFamily="50" charset="-128"/>
                <a:ea typeface="ＭＳ Ｐゴシック" panose="020B0600070205080204" pitchFamily="50" charset="-128"/>
              </a:rPr>
              <a:t>ORP</a:t>
            </a:r>
            <a:r>
              <a:rPr kumimoji="1" lang="ja-JP" altLang="en-US" sz="1400" dirty="0">
                <a:latin typeface="ＭＳ Ｐゴシック" panose="020B0600070205080204" pitchFamily="50" charset="-128"/>
                <a:ea typeface="ＭＳ Ｐゴシック" panose="020B0600070205080204" pitchFamily="50" charset="-128"/>
              </a:rPr>
              <a:t>～強熱減量、及び地盤高と下水放流量の数値を、各主成分がどれだけ説明できるかを</a:t>
            </a:r>
            <a:r>
              <a:rPr kumimoji="1" lang="ja-JP" altLang="en-US" sz="1400" dirty="0" smtClean="0">
                <a:latin typeface="ＭＳ Ｐゴシック" panose="020B0600070205080204" pitchFamily="50" charset="-128"/>
                <a:ea typeface="ＭＳ Ｐゴシック" panose="020B0600070205080204" pitchFamily="50" charset="-128"/>
              </a:rPr>
              <a:t>示す。</a:t>
            </a:r>
            <a:endParaRPr kumimoji="1" lang="en-US" altLang="ja-JP" sz="1400" dirty="0">
              <a:latin typeface="ＭＳ Ｐゴシック" panose="020B0600070205080204" pitchFamily="50" charset="-128"/>
              <a:ea typeface="ＭＳ Ｐゴシック" panose="020B0600070205080204" pitchFamily="50" charset="-128"/>
            </a:endParaRPr>
          </a:p>
          <a:p>
            <a:r>
              <a:rPr kumimoji="1" lang="ja-JP" altLang="en-US" sz="1400" b="1" dirty="0">
                <a:latin typeface="ＭＳ Ｐゴシック" panose="020B0600070205080204" pitchFamily="50" charset="-128"/>
                <a:ea typeface="ＭＳ Ｐゴシック" panose="020B0600070205080204" pitchFamily="50" charset="-128"/>
              </a:rPr>
              <a:t>累積寄与率</a:t>
            </a:r>
            <a:endParaRPr kumimoji="1" lang="en-US" altLang="ja-JP" sz="1400" b="1" dirty="0">
              <a:latin typeface="ＭＳ Ｐゴシック" panose="020B0600070205080204" pitchFamily="50" charset="-128"/>
              <a:ea typeface="ＭＳ Ｐゴシック" panose="020B0600070205080204" pitchFamily="50" charset="-128"/>
            </a:endParaRPr>
          </a:p>
          <a:p>
            <a:r>
              <a:rPr kumimoji="1" lang="en-US" altLang="ja-JP" sz="1400" dirty="0">
                <a:latin typeface="ＭＳ Ｐゴシック" panose="020B0600070205080204" pitchFamily="50" charset="-128"/>
                <a:ea typeface="ＭＳ Ｐゴシック" panose="020B0600070205080204" pitchFamily="50" charset="-128"/>
              </a:rPr>
              <a:t>1</a:t>
            </a:r>
            <a:r>
              <a:rPr kumimoji="1" lang="ja-JP" altLang="en-US" sz="1400" dirty="0">
                <a:latin typeface="ＭＳ Ｐゴシック" panose="020B0600070205080204" pitchFamily="50" charset="-128"/>
                <a:ea typeface="ＭＳ Ｐゴシック" panose="020B0600070205080204" pitchFamily="50" charset="-128"/>
              </a:rPr>
              <a:t>～ｎ番目の主成分までが、全データをどれだけ説明できるかを示す。合計は</a:t>
            </a:r>
            <a:r>
              <a:rPr kumimoji="1" lang="en-US" altLang="ja-JP" sz="1400" dirty="0">
                <a:latin typeface="ＭＳ Ｐゴシック" panose="020B0600070205080204" pitchFamily="50" charset="-128"/>
                <a:ea typeface="ＭＳ Ｐゴシック" panose="020B0600070205080204" pitchFamily="50" charset="-128"/>
              </a:rPr>
              <a:t>1</a:t>
            </a:r>
            <a:r>
              <a:rPr kumimoji="1" lang="ja-JP" altLang="en-US" sz="1400" dirty="0">
                <a:latin typeface="ＭＳ Ｐゴシック" panose="020B0600070205080204" pitchFamily="50" charset="-128"/>
                <a:ea typeface="ＭＳ Ｐゴシック" panose="020B0600070205080204" pitchFamily="50" charset="-128"/>
              </a:rPr>
              <a:t>に</a:t>
            </a:r>
            <a:r>
              <a:rPr kumimoji="1" lang="ja-JP" altLang="en-US" sz="1400" dirty="0" smtClean="0">
                <a:latin typeface="ＭＳ Ｐゴシック" panose="020B0600070205080204" pitchFamily="50" charset="-128"/>
                <a:ea typeface="ＭＳ Ｐゴシック" panose="020B0600070205080204" pitchFamily="50" charset="-128"/>
              </a:rPr>
              <a:t>なる。</a:t>
            </a:r>
            <a:endParaRPr kumimoji="1" lang="ja-JP" altLang="en-US" sz="1400" dirty="0">
              <a:latin typeface="ＭＳ Ｐゴシック" panose="020B0600070205080204" pitchFamily="50" charset="-128"/>
              <a:ea typeface="ＭＳ Ｐゴシック" panose="020B0600070205080204" pitchFamily="50" charset="-128"/>
            </a:endParaRPr>
          </a:p>
        </p:txBody>
      </p:sp>
      <p:sp>
        <p:nvSpPr>
          <p:cNvPr id="30" name="テキスト ボックス 29"/>
          <p:cNvSpPr txBox="1"/>
          <p:nvPr/>
        </p:nvSpPr>
        <p:spPr>
          <a:xfrm>
            <a:off x="7585263" y="2314643"/>
            <a:ext cx="4262412" cy="369332"/>
          </a:xfrm>
          <a:prstGeom prst="rect">
            <a:avLst/>
          </a:prstGeom>
          <a:noFill/>
        </p:spPr>
        <p:txBody>
          <a:bodyPr wrap="square" rtlCol="0">
            <a:spAutoFit/>
          </a:bodyPr>
          <a:lstStyle/>
          <a:p>
            <a:r>
              <a:rPr kumimoji="1" lang="ja-JP" altLang="en-US" dirty="0">
                <a:latin typeface="ＭＳ Ｐゴシック" panose="020B0600070205080204" pitchFamily="50" charset="-128"/>
                <a:ea typeface="ＭＳ Ｐゴシック" panose="020B0600070205080204" pitchFamily="50" charset="-128"/>
              </a:rPr>
              <a:t>第１・第</a:t>
            </a:r>
            <a:r>
              <a:rPr kumimoji="1" lang="en-US" altLang="ja-JP" dirty="0">
                <a:latin typeface="ＭＳ Ｐゴシック" panose="020B0600070205080204" pitchFamily="50" charset="-128"/>
                <a:ea typeface="ＭＳ Ｐゴシック" panose="020B0600070205080204" pitchFamily="50" charset="-128"/>
              </a:rPr>
              <a:t>2</a:t>
            </a:r>
            <a:r>
              <a:rPr kumimoji="1" lang="ja-JP" altLang="en-US" dirty="0">
                <a:latin typeface="ＭＳ Ｐゴシック" panose="020B0600070205080204" pitchFamily="50" charset="-128"/>
                <a:ea typeface="ＭＳ Ｐゴシック" panose="020B0600070205080204" pitchFamily="50" charset="-128"/>
              </a:rPr>
              <a:t>主成分までの寄与率</a:t>
            </a:r>
            <a:endParaRPr kumimoji="1" lang="en-US" altLang="ja-JP" dirty="0">
              <a:latin typeface="ＭＳ Ｐゴシック" panose="020B0600070205080204" pitchFamily="50" charset="-128"/>
              <a:ea typeface="ＭＳ Ｐゴシック" panose="020B0600070205080204" pitchFamily="50" charset="-128"/>
            </a:endParaRPr>
          </a:p>
        </p:txBody>
      </p:sp>
      <p:sp>
        <p:nvSpPr>
          <p:cNvPr id="33" name="テキスト ボックス 32"/>
          <p:cNvSpPr txBox="1"/>
          <p:nvPr/>
        </p:nvSpPr>
        <p:spPr>
          <a:xfrm>
            <a:off x="687845" y="8305843"/>
            <a:ext cx="1712448" cy="307777"/>
          </a:xfrm>
          <a:prstGeom prst="rect">
            <a:avLst/>
          </a:prstGeom>
          <a:noFill/>
        </p:spPr>
        <p:txBody>
          <a:bodyPr wrap="square" rtlCol="0">
            <a:spAutoFit/>
          </a:bodyPr>
          <a:lstStyle/>
          <a:p>
            <a:r>
              <a:rPr kumimoji="1" lang="ja-JP" altLang="en-US" sz="1400" dirty="0" smtClean="0">
                <a:latin typeface="ＭＳ Ｐゴシック" panose="020B0600070205080204" pitchFamily="50" charset="-128"/>
                <a:ea typeface="ＭＳ Ｐゴシック" panose="020B0600070205080204" pitchFamily="50" charset="-128"/>
              </a:rPr>
              <a:t>底質</a:t>
            </a:r>
            <a:r>
              <a:rPr kumimoji="1" lang="ja-JP" altLang="en-US" sz="1400" dirty="0">
                <a:latin typeface="ＭＳ Ｐゴシック" panose="020B0600070205080204" pitchFamily="50" charset="-128"/>
                <a:ea typeface="ＭＳ Ｐゴシック" panose="020B0600070205080204" pitchFamily="50" charset="-128"/>
              </a:rPr>
              <a:t>環境</a:t>
            </a:r>
            <a:r>
              <a:rPr kumimoji="1" lang="ja-JP" altLang="en-US" sz="1400" dirty="0" smtClean="0">
                <a:latin typeface="ＭＳ Ｐゴシック" panose="020B0600070205080204" pitchFamily="50" charset="-128"/>
                <a:ea typeface="ＭＳ Ｐゴシック" panose="020B0600070205080204" pitchFamily="50" charset="-128"/>
              </a:rPr>
              <a:t>が</a:t>
            </a:r>
            <a:r>
              <a:rPr kumimoji="1" lang="ja-JP" altLang="en-US" sz="1400" dirty="0">
                <a:latin typeface="ＭＳ Ｐゴシック" panose="020B0600070205080204" pitchFamily="50" charset="-128"/>
                <a:ea typeface="ＭＳ Ｐゴシック" panose="020B0600070205080204" pitchFamily="50" charset="-128"/>
              </a:rPr>
              <a:t>良い</a:t>
            </a:r>
          </a:p>
        </p:txBody>
      </p:sp>
      <p:sp>
        <p:nvSpPr>
          <p:cNvPr id="34" name="テキスト ボックス 33"/>
          <p:cNvSpPr txBox="1"/>
          <p:nvPr/>
        </p:nvSpPr>
        <p:spPr>
          <a:xfrm>
            <a:off x="4803077" y="8322499"/>
            <a:ext cx="1712448" cy="307777"/>
          </a:xfrm>
          <a:prstGeom prst="rect">
            <a:avLst/>
          </a:prstGeom>
          <a:noFill/>
        </p:spPr>
        <p:txBody>
          <a:bodyPr wrap="square" rtlCol="0">
            <a:spAutoFit/>
          </a:bodyPr>
          <a:lstStyle/>
          <a:p>
            <a:r>
              <a:rPr kumimoji="1" lang="ja-JP" altLang="en-US" sz="1400" dirty="0" smtClean="0">
                <a:latin typeface="ＭＳ Ｐゴシック" panose="020B0600070205080204" pitchFamily="50" charset="-128"/>
                <a:ea typeface="ＭＳ Ｐゴシック" panose="020B0600070205080204" pitchFamily="50" charset="-128"/>
              </a:rPr>
              <a:t>底質</a:t>
            </a:r>
            <a:r>
              <a:rPr kumimoji="1" lang="ja-JP" altLang="en-US" sz="1400" dirty="0">
                <a:latin typeface="ＭＳ Ｐゴシック" panose="020B0600070205080204" pitchFamily="50" charset="-128"/>
                <a:ea typeface="ＭＳ Ｐゴシック" panose="020B0600070205080204" pitchFamily="50" charset="-128"/>
              </a:rPr>
              <a:t>環境</a:t>
            </a:r>
            <a:r>
              <a:rPr kumimoji="1" lang="ja-JP" altLang="en-US" sz="1400" dirty="0" smtClean="0">
                <a:latin typeface="ＭＳ Ｐゴシック" panose="020B0600070205080204" pitchFamily="50" charset="-128"/>
                <a:ea typeface="ＭＳ Ｐゴシック" panose="020B0600070205080204" pitchFamily="50" charset="-128"/>
              </a:rPr>
              <a:t>が</a:t>
            </a:r>
            <a:r>
              <a:rPr kumimoji="1" lang="ja-JP" altLang="en-US" sz="1400" dirty="0">
                <a:latin typeface="ＭＳ Ｐゴシック" panose="020B0600070205080204" pitchFamily="50" charset="-128"/>
                <a:ea typeface="ＭＳ Ｐゴシック" panose="020B0600070205080204" pitchFamily="50" charset="-128"/>
              </a:rPr>
              <a:t>悪い</a:t>
            </a:r>
          </a:p>
        </p:txBody>
      </p:sp>
      <p:sp>
        <p:nvSpPr>
          <p:cNvPr id="35" name="テキスト ボックス 34"/>
          <p:cNvSpPr txBox="1"/>
          <p:nvPr/>
        </p:nvSpPr>
        <p:spPr>
          <a:xfrm rot="16200000">
            <a:off x="-194647" y="7152457"/>
            <a:ext cx="1764983" cy="307777"/>
          </a:xfrm>
          <a:prstGeom prst="rect">
            <a:avLst/>
          </a:prstGeom>
          <a:noFill/>
        </p:spPr>
        <p:txBody>
          <a:bodyPr wrap="square" rtlCol="0">
            <a:spAutoFit/>
          </a:bodyPr>
          <a:lstStyle/>
          <a:p>
            <a:r>
              <a:rPr kumimoji="1" lang="ja-JP" altLang="en-US" sz="1400" dirty="0">
                <a:latin typeface="ＭＳ Ｐゴシック" panose="020B0600070205080204" pitchFamily="50" charset="-128"/>
                <a:ea typeface="ＭＳ Ｐゴシック" panose="020B0600070205080204" pitchFamily="50" charset="-128"/>
              </a:rPr>
              <a:t>攪乱が大きい</a:t>
            </a:r>
          </a:p>
        </p:txBody>
      </p:sp>
      <p:sp>
        <p:nvSpPr>
          <p:cNvPr id="36" name="テキスト ボックス 35"/>
          <p:cNvSpPr txBox="1"/>
          <p:nvPr/>
        </p:nvSpPr>
        <p:spPr>
          <a:xfrm rot="16200000">
            <a:off x="46396" y="3384169"/>
            <a:ext cx="1374501" cy="307777"/>
          </a:xfrm>
          <a:prstGeom prst="rect">
            <a:avLst/>
          </a:prstGeom>
          <a:noFill/>
        </p:spPr>
        <p:txBody>
          <a:bodyPr wrap="square" rtlCol="0">
            <a:spAutoFit/>
          </a:bodyPr>
          <a:lstStyle/>
          <a:p>
            <a:r>
              <a:rPr kumimoji="1" lang="ja-JP" altLang="en-US" sz="1400" dirty="0">
                <a:latin typeface="ＭＳ Ｐゴシック" panose="020B0600070205080204" pitchFamily="50" charset="-128"/>
                <a:ea typeface="ＭＳ Ｐゴシック" panose="020B0600070205080204" pitchFamily="50" charset="-128"/>
              </a:rPr>
              <a:t>攪乱が小さい</a:t>
            </a:r>
          </a:p>
        </p:txBody>
      </p:sp>
      <p:graphicFrame>
        <p:nvGraphicFramePr>
          <p:cNvPr id="37" name="表 36"/>
          <p:cNvGraphicFramePr>
            <a:graphicFrameLocks noGrp="1"/>
          </p:cNvGraphicFramePr>
          <p:nvPr>
            <p:extLst>
              <p:ext uri="{D42A27DB-BD31-4B8C-83A1-F6EECF244321}">
                <p14:modId xmlns:p14="http://schemas.microsoft.com/office/powerpoint/2010/main" val="1587681889"/>
              </p:ext>
            </p:extLst>
          </p:nvPr>
        </p:nvGraphicFramePr>
        <p:xfrm>
          <a:off x="7535918" y="4971604"/>
          <a:ext cx="6778886" cy="5396167"/>
        </p:xfrm>
        <a:graphic>
          <a:graphicData uri="http://schemas.openxmlformats.org/drawingml/2006/table">
            <a:tbl>
              <a:tblPr/>
              <a:tblGrid>
                <a:gridCol w="2186153">
                  <a:extLst>
                    <a:ext uri="{9D8B030D-6E8A-4147-A177-3AD203B41FA5}">
                      <a16:colId xmlns:a16="http://schemas.microsoft.com/office/drawing/2014/main" val="3297122922"/>
                    </a:ext>
                  </a:extLst>
                </a:gridCol>
                <a:gridCol w="944368">
                  <a:extLst>
                    <a:ext uri="{9D8B030D-6E8A-4147-A177-3AD203B41FA5}">
                      <a16:colId xmlns:a16="http://schemas.microsoft.com/office/drawing/2014/main" val="2348373057"/>
                    </a:ext>
                  </a:extLst>
                </a:gridCol>
                <a:gridCol w="1086154">
                  <a:extLst>
                    <a:ext uri="{9D8B030D-6E8A-4147-A177-3AD203B41FA5}">
                      <a16:colId xmlns:a16="http://schemas.microsoft.com/office/drawing/2014/main" val="4198767722"/>
                    </a:ext>
                  </a:extLst>
                </a:gridCol>
                <a:gridCol w="1262539">
                  <a:extLst>
                    <a:ext uri="{9D8B030D-6E8A-4147-A177-3AD203B41FA5}">
                      <a16:colId xmlns:a16="http://schemas.microsoft.com/office/drawing/2014/main" val="3690766146"/>
                    </a:ext>
                  </a:extLst>
                </a:gridCol>
                <a:gridCol w="1299672">
                  <a:extLst>
                    <a:ext uri="{9D8B030D-6E8A-4147-A177-3AD203B41FA5}">
                      <a16:colId xmlns:a16="http://schemas.microsoft.com/office/drawing/2014/main" val="901637295"/>
                    </a:ext>
                  </a:extLst>
                </a:gridCol>
              </a:tblGrid>
              <a:tr h="414864">
                <a:tc gridSpan="3">
                  <a:txBody>
                    <a:bodyPr/>
                    <a:lstStyle/>
                    <a:p>
                      <a:pPr algn="l" fontAlgn="ctr"/>
                      <a: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t>評価項目と各主成分の構成</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2161369"/>
                  </a:ext>
                </a:extLst>
              </a:tr>
              <a:tr h="385478">
                <a:tc>
                  <a:txBody>
                    <a:bodyPr/>
                    <a:lstStyle/>
                    <a:p>
                      <a:pPr algn="l" fontAlgn="ctr"/>
                      <a: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800" b="0" i="0" u="none" strike="noStrike">
                          <a:solidFill>
                            <a:srgbClr val="000000"/>
                          </a:solidFill>
                          <a:effectLst/>
                          <a:latin typeface="ＭＳ Ｐゴシック" panose="020B0600070205080204" pitchFamily="50" charset="-128"/>
                          <a:ea typeface="ＭＳ Ｐゴシック" panose="020B0600070205080204" pitchFamily="50" charset="-128"/>
                        </a:rPr>
                        <a:t>主成分の構成</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ja-JP" altLang="en-US" sz="1800" b="0" i="0" u="none" strike="noStrike">
                          <a:solidFill>
                            <a:srgbClr val="000000"/>
                          </a:solidFill>
                          <a:effectLst/>
                          <a:latin typeface="ＭＳ Ｐゴシック" panose="020B0600070205080204" pitchFamily="50" charset="-128"/>
                          <a:ea typeface="ＭＳ Ｐゴシック" panose="020B0600070205080204" pitchFamily="50" charset="-128"/>
                        </a:rPr>
                        <a:t>各主成分に与える影響</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486784729"/>
                  </a:ext>
                </a:extLst>
              </a:tr>
              <a:tr h="385478">
                <a:tc>
                  <a:txBody>
                    <a:bodyPr/>
                    <a:lstStyle/>
                    <a:p>
                      <a:pPr algn="l" fontAlgn="ctr"/>
                      <a: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t>評価項目</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第</a:t>
                      </a:r>
                      <a:r>
                        <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第</a:t>
                      </a:r>
                      <a:r>
                        <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2</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第</a:t>
                      </a:r>
                      <a:r>
                        <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第</a:t>
                      </a:r>
                      <a:r>
                        <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2</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2257873"/>
                  </a:ext>
                </a:extLst>
              </a:tr>
              <a:tr h="385478">
                <a:tc>
                  <a:txBody>
                    <a:bodyPr/>
                    <a:lstStyle/>
                    <a:p>
                      <a:pPr algn="l" fontAlgn="ctr"/>
                      <a:r>
                        <a:rPr 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t>ORP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altLang="ja-JP" sz="1800" b="0" i="0" u="none" strike="noStrike" dirty="0">
                          <a:solidFill>
                            <a:srgbClr val="000000"/>
                          </a:solidFill>
                          <a:effectLst/>
                          <a:latin typeface="ＭＳ Ｐゴシック" panose="020B0600070205080204" pitchFamily="50" charset="-128"/>
                          <a:ea typeface="ＭＳ Ｐゴシック" panose="020B0600070205080204" pitchFamily="50" charset="-128"/>
                        </a:rPr>
                        <a:t>0.02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800" b="0" i="0" u="none" strike="noStrike">
                          <a:solidFill>
                            <a:srgbClr val="000000"/>
                          </a:solidFill>
                          <a:effectLst/>
                          <a:latin typeface="ＭＳ Ｐゴシック" panose="020B0600070205080204" pitchFamily="50" charset="-128"/>
                          <a:ea typeface="ＭＳ Ｐゴシック" panose="020B0600070205080204" pitchFamily="50" charset="-128"/>
                        </a:rPr>
                        <a:t>0.40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8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8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99"/>
                    </a:solidFill>
                  </a:tcPr>
                </a:tc>
                <a:extLst>
                  <a:ext uri="{0D108BD9-81ED-4DB2-BD59-A6C34878D82A}">
                    <a16:rowId xmlns:a16="http://schemas.microsoft.com/office/drawing/2014/main" val="4014550948"/>
                  </a:ext>
                </a:extLst>
              </a:tr>
              <a:tr h="385478">
                <a:tc>
                  <a:txBody>
                    <a:bodyPr/>
                    <a:lstStyle/>
                    <a:p>
                      <a:pPr algn="l" fontAlgn="ctr"/>
                      <a: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t>全硫化物</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altLang="ja-JP" sz="1800" b="0" i="0" u="none" strike="noStrike" dirty="0">
                          <a:solidFill>
                            <a:srgbClr val="000000"/>
                          </a:solidFill>
                          <a:effectLst/>
                          <a:latin typeface="ＭＳ Ｐゴシック" panose="020B0600070205080204" pitchFamily="50" charset="-128"/>
                          <a:ea typeface="ＭＳ Ｐゴシック" panose="020B0600070205080204" pitchFamily="50" charset="-128"/>
                        </a:rPr>
                        <a:t>0.21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800" b="0" i="0" u="none" strike="noStrike">
                          <a:solidFill>
                            <a:srgbClr val="000000"/>
                          </a:solidFill>
                          <a:effectLst/>
                          <a:latin typeface="ＭＳ Ｐゴシック" panose="020B0600070205080204" pitchFamily="50" charset="-128"/>
                          <a:ea typeface="ＭＳ Ｐゴシック" panose="020B0600070205080204" pitchFamily="50" charset="-128"/>
                        </a:rPr>
                        <a:t>-0.17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8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ja-JP" altLang="en-US" sz="18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631140106"/>
                  </a:ext>
                </a:extLst>
              </a:tr>
              <a:tr h="385478">
                <a:tc>
                  <a:txBody>
                    <a:bodyPr/>
                    <a:lstStyle/>
                    <a:p>
                      <a:pPr algn="l" fontAlgn="ctr"/>
                      <a:r>
                        <a:rPr lang="en-US" sz="1800" b="0" i="0" u="none" strike="noStrike">
                          <a:solidFill>
                            <a:srgbClr val="000000"/>
                          </a:solidFill>
                          <a:effectLst/>
                          <a:latin typeface="ＭＳ Ｐゴシック" panose="020B0600070205080204" pitchFamily="50" charset="-128"/>
                          <a:ea typeface="ＭＳ Ｐゴシック" panose="020B0600070205080204" pitchFamily="50" charset="-128"/>
                        </a:rPr>
                        <a:t>TOC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altLang="ja-JP" sz="1800" b="0" i="0" u="none" strike="noStrike" dirty="0">
                          <a:solidFill>
                            <a:srgbClr val="000000"/>
                          </a:solidFill>
                          <a:effectLst/>
                          <a:latin typeface="ＭＳ Ｐゴシック" panose="020B0600070205080204" pitchFamily="50" charset="-128"/>
                          <a:ea typeface="ＭＳ Ｐゴシック" panose="020B0600070205080204" pitchFamily="50" charset="-128"/>
                        </a:rPr>
                        <a:t>0.53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800" b="0" i="0" u="none" strike="noStrike" dirty="0">
                          <a:solidFill>
                            <a:srgbClr val="000000"/>
                          </a:solidFill>
                          <a:effectLst/>
                          <a:latin typeface="ＭＳ Ｐゴシック" panose="020B0600070205080204" pitchFamily="50" charset="-128"/>
                          <a:ea typeface="ＭＳ Ｐゴシック" panose="020B0600070205080204" pitchFamily="50" charset="-128"/>
                        </a:rPr>
                        <a:t>-0.04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8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99"/>
                    </a:solidFill>
                  </a:tcPr>
                </a:tc>
                <a:tc>
                  <a:txBody>
                    <a:bodyPr/>
                    <a:lstStyle/>
                    <a:p>
                      <a:pPr algn="ctr" fontAlgn="ctr"/>
                      <a:r>
                        <a:rPr lang="ja-JP" altLang="en-US" sz="18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229916680"/>
                  </a:ext>
                </a:extLst>
              </a:tr>
              <a:tr h="385478">
                <a:tc>
                  <a:txBody>
                    <a:bodyPr/>
                    <a:lstStyle/>
                    <a:p>
                      <a:pPr algn="l" fontAlgn="ctr"/>
                      <a:r>
                        <a:rPr lang="zh-TW"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t>平均強熱減量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altLang="ja-JP" sz="1800" b="0" i="0" u="none" strike="noStrike" dirty="0">
                          <a:solidFill>
                            <a:srgbClr val="000000"/>
                          </a:solidFill>
                          <a:effectLst/>
                          <a:latin typeface="ＭＳ Ｐゴシック" panose="020B0600070205080204" pitchFamily="50" charset="-128"/>
                          <a:ea typeface="ＭＳ Ｐゴシック" panose="020B0600070205080204" pitchFamily="50" charset="-128"/>
                        </a:rPr>
                        <a:t>0.56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800" b="0" i="0" u="none" strike="noStrike" dirty="0">
                          <a:solidFill>
                            <a:srgbClr val="000000"/>
                          </a:solidFill>
                          <a:effectLst/>
                          <a:latin typeface="ＭＳ Ｐゴシック" panose="020B0600070205080204" pitchFamily="50" charset="-128"/>
                          <a:ea typeface="ＭＳ Ｐゴシック" panose="020B0600070205080204" pitchFamily="50" charset="-128"/>
                        </a:rPr>
                        <a:t>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8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99"/>
                    </a:solidFill>
                  </a:tcPr>
                </a:tc>
                <a:tc>
                  <a:txBody>
                    <a:bodyPr/>
                    <a:lstStyle/>
                    <a:p>
                      <a:pPr algn="ctr" fontAlgn="ctr"/>
                      <a:r>
                        <a:rPr lang="ja-JP" altLang="en-US" sz="18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086568444"/>
                  </a:ext>
                </a:extLst>
              </a:tr>
              <a:tr h="385478">
                <a:tc>
                  <a:txBody>
                    <a:bodyPr/>
                    <a:lstStyle/>
                    <a:p>
                      <a:pPr algn="l" fontAlgn="ctr"/>
                      <a:r>
                        <a:rPr lang="zh-TW" altLang="en-US" sz="1800" b="0" i="0" u="none" strike="noStrike">
                          <a:solidFill>
                            <a:srgbClr val="000000"/>
                          </a:solidFill>
                          <a:effectLst/>
                          <a:latin typeface="ＭＳ Ｐゴシック" panose="020B0600070205080204" pitchFamily="50" charset="-128"/>
                          <a:ea typeface="ＭＳ Ｐゴシック" panose="020B0600070205080204" pitchFamily="50" charset="-128"/>
                        </a:rPr>
                        <a:t>混合強熱減量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altLang="ja-JP" sz="1800" b="0" i="0" u="none" strike="noStrike" dirty="0">
                          <a:solidFill>
                            <a:srgbClr val="000000"/>
                          </a:solidFill>
                          <a:effectLst/>
                          <a:latin typeface="ＭＳ Ｐゴシック" panose="020B0600070205080204" pitchFamily="50" charset="-128"/>
                          <a:ea typeface="ＭＳ Ｐゴシック" panose="020B0600070205080204" pitchFamily="50" charset="-128"/>
                        </a:rPr>
                        <a:t>0.56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800" b="0" i="0" u="none" strike="noStrike" dirty="0">
                          <a:solidFill>
                            <a:srgbClr val="000000"/>
                          </a:solidFill>
                          <a:effectLst/>
                          <a:latin typeface="ＭＳ Ｐゴシック" panose="020B0600070205080204" pitchFamily="50" charset="-128"/>
                          <a:ea typeface="ＭＳ Ｐゴシック" panose="020B0600070205080204" pitchFamily="50" charset="-128"/>
                        </a:rPr>
                        <a:t>-0.01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8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99"/>
                    </a:solidFill>
                  </a:tcPr>
                </a:tc>
                <a:tc>
                  <a:txBody>
                    <a:bodyPr/>
                    <a:lstStyle/>
                    <a:p>
                      <a:pPr algn="ctr" fontAlgn="ctr"/>
                      <a:r>
                        <a:rPr lang="ja-JP" altLang="en-US" sz="18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479255313"/>
                  </a:ext>
                </a:extLst>
              </a:tr>
              <a:tr h="385478">
                <a:tc>
                  <a:txBody>
                    <a:bodyPr/>
                    <a:lstStyle/>
                    <a:p>
                      <a:pPr algn="l" fontAlgn="ctr"/>
                      <a: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t>地盤</a:t>
                      </a: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高</a:t>
                      </a:r>
                      <a:r>
                        <a:rPr lang="en-US" altLang="ja-JP" sz="12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r>
                        <a:rPr lang="ja-JP" altLang="en-US" sz="12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１</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altLang="ja-JP" sz="1800" b="0" i="0" u="none" strike="noStrike" dirty="0">
                          <a:solidFill>
                            <a:srgbClr val="000000"/>
                          </a:solidFill>
                          <a:effectLst/>
                          <a:latin typeface="ＭＳ Ｐゴシック" panose="020B0600070205080204" pitchFamily="50" charset="-128"/>
                          <a:ea typeface="ＭＳ Ｐゴシック" panose="020B0600070205080204" pitchFamily="50" charset="-128"/>
                        </a:rPr>
                        <a:t>-0.18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800" b="0" i="0" u="none" strike="noStrike" dirty="0">
                          <a:solidFill>
                            <a:srgbClr val="000000"/>
                          </a:solidFill>
                          <a:effectLst/>
                          <a:latin typeface="ＭＳ Ｐゴシック" panose="020B0600070205080204" pitchFamily="50" charset="-128"/>
                          <a:ea typeface="ＭＳ Ｐゴシック" panose="020B0600070205080204" pitchFamily="50" charset="-128"/>
                        </a:rPr>
                        <a:t>0.37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8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8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99"/>
                    </a:solidFill>
                  </a:tcPr>
                </a:tc>
                <a:extLst>
                  <a:ext uri="{0D108BD9-81ED-4DB2-BD59-A6C34878D82A}">
                    <a16:rowId xmlns:a16="http://schemas.microsoft.com/office/drawing/2014/main" val="2725213608"/>
                  </a:ext>
                </a:extLst>
              </a:tr>
              <a:tr h="385478">
                <a:tc>
                  <a:txBody>
                    <a:bodyPr/>
                    <a:lstStyle/>
                    <a:p>
                      <a:pPr algn="l" fontAlgn="ctr"/>
                      <a:r>
                        <a:rPr lang="zh-TW"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t>累積下水放流量</a:t>
                      </a:r>
                      <a:r>
                        <a:rPr lang="en-US" altLang="zh-TW" sz="12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r>
                        <a:rPr lang="ja-JP" altLang="en-US" sz="12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１・２</a:t>
                      </a:r>
                      <a:endParaRPr lang="zh-TW"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altLang="ja-JP" sz="1800" b="0" i="0" u="none" strike="noStrike" dirty="0">
                          <a:solidFill>
                            <a:srgbClr val="000000"/>
                          </a:solidFill>
                          <a:effectLst/>
                          <a:latin typeface="ＭＳ Ｐゴシック" panose="020B0600070205080204" pitchFamily="50" charset="-128"/>
                          <a:ea typeface="ＭＳ Ｐゴシック" panose="020B0600070205080204" pitchFamily="50" charset="-128"/>
                        </a:rPr>
                        <a:t>-0.12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800" b="0" i="0" u="none" strike="noStrike" dirty="0">
                          <a:solidFill>
                            <a:srgbClr val="000000"/>
                          </a:solidFill>
                          <a:effectLst/>
                          <a:latin typeface="ＭＳ Ｐゴシック" panose="020B0600070205080204" pitchFamily="50" charset="-128"/>
                          <a:ea typeface="ＭＳ Ｐゴシック" panose="020B0600070205080204" pitchFamily="50" charset="-128"/>
                        </a:rPr>
                        <a:t>-0.58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8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8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4239874824"/>
                  </a:ext>
                </a:extLst>
              </a:tr>
              <a:tr h="385478">
                <a:tc>
                  <a:txBody>
                    <a:bodyPr/>
                    <a:lstStyle/>
                    <a:p>
                      <a:pPr algn="l" fontAlgn="ctr"/>
                      <a: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t>最大下水放流量</a:t>
                      </a:r>
                      <a:r>
                        <a:rPr lang="en-US" altLang="ja-JP" sz="12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r>
                        <a:rPr lang="ja-JP" altLang="en-US" sz="12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１・３</a:t>
                      </a:r>
                      <a:endPar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altLang="ja-JP" sz="1800" b="0" i="0" u="none" strike="noStrike">
                          <a:solidFill>
                            <a:srgbClr val="000000"/>
                          </a:solidFill>
                          <a:effectLst/>
                          <a:latin typeface="ＭＳ Ｐゴシック" panose="020B0600070205080204" pitchFamily="50" charset="-128"/>
                          <a:ea typeface="ＭＳ Ｐゴシック" panose="020B0600070205080204" pitchFamily="50" charset="-128"/>
                        </a:rPr>
                        <a:t>-0.08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800" b="0" i="0" u="none" strike="noStrike" dirty="0">
                          <a:solidFill>
                            <a:srgbClr val="000000"/>
                          </a:solidFill>
                          <a:effectLst/>
                          <a:latin typeface="ＭＳ Ｐゴシック" panose="020B0600070205080204" pitchFamily="50" charset="-128"/>
                          <a:ea typeface="ＭＳ Ｐゴシック" panose="020B0600070205080204" pitchFamily="50" charset="-128"/>
                        </a:rPr>
                        <a:t>-0.58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8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8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1305731452"/>
                  </a:ext>
                </a:extLst>
              </a:tr>
              <a:tr h="396738">
                <a:tc gridSpan="5">
                  <a:txBody>
                    <a:bodyPr/>
                    <a:lstStyle/>
                    <a:p>
                      <a:pPr marL="0" marR="0" lvl="0" indent="0" algn="l" defTabSz="1420703" rtl="0" eaLnBrk="1" fontAlgn="ctr" latinLnBrk="0" hangingPunct="1">
                        <a:lnSpc>
                          <a:spcPct val="100000"/>
                        </a:lnSpc>
                        <a:spcBef>
                          <a:spcPts val="0"/>
                        </a:spcBef>
                        <a:spcAft>
                          <a:spcPts val="0"/>
                        </a:spcAft>
                        <a:buClrTx/>
                        <a:buSzTx/>
                        <a:buFontTx/>
                        <a:buNone/>
                        <a:tabLst/>
                        <a:defRPr/>
                      </a:pPr>
                      <a:r>
                        <a:rPr lang="en-US" altLang="ja-JP" sz="12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r>
                        <a:rPr lang="ja-JP" altLang="en-US" sz="12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１：下水放流量、地盤高変化は採泥日が同じ場合同一のデータを利用している</a:t>
                      </a:r>
                      <a:endParaRPr lang="en-US" altLang="ja-JP" sz="12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en-US" altLang="ja-JP" sz="12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２</a:t>
                      </a:r>
                      <a:r>
                        <a:rPr lang="ja-JP" altLang="en-US" sz="12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r>
                        <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rPr>
                        <a:t>前回採泥日から採泥日前日までの累積下水</a:t>
                      </a:r>
                      <a:r>
                        <a:rPr lang="ja-JP" altLang="en-US" sz="12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放流量</a:t>
                      </a:r>
                      <a:endParaRPr lang="en-US" altLang="ja-JP" sz="12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en-US" altLang="ja-JP" sz="12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r>
                        <a:rPr lang="ja-JP" altLang="en-US" sz="12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３：前回採泥日から採泥日前日までの日最大下水放流量</a:t>
                      </a:r>
                      <a:endParaRPr lang="en-US" altLang="ja-JP" sz="12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l" fontAlgn="ctr"/>
                      <a:endPar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074202410"/>
                  </a:ext>
                </a:extLst>
              </a:tr>
              <a:tr h="385478">
                <a:tc gridSpan="5">
                  <a:txBody>
                    <a:bodyPr/>
                    <a:lstStyle/>
                    <a:p>
                      <a:pPr algn="l" fontAlgn="ctr"/>
                      <a:endParaRPr lang="en-US" altLang="ja-JP" sz="12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945743323"/>
                  </a:ext>
                </a:extLst>
              </a:tr>
            </a:tbl>
          </a:graphicData>
        </a:graphic>
      </p:graphicFrame>
      <p:sp>
        <p:nvSpPr>
          <p:cNvPr id="6" name="テキスト ボックス 5"/>
          <p:cNvSpPr txBox="1"/>
          <p:nvPr/>
        </p:nvSpPr>
        <p:spPr>
          <a:xfrm>
            <a:off x="4598862" y="4117939"/>
            <a:ext cx="2039473" cy="738664"/>
          </a:xfrm>
          <a:prstGeom prst="rect">
            <a:avLst/>
          </a:prstGeom>
          <a:noFill/>
        </p:spPr>
        <p:txBody>
          <a:bodyPr wrap="square" rtlCol="0">
            <a:spAutoFit/>
          </a:bodyPr>
          <a:lstStyle/>
          <a:p>
            <a:pPr algn="ctr"/>
            <a:r>
              <a:rPr kumimoji="1" lang="ja-JP" altLang="en-US" dirty="0" smtClean="0">
                <a:solidFill>
                  <a:srgbClr val="0000FF"/>
                </a:solidFill>
              </a:rPr>
              <a:t>①</a:t>
            </a:r>
            <a:endParaRPr kumimoji="1" lang="en-US" altLang="ja-JP" dirty="0" smtClean="0">
              <a:solidFill>
                <a:srgbClr val="0000FF"/>
              </a:solidFill>
            </a:endParaRPr>
          </a:p>
          <a:p>
            <a:pPr algn="ctr"/>
            <a:r>
              <a:rPr kumimoji="1" lang="ja-JP" altLang="en-US" sz="1200" dirty="0" smtClean="0">
                <a:solidFill>
                  <a:srgbClr val="0000FF"/>
                </a:solidFill>
              </a:rPr>
              <a:t>横軸（第</a:t>
            </a:r>
            <a:r>
              <a:rPr kumimoji="1" lang="en-US" altLang="ja-JP" sz="1200" dirty="0" smtClean="0">
                <a:solidFill>
                  <a:srgbClr val="0000FF"/>
                </a:solidFill>
              </a:rPr>
              <a:t>1</a:t>
            </a:r>
            <a:r>
              <a:rPr kumimoji="1" lang="ja-JP" altLang="en-US" sz="1200" dirty="0" smtClean="0">
                <a:solidFill>
                  <a:srgbClr val="0000FF"/>
                </a:solidFill>
              </a:rPr>
              <a:t>主成分）に</a:t>
            </a:r>
            <a:endParaRPr kumimoji="1" lang="en-US" altLang="ja-JP" sz="1200" dirty="0" smtClean="0">
              <a:solidFill>
                <a:srgbClr val="0000FF"/>
              </a:solidFill>
            </a:endParaRPr>
          </a:p>
          <a:p>
            <a:pPr algn="ctr"/>
            <a:r>
              <a:rPr kumimoji="1" lang="ja-JP" altLang="en-US" sz="1200" dirty="0" smtClean="0">
                <a:solidFill>
                  <a:srgbClr val="0000FF"/>
                </a:solidFill>
              </a:rPr>
              <a:t>正の影響</a:t>
            </a:r>
            <a:endParaRPr kumimoji="1" lang="ja-JP" altLang="en-US" sz="1200" dirty="0">
              <a:solidFill>
                <a:srgbClr val="0000FF"/>
              </a:solidFill>
            </a:endParaRPr>
          </a:p>
        </p:txBody>
      </p:sp>
      <p:sp>
        <p:nvSpPr>
          <p:cNvPr id="43" name="テキスト ボックス 42"/>
          <p:cNvSpPr txBox="1"/>
          <p:nvPr/>
        </p:nvSpPr>
        <p:spPr>
          <a:xfrm>
            <a:off x="1715834" y="3143970"/>
            <a:ext cx="1655718" cy="738664"/>
          </a:xfrm>
          <a:prstGeom prst="rect">
            <a:avLst/>
          </a:prstGeom>
          <a:noFill/>
        </p:spPr>
        <p:txBody>
          <a:bodyPr wrap="square" rtlCol="0">
            <a:spAutoFit/>
          </a:bodyPr>
          <a:lstStyle/>
          <a:p>
            <a:pPr algn="ctr"/>
            <a:r>
              <a:rPr kumimoji="1" lang="ja-JP" altLang="en-US" dirty="0" smtClean="0">
                <a:solidFill>
                  <a:srgbClr val="FF0000"/>
                </a:solidFill>
              </a:rPr>
              <a:t>②</a:t>
            </a:r>
            <a:endParaRPr kumimoji="1" lang="en-US" altLang="ja-JP" dirty="0" smtClean="0">
              <a:solidFill>
                <a:srgbClr val="FF0000"/>
              </a:solidFill>
            </a:endParaRPr>
          </a:p>
          <a:p>
            <a:pPr algn="ctr"/>
            <a:r>
              <a:rPr kumimoji="1" lang="ja-JP" altLang="en-US" sz="1200" dirty="0" smtClean="0">
                <a:solidFill>
                  <a:srgbClr val="FF0000"/>
                </a:solidFill>
              </a:rPr>
              <a:t>縦軸（第</a:t>
            </a:r>
            <a:r>
              <a:rPr kumimoji="1" lang="en-US" altLang="ja-JP" sz="1200" dirty="0" smtClean="0">
                <a:solidFill>
                  <a:srgbClr val="FF0000"/>
                </a:solidFill>
              </a:rPr>
              <a:t>2</a:t>
            </a:r>
            <a:r>
              <a:rPr kumimoji="1" lang="ja-JP" altLang="en-US" sz="1200" dirty="0" smtClean="0">
                <a:solidFill>
                  <a:srgbClr val="FF0000"/>
                </a:solidFill>
              </a:rPr>
              <a:t>主成分）に正の影響</a:t>
            </a:r>
            <a:endParaRPr kumimoji="1" lang="ja-JP" altLang="en-US" sz="1200" dirty="0">
              <a:solidFill>
                <a:srgbClr val="FF0000"/>
              </a:solidFill>
            </a:endParaRPr>
          </a:p>
        </p:txBody>
      </p:sp>
      <p:sp>
        <p:nvSpPr>
          <p:cNvPr id="45" name="テキスト ボックス 44"/>
          <p:cNvSpPr txBox="1"/>
          <p:nvPr/>
        </p:nvSpPr>
        <p:spPr>
          <a:xfrm>
            <a:off x="4120714" y="6951035"/>
            <a:ext cx="1655718" cy="738664"/>
          </a:xfrm>
          <a:prstGeom prst="rect">
            <a:avLst/>
          </a:prstGeom>
          <a:noFill/>
        </p:spPr>
        <p:txBody>
          <a:bodyPr wrap="square" rtlCol="0">
            <a:spAutoFit/>
          </a:bodyPr>
          <a:lstStyle/>
          <a:p>
            <a:pPr algn="ctr"/>
            <a:r>
              <a:rPr kumimoji="1" lang="ja-JP" altLang="en-US" dirty="0">
                <a:solidFill>
                  <a:srgbClr val="FF0000"/>
                </a:solidFill>
              </a:rPr>
              <a:t>③</a:t>
            </a:r>
            <a:endParaRPr kumimoji="1" lang="en-US" altLang="ja-JP" dirty="0" smtClean="0">
              <a:solidFill>
                <a:srgbClr val="FF0000"/>
              </a:solidFill>
            </a:endParaRPr>
          </a:p>
          <a:p>
            <a:pPr algn="ctr"/>
            <a:r>
              <a:rPr kumimoji="1" lang="ja-JP" altLang="en-US" sz="1200" dirty="0" smtClean="0">
                <a:solidFill>
                  <a:srgbClr val="FF0000"/>
                </a:solidFill>
              </a:rPr>
              <a:t>縦軸（第</a:t>
            </a:r>
            <a:r>
              <a:rPr kumimoji="1" lang="en-US" altLang="ja-JP" sz="1200" dirty="0" smtClean="0">
                <a:solidFill>
                  <a:srgbClr val="FF0000"/>
                </a:solidFill>
              </a:rPr>
              <a:t>2</a:t>
            </a:r>
            <a:r>
              <a:rPr kumimoji="1" lang="ja-JP" altLang="en-US" sz="1200" dirty="0" smtClean="0">
                <a:solidFill>
                  <a:srgbClr val="FF0000"/>
                </a:solidFill>
              </a:rPr>
              <a:t>主成分）に負の影響</a:t>
            </a:r>
            <a:endParaRPr kumimoji="1" lang="ja-JP" altLang="en-US" sz="1200" dirty="0">
              <a:solidFill>
                <a:srgbClr val="FF0000"/>
              </a:solidFill>
            </a:endParaRPr>
          </a:p>
        </p:txBody>
      </p:sp>
      <p:sp>
        <p:nvSpPr>
          <p:cNvPr id="3" name="右矢印 2"/>
          <p:cNvSpPr/>
          <p:nvPr/>
        </p:nvSpPr>
        <p:spPr>
          <a:xfrm>
            <a:off x="5150912" y="4920029"/>
            <a:ext cx="887896" cy="223178"/>
          </a:xfrm>
          <a:prstGeom prst="right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右矢印 43"/>
          <p:cNvSpPr/>
          <p:nvPr/>
        </p:nvSpPr>
        <p:spPr>
          <a:xfrm rot="16200000">
            <a:off x="2875665" y="4100221"/>
            <a:ext cx="887896" cy="22317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右矢印 45"/>
          <p:cNvSpPr/>
          <p:nvPr/>
        </p:nvSpPr>
        <p:spPr>
          <a:xfrm rot="5400000">
            <a:off x="3547654" y="7023210"/>
            <a:ext cx="887896" cy="22317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矢印コネクタ 10"/>
          <p:cNvCxnSpPr/>
          <p:nvPr/>
        </p:nvCxnSpPr>
        <p:spPr>
          <a:xfrm>
            <a:off x="1118829" y="5624203"/>
            <a:ext cx="4743436" cy="66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p:nvPr/>
        </p:nvCxnSpPr>
        <p:spPr>
          <a:xfrm flipV="1">
            <a:off x="3473129" y="3124767"/>
            <a:ext cx="0" cy="49478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右矢印 40"/>
          <p:cNvSpPr/>
          <p:nvPr/>
        </p:nvSpPr>
        <p:spPr>
          <a:xfrm rot="10800000">
            <a:off x="1314753" y="5005712"/>
            <a:ext cx="887896" cy="223178"/>
          </a:xfrm>
          <a:prstGeom prst="right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827271" y="5339265"/>
            <a:ext cx="2039473" cy="738664"/>
          </a:xfrm>
          <a:prstGeom prst="rect">
            <a:avLst/>
          </a:prstGeom>
          <a:noFill/>
        </p:spPr>
        <p:txBody>
          <a:bodyPr wrap="square" rtlCol="0">
            <a:spAutoFit/>
          </a:bodyPr>
          <a:lstStyle/>
          <a:p>
            <a:pPr algn="ctr"/>
            <a:r>
              <a:rPr kumimoji="1" lang="ja-JP" altLang="en-US" dirty="0" smtClean="0">
                <a:solidFill>
                  <a:srgbClr val="0000FF"/>
                </a:solidFill>
              </a:rPr>
              <a:t>①</a:t>
            </a:r>
            <a:endParaRPr kumimoji="1" lang="en-US" altLang="ja-JP" dirty="0" smtClean="0">
              <a:solidFill>
                <a:srgbClr val="0000FF"/>
              </a:solidFill>
            </a:endParaRPr>
          </a:p>
          <a:p>
            <a:pPr algn="ctr"/>
            <a:r>
              <a:rPr kumimoji="1" lang="ja-JP" altLang="en-US" sz="1200" dirty="0" smtClean="0">
                <a:solidFill>
                  <a:srgbClr val="0000FF"/>
                </a:solidFill>
              </a:rPr>
              <a:t>横軸（第</a:t>
            </a:r>
            <a:r>
              <a:rPr kumimoji="1" lang="en-US" altLang="ja-JP" sz="1200" dirty="0" smtClean="0">
                <a:solidFill>
                  <a:srgbClr val="0000FF"/>
                </a:solidFill>
              </a:rPr>
              <a:t>1</a:t>
            </a:r>
            <a:r>
              <a:rPr kumimoji="1" lang="ja-JP" altLang="en-US" sz="1200" dirty="0" smtClean="0">
                <a:solidFill>
                  <a:srgbClr val="0000FF"/>
                </a:solidFill>
              </a:rPr>
              <a:t>主成分）に</a:t>
            </a:r>
            <a:endParaRPr kumimoji="1" lang="en-US" altLang="ja-JP" sz="1200" dirty="0" smtClean="0">
              <a:solidFill>
                <a:srgbClr val="0000FF"/>
              </a:solidFill>
            </a:endParaRPr>
          </a:p>
          <a:p>
            <a:pPr algn="ctr"/>
            <a:r>
              <a:rPr kumimoji="1" lang="ja-JP" altLang="en-US" sz="1200" dirty="0">
                <a:solidFill>
                  <a:srgbClr val="0000FF"/>
                </a:solidFill>
              </a:rPr>
              <a:t>負</a:t>
            </a:r>
            <a:r>
              <a:rPr kumimoji="1" lang="ja-JP" altLang="en-US" sz="1200" dirty="0" smtClean="0">
                <a:solidFill>
                  <a:srgbClr val="0000FF"/>
                </a:solidFill>
              </a:rPr>
              <a:t>の影響</a:t>
            </a:r>
            <a:endParaRPr kumimoji="1" lang="ja-JP" altLang="en-US" sz="1200" dirty="0">
              <a:solidFill>
                <a:srgbClr val="0000FF"/>
              </a:solidFill>
            </a:endParaRPr>
          </a:p>
        </p:txBody>
      </p:sp>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23</a:t>
            </a:fld>
            <a:endParaRPr kumimoji="1" lang="ja-JP" altLang="en-US" dirty="0"/>
          </a:p>
        </p:txBody>
      </p:sp>
      <p:sp>
        <p:nvSpPr>
          <p:cNvPr id="40" name="正方形/長方形 39"/>
          <p:cNvSpPr/>
          <p:nvPr/>
        </p:nvSpPr>
        <p:spPr>
          <a:xfrm>
            <a:off x="6131044" y="6580849"/>
            <a:ext cx="885774" cy="1262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6122298" y="6526907"/>
            <a:ext cx="1031969" cy="253916"/>
          </a:xfrm>
          <a:prstGeom prst="rect">
            <a:avLst/>
          </a:prstGeom>
          <a:noFill/>
        </p:spPr>
        <p:txBody>
          <a:bodyPr wrap="square" rtlCol="0">
            <a:spAutoFit/>
          </a:bodyPr>
          <a:lstStyle/>
          <a:p>
            <a:r>
              <a:rPr kumimoji="1" lang="ja-JP" altLang="en-US" sz="1050" dirty="0" smtClean="0">
                <a:latin typeface="ＭＳ Ｐゴシック" panose="020B0600070205080204" pitchFamily="50" charset="-128"/>
                <a:ea typeface="ＭＳ Ｐゴシック" panose="020B0600070205080204" pitchFamily="50" charset="-128"/>
              </a:rPr>
              <a:t>万才橋上層</a:t>
            </a:r>
            <a:endParaRPr kumimoji="1" lang="ja-JP" altLang="en-US" sz="1050" dirty="0">
              <a:latin typeface="ＭＳ Ｐゴシック" panose="020B0600070205080204" pitchFamily="50" charset="-128"/>
              <a:ea typeface="ＭＳ Ｐゴシック" panose="020B0600070205080204" pitchFamily="50" charset="-128"/>
            </a:endParaRPr>
          </a:p>
        </p:txBody>
      </p:sp>
      <p:sp>
        <p:nvSpPr>
          <p:cNvPr id="49" name="テキスト ボックス 48"/>
          <p:cNvSpPr txBox="1"/>
          <p:nvPr/>
        </p:nvSpPr>
        <p:spPr>
          <a:xfrm>
            <a:off x="6122350" y="6741481"/>
            <a:ext cx="1031969" cy="253916"/>
          </a:xfrm>
          <a:prstGeom prst="rect">
            <a:avLst/>
          </a:prstGeom>
          <a:noFill/>
        </p:spPr>
        <p:txBody>
          <a:bodyPr wrap="square" rtlCol="0">
            <a:spAutoFit/>
          </a:bodyPr>
          <a:lstStyle/>
          <a:p>
            <a:r>
              <a:rPr kumimoji="1" lang="ja-JP" altLang="en-US" sz="1050" dirty="0" smtClean="0">
                <a:latin typeface="ＭＳ Ｐゴシック" panose="020B0600070205080204" pitchFamily="50" charset="-128"/>
                <a:ea typeface="ＭＳ Ｐゴシック" panose="020B0600070205080204" pitchFamily="50" charset="-128"/>
              </a:rPr>
              <a:t>万才橋下層</a:t>
            </a:r>
            <a:endParaRPr kumimoji="1" lang="ja-JP" altLang="en-US" sz="1050" dirty="0">
              <a:latin typeface="ＭＳ Ｐゴシック" panose="020B0600070205080204" pitchFamily="50" charset="-128"/>
              <a:ea typeface="ＭＳ Ｐゴシック" panose="020B0600070205080204" pitchFamily="50" charset="-128"/>
            </a:endParaRPr>
          </a:p>
        </p:txBody>
      </p:sp>
      <p:sp>
        <p:nvSpPr>
          <p:cNvPr id="50" name="テキスト ボックス 49"/>
          <p:cNvSpPr txBox="1"/>
          <p:nvPr/>
        </p:nvSpPr>
        <p:spPr>
          <a:xfrm>
            <a:off x="6122297" y="6970445"/>
            <a:ext cx="1031969" cy="253916"/>
          </a:xfrm>
          <a:prstGeom prst="rect">
            <a:avLst/>
          </a:prstGeom>
          <a:noFill/>
        </p:spPr>
        <p:txBody>
          <a:bodyPr wrap="square" rtlCol="0">
            <a:spAutoFit/>
          </a:bodyPr>
          <a:lstStyle/>
          <a:p>
            <a:r>
              <a:rPr kumimoji="1" lang="ja-JP" altLang="en-US" sz="1050" dirty="0">
                <a:latin typeface="ＭＳ Ｐゴシック" panose="020B0600070205080204" pitchFamily="50" charset="-128"/>
                <a:ea typeface="ＭＳ Ｐゴシック" panose="020B0600070205080204" pitchFamily="50" charset="-128"/>
              </a:rPr>
              <a:t>千歳</a:t>
            </a:r>
            <a:r>
              <a:rPr kumimoji="1" lang="ja-JP" altLang="en-US" sz="1050" dirty="0" smtClean="0">
                <a:latin typeface="ＭＳ Ｐゴシック" panose="020B0600070205080204" pitchFamily="50" charset="-128"/>
                <a:ea typeface="ＭＳ Ｐゴシック" panose="020B0600070205080204" pitchFamily="50" charset="-128"/>
              </a:rPr>
              <a:t>橋上層</a:t>
            </a:r>
            <a:endParaRPr kumimoji="1" lang="ja-JP" altLang="en-US" sz="1050" dirty="0">
              <a:latin typeface="ＭＳ Ｐゴシック" panose="020B0600070205080204" pitchFamily="50" charset="-128"/>
              <a:ea typeface="ＭＳ Ｐゴシック" panose="020B0600070205080204" pitchFamily="50" charset="-128"/>
            </a:endParaRPr>
          </a:p>
        </p:txBody>
      </p:sp>
      <p:sp>
        <p:nvSpPr>
          <p:cNvPr id="51" name="テキスト ボックス 50"/>
          <p:cNvSpPr txBox="1"/>
          <p:nvPr/>
        </p:nvSpPr>
        <p:spPr>
          <a:xfrm>
            <a:off x="6113521" y="7185019"/>
            <a:ext cx="1031969" cy="253916"/>
          </a:xfrm>
          <a:prstGeom prst="rect">
            <a:avLst/>
          </a:prstGeom>
          <a:noFill/>
        </p:spPr>
        <p:txBody>
          <a:bodyPr wrap="square" rtlCol="0">
            <a:spAutoFit/>
          </a:bodyPr>
          <a:lstStyle/>
          <a:p>
            <a:r>
              <a:rPr kumimoji="1" lang="ja-JP" altLang="en-US" sz="1050" dirty="0">
                <a:latin typeface="ＭＳ Ｐゴシック" panose="020B0600070205080204" pitchFamily="50" charset="-128"/>
                <a:ea typeface="ＭＳ Ｐゴシック" panose="020B0600070205080204" pitchFamily="50" charset="-128"/>
              </a:rPr>
              <a:t>千歳</a:t>
            </a:r>
            <a:r>
              <a:rPr kumimoji="1" lang="ja-JP" altLang="en-US" sz="1050" dirty="0" smtClean="0">
                <a:latin typeface="ＭＳ Ｐゴシック" panose="020B0600070205080204" pitchFamily="50" charset="-128"/>
                <a:ea typeface="ＭＳ Ｐゴシック" panose="020B0600070205080204" pitchFamily="50" charset="-128"/>
              </a:rPr>
              <a:t>橋下層</a:t>
            </a:r>
            <a:endParaRPr kumimoji="1" lang="ja-JP" altLang="en-US" sz="1050" dirty="0">
              <a:latin typeface="ＭＳ Ｐゴシック" panose="020B0600070205080204" pitchFamily="50" charset="-128"/>
              <a:ea typeface="ＭＳ Ｐゴシック" panose="020B0600070205080204" pitchFamily="50" charset="-128"/>
            </a:endParaRPr>
          </a:p>
        </p:txBody>
      </p:sp>
      <p:sp>
        <p:nvSpPr>
          <p:cNvPr id="52" name="テキスト ボックス 51"/>
          <p:cNvSpPr txBox="1"/>
          <p:nvPr/>
        </p:nvSpPr>
        <p:spPr>
          <a:xfrm>
            <a:off x="6122230" y="7364899"/>
            <a:ext cx="1031969" cy="253916"/>
          </a:xfrm>
          <a:prstGeom prst="rect">
            <a:avLst/>
          </a:prstGeom>
          <a:noFill/>
        </p:spPr>
        <p:txBody>
          <a:bodyPr wrap="square" rtlCol="0">
            <a:spAutoFit/>
          </a:bodyPr>
          <a:lstStyle/>
          <a:p>
            <a:r>
              <a:rPr kumimoji="1" lang="ja-JP" altLang="en-US" sz="1050" dirty="0">
                <a:latin typeface="ＭＳ Ｐゴシック" panose="020B0600070205080204" pitchFamily="50" charset="-128"/>
                <a:ea typeface="ＭＳ Ｐゴシック" panose="020B0600070205080204" pitchFamily="50" charset="-128"/>
              </a:rPr>
              <a:t>南弁天</a:t>
            </a:r>
            <a:r>
              <a:rPr kumimoji="1" lang="ja-JP" altLang="en-US" sz="1050" dirty="0" smtClean="0">
                <a:latin typeface="ＭＳ Ｐゴシック" panose="020B0600070205080204" pitchFamily="50" charset="-128"/>
                <a:ea typeface="ＭＳ Ｐゴシック" panose="020B0600070205080204" pitchFamily="50" charset="-128"/>
              </a:rPr>
              <a:t>橋上層</a:t>
            </a:r>
            <a:endParaRPr kumimoji="1" lang="ja-JP" altLang="en-US" sz="1050" dirty="0">
              <a:latin typeface="ＭＳ Ｐゴシック" panose="020B0600070205080204" pitchFamily="50" charset="-128"/>
              <a:ea typeface="ＭＳ Ｐゴシック" panose="020B0600070205080204" pitchFamily="50" charset="-128"/>
            </a:endParaRPr>
          </a:p>
        </p:txBody>
      </p:sp>
      <p:sp>
        <p:nvSpPr>
          <p:cNvPr id="53" name="テキスト ボックス 52"/>
          <p:cNvSpPr txBox="1"/>
          <p:nvPr/>
        </p:nvSpPr>
        <p:spPr>
          <a:xfrm>
            <a:off x="6113454" y="7579473"/>
            <a:ext cx="1031969" cy="253916"/>
          </a:xfrm>
          <a:prstGeom prst="rect">
            <a:avLst/>
          </a:prstGeom>
          <a:noFill/>
        </p:spPr>
        <p:txBody>
          <a:bodyPr wrap="square" rtlCol="0">
            <a:spAutoFit/>
          </a:bodyPr>
          <a:lstStyle/>
          <a:p>
            <a:r>
              <a:rPr kumimoji="1" lang="ja-JP" altLang="en-US" sz="1050" dirty="0">
                <a:latin typeface="ＭＳ Ｐゴシック" panose="020B0600070205080204" pitchFamily="50" charset="-128"/>
                <a:ea typeface="ＭＳ Ｐゴシック" panose="020B0600070205080204" pitchFamily="50" charset="-128"/>
              </a:rPr>
              <a:t>南弁天</a:t>
            </a:r>
            <a:r>
              <a:rPr kumimoji="1" lang="ja-JP" altLang="en-US" sz="1050" dirty="0" smtClean="0">
                <a:latin typeface="ＭＳ Ｐゴシック" panose="020B0600070205080204" pitchFamily="50" charset="-128"/>
                <a:ea typeface="ＭＳ Ｐゴシック" panose="020B0600070205080204" pitchFamily="50" charset="-128"/>
              </a:rPr>
              <a:t>橋下層</a:t>
            </a:r>
            <a:endParaRPr kumimoji="1" lang="ja-JP" altLang="en-US" sz="1050" dirty="0">
              <a:latin typeface="ＭＳ Ｐゴシック" panose="020B0600070205080204" pitchFamily="50" charset="-128"/>
              <a:ea typeface="ＭＳ Ｐゴシック" panose="020B0600070205080204" pitchFamily="50" charset="-128"/>
            </a:endParaRPr>
          </a:p>
        </p:txBody>
      </p:sp>
      <p:sp>
        <p:nvSpPr>
          <p:cNvPr id="54" name="テキスト ボックス 3">
            <a:extLst>
              <a:ext uri="{FF2B5EF4-FFF2-40B4-BE49-F238E27FC236}">
                <a16:creationId xmlns:a16="http://schemas.microsoft.com/office/drawing/2014/main" id="{DB4CE161-E48F-4601-84F0-45A1621F2695}"/>
              </a:ext>
            </a:extLst>
          </p:cNvPr>
          <p:cNvSpPr txBox="1"/>
          <p:nvPr/>
        </p:nvSpPr>
        <p:spPr>
          <a:xfrm>
            <a:off x="0" y="-16013"/>
            <a:ext cx="10585874" cy="63128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５</a:t>
            </a:r>
            <a:r>
              <a:rPr lang="zh-TW"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zh-TW"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試行実施</a:t>
            </a:r>
            <a:r>
              <a:rPr lang="zh-TW"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結果</a:t>
            </a:r>
            <a:r>
              <a:rPr lang="ja-JP"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の検証</a:t>
            </a: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　　５．２　検証結果に対する原因の考察</a:t>
            </a:r>
            <a:endParaRPr lang="zh-TW"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0403323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242460" y="2703252"/>
            <a:ext cx="11991303" cy="7686363"/>
          </a:xfrm>
          <a:prstGeom prst="rect">
            <a:avLst/>
          </a:prstGeom>
        </p:spPr>
      </p:pic>
      <p:graphicFrame>
        <p:nvGraphicFramePr>
          <p:cNvPr id="17" name="表 16">
            <a:extLst>
              <a:ext uri="{FF2B5EF4-FFF2-40B4-BE49-F238E27FC236}">
                <a16:creationId xmlns:a16="http://schemas.microsoft.com/office/drawing/2014/main" id="{D7F2FBA7-ABBD-4074-8C34-613E782EAC07}"/>
              </a:ext>
            </a:extLst>
          </p:cNvPr>
          <p:cNvGraphicFramePr>
            <a:graphicFrameLocks noGrp="1"/>
          </p:cNvGraphicFramePr>
          <p:nvPr>
            <p:extLst>
              <p:ext uri="{D42A27DB-BD31-4B8C-83A1-F6EECF244321}">
                <p14:modId xmlns:p14="http://schemas.microsoft.com/office/powerpoint/2010/main" val="3465171796"/>
              </p:ext>
            </p:extLst>
          </p:nvPr>
        </p:nvGraphicFramePr>
        <p:xfrm>
          <a:off x="-325" y="640596"/>
          <a:ext cx="15120000" cy="458938"/>
        </p:xfrm>
        <a:graphic>
          <a:graphicData uri="http://schemas.openxmlformats.org/drawingml/2006/table">
            <a:tbl>
              <a:tblPr firstRow="1" bandRow="1">
                <a:tableStyleId>{5C22544A-7EE6-4342-B048-85BDC9FD1C3A}</a:tableStyleId>
              </a:tblPr>
              <a:tblGrid>
                <a:gridCol w="15120000">
                  <a:extLst>
                    <a:ext uri="{9D8B030D-6E8A-4147-A177-3AD203B41FA5}">
                      <a16:colId xmlns:a16="http://schemas.microsoft.com/office/drawing/2014/main" val="3578394316"/>
                    </a:ext>
                  </a:extLst>
                </a:gridCol>
              </a:tblGrid>
              <a:tr h="458938">
                <a:tc>
                  <a:txBody>
                    <a:bodyPr/>
                    <a:lstStyle/>
                    <a:p>
                      <a:pPr marL="0" indent="0" algn="ctr">
                        <a:buFont typeface="Wingdings" panose="05000000000000000000" pitchFamily="2" charset="2"/>
                        <a:buNone/>
                      </a:pPr>
                      <a:r>
                        <a:rPr kumimoji="1" lang="ja-JP" altLang="en-US" sz="2000" b="1" dirty="0" smtClean="0">
                          <a:latin typeface="ＭＳ Ｐゴシック" panose="020B0600070205080204" pitchFamily="50" charset="-128"/>
                          <a:ea typeface="ＭＳ Ｐゴシック" panose="020B0600070205080204" pitchFamily="50" charset="-128"/>
                        </a:rPr>
                        <a:t>主成分分析による結果の可視化</a:t>
                      </a:r>
                      <a:endParaRPr kumimoji="1" lang="en-US" altLang="ja-JP" sz="2000" dirty="0" smtClean="0">
                        <a:latin typeface="ＭＳ Ｐゴシック" panose="020B0600070205080204" pitchFamily="50" charset="-128"/>
                        <a:ea typeface="ＭＳ Ｐゴシック" panose="020B0600070205080204" pitchFamily="50" charset="-128"/>
                      </a:endParaRPr>
                    </a:p>
                  </a:txBody>
                  <a:tcPr marL="142071" marR="142071" marT="71035" marB="71035" anchor="ctr">
                    <a:solidFill>
                      <a:srgbClr val="FF66CC"/>
                    </a:solidFill>
                  </a:tcPr>
                </a:tc>
                <a:extLst>
                  <a:ext uri="{0D108BD9-81ED-4DB2-BD59-A6C34878D82A}">
                    <a16:rowId xmlns:a16="http://schemas.microsoft.com/office/drawing/2014/main" val="3349066960"/>
                  </a:ext>
                </a:extLst>
              </a:tr>
            </a:tbl>
          </a:graphicData>
        </a:graphic>
      </p:graphicFrame>
      <p:sp>
        <p:nvSpPr>
          <p:cNvPr id="18" name="正方形/長方形 17">
            <a:extLst>
              <a:ext uri="{FF2B5EF4-FFF2-40B4-BE49-F238E27FC236}">
                <a16:creationId xmlns:a16="http://schemas.microsoft.com/office/drawing/2014/main" id="{7B8B2E89-8F78-401E-84C9-97230D25329D}"/>
              </a:ext>
            </a:extLst>
          </p:cNvPr>
          <p:cNvSpPr/>
          <p:nvPr/>
        </p:nvSpPr>
        <p:spPr>
          <a:xfrm>
            <a:off x="0" y="0"/>
            <a:ext cx="15119350" cy="615267"/>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sp>
        <p:nvSpPr>
          <p:cNvPr id="13" name="テキスト ボックス 12">
            <a:extLst>
              <a:ext uri="{FF2B5EF4-FFF2-40B4-BE49-F238E27FC236}">
                <a16:creationId xmlns:a16="http://schemas.microsoft.com/office/drawing/2014/main" id="{95B00D1F-138D-42CD-8BE7-2F253E30AA70}"/>
              </a:ext>
            </a:extLst>
          </p:cNvPr>
          <p:cNvSpPr txBox="1"/>
          <p:nvPr/>
        </p:nvSpPr>
        <p:spPr>
          <a:xfrm>
            <a:off x="228353" y="1112501"/>
            <a:ext cx="14618175" cy="1500019"/>
          </a:xfrm>
          <a:prstGeom prst="rect">
            <a:avLst/>
          </a:prstGeom>
          <a:solidFill>
            <a:srgbClr val="FFFFCC"/>
          </a:solidFill>
          <a:ln>
            <a:solidFill>
              <a:srgbClr val="333300"/>
            </a:solidFill>
          </a:ln>
        </p:spPr>
        <p:txBody>
          <a:bodyPr wrap="square" lIns="72000" tIns="72000" rIns="72000" bIns="0" rtlCol="0">
            <a:noAutofit/>
          </a:bodyPr>
          <a:lstStyle/>
          <a:p>
            <a:pPr marL="180000" indent="-180000"/>
            <a:r>
              <a:rPr lang="ja-JP" altLang="en-US" sz="1400" dirty="0">
                <a:latin typeface="ＭＳ Ｐゴシック" panose="020B0600070205080204" pitchFamily="50" charset="-128"/>
                <a:ea typeface="ＭＳ Ｐゴシック" panose="020B0600070205080204" pitchFamily="50" charset="-128"/>
              </a:rPr>
              <a:t>・万才橋で</a:t>
            </a:r>
            <a:r>
              <a:rPr lang="ja-JP" altLang="en-US" sz="1400" dirty="0" smtClean="0">
                <a:latin typeface="ＭＳ Ｐゴシック" panose="020B0600070205080204" pitchFamily="50" charset="-128"/>
                <a:ea typeface="ＭＳ Ｐゴシック" panose="020B0600070205080204" pitchFamily="50" charset="-128"/>
              </a:rPr>
              <a:t>は薬剤散布後の</a:t>
            </a:r>
            <a:r>
              <a:rPr lang="en-US" altLang="ja-JP" sz="1400" dirty="0" smtClean="0">
                <a:latin typeface="ＭＳ Ｐゴシック" panose="020B0600070205080204" pitchFamily="50" charset="-128"/>
                <a:ea typeface="ＭＳ Ｐゴシック" panose="020B0600070205080204" pitchFamily="50" charset="-128"/>
              </a:rPr>
              <a:t>x</a:t>
            </a:r>
            <a:r>
              <a:rPr lang="ja-JP" altLang="en-US" sz="1400" dirty="0" smtClean="0">
                <a:latin typeface="ＭＳ Ｐゴシック" panose="020B0600070205080204" pitchFamily="50" charset="-128"/>
                <a:ea typeface="ＭＳ Ｐゴシック" panose="020B0600070205080204" pitchFamily="50" charset="-128"/>
              </a:rPr>
              <a:t>軸方向の動きはほぼ見られず、薬剤</a:t>
            </a:r>
            <a:r>
              <a:rPr lang="ja-JP" altLang="en-US" sz="1400" dirty="0">
                <a:latin typeface="ＭＳ Ｐゴシック" panose="020B0600070205080204" pitchFamily="50" charset="-128"/>
                <a:ea typeface="ＭＳ Ｐゴシック" panose="020B0600070205080204" pitchFamily="50" charset="-128"/>
              </a:rPr>
              <a:t>散布による底質改善の傾向</a:t>
            </a:r>
            <a:r>
              <a:rPr lang="ja-JP" altLang="en-US" sz="1400" dirty="0" smtClean="0">
                <a:latin typeface="ＭＳ Ｐゴシック" panose="020B0600070205080204" pitchFamily="50" charset="-128"/>
                <a:ea typeface="ＭＳ Ｐゴシック" panose="020B0600070205080204" pitchFamily="50" charset="-128"/>
              </a:rPr>
              <a:t>は見られない（①）。</a:t>
            </a:r>
            <a:r>
              <a:rPr lang="ja-JP" altLang="en-US" sz="1400" dirty="0">
                <a:latin typeface="ＭＳ Ｐゴシック" panose="020B0600070205080204" pitchFamily="50" charset="-128"/>
                <a:ea typeface="ＭＳ Ｐゴシック" panose="020B0600070205080204" pitchFamily="50" charset="-128"/>
              </a:rPr>
              <a:t>薬剤散布後すぐの下水放流量が多かったことが要因と</a:t>
            </a:r>
            <a:r>
              <a:rPr lang="ja-JP" altLang="en-US" sz="1400" dirty="0" smtClean="0">
                <a:latin typeface="ＭＳ Ｐゴシック" panose="020B0600070205080204" pitchFamily="50" charset="-128"/>
                <a:ea typeface="ＭＳ Ｐゴシック" panose="020B0600070205080204" pitchFamily="50" charset="-128"/>
              </a:rPr>
              <a:t>考えられる。</a:t>
            </a:r>
            <a:endParaRPr lang="en-US" altLang="ja-JP" sz="1400" dirty="0">
              <a:latin typeface="ＭＳ Ｐゴシック" panose="020B0600070205080204" pitchFamily="50" charset="-128"/>
              <a:ea typeface="ＭＳ Ｐゴシック" panose="020B0600070205080204" pitchFamily="50" charset="-128"/>
            </a:endParaRPr>
          </a:p>
          <a:p>
            <a:pPr marL="180000" indent="-180000"/>
            <a:r>
              <a:rPr lang="ja-JP" altLang="en-US" sz="1400" dirty="0">
                <a:latin typeface="ＭＳ Ｐゴシック" panose="020B0600070205080204" pitchFamily="50" charset="-128"/>
                <a:ea typeface="ＭＳ Ｐゴシック" panose="020B0600070205080204" pitchFamily="50" charset="-128"/>
              </a:rPr>
              <a:t>・千歳橋で</a:t>
            </a:r>
            <a:r>
              <a:rPr lang="ja-JP" altLang="en-US" sz="1400" dirty="0" smtClean="0">
                <a:latin typeface="ＭＳ Ｐゴシック" panose="020B0600070205080204" pitchFamily="50" charset="-128"/>
                <a:ea typeface="ＭＳ Ｐゴシック" panose="020B0600070205080204" pitchFamily="50" charset="-128"/>
              </a:rPr>
              <a:t>は出水期に底質が悪化したが（②）、非出水期の</a:t>
            </a:r>
            <a:r>
              <a:rPr lang="en-US" altLang="ja-JP" sz="1400" dirty="0" smtClean="0">
                <a:latin typeface="ＭＳ Ｐゴシック" panose="020B0600070205080204" pitchFamily="50" charset="-128"/>
                <a:ea typeface="ＭＳ Ｐゴシック" panose="020B0600070205080204" pitchFamily="50" charset="-128"/>
              </a:rPr>
              <a:t>R3.9/22</a:t>
            </a:r>
            <a:r>
              <a:rPr lang="ja-JP" altLang="en-US" sz="1400" dirty="0" smtClean="0">
                <a:latin typeface="ＭＳ Ｐゴシック" panose="020B0600070205080204" pitchFamily="50" charset="-128"/>
                <a:ea typeface="ＭＳ Ｐゴシック" panose="020B0600070205080204" pitchFamily="50" charset="-128"/>
              </a:rPr>
              <a:t>～</a:t>
            </a:r>
            <a:r>
              <a:rPr lang="en-US" altLang="ja-JP" sz="1400" dirty="0" smtClean="0">
                <a:latin typeface="ＭＳ Ｐゴシック" panose="020B0600070205080204" pitchFamily="50" charset="-128"/>
                <a:ea typeface="ＭＳ Ｐゴシック" panose="020B0600070205080204" pitchFamily="50" charset="-128"/>
              </a:rPr>
              <a:t>R4.5/17</a:t>
            </a:r>
            <a:r>
              <a:rPr lang="ja-JP" altLang="en-US" sz="1400" dirty="0" err="1" smtClean="0">
                <a:latin typeface="ＭＳ Ｐゴシック" panose="020B0600070205080204" pitchFamily="50" charset="-128"/>
                <a:ea typeface="ＭＳ Ｐゴシック" panose="020B0600070205080204" pitchFamily="50" charset="-128"/>
              </a:rPr>
              <a:t>には</a:t>
            </a:r>
            <a:r>
              <a:rPr lang="ja-JP" altLang="en-US" sz="1400" dirty="0" smtClean="0">
                <a:latin typeface="ＭＳ Ｐゴシック" panose="020B0600070205080204" pitchFamily="50" charset="-128"/>
                <a:ea typeface="ＭＳ Ｐゴシック" panose="020B0600070205080204" pitchFamily="50" charset="-128"/>
              </a:rPr>
              <a:t>底質環境の改善傾向が見られた（③）。</a:t>
            </a:r>
            <a:endParaRPr lang="en-US" altLang="ja-JP" sz="1400" dirty="0">
              <a:latin typeface="ＭＳ Ｐゴシック" panose="020B0600070205080204" pitchFamily="50" charset="-128"/>
              <a:ea typeface="ＭＳ Ｐゴシック" panose="020B0600070205080204" pitchFamily="50" charset="-128"/>
            </a:endParaRPr>
          </a:p>
          <a:p>
            <a:pPr marL="180000" indent="-180000"/>
            <a:r>
              <a:rPr lang="ja-JP" altLang="en-US" sz="1400" dirty="0">
                <a:latin typeface="ＭＳ Ｐゴシック" panose="020B0600070205080204" pitchFamily="50" charset="-128"/>
                <a:ea typeface="ＭＳ Ｐゴシック" panose="020B0600070205080204" pitchFamily="50" charset="-128"/>
              </a:rPr>
              <a:t>・南弁天橋では</a:t>
            </a:r>
            <a:r>
              <a:rPr lang="ja-JP" altLang="en-US" sz="1400" dirty="0" smtClean="0">
                <a:latin typeface="ＭＳ Ｐゴシック" panose="020B0600070205080204" pitchFamily="50" charset="-128"/>
                <a:ea typeface="ＭＳ Ｐゴシック" panose="020B0600070205080204" pitchFamily="50" charset="-128"/>
              </a:rPr>
              <a:t>、</a:t>
            </a:r>
            <a:r>
              <a:rPr lang="en-US" altLang="ja-JP" sz="1400" dirty="0" smtClean="0">
                <a:latin typeface="ＭＳ Ｐゴシック" panose="020B0600070205080204" pitchFamily="50" charset="-128"/>
                <a:ea typeface="ＭＳ Ｐゴシック" panose="020B0600070205080204" pitchFamily="50" charset="-128"/>
              </a:rPr>
              <a:t>9</a:t>
            </a:r>
            <a:r>
              <a:rPr lang="ja-JP" altLang="en-US" sz="1400" dirty="0" smtClean="0">
                <a:latin typeface="ＭＳ Ｐゴシック" panose="020B0600070205080204" pitchFamily="50" charset="-128"/>
                <a:ea typeface="ＭＳ Ｐゴシック" panose="020B0600070205080204" pitchFamily="50" charset="-128"/>
              </a:rPr>
              <a:t>月以降実験</a:t>
            </a:r>
            <a:r>
              <a:rPr lang="ja-JP" altLang="en-US" sz="1400" dirty="0">
                <a:latin typeface="ＭＳ Ｐゴシック" panose="020B0600070205080204" pitchFamily="50" charset="-128"/>
                <a:ea typeface="ＭＳ Ｐゴシック" panose="020B0600070205080204" pitchFamily="50" charset="-128"/>
              </a:rPr>
              <a:t>区２</a:t>
            </a:r>
            <a:r>
              <a:rPr lang="ja-JP" altLang="en-US" sz="1400" dirty="0" smtClean="0">
                <a:latin typeface="ＭＳ Ｐゴシック" panose="020B0600070205080204" pitchFamily="50" charset="-128"/>
                <a:ea typeface="ＭＳ Ｐゴシック" panose="020B0600070205080204" pitchFamily="50" charset="-128"/>
              </a:rPr>
              <a:t>で大幅な底質改善傾向が見られた（④）。特に下層の</a:t>
            </a:r>
            <a:r>
              <a:rPr lang="en-US" altLang="ja-JP" sz="1400" dirty="0" smtClean="0">
                <a:latin typeface="ＭＳ Ｐゴシック" panose="020B0600070205080204" pitchFamily="50" charset="-128"/>
                <a:ea typeface="ＭＳ Ｐゴシック" panose="020B0600070205080204" pitchFamily="50" charset="-128"/>
              </a:rPr>
              <a:t>2/14</a:t>
            </a:r>
            <a:r>
              <a:rPr lang="ja-JP" altLang="en-US" sz="1400" dirty="0" smtClean="0">
                <a:latin typeface="ＭＳ Ｐゴシック" panose="020B0600070205080204" pitchFamily="50" charset="-128"/>
                <a:ea typeface="ＭＳ Ｐゴシック" panose="020B0600070205080204" pitchFamily="50" charset="-128"/>
              </a:rPr>
              <a:t>では全期間・全地点で最も底質が良好な状態で</a:t>
            </a:r>
            <a:r>
              <a:rPr lang="ja-JP" altLang="en-US" sz="1400" dirty="0">
                <a:latin typeface="ＭＳ Ｐゴシック" panose="020B0600070205080204" pitchFamily="50" charset="-128"/>
                <a:ea typeface="ＭＳ Ｐゴシック" panose="020B0600070205080204" pitchFamily="50" charset="-128"/>
              </a:rPr>
              <a:t>あった（</a:t>
            </a:r>
            <a:r>
              <a:rPr lang="en-US" altLang="ja-JP" sz="1400" dirty="0">
                <a:latin typeface="ＭＳ Ｐゴシック" panose="020B0600070205080204" pitchFamily="50" charset="-128"/>
                <a:ea typeface="ＭＳ Ｐゴシック" panose="020B0600070205080204" pitchFamily="50" charset="-128"/>
              </a:rPr>
              <a:t>x</a:t>
            </a:r>
            <a:r>
              <a:rPr lang="ja-JP" altLang="en-US" sz="1400" dirty="0">
                <a:latin typeface="ＭＳ Ｐゴシック" panose="020B0600070205080204" pitchFamily="50" charset="-128"/>
                <a:ea typeface="ＭＳ Ｐゴシック" panose="020B0600070205080204" pitchFamily="50" charset="-128"/>
              </a:rPr>
              <a:t>軸で</a:t>
            </a:r>
            <a:r>
              <a:rPr lang="en-US" altLang="ja-JP" sz="1400" dirty="0">
                <a:latin typeface="ＭＳ Ｐゴシック" panose="020B0600070205080204" pitchFamily="50" charset="-128"/>
                <a:ea typeface="ＭＳ Ｐゴシック" panose="020B0600070205080204" pitchFamily="50" charset="-128"/>
              </a:rPr>
              <a:t>-3</a:t>
            </a:r>
            <a:r>
              <a:rPr lang="ja-JP" altLang="en-US" sz="1400" dirty="0">
                <a:latin typeface="ＭＳ Ｐゴシック" panose="020B0600070205080204" pitchFamily="50" charset="-128"/>
                <a:ea typeface="ＭＳ Ｐゴシック" panose="020B0600070205080204" pitchFamily="50" charset="-128"/>
              </a:rPr>
              <a:t>付近まで） </a:t>
            </a:r>
            <a:r>
              <a:rPr lang="ja-JP" altLang="en-US" sz="1400" dirty="0" smtClean="0">
                <a:latin typeface="ＭＳ Ｐゴシック" panose="020B0600070205080204" pitchFamily="50" charset="-128"/>
                <a:ea typeface="ＭＳ Ｐゴシック" panose="020B0600070205080204" pitchFamily="50" charset="-128"/>
              </a:rPr>
              <a:t>（</a:t>
            </a:r>
            <a:r>
              <a:rPr lang="ja-JP" altLang="en-US" sz="1400" dirty="0">
                <a:latin typeface="ＭＳ Ｐゴシック" panose="020B0600070205080204" pitchFamily="50" charset="-128"/>
                <a:ea typeface="ＭＳ Ｐゴシック" panose="020B0600070205080204" pitchFamily="50" charset="-128"/>
              </a:rPr>
              <a:t>⑤</a:t>
            </a:r>
            <a:r>
              <a:rPr lang="ja-JP" altLang="en-US" sz="1400" dirty="0" smtClean="0">
                <a:latin typeface="ＭＳ Ｐゴシック" panose="020B0600070205080204" pitchFamily="50" charset="-128"/>
                <a:ea typeface="ＭＳ Ｐゴシック" panose="020B0600070205080204" pitchFamily="50" charset="-128"/>
              </a:rPr>
              <a:t>）。また上層も同時期にこれ</a:t>
            </a:r>
            <a:r>
              <a:rPr lang="ja-JP" altLang="en-US" sz="1400" dirty="0">
                <a:latin typeface="ＭＳ Ｐゴシック" panose="020B0600070205080204" pitchFamily="50" charset="-128"/>
                <a:ea typeface="ＭＳ Ｐゴシック" panose="020B0600070205080204" pitchFamily="50" charset="-128"/>
              </a:rPr>
              <a:t>に近い</a:t>
            </a:r>
            <a:r>
              <a:rPr lang="ja-JP" altLang="en-US" sz="1400" dirty="0" smtClean="0">
                <a:latin typeface="ＭＳ Ｐゴシック" panose="020B0600070205080204" pitchFamily="50" charset="-128"/>
                <a:ea typeface="ＭＳ Ｐゴシック" panose="020B0600070205080204" pitchFamily="50" charset="-128"/>
              </a:rPr>
              <a:t>値を維持している（⑥）。よって高頻度で薬剤散布を行った方が底質改善効果が高いことが示唆された。</a:t>
            </a:r>
            <a:endParaRPr lang="en-US" altLang="ja-JP" sz="1400" dirty="0" smtClean="0">
              <a:latin typeface="ＭＳ Ｐゴシック" panose="020B0600070205080204" pitchFamily="50" charset="-128"/>
              <a:ea typeface="ＭＳ Ｐゴシック" panose="020B0600070205080204" pitchFamily="50" charset="-128"/>
            </a:endParaRPr>
          </a:p>
          <a:p>
            <a:pPr marL="180000" indent="-180000"/>
            <a:r>
              <a:rPr lang="ja-JP" altLang="en-US" sz="1400" dirty="0" smtClean="0">
                <a:latin typeface="ＭＳ Ｐゴシック" panose="020B0600070205080204" pitchFamily="50" charset="-128"/>
                <a:ea typeface="ＭＳ Ｐゴシック" panose="020B0600070205080204" pitchFamily="50" charset="-128"/>
              </a:rPr>
              <a:t>・千歳橋、南弁天橋ともに改善傾向が顕著に見られたのは攪乱が小さく</a:t>
            </a:r>
            <a:r>
              <a:rPr lang="en-US" altLang="ja-JP" sz="1400" dirty="0" smtClean="0">
                <a:latin typeface="ＭＳ Ｐゴシック" panose="020B0600070205080204" pitchFamily="50" charset="-128"/>
                <a:ea typeface="ＭＳ Ｐゴシック" panose="020B0600070205080204" pitchFamily="50" charset="-128"/>
              </a:rPr>
              <a:t>Y</a:t>
            </a:r>
            <a:r>
              <a:rPr lang="ja-JP" altLang="en-US" sz="1400" dirty="0" smtClean="0">
                <a:latin typeface="ＭＳ Ｐゴシック" panose="020B0600070205080204" pitchFamily="50" charset="-128"/>
                <a:ea typeface="ＭＳ Ｐゴシック" panose="020B0600070205080204" pitchFamily="50" charset="-128"/>
              </a:rPr>
              <a:t>軸方向の変動が小さい期間であった。</a:t>
            </a:r>
            <a:endParaRPr lang="en-US" altLang="ja-JP" sz="1400" dirty="0">
              <a:latin typeface="ＭＳ Ｐゴシック" panose="020B0600070205080204" pitchFamily="50" charset="-128"/>
              <a:ea typeface="ＭＳ Ｐゴシック" panose="020B0600070205080204" pitchFamily="50" charset="-128"/>
            </a:endParaRPr>
          </a:p>
          <a:p>
            <a:pPr marL="180000" indent="-180000"/>
            <a:r>
              <a:rPr lang="ja-JP" altLang="en-US" sz="1400" dirty="0" smtClean="0">
                <a:latin typeface="ＭＳ Ｐゴシック" panose="020B0600070205080204" pitchFamily="50" charset="-128"/>
                <a:ea typeface="ＭＳ Ｐゴシック" panose="020B0600070205080204" pitchFamily="50" charset="-128"/>
              </a:rPr>
              <a:t>・南弁天橋では実験</a:t>
            </a:r>
            <a:r>
              <a:rPr lang="ja-JP" altLang="en-US" sz="1400" dirty="0">
                <a:latin typeface="ＭＳ Ｐゴシック" panose="020B0600070205080204" pitchFamily="50" charset="-128"/>
                <a:ea typeface="ＭＳ Ｐゴシック" panose="020B0600070205080204" pitchFamily="50" charset="-128"/>
              </a:rPr>
              <a:t>区１でも対照区に比べ底質は良好な傾向</a:t>
            </a:r>
            <a:r>
              <a:rPr lang="ja-JP" altLang="en-US" sz="1400" dirty="0" smtClean="0">
                <a:latin typeface="ＭＳ Ｐゴシック" panose="020B0600070205080204" pitchFamily="50" charset="-128"/>
                <a:ea typeface="ＭＳ Ｐゴシック" panose="020B0600070205080204" pitchFamily="50" charset="-128"/>
              </a:rPr>
              <a:t>が見られた（⑦）。</a:t>
            </a:r>
            <a:endParaRPr lang="en-US" altLang="ja-JP" sz="1400" dirty="0" smtClean="0">
              <a:latin typeface="ＭＳ Ｐゴシック" panose="020B0600070205080204" pitchFamily="50" charset="-128"/>
              <a:ea typeface="ＭＳ Ｐゴシック" panose="020B0600070205080204" pitchFamily="50" charset="-128"/>
            </a:endParaRPr>
          </a:p>
          <a:p>
            <a:pPr marL="180000" indent="-180000"/>
            <a:endParaRPr lang="en-US" altLang="ja-JP" sz="1400" dirty="0">
              <a:latin typeface="ＭＳ Ｐゴシック" panose="020B0600070205080204" pitchFamily="50" charset="-128"/>
              <a:ea typeface="ＭＳ Ｐゴシック" panose="020B0600070205080204" pitchFamily="50" charset="-128"/>
            </a:endParaRPr>
          </a:p>
        </p:txBody>
      </p:sp>
      <p:sp>
        <p:nvSpPr>
          <p:cNvPr id="7" name="テキスト ボックス 6"/>
          <p:cNvSpPr txBox="1"/>
          <p:nvPr/>
        </p:nvSpPr>
        <p:spPr>
          <a:xfrm>
            <a:off x="10884862" y="9159592"/>
            <a:ext cx="941695" cy="600164"/>
          </a:xfrm>
          <a:prstGeom prst="rect">
            <a:avLst/>
          </a:prstGeom>
          <a:solidFill>
            <a:schemeClr val="bg1"/>
          </a:solidFill>
          <a:ln>
            <a:solidFill>
              <a:schemeClr val="tx1"/>
            </a:solidFill>
          </a:ln>
        </p:spPr>
        <p:txBody>
          <a:bodyPr wrap="square" rtlCol="0">
            <a:spAutoFit/>
          </a:bodyPr>
          <a:lstStyle/>
          <a:p>
            <a:r>
              <a:rPr kumimoji="1" lang="ja-JP" altLang="en-US" sz="1100" dirty="0">
                <a:solidFill>
                  <a:schemeClr val="bg1">
                    <a:lumMod val="65000"/>
                  </a:schemeClr>
                </a:solidFill>
              </a:rPr>
              <a:t>●</a:t>
            </a:r>
            <a:r>
              <a:rPr kumimoji="1" lang="ja-JP" altLang="en-US" sz="1100" dirty="0"/>
              <a:t> 対照区</a:t>
            </a:r>
            <a:endParaRPr kumimoji="1" lang="en-US" altLang="ja-JP" sz="1100" dirty="0"/>
          </a:p>
          <a:p>
            <a:r>
              <a:rPr kumimoji="1" lang="ja-JP" altLang="en-US" sz="1100" dirty="0">
                <a:solidFill>
                  <a:srgbClr val="0070C0"/>
                </a:solidFill>
              </a:rPr>
              <a:t>● </a:t>
            </a:r>
            <a:r>
              <a:rPr kumimoji="1" lang="ja-JP" altLang="en-US" sz="1100" dirty="0"/>
              <a:t>実験区</a:t>
            </a:r>
            <a:r>
              <a:rPr kumimoji="1" lang="en-US" altLang="ja-JP" sz="1100" dirty="0"/>
              <a:t>1</a:t>
            </a:r>
          </a:p>
          <a:p>
            <a:r>
              <a:rPr kumimoji="1" lang="ja-JP" altLang="en-US" sz="1100" dirty="0">
                <a:solidFill>
                  <a:srgbClr val="FF0000"/>
                </a:solidFill>
              </a:rPr>
              <a:t>●</a:t>
            </a:r>
            <a:r>
              <a:rPr kumimoji="1" lang="ja-JP" altLang="en-US" sz="1100" dirty="0"/>
              <a:t> 実験区</a:t>
            </a:r>
            <a:r>
              <a:rPr kumimoji="1" lang="en-US" altLang="ja-JP" sz="1100" dirty="0"/>
              <a:t>2</a:t>
            </a:r>
            <a:endParaRPr kumimoji="1" lang="ja-JP" altLang="en-US" sz="1100" dirty="0"/>
          </a:p>
        </p:txBody>
      </p:sp>
      <p:sp>
        <p:nvSpPr>
          <p:cNvPr id="58" name="テキスト ボックス 57"/>
          <p:cNvSpPr txBox="1"/>
          <p:nvPr/>
        </p:nvSpPr>
        <p:spPr>
          <a:xfrm>
            <a:off x="12685618" y="3022959"/>
            <a:ext cx="2337004" cy="769441"/>
          </a:xfrm>
          <a:prstGeom prst="rect">
            <a:avLst/>
          </a:prstGeom>
          <a:noFill/>
        </p:spPr>
        <p:txBody>
          <a:bodyPr wrap="square" rtlCol="0">
            <a:spAutoFit/>
          </a:bodyPr>
          <a:lstStyle/>
          <a:p>
            <a:r>
              <a:rPr kumimoji="1" lang="ja-JP" altLang="en-US" sz="1600" dirty="0">
                <a:latin typeface="ＭＳ Ｐゴシック" panose="020B0600070205080204" pitchFamily="50" charset="-128"/>
                <a:ea typeface="ＭＳ Ｐゴシック" panose="020B0600070205080204" pitchFamily="50" charset="-128"/>
              </a:rPr>
              <a:t>第</a:t>
            </a:r>
            <a:r>
              <a:rPr kumimoji="1" lang="en-US" altLang="ja-JP" sz="1600" dirty="0">
                <a:latin typeface="ＭＳ Ｐゴシック" panose="020B0600070205080204" pitchFamily="50" charset="-128"/>
                <a:ea typeface="ＭＳ Ｐゴシック" panose="020B0600070205080204" pitchFamily="50" charset="-128"/>
              </a:rPr>
              <a:t>1</a:t>
            </a:r>
            <a:r>
              <a:rPr kumimoji="1" lang="ja-JP" altLang="en-US" sz="1600" dirty="0">
                <a:latin typeface="ＭＳ Ｐゴシック" panose="020B0600070205080204" pitchFamily="50" charset="-128"/>
                <a:ea typeface="ＭＳ Ｐゴシック" panose="020B0600070205080204" pitchFamily="50" charset="-128"/>
              </a:rPr>
              <a:t>主成分</a:t>
            </a:r>
            <a:endParaRPr kumimoji="1" lang="en-US" altLang="ja-JP" sz="1600" dirty="0">
              <a:latin typeface="ＭＳ Ｐゴシック" panose="020B0600070205080204" pitchFamily="50" charset="-128"/>
              <a:ea typeface="ＭＳ Ｐゴシック" panose="020B0600070205080204" pitchFamily="50" charset="-128"/>
            </a:endParaRPr>
          </a:p>
          <a:p>
            <a:r>
              <a:rPr kumimoji="1" lang="ja-JP" altLang="en-US" sz="1400" dirty="0">
                <a:latin typeface="ＭＳ Ｐゴシック" panose="020B0600070205080204" pitchFamily="50" charset="-128"/>
                <a:ea typeface="ＭＳ Ｐゴシック" panose="020B0600070205080204" pitchFamily="50" charset="-128"/>
              </a:rPr>
              <a:t>　　　　：</a:t>
            </a:r>
            <a:r>
              <a:rPr kumimoji="1" lang="ja-JP" altLang="en-US" sz="1400" dirty="0" smtClean="0">
                <a:latin typeface="ＭＳ Ｐゴシック" panose="020B0600070205080204" pitchFamily="50" charset="-128"/>
                <a:ea typeface="ＭＳ Ｐゴシック" panose="020B0600070205080204" pitchFamily="50" charset="-128"/>
              </a:rPr>
              <a:t>底質環境が良い</a:t>
            </a:r>
            <a:endParaRPr kumimoji="1" lang="en-US" altLang="ja-JP" sz="1400" dirty="0">
              <a:latin typeface="ＭＳ Ｐゴシック" panose="020B0600070205080204" pitchFamily="50" charset="-128"/>
              <a:ea typeface="ＭＳ Ｐゴシック" panose="020B0600070205080204" pitchFamily="50" charset="-128"/>
            </a:endParaRPr>
          </a:p>
          <a:p>
            <a:r>
              <a:rPr kumimoji="1" lang="ja-JP" altLang="en-US" sz="1400" dirty="0">
                <a:latin typeface="ＭＳ Ｐゴシック" panose="020B0600070205080204" pitchFamily="50" charset="-128"/>
                <a:ea typeface="ＭＳ Ｐゴシック" panose="020B0600070205080204" pitchFamily="50" charset="-128"/>
              </a:rPr>
              <a:t>　　　　：</a:t>
            </a:r>
            <a:r>
              <a:rPr kumimoji="1" lang="ja-JP" altLang="en-US" sz="1400" dirty="0" smtClean="0">
                <a:latin typeface="ＭＳ Ｐゴシック" panose="020B0600070205080204" pitchFamily="50" charset="-128"/>
                <a:ea typeface="ＭＳ Ｐゴシック" panose="020B0600070205080204" pitchFamily="50" charset="-128"/>
              </a:rPr>
              <a:t>底質環境が悪い</a:t>
            </a:r>
            <a:endParaRPr kumimoji="1" lang="ja-JP" altLang="en-US" sz="1400" dirty="0">
              <a:latin typeface="ＭＳ Ｐゴシック" panose="020B0600070205080204" pitchFamily="50" charset="-128"/>
              <a:ea typeface="ＭＳ Ｐゴシック" panose="020B0600070205080204" pitchFamily="50" charset="-128"/>
            </a:endParaRPr>
          </a:p>
        </p:txBody>
      </p:sp>
      <p:sp>
        <p:nvSpPr>
          <p:cNvPr id="59" name="右矢印 58"/>
          <p:cNvSpPr/>
          <p:nvPr/>
        </p:nvSpPr>
        <p:spPr>
          <a:xfrm>
            <a:off x="12516319" y="3560312"/>
            <a:ext cx="615978" cy="207849"/>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右矢印 59"/>
          <p:cNvSpPr/>
          <p:nvPr/>
        </p:nvSpPr>
        <p:spPr>
          <a:xfrm>
            <a:off x="12504278" y="3327828"/>
            <a:ext cx="615978" cy="192163"/>
          </a:xfrm>
          <a:prstGeom prst="rightArrow">
            <a:avLst/>
          </a:prstGeom>
          <a:solidFill>
            <a:srgbClr val="FF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p:cNvSpPr txBox="1"/>
          <p:nvPr/>
        </p:nvSpPr>
        <p:spPr>
          <a:xfrm>
            <a:off x="12646628" y="3768161"/>
            <a:ext cx="2476257" cy="769441"/>
          </a:xfrm>
          <a:prstGeom prst="rect">
            <a:avLst/>
          </a:prstGeom>
          <a:noFill/>
        </p:spPr>
        <p:txBody>
          <a:bodyPr wrap="square" rtlCol="0">
            <a:spAutoFit/>
          </a:bodyPr>
          <a:lstStyle/>
          <a:p>
            <a:r>
              <a:rPr kumimoji="1" lang="ja-JP" altLang="en-US" sz="1600" dirty="0">
                <a:latin typeface="ＭＳ Ｐゴシック" panose="020B0600070205080204" pitchFamily="50" charset="-128"/>
                <a:ea typeface="ＭＳ Ｐゴシック" panose="020B0600070205080204" pitchFamily="50" charset="-128"/>
              </a:rPr>
              <a:t>第</a:t>
            </a:r>
            <a:r>
              <a:rPr kumimoji="1" lang="en-US" altLang="ja-JP" sz="1600" dirty="0">
                <a:latin typeface="ＭＳ Ｐゴシック" panose="020B0600070205080204" pitchFamily="50" charset="-128"/>
                <a:ea typeface="ＭＳ Ｐゴシック" panose="020B0600070205080204" pitchFamily="50" charset="-128"/>
              </a:rPr>
              <a:t>2</a:t>
            </a:r>
            <a:r>
              <a:rPr kumimoji="1" lang="ja-JP" altLang="en-US" sz="1600" dirty="0">
                <a:latin typeface="ＭＳ Ｐゴシック" panose="020B0600070205080204" pitchFamily="50" charset="-128"/>
                <a:ea typeface="ＭＳ Ｐゴシック" panose="020B0600070205080204" pitchFamily="50" charset="-128"/>
              </a:rPr>
              <a:t>主成分</a:t>
            </a:r>
            <a:endParaRPr kumimoji="1" lang="en-US" altLang="ja-JP" sz="1600" dirty="0">
              <a:latin typeface="ＭＳ Ｐゴシック" panose="020B0600070205080204" pitchFamily="50" charset="-128"/>
              <a:ea typeface="ＭＳ Ｐゴシック" panose="020B0600070205080204" pitchFamily="50" charset="-128"/>
            </a:endParaRPr>
          </a:p>
          <a:p>
            <a:r>
              <a:rPr kumimoji="1" lang="ja-JP" altLang="en-US" sz="1400" dirty="0">
                <a:latin typeface="ＭＳ Ｐゴシック" panose="020B0600070205080204" pitchFamily="50" charset="-128"/>
                <a:ea typeface="ＭＳ Ｐゴシック" panose="020B0600070205080204" pitchFamily="50" charset="-128"/>
              </a:rPr>
              <a:t>　　　　</a:t>
            </a:r>
            <a:r>
              <a:rPr kumimoji="1" lang="ja-JP" altLang="en-US" sz="1400" dirty="0" smtClean="0">
                <a:latin typeface="ＭＳ Ｐゴシック" panose="020B0600070205080204" pitchFamily="50" charset="-128"/>
                <a:ea typeface="ＭＳ Ｐゴシック" panose="020B0600070205080204" pitchFamily="50" charset="-128"/>
              </a:rPr>
              <a:t>：底質の攪乱が小さい</a:t>
            </a:r>
            <a:endParaRPr kumimoji="1" lang="en-US" altLang="ja-JP" sz="1400" dirty="0">
              <a:latin typeface="ＭＳ Ｐゴシック" panose="020B0600070205080204" pitchFamily="50" charset="-128"/>
              <a:ea typeface="ＭＳ Ｐゴシック" panose="020B0600070205080204" pitchFamily="50" charset="-128"/>
            </a:endParaRPr>
          </a:p>
          <a:p>
            <a:r>
              <a:rPr kumimoji="1" lang="ja-JP" altLang="en-US" sz="1400" dirty="0">
                <a:latin typeface="ＭＳ Ｐゴシック" panose="020B0600070205080204" pitchFamily="50" charset="-128"/>
                <a:ea typeface="ＭＳ Ｐゴシック" panose="020B0600070205080204" pitchFamily="50" charset="-128"/>
              </a:rPr>
              <a:t>　　　　</a:t>
            </a:r>
            <a:r>
              <a:rPr kumimoji="1" lang="ja-JP" altLang="en-US" sz="1400" dirty="0" smtClean="0">
                <a:latin typeface="ＭＳ Ｐゴシック" panose="020B0600070205080204" pitchFamily="50" charset="-128"/>
                <a:ea typeface="ＭＳ Ｐゴシック" panose="020B0600070205080204" pitchFamily="50" charset="-128"/>
              </a:rPr>
              <a:t>：底質の攪乱が大きい</a:t>
            </a:r>
            <a:endParaRPr kumimoji="1" lang="ja-JP" altLang="en-US" sz="1400" dirty="0">
              <a:latin typeface="ＭＳ Ｐゴシック" panose="020B0600070205080204" pitchFamily="50" charset="-128"/>
              <a:ea typeface="ＭＳ Ｐゴシック" panose="020B0600070205080204" pitchFamily="50" charset="-128"/>
            </a:endParaRPr>
          </a:p>
        </p:txBody>
      </p:sp>
      <p:sp>
        <p:nvSpPr>
          <p:cNvPr id="62" name="右矢印 61"/>
          <p:cNvSpPr/>
          <p:nvPr/>
        </p:nvSpPr>
        <p:spPr>
          <a:xfrm>
            <a:off x="12505436" y="4071627"/>
            <a:ext cx="615978" cy="195389"/>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右矢印 62"/>
          <p:cNvSpPr/>
          <p:nvPr/>
        </p:nvSpPr>
        <p:spPr>
          <a:xfrm>
            <a:off x="12505436" y="4291570"/>
            <a:ext cx="615978" cy="213223"/>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5" name="直線矢印コネクタ 64"/>
          <p:cNvCxnSpPr/>
          <p:nvPr/>
        </p:nvCxnSpPr>
        <p:spPr>
          <a:xfrm>
            <a:off x="2198509" y="4750796"/>
            <a:ext cx="39555" cy="493681"/>
          </a:xfrm>
          <a:prstGeom prst="straightConnector1">
            <a:avLst/>
          </a:prstGeom>
          <a:ln w="1905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p:nvPr/>
        </p:nvCxnSpPr>
        <p:spPr>
          <a:xfrm flipH="1">
            <a:off x="3182408" y="4675431"/>
            <a:ext cx="90317" cy="549808"/>
          </a:xfrm>
          <a:prstGeom prst="straightConnector1">
            <a:avLst/>
          </a:prstGeom>
          <a:ln w="19050">
            <a:solidFill>
              <a:srgbClr val="FF66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 name="楕円 1"/>
          <p:cNvSpPr/>
          <p:nvPr/>
        </p:nvSpPr>
        <p:spPr>
          <a:xfrm flipV="1">
            <a:off x="3182513" y="4464739"/>
            <a:ext cx="257577" cy="13523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楕円 55"/>
          <p:cNvSpPr/>
          <p:nvPr/>
        </p:nvSpPr>
        <p:spPr>
          <a:xfrm flipV="1">
            <a:off x="3182513" y="5187561"/>
            <a:ext cx="257577" cy="13523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楕円 56"/>
          <p:cNvSpPr/>
          <p:nvPr/>
        </p:nvSpPr>
        <p:spPr>
          <a:xfrm flipV="1">
            <a:off x="1985503" y="5213672"/>
            <a:ext cx="257577" cy="13523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楕円 66"/>
          <p:cNvSpPr/>
          <p:nvPr/>
        </p:nvSpPr>
        <p:spPr>
          <a:xfrm flipV="1">
            <a:off x="2101603" y="4541230"/>
            <a:ext cx="257577" cy="13523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楕円 67"/>
          <p:cNvSpPr/>
          <p:nvPr/>
        </p:nvSpPr>
        <p:spPr>
          <a:xfrm flipV="1">
            <a:off x="2478468" y="7997844"/>
            <a:ext cx="257577" cy="13523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9" name="直線矢印コネクタ 68"/>
          <p:cNvCxnSpPr/>
          <p:nvPr/>
        </p:nvCxnSpPr>
        <p:spPr>
          <a:xfrm flipH="1">
            <a:off x="2404442" y="8304018"/>
            <a:ext cx="118202" cy="678641"/>
          </a:xfrm>
          <a:prstGeom prst="straightConnector1">
            <a:avLst/>
          </a:prstGeom>
          <a:ln w="19050">
            <a:solidFill>
              <a:srgbClr val="FF66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0" name="楕円 69"/>
          <p:cNvSpPr/>
          <p:nvPr/>
        </p:nvSpPr>
        <p:spPr>
          <a:xfrm flipV="1">
            <a:off x="2393856" y="8998161"/>
            <a:ext cx="257577" cy="13523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楕円 71"/>
          <p:cNvSpPr/>
          <p:nvPr/>
        </p:nvSpPr>
        <p:spPr>
          <a:xfrm flipV="1">
            <a:off x="1927613" y="8304018"/>
            <a:ext cx="257577" cy="15761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3" name="直線矢印コネクタ 72"/>
          <p:cNvCxnSpPr/>
          <p:nvPr/>
        </p:nvCxnSpPr>
        <p:spPr>
          <a:xfrm flipH="1">
            <a:off x="2038290" y="8461629"/>
            <a:ext cx="116225" cy="415042"/>
          </a:xfrm>
          <a:prstGeom prst="straightConnector1">
            <a:avLst/>
          </a:prstGeom>
          <a:ln w="1905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4" name="楕円 73"/>
          <p:cNvSpPr/>
          <p:nvPr/>
        </p:nvSpPr>
        <p:spPr>
          <a:xfrm flipV="1">
            <a:off x="1867188" y="8950199"/>
            <a:ext cx="257577" cy="13523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p:cNvSpPr txBox="1"/>
          <p:nvPr/>
        </p:nvSpPr>
        <p:spPr>
          <a:xfrm>
            <a:off x="12412546" y="4749527"/>
            <a:ext cx="2585775" cy="1169551"/>
          </a:xfrm>
          <a:prstGeom prst="rect">
            <a:avLst/>
          </a:prstGeom>
          <a:noFill/>
        </p:spPr>
        <p:txBody>
          <a:bodyPr wrap="square" rtlCol="0">
            <a:spAutoFit/>
          </a:bodyPr>
          <a:lstStyle/>
          <a:p>
            <a:r>
              <a:rPr kumimoji="1" lang="ja-JP" altLang="en-US" sz="1400" dirty="0">
                <a:latin typeface="ＭＳ Ｐゴシック" panose="020B0600070205080204" pitchFamily="50" charset="-128"/>
                <a:ea typeface="ＭＳ Ｐゴシック" panose="020B0600070205080204" pitchFamily="50" charset="-128"/>
              </a:rPr>
              <a:t>薬剤散布に関連する主成分得点の変動</a:t>
            </a:r>
            <a:endParaRPr kumimoji="1" lang="en-US" altLang="ja-JP" sz="1400" dirty="0">
              <a:latin typeface="ＭＳ Ｐゴシック" panose="020B0600070205080204" pitchFamily="50" charset="-128"/>
              <a:ea typeface="ＭＳ Ｐゴシック" panose="020B0600070205080204" pitchFamily="50" charset="-128"/>
            </a:endParaRPr>
          </a:p>
          <a:p>
            <a:r>
              <a:rPr kumimoji="1" lang="ja-JP" altLang="en-US" sz="1400" dirty="0">
                <a:latin typeface="ＭＳ Ｐゴシック" panose="020B0600070205080204" pitchFamily="50" charset="-128"/>
                <a:ea typeface="ＭＳ Ｐゴシック" panose="020B0600070205080204" pitchFamily="50" charset="-128"/>
              </a:rPr>
              <a:t>　　　　：対照区</a:t>
            </a:r>
            <a:endParaRPr kumimoji="1" lang="en-US" altLang="ja-JP" sz="1400" dirty="0">
              <a:latin typeface="ＭＳ Ｐゴシック" panose="020B0600070205080204" pitchFamily="50" charset="-128"/>
              <a:ea typeface="ＭＳ Ｐゴシック" panose="020B0600070205080204" pitchFamily="50" charset="-128"/>
            </a:endParaRPr>
          </a:p>
          <a:p>
            <a:r>
              <a:rPr kumimoji="1" lang="ja-JP" altLang="en-US" sz="1400" dirty="0">
                <a:latin typeface="ＭＳ Ｐゴシック" panose="020B0600070205080204" pitchFamily="50" charset="-128"/>
                <a:ea typeface="ＭＳ Ｐゴシック" panose="020B0600070205080204" pitchFamily="50" charset="-128"/>
              </a:rPr>
              <a:t>　　　　：実験区</a:t>
            </a:r>
            <a:r>
              <a:rPr kumimoji="1" lang="en-US" altLang="ja-JP" sz="1400" dirty="0">
                <a:latin typeface="ＭＳ Ｐゴシック" panose="020B0600070205080204" pitchFamily="50" charset="-128"/>
                <a:ea typeface="ＭＳ Ｐゴシック" panose="020B0600070205080204" pitchFamily="50" charset="-128"/>
              </a:rPr>
              <a:t>1</a:t>
            </a:r>
          </a:p>
          <a:p>
            <a:r>
              <a:rPr kumimoji="1" lang="ja-JP" altLang="en-US" sz="1400" dirty="0">
                <a:latin typeface="ＭＳ Ｐゴシック" panose="020B0600070205080204" pitchFamily="50" charset="-128"/>
                <a:ea typeface="ＭＳ Ｐゴシック" panose="020B0600070205080204" pitchFamily="50" charset="-128"/>
              </a:rPr>
              <a:t>　　　　：実験区</a:t>
            </a:r>
            <a:r>
              <a:rPr kumimoji="1" lang="en-US" altLang="ja-JP" sz="1400" dirty="0">
                <a:latin typeface="ＭＳ Ｐゴシック" panose="020B0600070205080204" pitchFamily="50" charset="-128"/>
                <a:ea typeface="ＭＳ Ｐゴシック" panose="020B0600070205080204" pitchFamily="50" charset="-128"/>
              </a:rPr>
              <a:t>2</a:t>
            </a:r>
            <a:endParaRPr kumimoji="1" lang="ja-JP" altLang="en-US" sz="1400" dirty="0">
              <a:latin typeface="ＭＳ Ｐゴシック" panose="020B0600070205080204" pitchFamily="50" charset="-128"/>
              <a:ea typeface="ＭＳ Ｐゴシック" panose="020B0600070205080204" pitchFamily="50" charset="-128"/>
            </a:endParaRPr>
          </a:p>
        </p:txBody>
      </p:sp>
      <p:cxnSp>
        <p:nvCxnSpPr>
          <p:cNvPr id="76" name="直線矢印コネクタ 75"/>
          <p:cNvCxnSpPr/>
          <p:nvPr/>
        </p:nvCxnSpPr>
        <p:spPr>
          <a:xfrm flipV="1">
            <a:off x="12570771" y="5775337"/>
            <a:ext cx="360565" cy="212"/>
          </a:xfrm>
          <a:prstGeom prst="straightConnector1">
            <a:avLst/>
          </a:prstGeom>
          <a:ln w="19050">
            <a:solidFill>
              <a:srgbClr val="FF66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7" name="直線矢印コネクタ 76"/>
          <p:cNvCxnSpPr/>
          <p:nvPr/>
        </p:nvCxnSpPr>
        <p:spPr>
          <a:xfrm flipV="1">
            <a:off x="12570771" y="5561045"/>
            <a:ext cx="360565" cy="7219"/>
          </a:xfrm>
          <a:prstGeom prst="straightConnector1">
            <a:avLst/>
          </a:prstGeom>
          <a:ln w="1905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1" name="直線矢印コネクタ 80"/>
          <p:cNvCxnSpPr/>
          <p:nvPr/>
        </p:nvCxnSpPr>
        <p:spPr>
          <a:xfrm flipH="1" flipV="1">
            <a:off x="6240635" y="8324122"/>
            <a:ext cx="1153934" cy="240701"/>
          </a:xfrm>
          <a:prstGeom prst="straightConnector1">
            <a:avLst/>
          </a:prstGeom>
          <a:ln w="19050">
            <a:solidFill>
              <a:srgbClr val="FF66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2" name="楕円 81"/>
          <p:cNvSpPr/>
          <p:nvPr/>
        </p:nvSpPr>
        <p:spPr>
          <a:xfrm flipV="1">
            <a:off x="7523358" y="8533920"/>
            <a:ext cx="257577" cy="13523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楕円 83"/>
          <p:cNvSpPr/>
          <p:nvPr/>
        </p:nvSpPr>
        <p:spPr>
          <a:xfrm flipV="1">
            <a:off x="5836692" y="8165442"/>
            <a:ext cx="343975" cy="13523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楕円 84"/>
          <p:cNvSpPr/>
          <p:nvPr/>
        </p:nvSpPr>
        <p:spPr>
          <a:xfrm flipV="1">
            <a:off x="10025089" y="7748481"/>
            <a:ext cx="257577" cy="13523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楕円 85"/>
          <p:cNvSpPr/>
          <p:nvPr/>
        </p:nvSpPr>
        <p:spPr>
          <a:xfrm flipV="1">
            <a:off x="9186050" y="7754928"/>
            <a:ext cx="381837" cy="13523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7" name="直線矢印コネクタ 86"/>
          <p:cNvCxnSpPr/>
          <p:nvPr/>
        </p:nvCxnSpPr>
        <p:spPr>
          <a:xfrm flipH="1" flipV="1">
            <a:off x="9436971" y="7926469"/>
            <a:ext cx="434685" cy="107549"/>
          </a:xfrm>
          <a:prstGeom prst="straightConnector1">
            <a:avLst/>
          </a:prstGeom>
          <a:ln w="19050">
            <a:solidFill>
              <a:srgbClr val="FF66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4" name="楕円 93"/>
          <p:cNvSpPr/>
          <p:nvPr/>
        </p:nvSpPr>
        <p:spPr>
          <a:xfrm flipV="1">
            <a:off x="9502520" y="4259929"/>
            <a:ext cx="263435" cy="297863"/>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楕円 101"/>
          <p:cNvSpPr/>
          <p:nvPr/>
        </p:nvSpPr>
        <p:spPr>
          <a:xfrm rot="19132625" flipV="1">
            <a:off x="9120539" y="4458028"/>
            <a:ext cx="1396496" cy="85112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楕円 113"/>
          <p:cNvSpPr/>
          <p:nvPr/>
        </p:nvSpPr>
        <p:spPr>
          <a:xfrm flipV="1">
            <a:off x="10944849" y="8390702"/>
            <a:ext cx="257577" cy="13523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5" name="直線矢印コネクタ 114"/>
          <p:cNvCxnSpPr/>
          <p:nvPr/>
        </p:nvCxnSpPr>
        <p:spPr>
          <a:xfrm flipH="1" flipV="1">
            <a:off x="9806421" y="8258678"/>
            <a:ext cx="1046436" cy="267889"/>
          </a:xfrm>
          <a:prstGeom prst="straightConnector1">
            <a:avLst/>
          </a:prstGeom>
          <a:ln w="19050">
            <a:solidFill>
              <a:srgbClr val="FF66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9" name="楕円 128"/>
          <p:cNvSpPr/>
          <p:nvPr/>
        </p:nvSpPr>
        <p:spPr>
          <a:xfrm rot="18785393" flipV="1">
            <a:off x="9581449" y="4595384"/>
            <a:ext cx="1714795" cy="895091"/>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 name="楕円 166"/>
          <p:cNvSpPr/>
          <p:nvPr/>
        </p:nvSpPr>
        <p:spPr>
          <a:xfrm flipV="1">
            <a:off x="9186050" y="7977760"/>
            <a:ext cx="1032159" cy="123129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楕円 169"/>
          <p:cNvSpPr/>
          <p:nvPr/>
        </p:nvSpPr>
        <p:spPr>
          <a:xfrm rot="19525305" flipV="1">
            <a:off x="9986244" y="7977352"/>
            <a:ext cx="816477" cy="1301460"/>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1" name="直線矢印コネクタ 260"/>
          <p:cNvCxnSpPr/>
          <p:nvPr/>
        </p:nvCxnSpPr>
        <p:spPr>
          <a:xfrm flipV="1">
            <a:off x="12570771" y="5347808"/>
            <a:ext cx="360565" cy="4531"/>
          </a:xfrm>
          <a:prstGeom prst="straightConnector1">
            <a:avLst/>
          </a:prstGeom>
          <a:ln w="19050">
            <a:solidFill>
              <a:schemeClr val="bg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62" name="正方形/長方形 261"/>
          <p:cNvSpPr/>
          <p:nvPr/>
        </p:nvSpPr>
        <p:spPr>
          <a:xfrm>
            <a:off x="12331454" y="3033331"/>
            <a:ext cx="2619523" cy="29170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右矢印 148"/>
          <p:cNvSpPr/>
          <p:nvPr/>
        </p:nvSpPr>
        <p:spPr>
          <a:xfrm rot="10800000">
            <a:off x="1998600" y="6561736"/>
            <a:ext cx="342739" cy="158186"/>
          </a:xfrm>
          <a:prstGeom prst="rightArrow">
            <a:avLst/>
          </a:prstGeom>
          <a:solidFill>
            <a:srgbClr val="FF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右矢印 149"/>
          <p:cNvSpPr/>
          <p:nvPr/>
        </p:nvSpPr>
        <p:spPr>
          <a:xfrm>
            <a:off x="2914055" y="6562657"/>
            <a:ext cx="352093" cy="143784"/>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右矢印 150"/>
          <p:cNvSpPr/>
          <p:nvPr/>
        </p:nvSpPr>
        <p:spPr>
          <a:xfrm rot="5400000">
            <a:off x="693817" y="5387337"/>
            <a:ext cx="313946" cy="15099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2" name="右矢印 151"/>
          <p:cNvSpPr/>
          <p:nvPr/>
        </p:nvSpPr>
        <p:spPr>
          <a:xfrm rot="16200000">
            <a:off x="719818" y="4321087"/>
            <a:ext cx="295236" cy="172921"/>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9" name="テキスト ボックス 218">
            <a:extLst>
              <a:ext uri="{FF2B5EF4-FFF2-40B4-BE49-F238E27FC236}">
                <a16:creationId xmlns:a16="http://schemas.microsoft.com/office/drawing/2014/main" id="{68F34994-A693-49A1-A6EF-0840E4D9FDA5}"/>
              </a:ext>
            </a:extLst>
          </p:cNvPr>
          <p:cNvSpPr txBox="1"/>
          <p:nvPr/>
        </p:nvSpPr>
        <p:spPr>
          <a:xfrm>
            <a:off x="12293794" y="6518301"/>
            <a:ext cx="1800000" cy="252000"/>
          </a:xfrm>
          <a:prstGeom prst="rect">
            <a:avLst/>
          </a:prstGeom>
          <a:noFill/>
        </p:spPr>
        <p:txBody>
          <a:bodyPr wrap="square" lIns="0" tIns="0" rIns="0" bIns="0" rtlCol="0" anchor="ctr" anchorCtr="0">
            <a:noAutofit/>
          </a:bodyPr>
          <a:lstStyle/>
          <a:p>
            <a:r>
              <a:rPr kumimoji="1" lang="en-US" altLang="ja-JP" sz="1400" dirty="0">
                <a:solidFill>
                  <a:srgbClr val="000099"/>
                </a:solidFill>
                <a:latin typeface="ＭＳ Ｐゴシック" panose="020B0600070205080204" pitchFamily="50" charset="-128"/>
                <a:ea typeface="ＭＳ Ｐゴシック" panose="020B0600070205080204" pitchFamily="50" charset="-128"/>
              </a:rPr>
              <a:t>【</a:t>
            </a:r>
            <a:r>
              <a:rPr kumimoji="1" lang="ja-JP" altLang="en-US" sz="1400" dirty="0">
                <a:solidFill>
                  <a:srgbClr val="000099"/>
                </a:solidFill>
                <a:latin typeface="ＭＳ Ｐゴシック" panose="020B0600070205080204" pitchFamily="50" charset="-128"/>
                <a:ea typeface="ＭＳ Ｐゴシック" panose="020B0600070205080204" pitchFamily="50" charset="-128"/>
              </a:rPr>
              <a:t>散布回数･散布量</a:t>
            </a:r>
            <a:r>
              <a:rPr kumimoji="1" lang="en-US" altLang="ja-JP" sz="1400" dirty="0">
                <a:solidFill>
                  <a:srgbClr val="000099"/>
                </a:solidFill>
                <a:latin typeface="ＭＳ Ｐゴシック" panose="020B0600070205080204" pitchFamily="50" charset="-128"/>
                <a:ea typeface="ＭＳ Ｐゴシック" panose="020B0600070205080204" pitchFamily="50" charset="-128"/>
              </a:rPr>
              <a:t>】</a:t>
            </a:r>
            <a:endParaRPr kumimoji="1" lang="ja-JP" altLang="en-US" sz="1400" dirty="0">
              <a:solidFill>
                <a:srgbClr val="000099"/>
              </a:solidFill>
              <a:latin typeface="ＭＳ Ｐゴシック" panose="020B0600070205080204" pitchFamily="50" charset="-128"/>
              <a:ea typeface="ＭＳ Ｐゴシック" panose="020B0600070205080204" pitchFamily="50" charset="-128"/>
            </a:endParaRPr>
          </a:p>
        </p:txBody>
      </p:sp>
      <p:sp>
        <p:nvSpPr>
          <p:cNvPr id="220" name="テキスト ボックス 219">
            <a:extLst>
              <a:ext uri="{FF2B5EF4-FFF2-40B4-BE49-F238E27FC236}">
                <a16:creationId xmlns:a16="http://schemas.microsoft.com/office/drawing/2014/main" id="{0B677973-D0F0-4BF9-843F-5ECD9C850D71}"/>
              </a:ext>
            </a:extLst>
          </p:cNvPr>
          <p:cNvSpPr txBox="1"/>
          <p:nvPr/>
        </p:nvSpPr>
        <p:spPr>
          <a:xfrm>
            <a:off x="12329794" y="9018550"/>
            <a:ext cx="2735350" cy="540000"/>
          </a:xfrm>
          <a:prstGeom prst="rect">
            <a:avLst/>
          </a:prstGeom>
          <a:noFill/>
        </p:spPr>
        <p:txBody>
          <a:bodyPr wrap="square" lIns="0" tIns="0" rIns="0" bIns="0" rtlCol="0" anchor="t" anchorCtr="0">
            <a:noAutofit/>
          </a:bodyPr>
          <a:lstStyle/>
          <a:p>
            <a:pPr>
              <a:lnSpc>
                <a:spcPts val="1300"/>
              </a:lnSpc>
            </a:pP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南弁天橋・実験区</a:t>
            </a:r>
            <a:r>
              <a:rPr lang="en-US" altLang="ja-JP" sz="1000" dirty="0">
                <a:latin typeface="ＭＳ Ｐゴシック" panose="020B0600070205080204" pitchFamily="50" charset="-128"/>
                <a:ea typeface="ＭＳ Ｐゴシック" panose="020B0600070205080204" pitchFamily="50" charset="-128"/>
              </a:rPr>
              <a:t>3-2】</a:t>
            </a:r>
          </a:p>
          <a:p>
            <a:pPr marL="72000" indent="-72000">
              <a:lnSpc>
                <a:spcPts val="1300"/>
              </a:lnSpc>
            </a:pPr>
            <a:r>
              <a:rPr lang="ja-JP" altLang="en-US" sz="1000" dirty="0">
                <a:latin typeface="ＭＳ Ｐゴシック" panose="020B0600070205080204" pitchFamily="50" charset="-128"/>
                <a:ea typeface="ＭＳ Ｐゴシック" panose="020B0600070205080204" pitchFamily="50" charset="-128"/>
              </a:rPr>
              <a:t>・単位散布量は基準どおり</a:t>
            </a:r>
            <a:endParaRPr lang="en-US" altLang="ja-JP" sz="1000" dirty="0">
              <a:latin typeface="ＭＳ Ｐゴシック" panose="020B0600070205080204" pitchFamily="50" charset="-128"/>
              <a:ea typeface="ＭＳ Ｐゴシック" panose="020B0600070205080204" pitchFamily="50" charset="-128"/>
            </a:endParaRPr>
          </a:p>
          <a:p>
            <a:pPr marL="72000" indent="-72000">
              <a:lnSpc>
                <a:spcPts val="1300"/>
              </a:lnSpc>
            </a:pPr>
            <a:r>
              <a:rPr lang="ja-JP" altLang="en-US" sz="1000" dirty="0">
                <a:latin typeface="ＭＳ Ｐゴシック" panose="020B0600070205080204" pitchFamily="50" charset="-128"/>
                <a:ea typeface="ＭＳ Ｐゴシック" panose="020B0600070205080204" pitchFamily="50" charset="-128"/>
              </a:rPr>
              <a:t>・散布回数が多く、総散布量が多い</a:t>
            </a:r>
          </a:p>
        </p:txBody>
      </p:sp>
      <p:grpSp>
        <p:nvGrpSpPr>
          <p:cNvPr id="221" name="グループ化 220">
            <a:extLst>
              <a:ext uri="{FF2B5EF4-FFF2-40B4-BE49-F238E27FC236}">
                <a16:creationId xmlns:a16="http://schemas.microsoft.com/office/drawing/2014/main" id="{EC1877F4-7E2D-436E-8179-EFBE6D8CC690}"/>
              </a:ext>
            </a:extLst>
          </p:cNvPr>
          <p:cNvGrpSpPr/>
          <p:nvPr/>
        </p:nvGrpSpPr>
        <p:grpSpPr>
          <a:xfrm>
            <a:off x="12329793" y="8622550"/>
            <a:ext cx="2516735" cy="360000"/>
            <a:chOff x="12275999" y="2880000"/>
            <a:chExt cx="2516735" cy="360000"/>
          </a:xfrm>
        </p:grpSpPr>
        <p:sp>
          <p:nvSpPr>
            <p:cNvPr id="222" name="テキスト ボックス 221">
              <a:extLst>
                <a:ext uri="{FF2B5EF4-FFF2-40B4-BE49-F238E27FC236}">
                  <a16:creationId xmlns:a16="http://schemas.microsoft.com/office/drawing/2014/main" id="{101D20CF-E00C-4BE9-B676-CE9495FB4B14}"/>
                </a:ext>
              </a:extLst>
            </p:cNvPr>
            <p:cNvSpPr txBox="1"/>
            <p:nvPr/>
          </p:nvSpPr>
          <p:spPr>
            <a:xfrm>
              <a:off x="12275999" y="2880000"/>
              <a:ext cx="2429937" cy="179026"/>
            </a:xfrm>
            <a:prstGeom prst="rect">
              <a:avLst/>
            </a:prstGeom>
            <a:noFill/>
          </p:spPr>
          <p:txBody>
            <a:bodyPr wrap="square" lIns="0" tIns="0" rIns="0" bIns="0" rtlCol="0" anchor="ctr" anchorCtr="0">
              <a:noAutofit/>
            </a:bodyPr>
            <a:lstStyle/>
            <a:p>
              <a:r>
                <a:rPr lang="ja-JP" altLang="en-US" sz="900" dirty="0">
                  <a:latin typeface="ＭＳ Ｐゴシック" panose="020B0600070205080204" pitchFamily="50" charset="-128"/>
                  <a:ea typeface="ＭＳ Ｐゴシック" panose="020B0600070205080204" pitchFamily="50" charset="-128"/>
                </a:rPr>
                <a:t>千歳橋・実験区</a:t>
              </a:r>
              <a:r>
                <a:rPr lang="en-US" altLang="ja-JP" sz="900" dirty="0">
                  <a:latin typeface="ＭＳ Ｐゴシック" panose="020B0600070205080204" pitchFamily="50" charset="-128"/>
                  <a:ea typeface="ＭＳ Ｐゴシック" panose="020B0600070205080204" pitchFamily="50" charset="-128"/>
                </a:rPr>
                <a:t>2-2</a:t>
              </a:r>
              <a:r>
                <a:rPr lang="ja-JP" altLang="en-US" sz="900" dirty="0">
                  <a:latin typeface="ＭＳ Ｐゴシック" panose="020B0600070205080204" pitchFamily="50" charset="-128"/>
                  <a:ea typeface="ＭＳ Ｐゴシック" panose="020B0600070205080204" pitchFamily="50" charset="-128"/>
                </a:rPr>
                <a:t>がメーカー推奨条件</a:t>
              </a:r>
              <a:r>
                <a:rPr lang="en-US" altLang="ja-JP" sz="900" dirty="0">
                  <a:latin typeface="ＭＳ Ｐゴシック" panose="020B0600070205080204" pitchFamily="50" charset="-128"/>
                  <a:ea typeface="ＭＳ Ｐゴシック" panose="020B0600070205080204" pitchFamily="50" charset="-128"/>
                </a:rPr>
                <a:t>(</a:t>
              </a:r>
              <a:r>
                <a:rPr lang="ja-JP" altLang="en-US" sz="900" dirty="0">
                  <a:latin typeface="ＭＳ Ｐゴシック" panose="020B0600070205080204" pitchFamily="50" charset="-128"/>
                  <a:ea typeface="ＭＳ Ｐゴシック" panose="020B0600070205080204" pitchFamily="50" charset="-128"/>
                </a:rPr>
                <a:t>基準</a:t>
              </a:r>
              <a:r>
                <a:rPr lang="en-US" altLang="ja-JP" sz="900" dirty="0">
                  <a:latin typeface="ＭＳ Ｐゴシック" panose="020B0600070205080204" pitchFamily="50" charset="-128"/>
                  <a:ea typeface="ＭＳ Ｐゴシック" panose="020B0600070205080204" pitchFamily="50" charset="-128"/>
                </a:rPr>
                <a:t>)</a:t>
              </a:r>
              <a:endParaRPr lang="ja-JP" altLang="en-US" sz="900" dirty="0">
                <a:latin typeface="ＭＳ Ｐゴシック" panose="020B0600070205080204" pitchFamily="50" charset="-128"/>
                <a:ea typeface="ＭＳ Ｐゴシック" panose="020B0600070205080204" pitchFamily="50" charset="-128"/>
              </a:endParaRPr>
            </a:p>
          </p:txBody>
        </p:sp>
        <p:sp>
          <p:nvSpPr>
            <p:cNvPr id="223" name="テキスト ボックス 222">
              <a:extLst>
                <a:ext uri="{FF2B5EF4-FFF2-40B4-BE49-F238E27FC236}">
                  <a16:creationId xmlns:a16="http://schemas.microsoft.com/office/drawing/2014/main" id="{1B21AC53-3DEF-45A0-9B89-C93B41FF2E0E}"/>
                </a:ext>
              </a:extLst>
            </p:cNvPr>
            <p:cNvSpPr txBox="1"/>
            <p:nvPr/>
          </p:nvSpPr>
          <p:spPr>
            <a:xfrm>
              <a:off x="12420000" y="3060000"/>
              <a:ext cx="756000" cy="180000"/>
            </a:xfrm>
            <a:prstGeom prst="rect">
              <a:avLst/>
            </a:prstGeom>
            <a:noFill/>
          </p:spPr>
          <p:txBody>
            <a:bodyPr wrap="square" lIns="0" tIns="0" rIns="0" bIns="0" rtlCol="0" anchor="ctr" anchorCtr="0">
              <a:noAutofit/>
            </a:bodyPr>
            <a:lstStyle/>
            <a:p>
              <a:pPr>
                <a:lnSpc>
                  <a:spcPts val="1100"/>
                </a:lnSpc>
              </a:pPr>
              <a:r>
                <a:rPr lang="ja-JP" altLang="en-US" sz="900" dirty="0">
                  <a:latin typeface="ＭＳ Ｐゴシック" panose="020B0600070205080204" pitchFamily="50" charset="-128"/>
                  <a:ea typeface="ＭＳ Ｐゴシック" panose="020B0600070205080204" pitchFamily="50" charset="-128"/>
                </a:rPr>
                <a:t>基準より少ない</a:t>
              </a:r>
              <a:endParaRPr lang="en-US" altLang="ja-JP" sz="900" dirty="0">
                <a:latin typeface="ＭＳ Ｐゴシック" panose="020B0600070205080204" pitchFamily="50" charset="-128"/>
                <a:ea typeface="ＭＳ Ｐゴシック" panose="020B0600070205080204" pitchFamily="50" charset="-128"/>
              </a:endParaRPr>
            </a:p>
          </p:txBody>
        </p:sp>
        <p:sp>
          <p:nvSpPr>
            <p:cNvPr id="224" name="正方形/長方形 223">
              <a:extLst>
                <a:ext uri="{FF2B5EF4-FFF2-40B4-BE49-F238E27FC236}">
                  <a16:creationId xmlns:a16="http://schemas.microsoft.com/office/drawing/2014/main" id="{BACFDA2A-46A6-483E-B748-52FAF96A3556}"/>
                </a:ext>
              </a:extLst>
            </p:cNvPr>
            <p:cNvSpPr/>
            <p:nvPr/>
          </p:nvSpPr>
          <p:spPr>
            <a:xfrm>
              <a:off x="12276000" y="3096000"/>
              <a:ext cx="108000" cy="108000"/>
            </a:xfrm>
            <a:prstGeom prst="rect">
              <a:avLst/>
            </a:prstGeom>
            <a:solidFill>
              <a:srgbClr val="CC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 name="正方形/長方形 224">
              <a:extLst>
                <a:ext uri="{FF2B5EF4-FFF2-40B4-BE49-F238E27FC236}">
                  <a16:creationId xmlns:a16="http://schemas.microsoft.com/office/drawing/2014/main" id="{296C5429-9EFA-458F-8017-D66FAA57352C}"/>
                </a:ext>
              </a:extLst>
            </p:cNvPr>
            <p:cNvSpPr/>
            <p:nvPr/>
          </p:nvSpPr>
          <p:spPr>
            <a:xfrm>
              <a:off x="13212000" y="3096000"/>
              <a:ext cx="108000" cy="108000"/>
            </a:xfrm>
            <a:prstGeom prst="rect">
              <a:avLst/>
            </a:prstGeom>
            <a:solidFill>
              <a:srgbClr val="CC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 name="正方形/長方形 225">
              <a:extLst>
                <a:ext uri="{FF2B5EF4-FFF2-40B4-BE49-F238E27FC236}">
                  <a16:creationId xmlns:a16="http://schemas.microsoft.com/office/drawing/2014/main" id="{1EF5D999-DDAA-402E-AF36-FB97B18C7B6F}"/>
                </a:ext>
              </a:extLst>
            </p:cNvPr>
            <p:cNvSpPr/>
            <p:nvPr/>
          </p:nvSpPr>
          <p:spPr>
            <a:xfrm>
              <a:off x="13964734" y="3096000"/>
              <a:ext cx="108000" cy="108000"/>
            </a:xfrm>
            <a:prstGeom prst="rect">
              <a:avLst/>
            </a:prstGeom>
            <a:solidFill>
              <a:srgbClr val="FFCC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7" name="テキスト ボックス 226">
              <a:extLst>
                <a:ext uri="{FF2B5EF4-FFF2-40B4-BE49-F238E27FC236}">
                  <a16:creationId xmlns:a16="http://schemas.microsoft.com/office/drawing/2014/main" id="{80D77A92-1FD1-426E-ABA9-020C2A9A5CEC}"/>
                </a:ext>
              </a:extLst>
            </p:cNvPr>
            <p:cNvSpPr txBox="1"/>
            <p:nvPr/>
          </p:nvSpPr>
          <p:spPr>
            <a:xfrm>
              <a:off x="13356000" y="3060000"/>
              <a:ext cx="684000" cy="180000"/>
            </a:xfrm>
            <a:prstGeom prst="rect">
              <a:avLst/>
            </a:prstGeom>
            <a:noFill/>
          </p:spPr>
          <p:txBody>
            <a:bodyPr wrap="square" lIns="0" tIns="0" rIns="0" bIns="0" rtlCol="0" anchor="ctr" anchorCtr="0">
              <a:noAutofit/>
            </a:bodyPr>
            <a:lstStyle/>
            <a:p>
              <a:pPr>
                <a:lnSpc>
                  <a:spcPts val="1100"/>
                </a:lnSpc>
              </a:pPr>
              <a:r>
                <a:rPr lang="ja-JP" altLang="en-US" sz="900" dirty="0">
                  <a:latin typeface="ＭＳ Ｐゴシック" panose="020B0600070205080204" pitchFamily="50" charset="-128"/>
                  <a:ea typeface="ＭＳ Ｐゴシック" panose="020B0600070205080204" pitchFamily="50" charset="-128"/>
                </a:rPr>
                <a:t>基準と同じ</a:t>
              </a:r>
              <a:endParaRPr lang="en-US" altLang="ja-JP" sz="900" dirty="0">
                <a:latin typeface="ＭＳ Ｐゴシック" panose="020B0600070205080204" pitchFamily="50" charset="-128"/>
                <a:ea typeface="ＭＳ Ｐゴシック" panose="020B0600070205080204" pitchFamily="50" charset="-128"/>
              </a:endParaRPr>
            </a:p>
          </p:txBody>
        </p:sp>
        <p:sp>
          <p:nvSpPr>
            <p:cNvPr id="228" name="テキスト ボックス 227">
              <a:extLst>
                <a:ext uri="{FF2B5EF4-FFF2-40B4-BE49-F238E27FC236}">
                  <a16:creationId xmlns:a16="http://schemas.microsoft.com/office/drawing/2014/main" id="{C13934B7-A2B7-496D-AE29-476CF767C360}"/>
                </a:ext>
              </a:extLst>
            </p:cNvPr>
            <p:cNvSpPr txBox="1"/>
            <p:nvPr/>
          </p:nvSpPr>
          <p:spPr>
            <a:xfrm>
              <a:off x="14108734" y="3060000"/>
              <a:ext cx="684000" cy="180000"/>
            </a:xfrm>
            <a:prstGeom prst="rect">
              <a:avLst/>
            </a:prstGeom>
            <a:noFill/>
          </p:spPr>
          <p:txBody>
            <a:bodyPr wrap="square" lIns="0" tIns="0" rIns="0" bIns="0" rtlCol="0" anchor="ctr" anchorCtr="0">
              <a:noAutofit/>
            </a:bodyPr>
            <a:lstStyle/>
            <a:p>
              <a:pPr>
                <a:lnSpc>
                  <a:spcPts val="1100"/>
                </a:lnSpc>
              </a:pPr>
              <a:r>
                <a:rPr lang="ja-JP" altLang="en-US" sz="900" dirty="0">
                  <a:latin typeface="ＭＳ Ｐゴシック" panose="020B0600070205080204" pitchFamily="50" charset="-128"/>
                  <a:ea typeface="ＭＳ Ｐゴシック" panose="020B0600070205080204" pitchFamily="50" charset="-128"/>
                </a:rPr>
                <a:t>基準より多い</a:t>
              </a:r>
              <a:endParaRPr lang="en-US" altLang="ja-JP" sz="900" dirty="0">
                <a:latin typeface="ＭＳ Ｐゴシック" panose="020B0600070205080204" pitchFamily="50" charset="-128"/>
                <a:ea typeface="ＭＳ Ｐゴシック" panose="020B0600070205080204" pitchFamily="50" charset="-128"/>
              </a:endParaRPr>
            </a:p>
          </p:txBody>
        </p:sp>
      </p:grpSp>
      <p:sp>
        <p:nvSpPr>
          <p:cNvPr id="229" name="テキスト ボックス 228"/>
          <p:cNvSpPr txBox="1"/>
          <p:nvPr/>
        </p:nvSpPr>
        <p:spPr>
          <a:xfrm>
            <a:off x="751095" y="6514146"/>
            <a:ext cx="1321945" cy="261610"/>
          </a:xfrm>
          <a:prstGeom prst="rect">
            <a:avLst/>
          </a:prstGeom>
          <a:noFill/>
        </p:spPr>
        <p:txBody>
          <a:bodyPr wrap="square" rtlCol="0">
            <a:spAutoFit/>
          </a:bodyPr>
          <a:lstStyle/>
          <a:p>
            <a:r>
              <a:rPr kumimoji="1" lang="ja-JP" altLang="en-US" sz="1100" dirty="0" smtClean="0">
                <a:latin typeface="ＭＳ Ｐゴシック" panose="020B0600070205080204" pitchFamily="50" charset="-128"/>
                <a:ea typeface="ＭＳ Ｐゴシック" panose="020B0600070205080204" pitchFamily="50" charset="-128"/>
              </a:rPr>
              <a:t>底質環境が</a:t>
            </a:r>
            <a:r>
              <a:rPr kumimoji="1" lang="ja-JP" altLang="en-US" sz="1100" dirty="0">
                <a:latin typeface="ＭＳ Ｐゴシック" panose="020B0600070205080204" pitchFamily="50" charset="-128"/>
                <a:ea typeface="ＭＳ Ｐゴシック" panose="020B0600070205080204" pitchFamily="50" charset="-128"/>
              </a:rPr>
              <a:t>良い</a:t>
            </a:r>
          </a:p>
        </p:txBody>
      </p:sp>
      <p:sp>
        <p:nvSpPr>
          <p:cNvPr id="230" name="テキスト ボックス 229"/>
          <p:cNvSpPr txBox="1"/>
          <p:nvPr/>
        </p:nvSpPr>
        <p:spPr>
          <a:xfrm>
            <a:off x="3226369" y="6514146"/>
            <a:ext cx="1712448" cy="261610"/>
          </a:xfrm>
          <a:prstGeom prst="rect">
            <a:avLst/>
          </a:prstGeom>
          <a:noFill/>
        </p:spPr>
        <p:txBody>
          <a:bodyPr wrap="square" rtlCol="0">
            <a:spAutoFit/>
          </a:bodyPr>
          <a:lstStyle/>
          <a:p>
            <a:r>
              <a:rPr kumimoji="1" lang="ja-JP" altLang="en-US" sz="1100" dirty="0" smtClean="0">
                <a:latin typeface="ＭＳ Ｐゴシック" panose="020B0600070205080204" pitchFamily="50" charset="-128"/>
                <a:ea typeface="ＭＳ Ｐゴシック" panose="020B0600070205080204" pitchFamily="50" charset="-128"/>
              </a:rPr>
              <a:t>底質</a:t>
            </a:r>
            <a:r>
              <a:rPr kumimoji="1" lang="ja-JP" altLang="en-US" sz="1100" dirty="0">
                <a:latin typeface="ＭＳ Ｐゴシック" panose="020B0600070205080204" pitchFamily="50" charset="-128"/>
                <a:ea typeface="ＭＳ Ｐゴシック" panose="020B0600070205080204" pitchFamily="50" charset="-128"/>
              </a:rPr>
              <a:t>環境</a:t>
            </a:r>
            <a:r>
              <a:rPr kumimoji="1" lang="ja-JP" altLang="en-US" sz="1100" dirty="0" smtClean="0">
                <a:latin typeface="ＭＳ Ｐゴシック" panose="020B0600070205080204" pitchFamily="50" charset="-128"/>
                <a:ea typeface="ＭＳ Ｐゴシック" panose="020B0600070205080204" pitchFamily="50" charset="-128"/>
              </a:rPr>
              <a:t>が</a:t>
            </a:r>
            <a:r>
              <a:rPr kumimoji="1" lang="ja-JP" altLang="en-US" sz="1100" dirty="0">
                <a:latin typeface="ＭＳ Ｐゴシック" panose="020B0600070205080204" pitchFamily="50" charset="-128"/>
                <a:ea typeface="ＭＳ Ｐゴシック" panose="020B0600070205080204" pitchFamily="50" charset="-128"/>
              </a:rPr>
              <a:t>悪い</a:t>
            </a:r>
          </a:p>
        </p:txBody>
      </p:sp>
      <p:sp>
        <p:nvSpPr>
          <p:cNvPr id="231" name="テキスト ボックス 230"/>
          <p:cNvSpPr txBox="1"/>
          <p:nvPr/>
        </p:nvSpPr>
        <p:spPr>
          <a:xfrm rot="16200000">
            <a:off x="341237" y="5878103"/>
            <a:ext cx="1061338"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攪乱が大きい</a:t>
            </a:r>
          </a:p>
        </p:txBody>
      </p:sp>
      <p:sp>
        <p:nvSpPr>
          <p:cNvPr id="232" name="テキスト ボックス 231"/>
          <p:cNvSpPr txBox="1"/>
          <p:nvPr/>
        </p:nvSpPr>
        <p:spPr>
          <a:xfrm rot="16200000">
            <a:off x="184093" y="3467373"/>
            <a:ext cx="1402049"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攪乱が小さい</a:t>
            </a:r>
          </a:p>
        </p:txBody>
      </p:sp>
      <p:sp>
        <p:nvSpPr>
          <p:cNvPr id="233" name="右矢印 232"/>
          <p:cNvSpPr/>
          <p:nvPr/>
        </p:nvSpPr>
        <p:spPr>
          <a:xfrm rot="10800000">
            <a:off x="5872100" y="6561736"/>
            <a:ext cx="342739" cy="158186"/>
          </a:xfrm>
          <a:prstGeom prst="rightArrow">
            <a:avLst/>
          </a:prstGeom>
          <a:solidFill>
            <a:srgbClr val="FF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4" name="右矢印 233"/>
          <p:cNvSpPr/>
          <p:nvPr/>
        </p:nvSpPr>
        <p:spPr>
          <a:xfrm>
            <a:off x="6787555" y="6562657"/>
            <a:ext cx="352093" cy="143784"/>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5" name="右矢印 234"/>
          <p:cNvSpPr/>
          <p:nvPr/>
        </p:nvSpPr>
        <p:spPr>
          <a:xfrm rot="5400000">
            <a:off x="4567317" y="5387337"/>
            <a:ext cx="313946" cy="15099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6" name="右矢印 235"/>
          <p:cNvSpPr/>
          <p:nvPr/>
        </p:nvSpPr>
        <p:spPr>
          <a:xfrm rot="16200000">
            <a:off x="4593318" y="4321087"/>
            <a:ext cx="295236" cy="172921"/>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7" name="テキスト ボックス 236"/>
          <p:cNvSpPr txBox="1"/>
          <p:nvPr/>
        </p:nvSpPr>
        <p:spPr>
          <a:xfrm>
            <a:off x="4624595" y="6514146"/>
            <a:ext cx="1321945" cy="261610"/>
          </a:xfrm>
          <a:prstGeom prst="rect">
            <a:avLst/>
          </a:prstGeom>
          <a:noFill/>
        </p:spPr>
        <p:txBody>
          <a:bodyPr wrap="square" rtlCol="0">
            <a:spAutoFit/>
          </a:bodyPr>
          <a:lstStyle/>
          <a:p>
            <a:r>
              <a:rPr kumimoji="1" lang="ja-JP" altLang="en-US" sz="1100" dirty="0" smtClean="0">
                <a:latin typeface="ＭＳ Ｐゴシック" panose="020B0600070205080204" pitchFamily="50" charset="-128"/>
                <a:ea typeface="ＭＳ Ｐゴシック" panose="020B0600070205080204" pitchFamily="50" charset="-128"/>
              </a:rPr>
              <a:t>底質</a:t>
            </a:r>
            <a:r>
              <a:rPr kumimoji="1" lang="ja-JP" altLang="en-US" sz="1100" dirty="0">
                <a:latin typeface="ＭＳ Ｐゴシック" panose="020B0600070205080204" pitchFamily="50" charset="-128"/>
                <a:ea typeface="ＭＳ Ｐゴシック" panose="020B0600070205080204" pitchFamily="50" charset="-128"/>
              </a:rPr>
              <a:t>環境</a:t>
            </a:r>
            <a:r>
              <a:rPr kumimoji="1" lang="ja-JP" altLang="en-US" sz="1100" dirty="0" smtClean="0">
                <a:latin typeface="ＭＳ Ｐゴシック" panose="020B0600070205080204" pitchFamily="50" charset="-128"/>
                <a:ea typeface="ＭＳ Ｐゴシック" panose="020B0600070205080204" pitchFamily="50" charset="-128"/>
              </a:rPr>
              <a:t>が</a:t>
            </a:r>
            <a:r>
              <a:rPr kumimoji="1" lang="ja-JP" altLang="en-US" sz="1100" dirty="0">
                <a:latin typeface="ＭＳ Ｐゴシック" panose="020B0600070205080204" pitchFamily="50" charset="-128"/>
                <a:ea typeface="ＭＳ Ｐゴシック" panose="020B0600070205080204" pitchFamily="50" charset="-128"/>
              </a:rPr>
              <a:t>良い</a:t>
            </a:r>
          </a:p>
        </p:txBody>
      </p:sp>
      <p:sp>
        <p:nvSpPr>
          <p:cNvPr id="238" name="テキスト ボックス 237"/>
          <p:cNvSpPr txBox="1"/>
          <p:nvPr/>
        </p:nvSpPr>
        <p:spPr>
          <a:xfrm>
            <a:off x="7099869" y="6514146"/>
            <a:ext cx="1712448" cy="261610"/>
          </a:xfrm>
          <a:prstGeom prst="rect">
            <a:avLst/>
          </a:prstGeom>
          <a:noFill/>
        </p:spPr>
        <p:txBody>
          <a:bodyPr wrap="square" rtlCol="0">
            <a:spAutoFit/>
          </a:bodyPr>
          <a:lstStyle/>
          <a:p>
            <a:r>
              <a:rPr kumimoji="1" lang="ja-JP" altLang="en-US" sz="1100" dirty="0" smtClean="0">
                <a:latin typeface="ＭＳ Ｐゴシック" panose="020B0600070205080204" pitchFamily="50" charset="-128"/>
                <a:ea typeface="ＭＳ Ｐゴシック" panose="020B0600070205080204" pitchFamily="50" charset="-128"/>
              </a:rPr>
              <a:t>底質</a:t>
            </a:r>
            <a:r>
              <a:rPr kumimoji="1" lang="ja-JP" altLang="en-US" sz="1100" dirty="0">
                <a:latin typeface="ＭＳ Ｐゴシック" panose="020B0600070205080204" pitchFamily="50" charset="-128"/>
                <a:ea typeface="ＭＳ Ｐゴシック" panose="020B0600070205080204" pitchFamily="50" charset="-128"/>
              </a:rPr>
              <a:t>環境</a:t>
            </a:r>
            <a:r>
              <a:rPr kumimoji="1" lang="ja-JP" altLang="en-US" sz="1100" dirty="0" smtClean="0">
                <a:latin typeface="ＭＳ Ｐゴシック" panose="020B0600070205080204" pitchFamily="50" charset="-128"/>
                <a:ea typeface="ＭＳ Ｐゴシック" panose="020B0600070205080204" pitchFamily="50" charset="-128"/>
              </a:rPr>
              <a:t>が</a:t>
            </a:r>
            <a:r>
              <a:rPr kumimoji="1" lang="ja-JP" altLang="en-US" sz="1100" dirty="0">
                <a:latin typeface="ＭＳ Ｐゴシック" panose="020B0600070205080204" pitchFamily="50" charset="-128"/>
                <a:ea typeface="ＭＳ Ｐゴシック" panose="020B0600070205080204" pitchFamily="50" charset="-128"/>
              </a:rPr>
              <a:t>悪い</a:t>
            </a:r>
          </a:p>
        </p:txBody>
      </p:sp>
      <p:sp>
        <p:nvSpPr>
          <p:cNvPr id="239" name="テキスト ボックス 238"/>
          <p:cNvSpPr txBox="1"/>
          <p:nvPr/>
        </p:nvSpPr>
        <p:spPr>
          <a:xfrm rot="16200000">
            <a:off x="4214737" y="5878103"/>
            <a:ext cx="1061338"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攪乱が大きい</a:t>
            </a:r>
          </a:p>
        </p:txBody>
      </p:sp>
      <p:sp>
        <p:nvSpPr>
          <p:cNvPr id="240" name="テキスト ボックス 239"/>
          <p:cNvSpPr txBox="1"/>
          <p:nvPr/>
        </p:nvSpPr>
        <p:spPr>
          <a:xfrm rot="16200000">
            <a:off x="4057593" y="3467373"/>
            <a:ext cx="1402049"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攪乱が小さい</a:t>
            </a:r>
          </a:p>
        </p:txBody>
      </p:sp>
      <p:sp>
        <p:nvSpPr>
          <p:cNvPr id="241" name="右矢印 240"/>
          <p:cNvSpPr/>
          <p:nvPr/>
        </p:nvSpPr>
        <p:spPr>
          <a:xfrm rot="10800000">
            <a:off x="9644000" y="6561736"/>
            <a:ext cx="342739" cy="158186"/>
          </a:xfrm>
          <a:prstGeom prst="rightArrow">
            <a:avLst/>
          </a:prstGeom>
          <a:solidFill>
            <a:srgbClr val="FF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2" name="右矢印 241"/>
          <p:cNvSpPr/>
          <p:nvPr/>
        </p:nvSpPr>
        <p:spPr>
          <a:xfrm>
            <a:off x="10559455" y="6562657"/>
            <a:ext cx="352093" cy="143784"/>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3" name="右矢印 242"/>
          <p:cNvSpPr/>
          <p:nvPr/>
        </p:nvSpPr>
        <p:spPr>
          <a:xfrm rot="5400000">
            <a:off x="8339217" y="5387337"/>
            <a:ext cx="313946" cy="15099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4" name="右矢印 243"/>
          <p:cNvSpPr/>
          <p:nvPr/>
        </p:nvSpPr>
        <p:spPr>
          <a:xfrm rot="16200000">
            <a:off x="8365218" y="4321087"/>
            <a:ext cx="295236" cy="172921"/>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5" name="テキスト ボックス 244"/>
          <p:cNvSpPr txBox="1"/>
          <p:nvPr/>
        </p:nvSpPr>
        <p:spPr>
          <a:xfrm>
            <a:off x="8396495" y="6514146"/>
            <a:ext cx="1321945" cy="261610"/>
          </a:xfrm>
          <a:prstGeom prst="rect">
            <a:avLst/>
          </a:prstGeom>
          <a:noFill/>
        </p:spPr>
        <p:txBody>
          <a:bodyPr wrap="square" rtlCol="0">
            <a:spAutoFit/>
          </a:bodyPr>
          <a:lstStyle/>
          <a:p>
            <a:r>
              <a:rPr kumimoji="1" lang="ja-JP" altLang="en-US" sz="1100" dirty="0" smtClean="0">
                <a:latin typeface="ＭＳ Ｐゴシック" panose="020B0600070205080204" pitchFamily="50" charset="-128"/>
                <a:ea typeface="ＭＳ Ｐゴシック" panose="020B0600070205080204" pitchFamily="50" charset="-128"/>
              </a:rPr>
              <a:t>底質環境が</a:t>
            </a:r>
            <a:r>
              <a:rPr kumimoji="1" lang="ja-JP" altLang="en-US" sz="1100" dirty="0">
                <a:latin typeface="ＭＳ Ｐゴシック" panose="020B0600070205080204" pitchFamily="50" charset="-128"/>
                <a:ea typeface="ＭＳ Ｐゴシック" panose="020B0600070205080204" pitchFamily="50" charset="-128"/>
              </a:rPr>
              <a:t>良い</a:t>
            </a:r>
          </a:p>
        </p:txBody>
      </p:sp>
      <p:sp>
        <p:nvSpPr>
          <p:cNvPr id="246" name="テキスト ボックス 245"/>
          <p:cNvSpPr txBox="1"/>
          <p:nvPr/>
        </p:nvSpPr>
        <p:spPr>
          <a:xfrm>
            <a:off x="10884862" y="6474889"/>
            <a:ext cx="1712448" cy="261610"/>
          </a:xfrm>
          <a:prstGeom prst="rect">
            <a:avLst/>
          </a:prstGeom>
          <a:noFill/>
        </p:spPr>
        <p:txBody>
          <a:bodyPr wrap="square" rtlCol="0">
            <a:spAutoFit/>
          </a:bodyPr>
          <a:lstStyle/>
          <a:p>
            <a:r>
              <a:rPr kumimoji="1" lang="ja-JP" altLang="en-US" sz="1100" dirty="0" smtClean="0">
                <a:latin typeface="ＭＳ Ｐゴシック" panose="020B0600070205080204" pitchFamily="50" charset="-128"/>
                <a:ea typeface="ＭＳ Ｐゴシック" panose="020B0600070205080204" pitchFamily="50" charset="-128"/>
              </a:rPr>
              <a:t>底質環境が</a:t>
            </a:r>
            <a:r>
              <a:rPr kumimoji="1" lang="ja-JP" altLang="en-US" sz="1100" dirty="0">
                <a:latin typeface="ＭＳ Ｐゴシック" panose="020B0600070205080204" pitchFamily="50" charset="-128"/>
                <a:ea typeface="ＭＳ Ｐゴシック" panose="020B0600070205080204" pitchFamily="50" charset="-128"/>
              </a:rPr>
              <a:t>悪い</a:t>
            </a:r>
          </a:p>
        </p:txBody>
      </p:sp>
      <p:sp>
        <p:nvSpPr>
          <p:cNvPr id="247" name="テキスト ボックス 246"/>
          <p:cNvSpPr txBox="1"/>
          <p:nvPr/>
        </p:nvSpPr>
        <p:spPr>
          <a:xfrm rot="16200000">
            <a:off x="7986637" y="5878103"/>
            <a:ext cx="1061338"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攪乱が大きい</a:t>
            </a:r>
          </a:p>
        </p:txBody>
      </p:sp>
      <p:sp>
        <p:nvSpPr>
          <p:cNvPr id="249" name="テキスト ボックス 248"/>
          <p:cNvSpPr txBox="1"/>
          <p:nvPr/>
        </p:nvSpPr>
        <p:spPr>
          <a:xfrm rot="16200000">
            <a:off x="7829493" y="3467373"/>
            <a:ext cx="1402049"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攪乱が小さい</a:t>
            </a:r>
          </a:p>
        </p:txBody>
      </p:sp>
      <p:sp>
        <p:nvSpPr>
          <p:cNvPr id="250" name="右矢印 249"/>
          <p:cNvSpPr/>
          <p:nvPr/>
        </p:nvSpPr>
        <p:spPr>
          <a:xfrm rot="10800000">
            <a:off x="1998600" y="10143136"/>
            <a:ext cx="342739" cy="158186"/>
          </a:xfrm>
          <a:prstGeom prst="rightArrow">
            <a:avLst/>
          </a:prstGeom>
          <a:solidFill>
            <a:srgbClr val="FF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2" name="右矢印 251"/>
          <p:cNvSpPr/>
          <p:nvPr/>
        </p:nvSpPr>
        <p:spPr>
          <a:xfrm>
            <a:off x="2914055" y="10144057"/>
            <a:ext cx="352093" cy="143784"/>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3" name="右矢印 252"/>
          <p:cNvSpPr/>
          <p:nvPr/>
        </p:nvSpPr>
        <p:spPr>
          <a:xfrm rot="5400000">
            <a:off x="693817" y="8968737"/>
            <a:ext cx="313946" cy="15099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 name="右矢印 255"/>
          <p:cNvSpPr/>
          <p:nvPr/>
        </p:nvSpPr>
        <p:spPr>
          <a:xfrm rot="16200000">
            <a:off x="719818" y="7902487"/>
            <a:ext cx="295236" cy="172921"/>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8" name="テキスト ボックス 257"/>
          <p:cNvSpPr txBox="1"/>
          <p:nvPr/>
        </p:nvSpPr>
        <p:spPr>
          <a:xfrm>
            <a:off x="751095" y="10095546"/>
            <a:ext cx="1321945" cy="261610"/>
          </a:xfrm>
          <a:prstGeom prst="rect">
            <a:avLst/>
          </a:prstGeom>
          <a:noFill/>
        </p:spPr>
        <p:txBody>
          <a:bodyPr wrap="square" rtlCol="0">
            <a:spAutoFit/>
          </a:bodyPr>
          <a:lstStyle/>
          <a:p>
            <a:r>
              <a:rPr kumimoji="1" lang="ja-JP" altLang="en-US" sz="1100" dirty="0" smtClean="0">
                <a:latin typeface="ＭＳ Ｐゴシック" panose="020B0600070205080204" pitchFamily="50" charset="-128"/>
                <a:ea typeface="ＭＳ Ｐゴシック" panose="020B0600070205080204" pitchFamily="50" charset="-128"/>
              </a:rPr>
              <a:t>底質</a:t>
            </a:r>
            <a:r>
              <a:rPr kumimoji="1" lang="ja-JP" altLang="en-US" sz="1100" dirty="0">
                <a:latin typeface="ＭＳ Ｐゴシック" panose="020B0600070205080204" pitchFamily="50" charset="-128"/>
                <a:ea typeface="ＭＳ Ｐゴシック" panose="020B0600070205080204" pitchFamily="50" charset="-128"/>
              </a:rPr>
              <a:t>環境</a:t>
            </a:r>
            <a:r>
              <a:rPr kumimoji="1" lang="ja-JP" altLang="en-US" sz="1100" dirty="0" smtClean="0">
                <a:latin typeface="ＭＳ Ｐゴシック" panose="020B0600070205080204" pitchFamily="50" charset="-128"/>
                <a:ea typeface="ＭＳ Ｐゴシック" panose="020B0600070205080204" pitchFamily="50" charset="-128"/>
              </a:rPr>
              <a:t>が</a:t>
            </a:r>
            <a:r>
              <a:rPr kumimoji="1" lang="ja-JP" altLang="en-US" sz="1100" dirty="0">
                <a:latin typeface="ＭＳ Ｐゴシック" panose="020B0600070205080204" pitchFamily="50" charset="-128"/>
                <a:ea typeface="ＭＳ Ｐゴシック" panose="020B0600070205080204" pitchFamily="50" charset="-128"/>
              </a:rPr>
              <a:t>良い</a:t>
            </a:r>
          </a:p>
        </p:txBody>
      </p:sp>
      <p:sp>
        <p:nvSpPr>
          <p:cNvPr id="260" name="テキスト ボックス 259"/>
          <p:cNvSpPr txBox="1"/>
          <p:nvPr/>
        </p:nvSpPr>
        <p:spPr>
          <a:xfrm>
            <a:off x="3226369" y="10095546"/>
            <a:ext cx="1712448" cy="261610"/>
          </a:xfrm>
          <a:prstGeom prst="rect">
            <a:avLst/>
          </a:prstGeom>
          <a:noFill/>
        </p:spPr>
        <p:txBody>
          <a:bodyPr wrap="square" rtlCol="0">
            <a:spAutoFit/>
          </a:bodyPr>
          <a:lstStyle/>
          <a:p>
            <a:r>
              <a:rPr kumimoji="1" lang="ja-JP" altLang="en-US" sz="1100" dirty="0" smtClean="0">
                <a:latin typeface="ＭＳ Ｐゴシック" panose="020B0600070205080204" pitchFamily="50" charset="-128"/>
                <a:ea typeface="ＭＳ Ｐゴシック" panose="020B0600070205080204" pitchFamily="50" charset="-128"/>
              </a:rPr>
              <a:t>底質環境が</a:t>
            </a:r>
            <a:r>
              <a:rPr kumimoji="1" lang="ja-JP" altLang="en-US" sz="1100" dirty="0">
                <a:latin typeface="ＭＳ Ｐゴシック" panose="020B0600070205080204" pitchFamily="50" charset="-128"/>
                <a:ea typeface="ＭＳ Ｐゴシック" panose="020B0600070205080204" pitchFamily="50" charset="-128"/>
              </a:rPr>
              <a:t>悪い</a:t>
            </a:r>
          </a:p>
        </p:txBody>
      </p:sp>
      <p:sp>
        <p:nvSpPr>
          <p:cNvPr id="264" name="テキスト ボックス 263"/>
          <p:cNvSpPr txBox="1"/>
          <p:nvPr/>
        </p:nvSpPr>
        <p:spPr>
          <a:xfrm rot="16200000">
            <a:off x="341237" y="9459503"/>
            <a:ext cx="1061338"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攪乱が大きい</a:t>
            </a:r>
          </a:p>
        </p:txBody>
      </p:sp>
      <p:sp>
        <p:nvSpPr>
          <p:cNvPr id="266" name="テキスト ボックス 265"/>
          <p:cNvSpPr txBox="1"/>
          <p:nvPr/>
        </p:nvSpPr>
        <p:spPr>
          <a:xfrm rot="16200000">
            <a:off x="184093" y="7048773"/>
            <a:ext cx="1402049"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攪乱が小さい</a:t>
            </a:r>
          </a:p>
        </p:txBody>
      </p:sp>
      <p:sp>
        <p:nvSpPr>
          <p:cNvPr id="267" name="右矢印 266"/>
          <p:cNvSpPr/>
          <p:nvPr/>
        </p:nvSpPr>
        <p:spPr>
          <a:xfrm rot="10800000">
            <a:off x="5922900" y="10143136"/>
            <a:ext cx="342739" cy="158186"/>
          </a:xfrm>
          <a:prstGeom prst="rightArrow">
            <a:avLst/>
          </a:prstGeom>
          <a:solidFill>
            <a:srgbClr val="FF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8" name="右矢印 267"/>
          <p:cNvSpPr/>
          <p:nvPr/>
        </p:nvSpPr>
        <p:spPr>
          <a:xfrm>
            <a:off x="6838355" y="10144057"/>
            <a:ext cx="352093" cy="143784"/>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9" name="右矢印 268"/>
          <p:cNvSpPr/>
          <p:nvPr/>
        </p:nvSpPr>
        <p:spPr>
          <a:xfrm rot="5400000">
            <a:off x="4618117" y="8968737"/>
            <a:ext cx="313946" cy="15099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0" name="右矢印 269"/>
          <p:cNvSpPr/>
          <p:nvPr/>
        </p:nvSpPr>
        <p:spPr>
          <a:xfrm rot="16200000">
            <a:off x="4644118" y="7902487"/>
            <a:ext cx="295236" cy="172921"/>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1" name="テキスト ボックス 270"/>
          <p:cNvSpPr txBox="1"/>
          <p:nvPr/>
        </p:nvSpPr>
        <p:spPr>
          <a:xfrm>
            <a:off x="4675395" y="10095546"/>
            <a:ext cx="1321945" cy="261610"/>
          </a:xfrm>
          <a:prstGeom prst="rect">
            <a:avLst/>
          </a:prstGeom>
          <a:noFill/>
        </p:spPr>
        <p:txBody>
          <a:bodyPr wrap="square" rtlCol="0">
            <a:spAutoFit/>
          </a:bodyPr>
          <a:lstStyle/>
          <a:p>
            <a:r>
              <a:rPr kumimoji="1" lang="ja-JP" altLang="en-US" sz="1100" dirty="0" smtClean="0">
                <a:latin typeface="ＭＳ Ｐゴシック" panose="020B0600070205080204" pitchFamily="50" charset="-128"/>
                <a:ea typeface="ＭＳ Ｐゴシック" panose="020B0600070205080204" pitchFamily="50" charset="-128"/>
              </a:rPr>
              <a:t>底質環境が</a:t>
            </a:r>
            <a:r>
              <a:rPr kumimoji="1" lang="ja-JP" altLang="en-US" sz="1100" dirty="0">
                <a:latin typeface="ＭＳ Ｐゴシック" panose="020B0600070205080204" pitchFamily="50" charset="-128"/>
                <a:ea typeface="ＭＳ Ｐゴシック" panose="020B0600070205080204" pitchFamily="50" charset="-128"/>
              </a:rPr>
              <a:t>良い</a:t>
            </a:r>
          </a:p>
        </p:txBody>
      </p:sp>
      <p:sp>
        <p:nvSpPr>
          <p:cNvPr id="272" name="テキスト ボックス 271"/>
          <p:cNvSpPr txBox="1"/>
          <p:nvPr/>
        </p:nvSpPr>
        <p:spPr>
          <a:xfrm>
            <a:off x="7150669" y="10095546"/>
            <a:ext cx="1712448" cy="261610"/>
          </a:xfrm>
          <a:prstGeom prst="rect">
            <a:avLst/>
          </a:prstGeom>
          <a:noFill/>
        </p:spPr>
        <p:txBody>
          <a:bodyPr wrap="square" rtlCol="0">
            <a:spAutoFit/>
          </a:bodyPr>
          <a:lstStyle/>
          <a:p>
            <a:r>
              <a:rPr kumimoji="1" lang="ja-JP" altLang="en-US" sz="1100" dirty="0" smtClean="0">
                <a:latin typeface="ＭＳ Ｐゴシック" panose="020B0600070205080204" pitchFamily="50" charset="-128"/>
                <a:ea typeface="ＭＳ Ｐゴシック" panose="020B0600070205080204" pitchFamily="50" charset="-128"/>
              </a:rPr>
              <a:t>底質</a:t>
            </a:r>
            <a:r>
              <a:rPr kumimoji="1" lang="ja-JP" altLang="en-US" sz="1100" dirty="0">
                <a:latin typeface="ＭＳ Ｐゴシック" panose="020B0600070205080204" pitchFamily="50" charset="-128"/>
                <a:ea typeface="ＭＳ Ｐゴシック" panose="020B0600070205080204" pitchFamily="50" charset="-128"/>
              </a:rPr>
              <a:t>環境</a:t>
            </a:r>
            <a:r>
              <a:rPr kumimoji="1" lang="ja-JP" altLang="en-US" sz="1100" dirty="0" smtClean="0">
                <a:latin typeface="ＭＳ Ｐゴシック" panose="020B0600070205080204" pitchFamily="50" charset="-128"/>
                <a:ea typeface="ＭＳ Ｐゴシック" panose="020B0600070205080204" pitchFamily="50" charset="-128"/>
              </a:rPr>
              <a:t>が</a:t>
            </a:r>
            <a:r>
              <a:rPr kumimoji="1" lang="ja-JP" altLang="en-US" sz="1100" dirty="0">
                <a:latin typeface="ＭＳ Ｐゴシック" panose="020B0600070205080204" pitchFamily="50" charset="-128"/>
                <a:ea typeface="ＭＳ Ｐゴシック" panose="020B0600070205080204" pitchFamily="50" charset="-128"/>
              </a:rPr>
              <a:t>悪い</a:t>
            </a:r>
          </a:p>
        </p:txBody>
      </p:sp>
      <p:sp>
        <p:nvSpPr>
          <p:cNvPr id="273" name="テキスト ボックス 272"/>
          <p:cNvSpPr txBox="1"/>
          <p:nvPr/>
        </p:nvSpPr>
        <p:spPr>
          <a:xfrm rot="16200000">
            <a:off x="4265537" y="9459503"/>
            <a:ext cx="1061338"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攪乱が大きい</a:t>
            </a:r>
          </a:p>
        </p:txBody>
      </p:sp>
      <p:sp>
        <p:nvSpPr>
          <p:cNvPr id="274" name="テキスト ボックス 273"/>
          <p:cNvSpPr txBox="1"/>
          <p:nvPr/>
        </p:nvSpPr>
        <p:spPr>
          <a:xfrm rot="16200000">
            <a:off x="4108393" y="7048773"/>
            <a:ext cx="1402049"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攪乱が小さい</a:t>
            </a:r>
          </a:p>
        </p:txBody>
      </p:sp>
      <p:sp>
        <p:nvSpPr>
          <p:cNvPr id="275" name="右矢印 274"/>
          <p:cNvSpPr/>
          <p:nvPr/>
        </p:nvSpPr>
        <p:spPr>
          <a:xfrm rot="10800000">
            <a:off x="9644000" y="10143136"/>
            <a:ext cx="342739" cy="158186"/>
          </a:xfrm>
          <a:prstGeom prst="rightArrow">
            <a:avLst/>
          </a:prstGeom>
          <a:solidFill>
            <a:srgbClr val="FF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6" name="右矢印 275"/>
          <p:cNvSpPr/>
          <p:nvPr/>
        </p:nvSpPr>
        <p:spPr>
          <a:xfrm>
            <a:off x="10559455" y="10144057"/>
            <a:ext cx="352093" cy="143784"/>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7" name="右矢印 276"/>
          <p:cNvSpPr/>
          <p:nvPr/>
        </p:nvSpPr>
        <p:spPr>
          <a:xfrm rot="5400000">
            <a:off x="8339217" y="8968737"/>
            <a:ext cx="313946" cy="15099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8" name="右矢印 277"/>
          <p:cNvSpPr/>
          <p:nvPr/>
        </p:nvSpPr>
        <p:spPr>
          <a:xfrm rot="16200000">
            <a:off x="8365218" y="7902487"/>
            <a:ext cx="295236" cy="172921"/>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9" name="テキスト ボックス 278"/>
          <p:cNvSpPr txBox="1"/>
          <p:nvPr/>
        </p:nvSpPr>
        <p:spPr>
          <a:xfrm>
            <a:off x="8396495" y="10095546"/>
            <a:ext cx="1321945" cy="261610"/>
          </a:xfrm>
          <a:prstGeom prst="rect">
            <a:avLst/>
          </a:prstGeom>
          <a:noFill/>
        </p:spPr>
        <p:txBody>
          <a:bodyPr wrap="square" rtlCol="0">
            <a:spAutoFit/>
          </a:bodyPr>
          <a:lstStyle/>
          <a:p>
            <a:r>
              <a:rPr kumimoji="1" lang="ja-JP" altLang="en-US" sz="1100" dirty="0" smtClean="0">
                <a:latin typeface="ＭＳ Ｐゴシック" panose="020B0600070205080204" pitchFamily="50" charset="-128"/>
                <a:ea typeface="ＭＳ Ｐゴシック" panose="020B0600070205080204" pitchFamily="50" charset="-128"/>
              </a:rPr>
              <a:t>底質</a:t>
            </a:r>
            <a:r>
              <a:rPr kumimoji="1" lang="ja-JP" altLang="en-US" sz="1100" dirty="0">
                <a:latin typeface="ＭＳ Ｐゴシック" panose="020B0600070205080204" pitchFamily="50" charset="-128"/>
                <a:ea typeface="ＭＳ Ｐゴシック" panose="020B0600070205080204" pitchFamily="50" charset="-128"/>
              </a:rPr>
              <a:t>環境</a:t>
            </a:r>
            <a:r>
              <a:rPr kumimoji="1" lang="ja-JP" altLang="en-US" sz="1100" dirty="0" smtClean="0">
                <a:latin typeface="ＭＳ Ｐゴシック" panose="020B0600070205080204" pitchFamily="50" charset="-128"/>
                <a:ea typeface="ＭＳ Ｐゴシック" panose="020B0600070205080204" pitchFamily="50" charset="-128"/>
              </a:rPr>
              <a:t>が</a:t>
            </a:r>
            <a:r>
              <a:rPr kumimoji="1" lang="ja-JP" altLang="en-US" sz="1100" dirty="0">
                <a:latin typeface="ＭＳ Ｐゴシック" panose="020B0600070205080204" pitchFamily="50" charset="-128"/>
                <a:ea typeface="ＭＳ Ｐゴシック" panose="020B0600070205080204" pitchFamily="50" charset="-128"/>
              </a:rPr>
              <a:t>良い</a:t>
            </a:r>
          </a:p>
        </p:txBody>
      </p:sp>
      <p:sp>
        <p:nvSpPr>
          <p:cNvPr id="280" name="テキスト ボックス 279"/>
          <p:cNvSpPr txBox="1"/>
          <p:nvPr/>
        </p:nvSpPr>
        <p:spPr>
          <a:xfrm>
            <a:off x="10858323" y="10095546"/>
            <a:ext cx="1712448" cy="261610"/>
          </a:xfrm>
          <a:prstGeom prst="rect">
            <a:avLst/>
          </a:prstGeom>
          <a:noFill/>
        </p:spPr>
        <p:txBody>
          <a:bodyPr wrap="square" rtlCol="0">
            <a:spAutoFit/>
          </a:bodyPr>
          <a:lstStyle/>
          <a:p>
            <a:r>
              <a:rPr kumimoji="1" lang="ja-JP" altLang="en-US" sz="1100" dirty="0" smtClean="0">
                <a:latin typeface="ＭＳ Ｐゴシック" panose="020B0600070205080204" pitchFamily="50" charset="-128"/>
                <a:ea typeface="ＭＳ Ｐゴシック" panose="020B0600070205080204" pitchFamily="50" charset="-128"/>
              </a:rPr>
              <a:t>底質</a:t>
            </a:r>
            <a:r>
              <a:rPr kumimoji="1" lang="ja-JP" altLang="en-US" sz="1100" dirty="0">
                <a:latin typeface="ＭＳ Ｐゴシック" panose="020B0600070205080204" pitchFamily="50" charset="-128"/>
                <a:ea typeface="ＭＳ Ｐゴシック" panose="020B0600070205080204" pitchFamily="50" charset="-128"/>
              </a:rPr>
              <a:t>環境</a:t>
            </a:r>
            <a:r>
              <a:rPr kumimoji="1" lang="ja-JP" altLang="en-US" sz="1100" dirty="0" smtClean="0">
                <a:latin typeface="ＭＳ Ｐゴシック" panose="020B0600070205080204" pitchFamily="50" charset="-128"/>
                <a:ea typeface="ＭＳ Ｐゴシック" panose="020B0600070205080204" pitchFamily="50" charset="-128"/>
              </a:rPr>
              <a:t>が</a:t>
            </a:r>
            <a:r>
              <a:rPr kumimoji="1" lang="ja-JP" altLang="en-US" sz="1100" dirty="0">
                <a:latin typeface="ＭＳ Ｐゴシック" panose="020B0600070205080204" pitchFamily="50" charset="-128"/>
                <a:ea typeface="ＭＳ Ｐゴシック" panose="020B0600070205080204" pitchFamily="50" charset="-128"/>
              </a:rPr>
              <a:t>悪い</a:t>
            </a:r>
          </a:p>
        </p:txBody>
      </p:sp>
      <p:sp>
        <p:nvSpPr>
          <p:cNvPr id="281" name="テキスト ボックス 280"/>
          <p:cNvSpPr txBox="1"/>
          <p:nvPr/>
        </p:nvSpPr>
        <p:spPr>
          <a:xfrm rot="16200000">
            <a:off x="7986637" y="9459503"/>
            <a:ext cx="1061338"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攪乱が大きい</a:t>
            </a:r>
          </a:p>
        </p:txBody>
      </p:sp>
      <p:sp>
        <p:nvSpPr>
          <p:cNvPr id="282" name="テキスト ボックス 281"/>
          <p:cNvSpPr txBox="1"/>
          <p:nvPr/>
        </p:nvSpPr>
        <p:spPr>
          <a:xfrm rot="16200000">
            <a:off x="7829493" y="7048773"/>
            <a:ext cx="1402049" cy="261610"/>
          </a:xfrm>
          <a:prstGeom prst="rect">
            <a:avLst/>
          </a:prstGeom>
          <a:no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攪乱が小さい</a:t>
            </a:r>
          </a:p>
        </p:txBody>
      </p:sp>
      <p:sp>
        <p:nvSpPr>
          <p:cNvPr id="286" name="楕円 285"/>
          <p:cNvSpPr/>
          <p:nvPr/>
        </p:nvSpPr>
        <p:spPr>
          <a:xfrm flipV="1">
            <a:off x="9567887" y="8043643"/>
            <a:ext cx="301105" cy="138443"/>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7" name="円形吹き出し 286"/>
          <p:cNvSpPr/>
          <p:nvPr/>
        </p:nvSpPr>
        <p:spPr>
          <a:xfrm>
            <a:off x="10329639" y="7022680"/>
            <a:ext cx="1783408" cy="664955"/>
          </a:xfrm>
          <a:prstGeom prst="wedgeEllipseCallout">
            <a:avLst>
              <a:gd name="adj1" fmla="val -40588"/>
              <a:gd name="adj2" fmla="val 92699"/>
            </a:avLst>
          </a:prstGeom>
          <a:ln>
            <a:solidFill>
              <a:srgbClr val="FF0000"/>
            </a:solidFill>
          </a:ln>
        </p:spPr>
        <p:style>
          <a:lnRef idx="2">
            <a:schemeClr val="accent6"/>
          </a:lnRef>
          <a:fillRef idx="1">
            <a:schemeClr val="lt1"/>
          </a:fillRef>
          <a:effectRef idx="0">
            <a:schemeClr val="accent6"/>
          </a:effectRef>
          <a:fontRef idx="minor">
            <a:schemeClr val="dk1"/>
          </a:fontRef>
        </p:style>
        <p:txBody>
          <a:bodyPr lIns="55933" tIns="55933" rIns="55933" bIns="55933" rtlCol="0" anchor="ctr"/>
          <a:lstStyle/>
          <a:p>
            <a:pPr algn="ctr"/>
            <a:r>
              <a:rPr kumimoji="1" lang="ja-JP" altLang="en-US" sz="1100" dirty="0">
                <a:latin typeface="ＭＳ Ｐゴシック" panose="020B0600070205080204" pitchFamily="50" charset="-128"/>
                <a:ea typeface="ＭＳ Ｐゴシック" panose="020B0600070205080204" pitchFamily="50" charset="-128"/>
              </a:rPr>
              <a:t>④</a:t>
            </a:r>
            <a:r>
              <a:rPr kumimoji="1" lang="en-US" altLang="ja-JP" sz="1100" dirty="0" smtClean="0">
                <a:latin typeface="ＭＳ Ｐゴシック" panose="020B0600070205080204" pitchFamily="50" charset="-128"/>
                <a:ea typeface="ＭＳ Ｐゴシック" panose="020B0600070205080204" pitchFamily="50" charset="-128"/>
              </a:rPr>
              <a:t>9/27</a:t>
            </a:r>
            <a:r>
              <a:rPr kumimoji="1" lang="ja-JP" altLang="en-US" sz="1100" dirty="0" smtClean="0">
                <a:latin typeface="ＭＳ Ｐゴシック" panose="020B0600070205080204" pitchFamily="50" charset="-128"/>
                <a:ea typeface="ＭＳ Ｐゴシック" panose="020B0600070205080204" pitchFamily="50" charset="-128"/>
              </a:rPr>
              <a:t>～</a:t>
            </a:r>
            <a:r>
              <a:rPr kumimoji="1" lang="en-US" altLang="ja-JP" sz="1100" dirty="0" smtClean="0">
                <a:latin typeface="ＭＳ Ｐゴシック" panose="020B0600070205080204" pitchFamily="50" charset="-128"/>
                <a:ea typeface="ＭＳ Ｐゴシック" panose="020B0600070205080204" pitchFamily="50" charset="-128"/>
              </a:rPr>
              <a:t>2/13</a:t>
            </a:r>
          </a:p>
          <a:p>
            <a:pPr algn="ctr"/>
            <a:r>
              <a:rPr kumimoji="1" lang="ja-JP" altLang="en-US" sz="1100" dirty="0" smtClean="0">
                <a:latin typeface="ＭＳ Ｐゴシック" panose="020B0600070205080204" pitchFamily="50" charset="-128"/>
                <a:ea typeface="ＭＳ Ｐゴシック" panose="020B0600070205080204" pitchFamily="50" charset="-128"/>
              </a:rPr>
              <a:t>実験区</a:t>
            </a:r>
            <a:r>
              <a:rPr kumimoji="1" lang="en-US" altLang="ja-JP" sz="1100" dirty="0" smtClean="0">
                <a:latin typeface="ＭＳ Ｐゴシック" panose="020B0600070205080204" pitchFamily="50" charset="-128"/>
                <a:ea typeface="ＭＳ Ｐゴシック" panose="020B0600070205080204" pitchFamily="50" charset="-128"/>
              </a:rPr>
              <a:t>2</a:t>
            </a:r>
            <a:r>
              <a:rPr kumimoji="1" lang="ja-JP" altLang="en-US" sz="1100" dirty="0" smtClean="0">
                <a:latin typeface="ＭＳ Ｐゴシック" panose="020B0600070205080204" pitchFamily="50" charset="-128"/>
                <a:ea typeface="ＭＳ Ｐゴシック" panose="020B0600070205080204" pitchFamily="50" charset="-128"/>
              </a:rPr>
              <a:t>で大幅な改善傾向</a:t>
            </a:r>
            <a:endParaRPr kumimoji="1" lang="en-US" altLang="ja-JP" sz="1100" dirty="0">
              <a:latin typeface="ＭＳ Ｐゴシック" panose="020B0600070205080204" pitchFamily="50" charset="-128"/>
              <a:ea typeface="ＭＳ Ｐゴシック" panose="020B0600070205080204" pitchFamily="50" charset="-128"/>
            </a:endParaRPr>
          </a:p>
        </p:txBody>
      </p:sp>
      <p:cxnSp>
        <p:nvCxnSpPr>
          <p:cNvPr id="117" name="直線矢印コネクタ 116"/>
          <p:cNvCxnSpPr/>
          <p:nvPr/>
        </p:nvCxnSpPr>
        <p:spPr>
          <a:xfrm flipV="1">
            <a:off x="6495478" y="5074436"/>
            <a:ext cx="719090" cy="614009"/>
          </a:xfrm>
          <a:prstGeom prst="straightConnector1">
            <a:avLst/>
          </a:prstGeom>
          <a:ln w="19050">
            <a:solidFill>
              <a:srgbClr val="FF66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0" name="直線矢印コネクタ 119"/>
          <p:cNvCxnSpPr/>
          <p:nvPr/>
        </p:nvCxnSpPr>
        <p:spPr>
          <a:xfrm>
            <a:off x="6339032" y="5381261"/>
            <a:ext cx="139349" cy="268996"/>
          </a:xfrm>
          <a:prstGeom prst="straightConnector1">
            <a:avLst/>
          </a:prstGeom>
          <a:ln w="19050">
            <a:solidFill>
              <a:srgbClr val="FF66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3" name="直線矢印コネクタ 122"/>
          <p:cNvCxnSpPr/>
          <p:nvPr/>
        </p:nvCxnSpPr>
        <p:spPr>
          <a:xfrm flipH="1" flipV="1">
            <a:off x="6539895" y="4725832"/>
            <a:ext cx="618034" cy="277175"/>
          </a:xfrm>
          <a:prstGeom prst="straightConnector1">
            <a:avLst/>
          </a:prstGeom>
          <a:ln w="19050">
            <a:solidFill>
              <a:srgbClr val="FF66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30" name="楕円 129"/>
          <p:cNvSpPr/>
          <p:nvPr/>
        </p:nvSpPr>
        <p:spPr>
          <a:xfrm flipV="1">
            <a:off x="6126658" y="5221814"/>
            <a:ext cx="257577" cy="13523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楕円 130"/>
          <p:cNvSpPr/>
          <p:nvPr/>
        </p:nvSpPr>
        <p:spPr>
          <a:xfrm flipV="1">
            <a:off x="7253889" y="5005475"/>
            <a:ext cx="257577" cy="13523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楕円 133"/>
          <p:cNvSpPr/>
          <p:nvPr/>
        </p:nvSpPr>
        <p:spPr>
          <a:xfrm flipV="1">
            <a:off x="6032501" y="4698312"/>
            <a:ext cx="391080" cy="13523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楕円 137"/>
          <p:cNvSpPr/>
          <p:nvPr/>
        </p:nvSpPr>
        <p:spPr>
          <a:xfrm flipV="1">
            <a:off x="6308603" y="9109869"/>
            <a:ext cx="257577" cy="13523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9" name="直線矢印コネクタ 138"/>
          <p:cNvCxnSpPr/>
          <p:nvPr/>
        </p:nvCxnSpPr>
        <p:spPr>
          <a:xfrm flipV="1">
            <a:off x="6536695" y="8707682"/>
            <a:ext cx="971167" cy="576388"/>
          </a:xfrm>
          <a:prstGeom prst="straightConnector1">
            <a:avLst/>
          </a:prstGeom>
          <a:ln w="19050">
            <a:solidFill>
              <a:srgbClr val="FF66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5975499" y="4532830"/>
            <a:ext cx="329010" cy="184666"/>
          </a:xfrm>
          <a:prstGeom prst="rect">
            <a:avLst/>
          </a:prstGeom>
          <a:noFill/>
        </p:spPr>
        <p:txBody>
          <a:bodyPr wrap="square" rtlCol="0">
            <a:spAutoFit/>
          </a:bodyPr>
          <a:lstStyle/>
          <a:p>
            <a:r>
              <a:rPr kumimoji="1" lang="en-US" altLang="ja-JP" sz="600" dirty="0" smtClean="0">
                <a:solidFill>
                  <a:srgbClr val="FF0000"/>
                </a:solidFill>
                <a:latin typeface="ＭＳ Ｐゴシック" panose="020B0600070205080204" pitchFamily="50" charset="-128"/>
                <a:ea typeface="ＭＳ Ｐゴシック" panose="020B0600070205080204" pitchFamily="50" charset="-128"/>
              </a:rPr>
              <a:t>R4</a:t>
            </a:r>
            <a:r>
              <a:rPr kumimoji="1" lang="en-US" altLang="ja-JP" sz="500" dirty="0" smtClean="0">
                <a:solidFill>
                  <a:srgbClr val="FF0000"/>
                </a:solidFill>
                <a:latin typeface="ＭＳ Ｐゴシック" panose="020B0600070205080204" pitchFamily="50" charset="-128"/>
                <a:ea typeface="ＭＳ Ｐゴシック" panose="020B0600070205080204" pitchFamily="50" charset="-128"/>
              </a:rPr>
              <a:t>.</a:t>
            </a:r>
            <a:endParaRPr kumimoji="1" lang="ja-JP" altLang="en-US" sz="500" dirty="0">
              <a:solidFill>
                <a:srgbClr val="FF0000"/>
              </a:solidFill>
              <a:latin typeface="ＭＳ Ｐゴシック" panose="020B0600070205080204" pitchFamily="50" charset="-128"/>
              <a:ea typeface="ＭＳ Ｐゴシック" panose="020B0600070205080204" pitchFamily="50" charset="-128"/>
            </a:endParaRPr>
          </a:p>
        </p:txBody>
      </p:sp>
      <p:graphicFrame>
        <p:nvGraphicFramePr>
          <p:cNvPr id="125" name="表 63">
            <a:extLst>
              <a:ext uri="{FF2B5EF4-FFF2-40B4-BE49-F238E27FC236}">
                <a16:creationId xmlns:a16="http://schemas.microsoft.com/office/drawing/2014/main" id="{3CCE8C38-B3CB-4D75-8BAD-538516DD1DB2}"/>
              </a:ext>
            </a:extLst>
          </p:cNvPr>
          <p:cNvGraphicFramePr>
            <a:graphicFrameLocks noGrp="1"/>
          </p:cNvGraphicFramePr>
          <p:nvPr>
            <p:extLst>
              <p:ext uri="{D42A27DB-BD31-4B8C-83A1-F6EECF244321}">
                <p14:modId xmlns:p14="http://schemas.microsoft.com/office/powerpoint/2010/main" val="190703059"/>
              </p:ext>
            </p:extLst>
          </p:nvPr>
        </p:nvGraphicFramePr>
        <p:xfrm>
          <a:off x="12271897" y="6839105"/>
          <a:ext cx="2764922" cy="1745280"/>
        </p:xfrm>
        <a:graphic>
          <a:graphicData uri="http://schemas.openxmlformats.org/drawingml/2006/table">
            <a:tbl>
              <a:tblPr firstRow="1" bandRow="1">
                <a:tableStyleId>{5940675A-B579-460E-94D1-54222C63F5DA}</a:tableStyleId>
              </a:tblPr>
              <a:tblGrid>
                <a:gridCol w="576000">
                  <a:extLst>
                    <a:ext uri="{9D8B030D-6E8A-4147-A177-3AD203B41FA5}">
                      <a16:colId xmlns:a16="http://schemas.microsoft.com/office/drawing/2014/main" val="4249874186"/>
                    </a:ext>
                  </a:extLst>
                </a:gridCol>
                <a:gridCol w="432000">
                  <a:extLst>
                    <a:ext uri="{9D8B030D-6E8A-4147-A177-3AD203B41FA5}">
                      <a16:colId xmlns:a16="http://schemas.microsoft.com/office/drawing/2014/main" val="4182326326"/>
                    </a:ext>
                  </a:extLst>
                </a:gridCol>
                <a:gridCol w="432000">
                  <a:extLst>
                    <a:ext uri="{9D8B030D-6E8A-4147-A177-3AD203B41FA5}">
                      <a16:colId xmlns:a16="http://schemas.microsoft.com/office/drawing/2014/main" val="2468637002"/>
                    </a:ext>
                  </a:extLst>
                </a:gridCol>
                <a:gridCol w="432000">
                  <a:extLst>
                    <a:ext uri="{9D8B030D-6E8A-4147-A177-3AD203B41FA5}">
                      <a16:colId xmlns:a16="http://schemas.microsoft.com/office/drawing/2014/main" val="1115386694"/>
                    </a:ext>
                  </a:extLst>
                </a:gridCol>
                <a:gridCol w="432000">
                  <a:extLst>
                    <a:ext uri="{9D8B030D-6E8A-4147-A177-3AD203B41FA5}">
                      <a16:colId xmlns:a16="http://schemas.microsoft.com/office/drawing/2014/main" val="890436440"/>
                    </a:ext>
                  </a:extLst>
                </a:gridCol>
                <a:gridCol w="460922">
                  <a:extLst>
                    <a:ext uri="{9D8B030D-6E8A-4147-A177-3AD203B41FA5}">
                      <a16:colId xmlns:a16="http://schemas.microsoft.com/office/drawing/2014/main" val="1038366537"/>
                    </a:ext>
                  </a:extLst>
                </a:gridCol>
              </a:tblGrid>
              <a:tr h="216000">
                <a:tc rowSpan="3">
                  <a:txBody>
                    <a:bodyPr/>
                    <a:lstStyle/>
                    <a:p>
                      <a:pPr algn="ctr"/>
                      <a:r>
                        <a:rPr kumimoji="1" lang="ja-JP" altLang="en-US" sz="900" dirty="0">
                          <a:latin typeface="ＭＳ Ｐゴシック" panose="020B0600070205080204" pitchFamily="50" charset="-128"/>
                          <a:ea typeface="ＭＳ Ｐゴシック" panose="020B0600070205080204" pitchFamily="50" charset="-128"/>
                        </a:rPr>
                        <a:t>エリア</a:t>
                      </a:r>
                    </a:p>
                  </a:txBody>
                  <a:tcPr marL="36000" marR="36000" marT="0" marB="0" anchor="ctr">
                    <a:solidFill>
                      <a:schemeClr val="bg1">
                        <a:lumMod val="85000"/>
                      </a:schemeClr>
                    </a:solidFill>
                  </a:tcPr>
                </a:tc>
                <a:tc rowSpan="3">
                  <a:txBody>
                    <a:bodyPr/>
                    <a:lstStyle/>
                    <a:p>
                      <a:pPr algn="ctr"/>
                      <a:r>
                        <a:rPr kumimoji="1" lang="ja-JP" altLang="en-US" sz="900" dirty="0">
                          <a:latin typeface="ＭＳ Ｐゴシック" panose="020B0600070205080204" pitchFamily="50" charset="-128"/>
                          <a:ea typeface="ＭＳ Ｐゴシック" panose="020B0600070205080204" pitchFamily="50" charset="-128"/>
                        </a:rPr>
                        <a:t>散布</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ja-JP" altLang="en-US" sz="900" dirty="0">
                          <a:latin typeface="ＭＳ Ｐゴシック" panose="020B0600070205080204" pitchFamily="50" charset="-128"/>
                          <a:ea typeface="ＭＳ Ｐゴシック" panose="020B0600070205080204" pitchFamily="50" charset="-128"/>
                        </a:rPr>
                        <a:t>回数</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en-US" altLang="ja-JP" sz="900" dirty="0">
                          <a:latin typeface="ＭＳ Ｐゴシック" panose="020B0600070205080204" pitchFamily="50" charset="-128"/>
                          <a:ea typeface="ＭＳ Ｐゴシック" panose="020B0600070205080204" pitchFamily="50" charset="-128"/>
                        </a:rPr>
                        <a:t>(</a:t>
                      </a:r>
                      <a:r>
                        <a:rPr kumimoji="1" lang="ja-JP" altLang="en-US" sz="900" dirty="0">
                          <a:latin typeface="ＭＳ Ｐゴシック" panose="020B0600070205080204" pitchFamily="50" charset="-128"/>
                          <a:ea typeface="ＭＳ Ｐゴシック" panose="020B0600070205080204" pitchFamily="50" charset="-128"/>
                        </a:rPr>
                        <a:t>年間</a:t>
                      </a:r>
                      <a:r>
                        <a:rPr kumimoji="1" lang="en-US" altLang="ja-JP" sz="900" dirty="0">
                          <a:latin typeface="ＭＳ Ｐゴシック" panose="020B0600070205080204" pitchFamily="50" charset="-128"/>
                          <a:ea typeface="ＭＳ Ｐゴシック" panose="020B0600070205080204" pitchFamily="50" charset="-128"/>
                        </a:rPr>
                        <a:t>)</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tc gridSpan="4">
                  <a:txBody>
                    <a:bodyPr/>
                    <a:lstStyle/>
                    <a:p>
                      <a:pPr algn="ctr"/>
                      <a:r>
                        <a:rPr kumimoji="1" lang="ja-JP" altLang="en-US" sz="900" dirty="0">
                          <a:latin typeface="ＭＳ Ｐゴシック" panose="020B0600070205080204" pitchFamily="50" charset="-128"/>
                          <a:ea typeface="ＭＳ Ｐゴシック" panose="020B0600070205080204" pitchFamily="50" charset="-128"/>
                        </a:rPr>
                        <a:t>散布量</a:t>
                      </a:r>
                    </a:p>
                  </a:txBody>
                  <a:tcPr marL="36000" marR="36000"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extLst>
                  <a:ext uri="{0D108BD9-81ED-4DB2-BD59-A6C34878D82A}">
                    <a16:rowId xmlns:a16="http://schemas.microsoft.com/office/drawing/2014/main" val="1822167165"/>
                  </a:ext>
                </a:extLst>
              </a:tr>
              <a:tr h="216000">
                <a:tc vMerge="1">
                  <a:txBody>
                    <a:bodyPr/>
                    <a:lstStyle/>
                    <a:p>
                      <a:endParaRPr kumimoji="1" lang="ja-JP" altLang="en-US"/>
                    </a:p>
                  </a:txBody>
                  <a:tcPr/>
                </a:tc>
                <a:tc vMerge="1">
                  <a:txBody>
                    <a:bodyPr/>
                    <a:lstStyle/>
                    <a:p>
                      <a:endParaRPr kumimoji="1" lang="ja-JP" altLang="en-US"/>
                    </a:p>
                  </a:txBody>
                  <a:tcPr/>
                </a:tc>
                <a:tc gridSpan="2">
                  <a:txBody>
                    <a:bodyPr/>
                    <a:lstStyle/>
                    <a:p>
                      <a:pPr algn="ctr"/>
                      <a:r>
                        <a:rPr kumimoji="1" lang="ja-JP" altLang="en-US" sz="900" dirty="0">
                          <a:latin typeface="ＭＳ Ｐゴシック" panose="020B0600070205080204" pitchFamily="50" charset="-128"/>
                          <a:ea typeface="ＭＳ Ｐゴシック" panose="020B0600070205080204" pitchFamily="50" charset="-128"/>
                        </a:rPr>
                        <a:t>実験区</a:t>
                      </a:r>
                      <a:r>
                        <a:rPr kumimoji="1" lang="en-US" altLang="ja-JP" sz="900" dirty="0">
                          <a:latin typeface="ＭＳ Ｐゴシック" panose="020B0600070205080204" pitchFamily="50" charset="-128"/>
                          <a:ea typeface="ＭＳ Ｐゴシック" panose="020B0600070205080204" pitchFamily="50" charset="-128"/>
                        </a:rPr>
                        <a:t>1</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gridSpan="2">
                  <a:txBody>
                    <a:bodyPr/>
                    <a:lstStyle/>
                    <a:p>
                      <a:pPr algn="ctr"/>
                      <a:r>
                        <a:rPr kumimoji="1" lang="ja-JP" altLang="en-US" sz="900" dirty="0">
                          <a:latin typeface="ＭＳ Ｐゴシック" panose="020B0600070205080204" pitchFamily="50" charset="-128"/>
                          <a:ea typeface="ＭＳ Ｐゴシック" panose="020B0600070205080204" pitchFamily="50" charset="-128"/>
                        </a:rPr>
                        <a:t>実験区</a:t>
                      </a:r>
                      <a:r>
                        <a:rPr kumimoji="1" lang="en-US" altLang="ja-JP" sz="900" dirty="0">
                          <a:latin typeface="ＭＳ Ｐゴシック" panose="020B0600070205080204" pitchFamily="50" charset="-128"/>
                          <a:ea typeface="ＭＳ Ｐゴシック" panose="020B0600070205080204" pitchFamily="50" charset="-128"/>
                        </a:rPr>
                        <a:t>2</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tc h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extLst>
                  <a:ext uri="{0D108BD9-81ED-4DB2-BD59-A6C34878D82A}">
                    <a16:rowId xmlns:a16="http://schemas.microsoft.com/office/drawing/2014/main" val="922520991"/>
                  </a:ext>
                </a:extLst>
              </a:tr>
              <a:tr h="216000">
                <a:tc v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vMerge="1">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tc>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総量</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en-US" altLang="ja-JP" sz="900" dirty="0">
                          <a:latin typeface="ＭＳ Ｐゴシック" panose="020B0600070205080204" pitchFamily="50" charset="-128"/>
                          <a:ea typeface="ＭＳ Ｐゴシック" panose="020B0600070205080204" pitchFamily="50" charset="-128"/>
                        </a:rPr>
                        <a:t>(kg)</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単位量</a:t>
                      </a:r>
                      <a:r>
                        <a:rPr kumimoji="1" lang="en-US" altLang="ja-JP" sz="900" dirty="0">
                          <a:latin typeface="ＭＳ Ｐゴシック" panose="020B0600070205080204" pitchFamily="50" charset="-128"/>
                          <a:ea typeface="ＭＳ Ｐゴシック" panose="020B0600070205080204" pitchFamily="50" charset="-128"/>
                        </a:rPr>
                        <a:t>(kg/m</a:t>
                      </a:r>
                      <a:r>
                        <a:rPr kumimoji="1" lang="en-US" altLang="ja-JP" sz="900" baseline="30000" dirty="0">
                          <a:latin typeface="ＭＳ Ｐゴシック" panose="020B0600070205080204" pitchFamily="50" charset="-128"/>
                          <a:ea typeface="ＭＳ Ｐゴシック" panose="020B0600070205080204" pitchFamily="50" charset="-128"/>
                        </a:rPr>
                        <a:t>2</a:t>
                      </a:r>
                      <a:r>
                        <a:rPr kumimoji="1" lang="en-US" altLang="ja-JP" sz="900" dirty="0">
                          <a:latin typeface="ＭＳ Ｐゴシック" panose="020B0600070205080204" pitchFamily="50" charset="-128"/>
                          <a:ea typeface="ＭＳ Ｐゴシック" panose="020B0600070205080204" pitchFamily="50" charset="-128"/>
                        </a:rPr>
                        <a:t>)</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総量</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en-US" altLang="ja-JP" sz="900" dirty="0">
                          <a:latin typeface="ＭＳ Ｐゴシック" panose="020B0600070205080204" pitchFamily="50" charset="-128"/>
                          <a:ea typeface="ＭＳ Ｐゴシック" panose="020B0600070205080204" pitchFamily="50" charset="-128"/>
                        </a:rPr>
                        <a:t>(kg)</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単位量</a:t>
                      </a:r>
                      <a:r>
                        <a:rPr kumimoji="1" lang="en-US" altLang="ja-JP" sz="900" dirty="0">
                          <a:latin typeface="ＭＳ Ｐゴシック" panose="020B0600070205080204" pitchFamily="50" charset="-128"/>
                          <a:ea typeface="ＭＳ Ｐゴシック" panose="020B0600070205080204" pitchFamily="50" charset="-128"/>
                        </a:rPr>
                        <a:t>(kg/m</a:t>
                      </a:r>
                      <a:r>
                        <a:rPr kumimoji="1" lang="en-US" altLang="ja-JP" sz="900" baseline="30000" dirty="0">
                          <a:latin typeface="ＭＳ Ｐゴシック" panose="020B0600070205080204" pitchFamily="50" charset="-128"/>
                          <a:ea typeface="ＭＳ Ｐゴシック" panose="020B0600070205080204" pitchFamily="50" charset="-128"/>
                        </a:rPr>
                        <a:t>2</a:t>
                      </a:r>
                      <a:r>
                        <a:rPr kumimoji="1" lang="en-US" altLang="ja-JP" sz="900" dirty="0">
                          <a:latin typeface="ＭＳ Ｐゴシック" panose="020B0600070205080204" pitchFamily="50" charset="-128"/>
                          <a:ea typeface="ＭＳ Ｐゴシック" panose="020B0600070205080204" pitchFamily="50" charset="-128"/>
                        </a:rPr>
                        <a:t>)</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0" marB="0" anchor="ctr">
                    <a:solidFill>
                      <a:schemeClr val="bg1">
                        <a:lumMod val="85000"/>
                      </a:schemeClr>
                    </a:solidFill>
                  </a:tcPr>
                </a:tc>
                <a:extLst>
                  <a:ext uri="{0D108BD9-81ED-4DB2-BD59-A6C34878D82A}">
                    <a16:rowId xmlns:a16="http://schemas.microsoft.com/office/drawing/2014/main" val="3347425879"/>
                  </a:ext>
                </a:extLst>
              </a:tr>
              <a:tr h="216000">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エリア</a:t>
                      </a:r>
                      <a:r>
                        <a:rPr kumimoji="1" lang="en-US" altLang="ja-JP" sz="900" dirty="0">
                          <a:latin typeface="ＭＳ Ｐゴシック" panose="020B0600070205080204" pitchFamily="50" charset="-128"/>
                          <a:ea typeface="ＭＳ Ｐゴシック" panose="020B0600070205080204" pitchFamily="50" charset="-128"/>
                        </a:rPr>
                        <a:t>1</a:t>
                      </a:r>
                    </a:p>
                    <a:p>
                      <a:pPr algn="ctr"/>
                      <a:r>
                        <a:rPr kumimoji="1" lang="ja-JP" altLang="en-US" sz="900" dirty="0">
                          <a:latin typeface="ＭＳ Ｐゴシック" panose="020B0600070205080204" pitchFamily="50" charset="-128"/>
                          <a:ea typeface="ＭＳ Ｐゴシック" panose="020B0600070205080204" pitchFamily="50" charset="-128"/>
                        </a:rPr>
                        <a:t>万才橋</a:t>
                      </a:r>
                    </a:p>
                  </a:txBody>
                  <a:tcPr marL="36000" marR="36000" marT="36000" marB="36000" anchor="ct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a:t>
                      </a:r>
                      <a:r>
                        <a:rPr kumimoji="1" lang="ja-JP" altLang="en-US" sz="900" dirty="0">
                          <a:latin typeface="ＭＳ Ｐゴシック" panose="020B0600070205080204" pitchFamily="50" charset="-128"/>
                          <a:ea typeface="ＭＳ Ｐゴシック" panose="020B0600070205080204" pitchFamily="50" charset="-128"/>
                        </a:rPr>
                        <a:t>回</a:t>
                      </a:r>
                    </a:p>
                  </a:txBody>
                  <a:tcPr marL="36000" marR="36000" marT="36000" marB="36000" anchor="ctr">
                    <a:lnR w="12700" cap="flat" cmpd="sng" algn="ctr">
                      <a:solidFill>
                        <a:schemeClr val="tx1"/>
                      </a:solidFill>
                      <a:prstDash val="solid"/>
                      <a:round/>
                      <a:headEnd type="none" w="med" len="med"/>
                      <a:tailEnd type="none" w="med" len="med"/>
                    </a:lnR>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43.2</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0.9</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86.4</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12700" cap="flat" cmpd="sng" algn="ctr">
                      <a:solidFill>
                        <a:schemeClr val="tx1"/>
                      </a:solidFill>
                      <a:prstDash val="solid"/>
                      <a:round/>
                      <a:headEnd type="none" w="med" len="med"/>
                      <a:tailEnd type="none" w="med" len="med"/>
                    </a:lnL>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1.8</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solidFill>
                      <a:srgbClr val="FFCCFF"/>
                    </a:solidFill>
                  </a:tcPr>
                </a:tc>
                <a:extLst>
                  <a:ext uri="{0D108BD9-81ED-4DB2-BD59-A6C34878D82A}">
                    <a16:rowId xmlns:a16="http://schemas.microsoft.com/office/drawing/2014/main" val="332637755"/>
                  </a:ext>
                </a:extLst>
              </a:tr>
              <a:tr h="216000">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エリア</a:t>
                      </a:r>
                      <a:r>
                        <a:rPr kumimoji="1" lang="en-US" altLang="ja-JP" sz="900" dirty="0">
                          <a:latin typeface="ＭＳ Ｐゴシック" panose="020B0600070205080204" pitchFamily="50" charset="-128"/>
                          <a:ea typeface="ＭＳ Ｐゴシック" panose="020B0600070205080204" pitchFamily="50" charset="-128"/>
                        </a:rPr>
                        <a:t>2</a:t>
                      </a:r>
                    </a:p>
                    <a:p>
                      <a:pPr algn="ctr"/>
                      <a:r>
                        <a:rPr kumimoji="1" lang="ja-JP" altLang="en-US" sz="900" dirty="0">
                          <a:latin typeface="ＭＳ Ｐゴシック" panose="020B0600070205080204" pitchFamily="50" charset="-128"/>
                          <a:ea typeface="ＭＳ Ｐゴシック" panose="020B0600070205080204" pitchFamily="50" charset="-128"/>
                        </a:rPr>
                        <a:t>千歳橋</a:t>
                      </a:r>
                    </a:p>
                  </a:txBody>
                  <a:tcPr marL="36000" marR="36000" marT="36000" marB="36000" anchor="ct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4</a:t>
                      </a:r>
                      <a:r>
                        <a:rPr kumimoji="1" lang="ja-JP" altLang="en-US" sz="900" dirty="0">
                          <a:latin typeface="ＭＳ Ｐゴシック" panose="020B0600070205080204" pitchFamily="50" charset="-128"/>
                          <a:ea typeface="ＭＳ Ｐゴシック" panose="020B0600070205080204" pitchFamily="50" charset="-128"/>
                        </a:rPr>
                        <a:t>回</a:t>
                      </a:r>
                    </a:p>
                  </a:txBody>
                  <a:tcPr marL="36000" marR="36000" marT="36000" marB="36000" anchor="ctr">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115.2</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0.6</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172.8</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0.9</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3527908586"/>
                  </a:ext>
                </a:extLst>
              </a:tr>
              <a:tr h="216000">
                <a:tc>
                  <a:txBody>
                    <a:bodyPr/>
                    <a:lstStyle/>
                    <a:p>
                      <a:pPr algn="ctr"/>
                      <a:r>
                        <a:rPr kumimoji="1" lang="ja-JP" altLang="en-US" sz="900" dirty="0">
                          <a:latin typeface="ＭＳ Ｐゴシック" panose="020B0600070205080204" pitchFamily="50" charset="-128"/>
                          <a:ea typeface="ＭＳ Ｐゴシック" panose="020B0600070205080204" pitchFamily="50" charset="-128"/>
                        </a:rPr>
                        <a:t>エリア３</a:t>
                      </a:r>
                      <a:endParaRPr kumimoji="1" lang="en-US" altLang="ja-JP" sz="900" dirty="0">
                        <a:latin typeface="ＭＳ Ｐゴシック" panose="020B0600070205080204" pitchFamily="50" charset="-128"/>
                        <a:ea typeface="ＭＳ Ｐゴシック" panose="020B0600070205080204" pitchFamily="50" charset="-128"/>
                      </a:endParaRPr>
                    </a:p>
                    <a:p>
                      <a:pPr algn="ctr"/>
                      <a:r>
                        <a:rPr kumimoji="1" lang="ja-JP" altLang="en-US" sz="900" dirty="0">
                          <a:latin typeface="ＭＳ Ｐゴシック" panose="020B0600070205080204" pitchFamily="50" charset="-128"/>
                          <a:ea typeface="ＭＳ Ｐゴシック" panose="020B0600070205080204" pitchFamily="50" charset="-128"/>
                        </a:rPr>
                        <a:t>南弁天橋</a:t>
                      </a:r>
                    </a:p>
                  </a:txBody>
                  <a:tcPr marL="36000" marR="36000" marT="36000" marB="36000" anchor="ctr">
                    <a:lnR w="12700" cap="flat" cmpd="sng" algn="ctr">
                      <a:solidFill>
                        <a:schemeClr val="tx1"/>
                      </a:solidFill>
                      <a:prstDash val="solid"/>
                      <a:round/>
                      <a:headEnd type="none" w="med" len="med"/>
                      <a:tailEnd type="none" w="med" len="med"/>
                    </a:lnR>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6</a:t>
                      </a:r>
                      <a:r>
                        <a:rPr kumimoji="1" lang="ja-JP" altLang="en-US" sz="900" dirty="0">
                          <a:latin typeface="ＭＳ Ｐゴシック" panose="020B0600070205080204" pitchFamily="50" charset="-128"/>
                          <a:ea typeface="ＭＳ Ｐゴシック" panose="020B0600070205080204" pitchFamily="50" charset="-128"/>
                        </a:rPr>
                        <a:t>回</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172.8</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0.6</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259.2</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kumimoji="1" lang="en-US" altLang="ja-JP" sz="900" dirty="0">
                          <a:latin typeface="ＭＳ Ｐゴシック" panose="020B0600070205080204" pitchFamily="50" charset="-128"/>
                          <a:ea typeface="ＭＳ Ｐゴシック" panose="020B0600070205080204" pitchFamily="50" charset="-128"/>
                        </a:rPr>
                        <a:t>0.9</a:t>
                      </a:r>
                      <a:endParaRPr kumimoji="1" lang="ja-JP" altLang="en-US" sz="900" dirty="0">
                        <a:latin typeface="ＭＳ Ｐゴシック" panose="020B0600070205080204" pitchFamily="50" charset="-128"/>
                        <a:ea typeface="ＭＳ Ｐゴシック" panose="020B060007020508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1777216447"/>
                  </a:ext>
                </a:extLst>
              </a:tr>
            </a:tbl>
          </a:graphicData>
        </a:graphic>
      </p:graphicFrame>
      <p:sp>
        <p:nvSpPr>
          <p:cNvPr id="3" name="スライド番号プレースホルダー 2"/>
          <p:cNvSpPr>
            <a:spLocks noGrp="1"/>
          </p:cNvSpPr>
          <p:nvPr>
            <p:ph type="sldNum" sz="quarter" idx="12"/>
          </p:nvPr>
        </p:nvSpPr>
        <p:spPr/>
        <p:txBody>
          <a:bodyPr/>
          <a:lstStyle/>
          <a:p>
            <a:fld id="{F7809CC4-BC24-49F4-821D-E9970E7A63E4}" type="slidenum">
              <a:rPr kumimoji="1" lang="ja-JP" altLang="en-US" smtClean="0"/>
              <a:pPr/>
              <a:t>24</a:t>
            </a:fld>
            <a:endParaRPr kumimoji="1" lang="ja-JP" altLang="en-US" dirty="0"/>
          </a:p>
        </p:txBody>
      </p:sp>
      <p:cxnSp>
        <p:nvCxnSpPr>
          <p:cNvPr id="126" name="直線矢印コネクタ 125"/>
          <p:cNvCxnSpPr/>
          <p:nvPr/>
        </p:nvCxnSpPr>
        <p:spPr>
          <a:xfrm flipV="1">
            <a:off x="2674870" y="7050424"/>
            <a:ext cx="0" cy="29082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線矢印コネクタ 127"/>
          <p:cNvCxnSpPr/>
          <p:nvPr/>
        </p:nvCxnSpPr>
        <p:spPr>
          <a:xfrm>
            <a:off x="1100581" y="8510192"/>
            <a:ext cx="3134072" cy="66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直線矢印コネクタ 131"/>
          <p:cNvCxnSpPr/>
          <p:nvPr/>
        </p:nvCxnSpPr>
        <p:spPr>
          <a:xfrm flipV="1">
            <a:off x="6513740" y="3458142"/>
            <a:ext cx="0" cy="29082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直線矢印コネクタ 132"/>
          <p:cNvCxnSpPr/>
          <p:nvPr/>
        </p:nvCxnSpPr>
        <p:spPr>
          <a:xfrm>
            <a:off x="4927011" y="4924130"/>
            <a:ext cx="3134072" cy="66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2" name="円形吹き出し 121"/>
          <p:cNvSpPr/>
          <p:nvPr/>
        </p:nvSpPr>
        <p:spPr>
          <a:xfrm>
            <a:off x="4938816" y="5804949"/>
            <a:ext cx="1634509" cy="664955"/>
          </a:xfrm>
          <a:prstGeom prst="wedgeEllipseCallout">
            <a:avLst>
              <a:gd name="adj1" fmla="val 41608"/>
              <a:gd name="adj2" fmla="val -56482"/>
            </a:avLst>
          </a:prstGeom>
          <a:ln>
            <a:solidFill>
              <a:srgbClr val="FF0000"/>
            </a:solidFill>
          </a:ln>
        </p:spPr>
        <p:style>
          <a:lnRef idx="2">
            <a:schemeClr val="accent6"/>
          </a:lnRef>
          <a:fillRef idx="1">
            <a:schemeClr val="lt1"/>
          </a:fillRef>
          <a:effectRef idx="0">
            <a:schemeClr val="accent6"/>
          </a:effectRef>
          <a:fontRef idx="minor">
            <a:schemeClr val="dk1"/>
          </a:fontRef>
        </p:style>
        <p:txBody>
          <a:bodyPr lIns="55933" tIns="55933" rIns="55933" bIns="55933" rtlCol="0" anchor="ctr"/>
          <a:lstStyle/>
          <a:p>
            <a:pPr algn="ctr"/>
            <a:r>
              <a:rPr kumimoji="1" lang="ja-JP" altLang="en-US" sz="1100" dirty="0" smtClean="0">
                <a:latin typeface="ＭＳ Ｐゴシック" panose="020B0600070205080204" pitchFamily="50" charset="-128"/>
                <a:ea typeface="ＭＳ Ｐゴシック" panose="020B0600070205080204" pitchFamily="50" charset="-128"/>
              </a:rPr>
              <a:t>②</a:t>
            </a:r>
            <a:r>
              <a:rPr kumimoji="1" lang="en-US" altLang="ja-JP" sz="1100" dirty="0" smtClean="0">
                <a:latin typeface="ＭＳ Ｐゴシック" panose="020B0600070205080204" pitchFamily="50" charset="-128"/>
                <a:ea typeface="ＭＳ Ｐゴシック" panose="020B0600070205080204" pitchFamily="50" charset="-128"/>
              </a:rPr>
              <a:t>6/25</a:t>
            </a:r>
            <a:r>
              <a:rPr kumimoji="1" lang="ja-JP" altLang="en-US" sz="1100" dirty="0" smtClean="0">
                <a:latin typeface="ＭＳ Ｐゴシック" panose="020B0600070205080204" pitchFamily="50" charset="-128"/>
                <a:ea typeface="ＭＳ Ｐゴシック" panose="020B0600070205080204" pitchFamily="50" charset="-128"/>
              </a:rPr>
              <a:t>～</a:t>
            </a:r>
            <a:r>
              <a:rPr kumimoji="1" lang="en-US" altLang="ja-JP" sz="1100" dirty="0" smtClean="0">
                <a:latin typeface="ＭＳ Ｐゴシック" panose="020B0600070205080204" pitchFamily="50" charset="-128"/>
                <a:ea typeface="ＭＳ Ｐゴシック" panose="020B0600070205080204" pitchFamily="50" charset="-128"/>
              </a:rPr>
              <a:t>8/23</a:t>
            </a:r>
          </a:p>
          <a:p>
            <a:pPr algn="ctr"/>
            <a:r>
              <a:rPr kumimoji="1" lang="ja-JP" altLang="en-US" sz="1100" dirty="0" smtClean="0">
                <a:latin typeface="ＭＳ Ｐゴシック" panose="020B0600070205080204" pitchFamily="50" charset="-128"/>
                <a:ea typeface="ＭＳ Ｐゴシック" panose="020B0600070205080204" pitchFamily="50" charset="-128"/>
              </a:rPr>
              <a:t>下水放流により底質悪化</a:t>
            </a:r>
            <a:endParaRPr kumimoji="1" lang="en-US" altLang="ja-JP" sz="1100" dirty="0" smtClean="0">
              <a:latin typeface="ＭＳ Ｐゴシック" panose="020B0600070205080204" pitchFamily="50" charset="-128"/>
              <a:ea typeface="ＭＳ Ｐゴシック" panose="020B0600070205080204" pitchFamily="50" charset="-128"/>
            </a:endParaRPr>
          </a:p>
        </p:txBody>
      </p:sp>
      <p:sp>
        <p:nvSpPr>
          <p:cNvPr id="127" name="円形吹き出し 126"/>
          <p:cNvSpPr/>
          <p:nvPr/>
        </p:nvSpPr>
        <p:spPr>
          <a:xfrm>
            <a:off x="5051142" y="3351140"/>
            <a:ext cx="1673103" cy="664955"/>
          </a:xfrm>
          <a:prstGeom prst="wedgeEllipseCallout">
            <a:avLst>
              <a:gd name="adj1" fmla="val 25670"/>
              <a:gd name="adj2" fmla="val 129001"/>
            </a:avLst>
          </a:prstGeom>
          <a:ln>
            <a:solidFill>
              <a:srgbClr val="FF0000"/>
            </a:solidFill>
          </a:ln>
        </p:spPr>
        <p:style>
          <a:lnRef idx="2">
            <a:schemeClr val="accent6"/>
          </a:lnRef>
          <a:fillRef idx="1">
            <a:schemeClr val="lt1"/>
          </a:fillRef>
          <a:effectRef idx="0">
            <a:schemeClr val="accent6"/>
          </a:effectRef>
          <a:fontRef idx="minor">
            <a:schemeClr val="dk1"/>
          </a:fontRef>
        </p:style>
        <p:txBody>
          <a:bodyPr lIns="55933" tIns="55933" rIns="55933" bIns="55933" rtlCol="0" anchor="ctr"/>
          <a:lstStyle/>
          <a:p>
            <a:pPr algn="ctr"/>
            <a:r>
              <a:rPr kumimoji="1" lang="ja-JP" altLang="en-US" sz="1100" dirty="0">
                <a:latin typeface="ＭＳ Ｐゴシック" panose="020B0600070205080204" pitchFamily="50" charset="-128"/>
                <a:ea typeface="ＭＳ Ｐゴシック" panose="020B0600070205080204" pitchFamily="50" charset="-128"/>
              </a:rPr>
              <a:t>③</a:t>
            </a:r>
            <a:r>
              <a:rPr kumimoji="1" lang="en-US" altLang="ja-JP" sz="1100" dirty="0" smtClean="0">
                <a:latin typeface="ＭＳ Ｐゴシック" panose="020B0600070205080204" pitchFamily="50" charset="-128"/>
                <a:ea typeface="ＭＳ Ｐゴシック" panose="020B0600070205080204" pitchFamily="50" charset="-128"/>
              </a:rPr>
              <a:t>9/27</a:t>
            </a:r>
            <a:r>
              <a:rPr kumimoji="1" lang="ja-JP" altLang="en-US" sz="1100" dirty="0" smtClean="0">
                <a:latin typeface="ＭＳ Ｐゴシック" panose="020B0600070205080204" pitchFamily="50" charset="-128"/>
                <a:ea typeface="ＭＳ Ｐゴシック" panose="020B0600070205080204" pitchFamily="50" charset="-128"/>
              </a:rPr>
              <a:t>～</a:t>
            </a:r>
            <a:r>
              <a:rPr kumimoji="1" lang="en-US" altLang="ja-JP" sz="1100" dirty="0" smtClean="0">
                <a:latin typeface="ＭＳ Ｐゴシック" panose="020B0600070205080204" pitchFamily="50" charset="-128"/>
                <a:ea typeface="ＭＳ Ｐゴシック" panose="020B0600070205080204" pitchFamily="50" charset="-128"/>
              </a:rPr>
              <a:t>5/17</a:t>
            </a:r>
          </a:p>
          <a:p>
            <a:pPr algn="ctr"/>
            <a:r>
              <a:rPr kumimoji="1" lang="ja-JP" altLang="en-US" sz="1100" dirty="0" smtClean="0">
                <a:latin typeface="ＭＳ Ｐゴシック" panose="020B0600070205080204" pitchFamily="50" charset="-128"/>
                <a:ea typeface="ＭＳ Ｐゴシック" panose="020B0600070205080204" pitchFamily="50" charset="-128"/>
              </a:rPr>
              <a:t>底質の攪乱が　　少ないと改善傾向</a:t>
            </a:r>
            <a:endParaRPr kumimoji="1" lang="en-US" altLang="ja-JP" sz="1100" dirty="0" smtClean="0">
              <a:latin typeface="ＭＳ Ｐゴシック" panose="020B0600070205080204" pitchFamily="50" charset="-128"/>
              <a:ea typeface="ＭＳ Ｐゴシック" panose="020B0600070205080204" pitchFamily="50" charset="-128"/>
            </a:endParaRPr>
          </a:p>
        </p:txBody>
      </p:sp>
      <p:cxnSp>
        <p:nvCxnSpPr>
          <p:cNvPr id="135" name="直線矢印コネクタ 134"/>
          <p:cNvCxnSpPr/>
          <p:nvPr/>
        </p:nvCxnSpPr>
        <p:spPr>
          <a:xfrm flipV="1">
            <a:off x="10265463" y="3458142"/>
            <a:ext cx="0" cy="29082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直線矢印コネクタ 136"/>
          <p:cNvCxnSpPr/>
          <p:nvPr/>
        </p:nvCxnSpPr>
        <p:spPr>
          <a:xfrm>
            <a:off x="8678734" y="4924130"/>
            <a:ext cx="3134072" cy="66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9" name="円形吹き出し 288"/>
          <p:cNvSpPr/>
          <p:nvPr/>
        </p:nvSpPr>
        <p:spPr>
          <a:xfrm>
            <a:off x="8653011" y="3244151"/>
            <a:ext cx="1991824" cy="556142"/>
          </a:xfrm>
          <a:prstGeom prst="wedgeEllipseCallout">
            <a:avLst>
              <a:gd name="adj1" fmla="val 1211"/>
              <a:gd name="adj2" fmla="val 10280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lIns="55933" tIns="55933" rIns="55933" bIns="55933" rtlCol="0" anchor="ctr"/>
          <a:lstStyle/>
          <a:p>
            <a:pPr algn="ctr"/>
            <a:r>
              <a:rPr kumimoji="1" lang="ja-JP" altLang="en-US" sz="1100" dirty="0">
                <a:latin typeface="ＭＳ Ｐゴシック" panose="020B0600070205080204" pitchFamily="50" charset="-128"/>
                <a:ea typeface="ＭＳ Ｐゴシック" panose="020B0600070205080204" pitchFamily="50" charset="-128"/>
              </a:rPr>
              <a:t>⑥</a:t>
            </a:r>
            <a:r>
              <a:rPr kumimoji="1" lang="en-US" altLang="ja-JP" sz="1100" dirty="0" smtClean="0">
                <a:latin typeface="ＭＳ Ｐゴシック" panose="020B0600070205080204" pitchFamily="50" charset="-128"/>
                <a:ea typeface="ＭＳ Ｐゴシック" panose="020B0600070205080204" pitchFamily="50" charset="-128"/>
              </a:rPr>
              <a:t>10/25</a:t>
            </a:r>
            <a:r>
              <a:rPr kumimoji="1" lang="ja-JP" altLang="en-US" sz="1100" dirty="0" smtClean="0">
                <a:latin typeface="ＭＳ Ｐゴシック" panose="020B0600070205080204" pitchFamily="50" charset="-128"/>
                <a:ea typeface="ＭＳ Ｐゴシック" panose="020B0600070205080204" pitchFamily="50" charset="-128"/>
              </a:rPr>
              <a:t>～</a:t>
            </a:r>
            <a:r>
              <a:rPr kumimoji="1" lang="en-US" altLang="ja-JP" sz="1100" dirty="0" smtClean="0">
                <a:latin typeface="ＭＳ Ｐゴシック" panose="020B0600070205080204" pitchFamily="50" charset="-128"/>
                <a:ea typeface="ＭＳ Ｐゴシック" panose="020B0600070205080204" pitchFamily="50" charset="-128"/>
              </a:rPr>
              <a:t>2/13</a:t>
            </a:r>
          </a:p>
          <a:p>
            <a:pPr algn="ctr"/>
            <a:r>
              <a:rPr kumimoji="1" lang="ja-JP" altLang="en-US" sz="1100" dirty="0" smtClean="0">
                <a:latin typeface="ＭＳ Ｐゴシック" panose="020B0600070205080204" pitchFamily="50" charset="-128"/>
                <a:ea typeface="ＭＳ Ｐゴシック" panose="020B0600070205080204" pitchFamily="50" charset="-128"/>
              </a:rPr>
              <a:t>良好な状態</a:t>
            </a:r>
            <a:r>
              <a:rPr kumimoji="1" lang="ja-JP" altLang="en-US" sz="1100" dirty="0">
                <a:latin typeface="ＭＳ Ｐゴシック" panose="020B0600070205080204" pitchFamily="50" charset="-128"/>
                <a:ea typeface="ＭＳ Ｐゴシック" panose="020B0600070205080204" pitchFamily="50" charset="-128"/>
              </a:rPr>
              <a:t>を維持</a:t>
            </a:r>
            <a:endParaRPr kumimoji="1" lang="en-US" altLang="ja-JP" sz="1100" dirty="0">
              <a:latin typeface="ＭＳ Ｐゴシック" panose="020B0600070205080204" pitchFamily="50" charset="-128"/>
              <a:ea typeface="ＭＳ Ｐゴシック" panose="020B0600070205080204" pitchFamily="50" charset="-128"/>
            </a:endParaRPr>
          </a:p>
        </p:txBody>
      </p:sp>
      <p:sp>
        <p:nvSpPr>
          <p:cNvPr id="290" name="円形吹き出し 289"/>
          <p:cNvSpPr/>
          <p:nvPr/>
        </p:nvSpPr>
        <p:spPr>
          <a:xfrm>
            <a:off x="9578530" y="5688445"/>
            <a:ext cx="2446256" cy="664955"/>
          </a:xfrm>
          <a:prstGeom prst="wedgeEllipseCallout">
            <a:avLst>
              <a:gd name="adj1" fmla="val -31389"/>
              <a:gd name="adj2" fmla="val -64063"/>
            </a:avLst>
          </a:prstGeom>
          <a:ln>
            <a:solidFill>
              <a:srgbClr val="00B0F0"/>
            </a:solidFill>
          </a:ln>
        </p:spPr>
        <p:style>
          <a:lnRef idx="2">
            <a:schemeClr val="accent6"/>
          </a:lnRef>
          <a:fillRef idx="1">
            <a:schemeClr val="lt1"/>
          </a:fillRef>
          <a:effectRef idx="0">
            <a:schemeClr val="accent6"/>
          </a:effectRef>
          <a:fontRef idx="minor">
            <a:schemeClr val="dk1"/>
          </a:fontRef>
        </p:style>
        <p:txBody>
          <a:bodyPr lIns="55933" tIns="55933" rIns="55933" bIns="55933" rtlCol="0" anchor="ctr"/>
          <a:lstStyle/>
          <a:p>
            <a:pPr algn="ctr"/>
            <a:r>
              <a:rPr kumimoji="1" lang="ja-JP" altLang="en-US" sz="1100" dirty="0">
                <a:latin typeface="ＭＳ Ｐゴシック" panose="020B0600070205080204" pitchFamily="50" charset="-128"/>
                <a:ea typeface="ＭＳ Ｐゴシック" panose="020B0600070205080204" pitchFamily="50" charset="-128"/>
              </a:rPr>
              <a:t>⑦</a:t>
            </a:r>
            <a:r>
              <a:rPr kumimoji="1" lang="ja-JP" altLang="en-US" sz="1100" dirty="0" smtClean="0">
                <a:latin typeface="ＭＳ Ｐゴシック" panose="020B0600070205080204" pitchFamily="50" charset="-128"/>
                <a:ea typeface="ＭＳ Ｐゴシック" panose="020B0600070205080204" pitchFamily="50" charset="-128"/>
              </a:rPr>
              <a:t>年間通じて</a:t>
            </a:r>
            <a:endParaRPr kumimoji="1" lang="en-US" altLang="ja-JP" sz="1100" dirty="0" smtClean="0">
              <a:latin typeface="ＭＳ Ｐゴシック" panose="020B0600070205080204" pitchFamily="50" charset="-128"/>
              <a:ea typeface="ＭＳ Ｐゴシック" panose="020B0600070205080204" pitchFamily="50" charset="-128"/>
            </a:endParaRPr>
          </a:p>
          <a:p>
            <a:pPr algn="ctr"/>
            <a:r>
              <a:rPr kumimoji="1" lang="ja-JP" altLang="en-US" sz="1100" dirty="0" smtClean="0">
                <a:latin typeface="ＭＳ Ｐゴシック" panose="020B0600070205080204" pitchFamily="50" charset="-128"/>
                <a:ea typeface="ＭＳ Ｐゴシック" panose="020B0600070205080204" pitchFamily="50" charset="-128"/>
              </a:rPr>
              <a:t>対照区に比べ</a:t>
            </a:r>
            <a:endParaRPr kumimoji="1" lang="en-US" altLang="ja-JP" sz="1100" dirty="0" smtClean="0">
              <a:latin typeface="ＭＳ Ｐゴシック" panose="020B0600070205080204" pitchFamily="50" charset="-128"/>
              <a:ea typeface="ＭＳ Ｐゴシック" panose="020B0600070205080204" pitchFamily="50" charset="-128"/>
            </a:endParaRPr>
          </a:p>
          <a:p>
            <a:pPr algn="ctr"/>
            <a:r>
              <a:rPr kumimoji="1" lang="ja-JP" altLang="en-US" sz="1100" dirty="0" smtClean="0">
                <a:latin typeface="ＭＳ Ｐゴシック" panose="020B0600070205080204" pitchFamily="50" charset="-128"/>
                <a:ea typeface="ＭＳ Ｐゴシック" panose="020B0600070205080204" pitchFamily="50" charset="-128"/>
              </a:rPr>
              <a:t>実験区１の底質が良好</a:t>
            </a:r>
            <a:endParaRPr kumimoji="1" lang="en-US" altLang="ja-JP" sz="1100" dirty="0">
              <a:latin typeface="ＭＳ Ｐゴシック" panose="020B0600070205080204" pitchFamily="50" charset="-128"/>
              <a:ea typeface="ＭＳ Ｐゴシック" panose="020B0600070205080204" pitchFamily="50" charset="-128"/>
            </a:endParaRPr>
          </a:p>
        </p:txBody>
      </p:sp>
      <p:cxnSp>
        <p:nvCxnSpPr>
          <p:cNvPr id="140" name="直線矢印コネクタ 139"/>
          <p:cNvCxnSpPr/>
          <p:nvPr/>
        </p:nvCxnSpPr>
        <p:spPr>
          <a:xfrm flipV="1">
            <a:off x="6565234" y="7035524"/>
            <a:ext cx="0" cy="29082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直線矢印コネクタ 140"/>
          <p:cNvCxnSpPr/>
          <p:nvPr/>
        </p:nvCxnSpPr>
        <p:spPr>
          <a:xfrm>
            <a:off x="4990945" y="8495292"/>
            <a:ext cx="3134072" cy="66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4" name="円形吹き出し 283"/>
          <p:cNvSpPr/>
          <p:nvPr/>
        </p:nvSpPr>
        <p:spPr>
          <a:xfrm>
            <a:off x="4907801" y="7184886"/>
            <a:ext cx="1696581" cy="664955"/>
          </a:xfrm>
          <a:prstGeom prst="wedgeEllipseCallout">
            <a:avLst>
              <a:gd name="adj1" fmla="val 20661"/>
              <a:gd name="adj2" fmla="val 91371"/>
            </a:avLst>
          </a:prstGeom>
          <a:ln>
            <a:solidFill>
              <a:srgbClr val="FF0000"/>
            </a:solidFill>
          </a:ln>
        </p:spPr>
        <p:style>
          <a:lnRef idx="2">
            <a:schemeClr val="accent6"/>
          </a:lnRef>
          <a:fillRef idx="1">
            <a:schemeClr val="lt1"/>
          </a:fillRef>
          <a:effectRef idx="0">
            <a:schemeClr val="accent6"/>
          </a:effectRef>
          <a:fontRef idx="minor">
            <a:schemeClr val="dk1"/>
          </a:fontRef>
        </p:style>
        <p:txBody>
          <a:bodyPr lIns="55933" tIns="55933" rIns="55933" bIns="55933" rtlCol="0" anchor="ctr"/>
          <a:lstStyle/>
          <a:p>
            <a:pPr algn="ctr"/>
            <a:r>
              <a:rPr kumimoji="1" lang="ja-JP" altLang="en-US" sz="1100" dirty="0">
                <a:latin typeface="ＭＳ Ｐゴシック" panose="020B0600070205080204" pitchFamily="50" charset="-128"/>
                <a:ea typeface="ＭＳ Ｐゴシック" panose="020B0600070205080204" pitchFamily="50" charset="-128"/>
              </a:rPr>
              <a:t>③</a:t>
            </a:r>
            <a:r>
              <a:rPr kumimoji="1" lang="en-US" altLang="ja-JP" sz="1100" dirty="0" smtClean="0">
                <a:latin typeface="ＭＳ Ｐゴシック" panose="020B0600070205080204" pitchFamily="50" charset="-128"/>
                <a:ea typeface="ＭＳ Ｐゴシック" panose="020B0600070205080204" pitchFamily="50" charset="-128"/>
              </a:rPr>
              <a:t>9/27</a:t>
            </a:r>
            <a:r>
              <a:rPr kumimoji="1" lang="ja-JP" altLang="en-US" sz="1100" dirty="0" smtClean="0">
                <a:latin typeface="ＭＳ Ｐゴシック" panose="020B0600070205080204" pitchFamily="50" charset="-128"/>
                <a:ea typeface="ＭＳ Ｐゴシック" panose="020B0600070205080204" pitchFamily="50" charset="-128"/>
              </a:rPr>
              <a:t>～</a:t>
            </a:r>
            <a:r>
              <a:rPr kumimoji="1" lang="en-US" altLang="ja-JP" sz="1100" dirty="0" smtClean="0">
                <a:latin typeface="ＭＳ Ｐゴシック" panose="020B0600070205080204" pitchFamily="50" charset="-128"/>
                <a:ea typeface="ＭＳ Ｐゴシック" panose="020B0600070205080204" pitchFamily="50" charset="-128"/>
              </a:rPr>
              <a:t>5/17</a:t>
            </a:r>
          </a:p>
          <a:p>
            <a:pPr algn="ctr"/>
            <a:r>
              <a:rPr kumimoji="1" lang="ja-JP" altLang="en-US" sz="1100" dirty="0" smtClean="0">
                <a:latin typeface="ＭＳ Ｐゴシック" panose="020B0600070205080204" pitchFamily="50" charset="-128"/>
                <a:ea typeface="ＭＳ Ｐゴシック" panose="020B0600070205080204" pitchFamily="50" charset="-128"/>
              </a:rPr>
              <a:t>底質の攪乱が　　少ないと改善傾向</a:t>
            </a:r>
            <a:endParaRPr kumimoji="1" lang="en-US" altLang="ja-JP" sz="1100" dirty="0">
              <a:latin typeface="ＭＳ Ｐゴシック" panose="020B0600070205080204" pitchFamily="50" charset="-128"/>
              <a:ea typeface="ＭＳ Ｐゴシック" panose="020B0600070205080204" pitchFamily="50" charset="-128"/>
            </a:endParaRPr>
          </a:p>
        </p:txBody>
      </p:sp>
      <p:sp>
        <p:nvSpPr>
          <p:cNvPr id="136" name="円形吹き出し 135"/>
          <p:cNvSpPr/>
          <p:nvPr/>
        </p:nvSpPr>
        <p:spPr>
          <a:xfrm>
            <a:off x="4972248" y="9374757"/>
            <a:ext cx="1601078" cy="664955"/>
          </a:xfrm>
          <a:prstGeom prst="wedgeEllipseCallout">
            <a:avLst>
              <a:gd name="adj1" fmla="val 37758"/>
              <a:gd name="adj2" fmla="val -4875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lIns="55933" tIns="55933" rIns="55933" bIns="55933" rtlCol="0" anchor="ctr"/>
          <a:lstStyle/>
          <a:p>
            <a:pPr algn="ctr"/>
            <a:r>
              <a:rPr kumimoji="1" lang="ja-JP" altLang="en-US" sz="1100" dirty="0" smtClean="0">
                <a:latin typeface="ＭＳ Ｐゴシック" panose="020B0600070205080204" pitchFamily="50" charset="-128"/>
                <a:ea typeface="ＭＳ Ｐゴシック" panose="020B0600070205080204" pitchFamily="50" charset="-128"/>
              </a:rPr>
              <a:t>②</a:t>
            </a:r>
            <a:r>
              <a:rPr kumimoji="1" lang="en-US" altLang="ja-JP" sz="1100" dirty="0" smtClean="0">
                <a:latin typeface="ＭＳ Ｐゴシック" panose="020B0600070205080204" pitchFamily="50" charset="-128"/>
                <a:ea typeface="ＭＳ Ｐゴシック" panose="020B0600070205080204" pitchFamily="50" charset="-128"/>
              </a:rPr>
              <a:t>8/23</a:t>
            </a:r>
            <a:r>
              <a:rPr kumimoji="1" lang="ja-JP" altLang="en-US" sz="1100" dirty="0" smtClean="0">
                <a:latin typeface="ＭＳ Ｐゴシック" panose="020B0600070205080204" pitchFamily="50" charset="-128"/>
                <a:ea typeface="ＭＳ Ｐゴシック" panose="020B0600070205080204" pitchFamily="50" charset="-128"/>
              </a:rPr>
              <a:t>～</a:t>
            </a:r>
            <a:r>
              <a:rPr kumimoji="1" lang="en-US" altLang="ja-JP" sz="1100" dirty="0" smtClean="0">
                <a:latin typeface="ＭＳ Ｐゴシック" panose="020B0600070205080204" pitchFamily="50" charset="-128"/>
                <a:ea typeface="ＭＳ Ｐゴシック" panose="020B0600070205080204" pitchFamily="50" charset="-128"/>
              </a:rPr>
              <a:t>9/27</a:t>
            </a:r>
          </a:p>
          <a:p>
            <a:pPr algn="ctr"/>
            <a:r>
              <a:rPr kumimoji="1" lang="ja-JP" altLang="en-US" sz="1100" dirty="0" smtClean="0">
                <a:latin typeface="ＭＳ Ｐゴシック" panose="020B0600070205080204" pitchFamily="50" charset="-128"/>
                <a:ea typeface="ＭＳ Ｐゴシック" panose="020B0600070205080204" pitchFamily="50" charset="-128"/>
              </a:rPr>
              <a:t>堆積により底質悪化</a:t>
            </a:r>
            <a:endParaRPr kumimoji="1" lang="en-US" altLang="ja-JP" sz="1100" dirty="0" smtClean="0">
              <a:latin typeface="ＭＳ Ｐゴシック" panose="020B0600070205080204" pitchFamily="50" charset="-128"/>
              <a:ea typeface="ＭＳ Ｐゴシック" panose="020B0600070205080204" pitchFamily="50" charset="-128"/>
            </a:endParaRPr>
          </a:p>
        </p:txBody>
      </p:sp>
      <p:cxnSp>
        <p:nvCxnSpPr>
          <p:cNvPr id="142" name="直線矢印コネクタ 141"/>
          <p:cNvCxnSpPr/>
          <p:nvPr/>
        </p:nvCxnSpPr>
        <p:spPr>
          <a:xfrm flipV="1">
            <a:off x="10312270" y="7068708"/>
            <a:ext cx="0" cy="29082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直線矢印コネクタ 142"/>
          <p:cNvCxnSpPr/>
          <p:nvPr/>
        </p:nvCxnSpPr>
        <p:spPr>
          <a:xfrm>
            <a:off x="8729889" y="8516626"/>
            <a:ext cx="3134072" cy="66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1" name="円形吹き出し 290"/>
          <p:cNvSpPr/>
          <p:nvPr/>
        </p:nvSpPr>
        <p:spPr>
          <a:xfrm>
            <a:off x="8719204" y="6837107"/>
            <a:ext cx="1572301" cy="667006"/>
          </a:xfrm>
          <a:prstGeom prst="wedgeEllipseCallout">
            <a:avLst>
              <a:gd name="adj1" fmla="val -9916"/>
              <a:gd name="adj2" fmla="val 78345"/>
            </a:avLst>
          </a:prstGeom>
          <a:ln>
            <a:solidFill>
              <a:srgbClr val="FF0000"/>
            </a:solidFill>
          </a:ln>
        </p:spPr>
        <p:style>
          <a:lnRef idx="2">
            <a:schemeClr val="accent6"/>
          </a:lnRef>
          <a:fillRef idx="1">
            <a:schemeClr val="lt1"/>
          </a:fillRef>
          <a:effectRef idx="0">
            <a:schemeClr val="accent6"/>
          </a:effectRef>
          <a:fontRef idx="minor">
            <a:schemeClr val="dk1"/>
          </a:fontRef>
        </p:style>
        <p:txBody>
          <a:bodyPr lIns="55933" tIns="55933" rIns="55933" bIns="55933" rtlCol="0" anchor="ctr"/>
          <a:lstStyle/>
          <a:p>
            <a:pPr algn="ctr"/>
            <a:r>
              <a:rPr kumimoji="1" lang="ja-JP" altLang="en-US" sz="1100" dirty="0">
                <a:latin typeface="ＭＳ Ｐゴシック" panose="020B0600070205080204" pitchFamily="50" charset="-128"/>
                <a:ea typeface="ＭＳ Ｐゴシック" panose="020B0600070205080204" pitchFamily="50" charset="-128"/>
              </a:rPr>
              <a:t>⑤</a:t>
            </a:r>
            <a:r>
              <a:rPr kumimoji="1" lang="en-US" altLang="ja-JP" sz="1100" dirty="0" smtClean="0">
                <a:latin typeface="ＭＳ Ｐゴシック" panose="020B0600070205080204" pitchFamily="50" charset="-128"/>
                <a:ea typeface="ＭＳ Ｐゴシック" panose="020B0600070205080204" pitchFamily="50" charset="-128"/>
              </a:rPr>
              <a:t>2/13</a:t>
            </a:r>
          </a:p>
          <a:p>
            <a:pPr algn="ctr"/>
            <a:r>
              <a:rPr kumimoji="1" lang="ja-JP" altLang="en-US" sz="1100" dirty="0" smtClean="0">
                <a:latin typeface="ＭＳ Ｐゴシック" panose="020B0600070205080204" pitchFamily="50" charset="-128"/>
                <a:ea typeface="ＭＳ Ｐゴシック" panose="020B0600070205080204" pitchFamily="50" charset="-128"/>
              </a:rPr>
              <a:t>全観測結果中</a:t>
            </a:r>
            <a:endParaRPr kumimoji="1" lang="en-US" altLang="ja-JP" sz="1100" dirty="0" smtClean="0">
              <a:latin typeface="ＭＳ Ｐゴシック" panose="020B0600070205080204" pitchFamily="50" charset="-128"/>
              <a:ea typeface="ＭＳ Ｐゴシック" panose="020B0600070205080204" pitchFamily="50" charset="-128"/>
            </a:endParaRPr>
          </a:p>
          <a:p>
            <a:pPr algn="ctr"/>
            <a:r>
              <a:rPr kumimoji="1" lang="ja-JP" altLang="en-US" sz="1100" dirty="0" smtClean="0">
                <a:latin typeface="ＭＳ Ｐゴシック" panose="020B0600070205080204" pitchFamily="50" charset="-128"/>
                <a:ea typeface="ＭＳ Ｐゴシック" panose="020B0600070205080204" pitchFamily="50" charset="-128"/>
              </a:rPr>
              <a:t>底質が最も良好</a:t>
            </a:r>
            <a:endParaRPr kumimoji="1" lang="en-US" altLang="ja-JP" sz="1100" dirty="0">
              <a:latin typeface="ＭＳ Ｐゴシック" panose="020B0600070205080204" pitchFamily="50" charset="-128"/>
              <a:ea typeface="ＭＳ Ｐゴシック" panose="020B0600070205080204" pitchFamily="50" charset="-128"/>
            </a:endParaRPr>
          </a:p>
        </p:txBody>
      </p:sp>
      <p:sp>
        <p:nvSpPr>
          <p:cNvPr id="288" name="円形吹き出し 287"/>
          <p:cNvSpPr/>
          <p:nvPr/>
        </p:nvSpPr>
        <p:spPr>
          <a:xfrm>
            <a:off x="8707216" y="9287732"/>
            <a:ext cx="2075137" cy="664955"/>
          </a:xfrm>
          <a:prstGeom prst="wedgeEllipseCallout">
            <a:avLst>
              <a:gd name="adj1" fmla="val 16819"/>
              <a:gd name="adj2" fmla="val -80022"/>
            </a:avLst>
          </a:prstGeom>
          <a:ln>
            <a:solidFill>
              <a:srgbClr val="00B0F0"/>
            </a:solidFill>
          </a:ln>
        </p:spPr>
        <p:style>
          <a:lnRef idx="2">
            <a:schemeClr val="accent6"/>
          </a:lnRef>
          <a:fillRef idx="1">
            <a:schemeClr val="lt1"/>
          </a:fillRef>
          <a:effectRef idx="0">
            <a:schemeClr val="accent6"/>
          </a:effectRef>
          <a:fontRef idx="minor">
            <a:schemeClr val="dk1"/>
          </a:fontRef>
        </p:style>
        <p:txBody>
          <a:bodyPr lIns="55933" tIns="55933" rIns="55933" bIns="55933" rtlCol="0" anchor="ctr"/>
          <a:lstStyle/>
          <a:p>
            <a:pPr algn="ctr"/>
            <a:r>
              <a:rPr kumimoji="1" lang="ja-JP" altLang="en-US" sz="1100" dirty="0">
                <a:latin typeface="ＭＳ Ｐゴシック" panose="020B0600070205080204" pitchFamily="50" charset="-128"/>
                <a:ea typeface="ＭＳ Ｐゴシック" panose="020B0600070205080204" pitchFamily="50" charset="-128"/>
              </a:rPr>
              <a:t>⑦</a:t>
            </a:r>
            <a:r>
              <a:rPr kumimoji="1" lang="ja-JP" altLang="en-US" sz="1100" dirty="0" smtClean="0">
                <a:latin typeface="ＭＳ Ｐゴシック" panose="020B0600070205080204" pitchFamily="50" charset="-128"/>
                <a:ea typeface="ＭＳ Ｐゴシック" panose="020B0600070205080204" pitchFamily="50" charset="-128"/>
              </a:rPr>
              <a:t>年間通じて</a:t>
            </a:r>
            <a:endParaRPr kumimoji="1" lang="en-US" altLang="ja-JP" sz="1100" dirty="0" smtClean="0">
              <a:latin typeface="ＭＳ Ｐゴシック" panose="020B0600070205080204" pitchFamily="50" charset="-128"/>
              <a:ea typeface="ＭＳ Ｐゴシック" panose="020B0600070205080204" pitchFamily="50" charset="-128"/>
            </a:endParaRPr>
          </a:p>
          <a:p>
            <a:pPr algn="ctr"/>
            <a:r>
              <a:rPr kumimoji="1" lang="ja-JP" altLang="en-US" sz="1100" dirty="0" smtClean="0">
                <a:latin typeface="ＭＳ Ｐゴシック" panose="020B0600070205080204" pitchFamily="50" charset="-128"/>
                <a:ea typeface="ＭＳ Ｐゴシック" panose="020B0600070205080204" pitchFamily="50" charset="-128"/>
              </a:rPr>
              <a:t>対照区に比べ</a:t>
            </a:r>
            <a:endParaRPr kumimoji="1" lang="en-US" altLang="ja-JP" sz="1100" dirty="0" smtClean="0">
              <a:latin typeface="ＭＳ Ｐゴシック" panose="020B0600070205080204" pitchFamily="50" charset="-128"/>
              <a:ea typeface="ＭＳ Ｐゴシック" panose="020B0600070205080204" pitchFamily="50" charset="-128"/>
            </a:endParaRPr>
          </a:p>
          <a:p>
            <a:pPr algn="ctr"/>
            <a:r>
              <a:rPr kumimoji="1" lang="ja-JP" altLang="en-US" sz="1100" dirty="0" smtClean="0">
                <a:latin typeface="ＭＳ Ｐゴシック" panose="020B0600070205080204" pitchFamily="50" charset="-128"/>
                <a:ea typeface="ＭＳ Ｐゴシック" panose="020B0600070205080204" pitchFamily="50" charset="-128"/>
              </a:rPr>
              <a:t>実験区１の底質が良好</a:t>
            </a:r>
            <a:endParaRPr kumimoji="1" lang="en-US" altLang="ja-JP" sz="1100" dirty="0">
              <a:latin typeface="ＭＳ Ｐゴシック" panose="020B0600070205080204" pitchFamily="50" charset="-128"/>
              <a:ea typeface="ＭＳ Ｐゴシック" panose="020B0600070205080204" pitchFamily="50" charset="-128"/>
            </a:endParaRPr>
          </a:p>
        </p:txBody>
      </p:sp>
      <p:cxnSp>
        <p:nvCxnSpPr>
          <p:cNvPr id="144" name="直線矢印コネクタ 143"/>
          <p:cNvCxnSpPr/>
          <p:nvPr/>
        </p:nvCxnSpPr>
        <p:spPr>
          <a:xfrm flipV="1">
            <a:off x="2674870" y="3445172"/>
            <a:ext cx="0" cy="29211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直線矢印コネクタ 144"/>
          <p:cNvCxnSpPr/>
          <p:nvPr/>
        </p:nvCxnSpPr>
        <p:spPr>
          <a:xfrm>
            <a:off x="1100581" y="4915329"/>
            <a:ext cx="3134072" cy="66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3" name="円形吹き出し 282"/>
          <p:cNvSpPr/>
          <p:nvPr/>
        </p:nvSpPr>
        <p:spPr>
          <a:xfrm>
            <a:off x="1276445" y="3423402"/>
            <a:ext cx="1616205" cy="752207"/>
          </a:xfrm>
          <a:prstGeom prst="wedgeEllipseCallout">
            <a:avLst>
              <a:gd name="adj1" fmla="val 12268"/>
              <a:gd name="adj2" fmla="val 98046"/>
            </a:avLst>
          </a:prstGeom>
          <a:ln>
            <a:solidFill>
              <a:schemeClr val="bg1">
                <a:lumMod val="65000"/>
              </a:schemeClr>
            </a:solidFill>
          </a:ln>
        </p:spPr>
        <p:style>
          <a:lnRef idx="2">
            <a:schemeClr val="accent6"/>
          </a:lnRef>
          <a:fillRef idx="1">
            <a:schemeClr val="lt1"/>
          </a:fillRef>
          <a:effectRef idx="0">
            <a:schemeClr val="accent6"/>
          </a:effectRef>
          <a:fontRef idx="minor">
            <a:schemeClr val="dk1"/>
          </a:fontRef>
        </p:style>
        <p:txBody>
          <a:bodyPr lIns="55933" tIns="55933" rIns="55933" bIns="55933" rtlCol="0" anchor="ctr"/>
          <a:lstStyle/>
          <a:p>
            <a:pPr algn="ctr"/>
            <a:r>
              <a:rPr kumimoji="1" lang="ja-JP" altLang="en-US" sz="1100" dirty="0" smtClean="0">
                <a:latin typeface="ＭＳ Ｐゴシック" panose="020B0600070205080204" pitchFamily="50" charset="-128"/>
                <a:ea typeface="ＭＳ Ｐゴシック" panose="020B0600070205080204" pitchFamily="50" charset="-128"/>
              </a:rPr>
              <a:t>①散布直後だが</a:t>
            </a:r>
            <a:endParaRPr kumimoji="1" lang="en-US" altLang="ja-JP" sz="1100" dirty="0" smtClean="0">
              <a:latin typeface="ＭＳ Ｐゴシック" panose="020B0600070205080204" pitchFamily="50" charset="-128"/>
              <a:ea typeface="ＭＳ Ｐゴシック" panose="020B0600070205080204" pitchFamily="50" charset="-128"/>
            </a:endParaRPr>
          </a:p>
          <a:p>
            <a:pPr algn="ctr"/>
            <a:r>
              <a:rPr kumimoji="1" lang="ja-JP" altLang="en-US" sz="1100" dirty="0" smtClean="0">
                <a:latin typeface="ＭＳ Ｐゴシック" panose="020B0600070205080204" pitchFamily="50" charset="-128"/>
                <a:ea typeface="ＭＳ Ｐゴシック" panose="020B0600070205080204" pitchFamily="50" charset="-128"/>
              </a:rPr>
              <a:t>下水放流があり底質改善傾向は見られない</a:t>
            </a:r>
            <a:endParaRPr kumimoji="1" lang="en-US" altLang="ja-JP" sz="1100" dirty="0">
              <a:latin typeface="ＭＳ Ｐゴシック" panose="020B0600070205080204" pitchFamily="50" charset="-128"/>
              <a:ea typeface="ＭＳ Ｐゴシック" panose="020B0600070205080204" pitchFamily="50" charset="-128"/>
            </a:endParaRPr>
          </a:p>
        </p:txBody>
      </p:sp>
      <p:sp>
        <p:nvSpPr>
          <p:cNvPr id="148" name="円形吹き出し 147"/>
          <p:cNvSpPr/>
          <p:nvPr/>
        </p:nvSpPr>
        <p:spPr>
          <a:xfrm>
            <a:off x="6627225" y="5804949"/>
            <a:ext cx="1634509" cy="664955"/>
          </a:xfrm>
          <a:prstGeom prst="wedgeEllipseCallout">
            <a:avLst>
              <a:gd name="adj1" fmla="val -34848"/>
              <a:gd name="adj2" fmla="val -104612"/>
            </a:avLst>
          </a:prstGeom>
          <a:ln>
            <a:solidFill>
              <a:srgbClr val="FF0000"/>
            </a:solidFill>
          </a:ln>
        </p:spPr>
        <p:style>
          <a:lnRef idx="2">
            <a:schemeClr val="accent6"/>
          </a:lnRef>
          <a:fillRef idx="1">
            <a:schemeClr val="lt1"/>
          </a:fillRef>
          <a:effectRef idx="0">
            <a:schemeClr val="accent6"/>
          </a:effectRef>
          <a:fontRef idx="minor">
            <a:schemeClr val="dk1"/>
          </a:fontRef>
        </p:style>
        <p:txBody>
          <a:bodyPr lIns="55933" tIns="55933" rIns="55933" bIns="55933" rtlCol="0" anchor="ctr"/>
          <a:lstStyle/>
          <a:p>
            <a:pPr algn="ctr"/>
            <a:r>
              <a:rPr kumimoji="1" lang="ja-JP" altLang="en-US" sz="1100" dirty="0" smtClean="0">
                <a:latin typeface="ＭＳ Ｐゴシック" panose="020B0600070205080204" pitchFamily="50" charset="-128"/>
                <a:ea typeface="ＭＳ Ｐゴシック" panose="020B0600070205080204" pitchFamily="50" charset="-128"/>
              </a:rPr>
              <a:t>②</a:t>
            </a:r>
            <a:r>
              <a:rPr kumimoji="1" lang="en-US" altLang="ja-JP" sz="1100" dirty="0" smtClean="0">
                <a:latin typeface="ＭＳ Ｐゴシック" panose="020B0600070205080204" pitchFamily="50" charset="-128"/>
                <a:ea typeface="ＭＳ Ｐゴシック" panose="020B0600070205080204" pitchFamily="50" charset="-128"/>
              </a:rPr>
              <a:t>8/23</a:t>
            </a:r>
            <a:r>
              <a:rPr kumimoji="1" lang="ja-JP" altLang="en-US" sz="1100" dirty="0" smtClean="0">
                <a:latin typeface="ＭＳ Ｐゴシック" panose="020B0600070205080204" pitchFamily="50" charset="-128"/>
                <a:ea typeface="ＭＳ Ｐゴシック" panose="020B0600070205080204" pitchFamily="50" charset="-128"/>
              </a:rPr>
              <a:t>～</a:t>
            </a:r>
            <a:r>
              <a:rPr kumimoji="1" lang="en-US" altLang="ja-JP" sz="1100" dirty="0" smtClean="0">
                <a:latin typeface="ＭＳ Ｐゴシック" panose="020B0600070205080204" pitchFamily="50" charset="-128"/>
                <a:ea typeface="ＭＳ Ｐゴシック" panose="020B0600070205080204" pitchFamily="50" charset="-128"/>
              </a:rPr>
              <a:t>9/27</a:t>
            </a:r>
          </a:p>
          <a:p>
            <a:pPr algn="ctr"/>
            <a:r>
              <a:rPr kumimoji="1" lang="ja-JP" altLang="en-US" sz="1100" dirty="0" smtClean="0">
                <a:latin typeface="ＭＳ Ｐゴシック" panose="020B0600070205080204" pitchFamily="50" charset="-128"/>
                <a:ea typeface="ＭＳ Ｐゴシック" panose="020B0600070205080204" pitchFamily="50" charset="-128"/>
              </a:rPr>
              <a:t>堆積により底質悪化</a:t>
            </a:r>
            <a:endParaRPr kumimoji="1" lang="en-US" altLang="ja-JP" sz="1100" dirty="0" smtClean="0">
              <a:latin typeface="ＭＳ Ｐゴシック" panose="020B0600070205080204" pitchFamily="50" charset="-128"/>
              <a:ea typeface="ＭＳ Ｐゴシック" panose="020B0600070205080204" pitchFamily="50" charset="-128"/>
            </a:endParaRPr>
          </a:p>
        </p:txBody>
      </p:sp>
      <p:sp>
        <p:nvSpPr>
          <p:cNvPr id="153" name="円形吹き出し 152"/>
          <p:cNvSpPr/>
          <p:nvPr/>
        </p:nvSpPr>
        <p:spPr>
          <a:xfrm>
            <a:off x="2966511" y="8757287"/>
            <a:ext cx="1616205" cy="752207"/>
          </a:xfrm>
          <a:prstGeom prst="wedgeEllipseCallout">
            <a:avLst>
              <a:gd name="adj1" fmla="val -72956"/>
              <a:gd name="adj2" fmla="val -28133"/>
            </a:avLst>
          </a:prstGeom>
          <a:ln>
            <a:solidFill>
              <a:schemeClr val="bg1">
                <a:lumMod val="65000"/>
              </a:schemeClr>
            </a:solidFill>
          </a:ln>
        </p:spPr>
        <p:style>
          <a:lnRef idx="2">
            <a:schemeClr val="accent6"/>
          </a:lnRef>
          <a:fillRef idx="1">
            <a:schemeClr val="lt1"/>
          </a:fillRef>
          <a:effectRef idx="0">
            <a:schemeClr val="accent6"/>
          </a:effectRef>
          <a:fontRef idx="minor">
            <a:schemeClr val="dk1"/>
          </a:fontRef>
        </p:style>
        <p:txBody>
          <a:bodyPr lIns="55933" tIns="55933" rIns="55933" bIns="55933" rtlCol="0" anchor="ctr"/>
          <a:lstStyle/>
          <a:p>
            <a:pPr algn="ctr"/>
            <a:r>
              <a:rPr kumimoji="1" lang="ja-JP" altLang="en-US" sz="1100" dirty="0" smtClean="0">
                <a:latin typeface="ＭＳ Ｐゴシック" panose="020B0600070205080204" pitchFamily="50" charset="-128"/>
                <a:ea typeface="ＭＳ Ｐゴシック" panose="020B0600070205080204" pitchFamily="50" charset="-128"/>
              </a:rPr>
              <a:t>①散布直後だが</a:t>
            </a:r>
            <a:endParaRPr kumimoji="1" lang="en-US" altLang="ja-JP" sz="1100" dirty="0" smtClean="0">
              <a:latin typeface="ＭＳ Ｐゴシック" panose="020B0600070205080204" pitchFamily="50" charset="-128"/>
              <a:ea typeface="ＭＳ Ｐゴシック" panose="020B0600070205080204" pitchFamily="50" charset="-128"/>
            </a:endParaRPr>
          </a:p>
          <a:p>
            <a:pPr algn="ctr"/>
            <a:r>
              <a:rPr kumimoji="1" lang="ja-JP" altLang="en-US" sz="1100" dirty="0" smtClean="0">
                <a:latin typeface="ＭＳ Ｐゴシック" panose="020B0600070205080204" pitchFamily="50" charset="-128"/>
                <a:ea typeface="ＭＳ Ｐゴシック" panose="020B0600070205080204" pitchFamily="50" charset="-128"/>
              </a:rPr>
              <a:t>下水放流があり底質改善傾向は見られない</a:t>
            </a:r>
            <a:endParaRPr kumimoji="1" lang="en-US" altLang="ja-JP" sz="1100" dirty="0">
              <a:latin typeface="ＭＳ Ｐゴシック" panose="020B0600070205080204" pitchFamily="50" charset="-128"/>
              <a:ea typeface="ＭＳ Ｐゴシック" panose="020B0600070205080204" pitchFamily="50" charset="-128"/>
            </a:endParaRPr>
          </a:p>
        </p:txBody>
      </p:sp>
      <p:sp>
        <p:nvSpPr>
          <p:cNvPr id="154" name="テキスト ボックス 3">
            <a:extLst>
              <a:ext uri="{FF2B5EF4-FFF2-40B4-BE49-F238E27FC236}">
                <a16:creationId xmlns:a16="http://schemas.microsoft.com/office/drawing/2014/main" id="{DB4CE161-E48F-4601-84F0-45A1621F2695}"/>
              </a:ext>
            </a:extLst>
          </p:cNvPr>
          <p:cNvSpPr txBox="1"/>
          <p:nvPr/>
        </p:nvSpPr>
        <p:spPr>
          <a:xfrm>
            <a:off x="0" y="-16013"/>
            <a:ext cx="10585874" cy="63128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５</a:t>
            </a:r>
            <a:r>
              <a:rPr lang="zh-TW"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zh-TW"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試行実施</a:t>
            </a:r>
            <a:r>
              <a:rPr lang="zh-TW"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結果</a:t>
            </a:r>
            <a:r>
              <a:rPr lang="ja-JP"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の検証</a:t>
            </a: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　　５．２　検証結果に対する原因の考察</a:t>
            </a:r>
            <a:endParaRPr lang="zh-TW"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7456168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90878" y="8858755"/>
            <a:ext cx="14423802" cy="1754326"/>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7" name="表 16">
            <a:extLst>
              <a:ext uri="{FF2B5EF4-FFF2-40B4-BE49-F238E27FC236}">
                <a16:creationId xmlns:a16="http://schemas.microsoft.com/office/drawing/2014/main" id="{D7F2FBA7-ABBD-4074-8C34-613E782EAC07}"/>
              </a:ext>
            </a:extLst>
          </p:cNvPr>
          <p:cNvGraphicFramePr>
            <a:graphicFrameLocks noGrp="1"/>
          </p:cNvGraphicFramePr>
          <p:nvPr>
            <p:extLst>
              <p:ext uri="{D42A27DB-BD31-4B8C-83A1-F6EECF244321}">
                <p14:modId xmlns:p14="http://schemas.microsoft.com/office/powerpoint/2010/main" val="381573360"/>
              </p:ext>
            </p:extLst>
          </p:nvPr>
        </p:nvGraphicFramePr>
        <p:xfrm>
          <a:off x="-325" y="640596"/>
          <a:ext cx="15120000" cy="458938"/>
        </p:xfrm>
        <a:graphic>
          <a:graphicData uri="http://schemas.openxmlformats.org/drawingml/2006/table">
            <a:tbl>
              <a:tblPr firstRow="1" bandRow="1">
                <a:tableStyleId>{5C22544A-7EE6-4342-B048-85BDC9FD1C3A}</a:tableStyleId>
              </a:tblPr>
              <a:tblGrid>
                <a:gridCol w="15120000">
                  <a:extLst>
                    <a:ext uri="{9D8B030D-6E8A-4147-A177-3AD203B41FA5}">
                      <a16:colId xmlns:a16="http://schemas.microsoft.com/office/drawing/2014/main" val="3578394316"/>
                    </a:ext>
                  </a:extLst>
                </a:gridCol>
              </a:tblGrid>
              <a:tr h="458938">
                <a:tc>
                  <a:txBody>
                    <a:bodyPr/>
                    <a:lstStyle/>
                    <a:p>
                      <a:pPr algn="ctr"/>
                      <a:r>
                        <a:rPr kumimoji="1" lang="ja-JP" altLang="en-US" sz="1900" dirty="0">
                          <a:latin typeface="ＭＳ ゴシック" panose="020B0609070205080204" pitchFamily="49" charset="-128"/>
                          <a:ea typeface="ＭＳ ゴシック" panose="020B0609070205080204" pitchFamily="49" charset="-128"/>
                        </a:rPr>
                        <a:t>試行実施結果のまとめ</a:t>
                      </a:r>
                      <a:endParaRPr kumimoji="1" lang="en-US" altLang="ja-JP" sz="1900" dirty="0">
                        <a:latin typeface="ＭＳ ゴシック" panose="020B0609070205080204" pitchFamily="49" charset="-128"/>
                        <a:ea typeface="ＭＳ ゴシック" panose="020B0609070205080204" pitchFamily="49" charset="-128"/>
                      </a:endParaRPr>
                    </a:p>
                  </a:txBody>
                  <a:tcPr marL="142071" marR="142071" marT="71035" marB="71035" anchor="ctr">
                    <a:solidFill>
                      <a:srgbClr val="FF66CC"/>
                    </a:solidFill>
                  </a:tcPr>
                </a:tc>
                <a:extLst>
                  <a:ext uri="{0D108BD9-81ED-4DB2-BD59-A6C34878D82A}">
                    <a16:rowId xmlns:a16="http://schemas.microsoft.com/office/drawing/2014/main" val="3349066960"/>
                  </a:ext>
                </a:extLst>
              </a:tr>
            </a:tbl>
          </a:graphicData>
        </a:graphic>
      </p:graphicFrame>
      <p:sp>
        <p:nvSpPr>
          <p:cNvPr id="18" name="正方形/長方形 17">
            <a:extLst>
              <a:ext uri="{FF2B5EF4-FFF2-40B4-BE49-F238E27FC236}">
                <a16:creationId xmlns:a16="http://schemas.microsoft.com/office/drawing/2014/main" id="{7B8B2E89-8F78-401E-84C9-97230D25329D}"/>
              </a:ext>
            </a:extLst>
          </p:cNvPr>
          <p:cNvSpPr/>
          <p:nvPr/>
        </p:nvSpPr>
        <p:spPr>
          <a:xfrm>
            <a:off x="0" y="0"/>
            <a:ext cx="15119350" cy="615267"/>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sp>
        <p:nvSpPr>
          <p:cNvPr id="20" name="テキスト ボックス 3">
            <a:extLst>
              <a:ext uri="{FF2B5EF4-FFF2-40B4-BE49-F238E27FC236}">
                <a16:creationId xmlns:a16="http://schemas.microsoft.com/office/drawing/2014/main" id="{CAEC8E33-2818-4574-8D8C-5A019D018BB8}"/>
              </a:ext>
            </a:extLst>
          </p:cNvPr>
          <p:cNvSpPr txBox="1"/>
          <p:nvPr/>
        </p:nvSpPr>
        <p:spPr>
          <a:xfrm>
            <a:off x="0" y="-16013"/>
            <a:ext cx="10585874" cy="63128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６． </a:t>
            </a:r>
            <a:r>
              <a:rPr lang="zh-TW"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試行</a:t>
            </a:r>
            <a:r>
              <a:rPr lang="zh-TW"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実施結果</a:t>
            </a: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のまとめ</a:t>
            </a:r>
            <a:endParaRPr lang="zh-TW"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2" name="スライド番号プレースホルダー 1"/>
          <p:cNvSpPr>
            <a:spLocks noGrp="1"/>
          </p:cNvSpPr>
          <p:nvPr>
            <p:ph type="sldNum" sz="quarter" idx="12"/>
          </p:nvPr>
        </p:nvSpPr>
        <p:spPr>
          <a:xfrm>
            <a:off x="14575340" y="10223992"/>
            <a:ext cx="648000" cy="360000"/>
          </a:xfrm>
        </p:spPr>
        <p:txBody>
          <a:bodyPr/>
          <a:lstStyle/>
          <a:p>
            <a:fld id="{F7809CC4-BC24-49F4-821D-E9970E7A63E4}" type="slidenum">
              <a:rPr kumimoji="1" lang="ja-JP" altLang="en-US" smtClean="0"/>
              <a:pPr/>
              <a:t>25</a:t>
            </a:fld>
            <a:endParaRPr kumimoji="1" lang="ja-JP" altLang="en-US" dirty="0"/>
          </a:p>
        </p:txBody>
      </p:sp>
      <p:graphicFrame>
        <p:nvGraphicFramePr>
          <p:cNvPr id="4" name="表 3"/>
          <p:cNvGraphicFramePr>
            <a:graphicFrameLocks noGrp="1"/>
          </p:cNvGraphicFramePr>
          <p:nvPr>
            <p:extLst>
              <p:ext uri="{D42A27DB-BD31-4B8C-83A1-F6EECF244321}">
                <p14:modId xmlns:p14="http://schemas.microsoft.com/office/powerpoint/2010/main" val="3655534690"/>
              </p:ext>
            </p:extLst>
          </p:nvPr>
        </p:nvGraphicFramePr>
        <p:xfrm>
          <a:off x="290879" y="2264229"/>
          <a:ext cx="14423801" cy="6374445"/>
        </p:xfrm>
        <a:graphic>
          <a:graphicData uri="http://schemas.openxmlformats.org/drawingml/2006/table">
            <a:tbl>
              <a:tblPr firstRow="1" bandRow="1">
                <a:tableStyleId>{5C22544A-7EE6-4342-B048-85BDC9FD1C3A}</a:tableStyleId>
              </a:tblPr>
              <a:tblGrid>
                <a:gridCol w="3038452">
                  <a:extLst>
                    <a:ext uri="{9D8B030D-6E8A-4147-A177-3AD203B41FA5}">
                      <a16:colId xmlns:a16="http://schemas.microsoft.com/office/drawing/2014/main" val="1063321374"/>
                    </a:ext>
                  </a:extLst>
                </a:gridCol>
                <a:gridCol w="6316158">
                  <a:extLst>
                    <a:ext uri="{9D8B030D-6E8A-4147-A177-3AD203B41FA5}">
                      <a16:colId xmlns:a16="http://schemas.microsoft.com/office/drawing/2014/main" val="219656951"/>
                    </a:ext>
                  </a:extLst>
                </a:gridCol>
                <a:gridCol w="5069191">
                  <a:extLst>
                    <a:ext uri="{9D8B030D-6E8A-4147-A177-3AD203B41FA5}">
                      <a16:colId xmlns:a16="http://schemas.microsoft.com/office/drawing/2014/main" val="708218209"/>
                    </a:ext>
                  </a:extLst>
                </a:gridCol>
              </a:tblGrid>
              <a:tr h="391885">
                <a:tc>
                  <a:txBody>
                    <a:bodyPr/>
                    <a:lstStyle/>
                    <a:p>
                      <a:pPr algn="ct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項目</a:t>
                      </a:r>
                      <a:endParaRPr kumimoji="1" lang="ja-JP" altLang="en-US" sz="1800"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検証結果</a:t>
                      </a:r>
                      <a:endParaRPr kumimoji="1" lang="ja-JP" altLang="en-US" sz="1800"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評価</a:t>
                      </a:r>
                      <a:endParaRPr kumimoji="1" lang="ja-JP" altLang="en-US" sz="1800"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910419300"/>
                  </a:ext>
                </a:extLst>
              </a:tr>
              <a:tr h="1867760">
                <a:tc>
                  <a:txBody>
                    <a:bodyPr/>
                    <a:lstStyle/>
                    <a:p>
                      <a:pPr algn="ct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p>
                      <a:pPr algn="ct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sz="1800" b="0" dirty="0" smtClean="0">
                          <a:latin typeface="ＭＳ Ｐゴシック" panose="020B0600070205080204" pitchFamily="50" charset="-128"/>
                          <a:ea typeface="ＭＳ Ｐゴシック" panose="020B0600070205080204" pitchFamily="50" charset="-128"/>
                        </a:rPr>
                        <a:t>底質調査による１年間を</a:t>
                      </a:r>
                      <a:endParaRPr kumimoji="1" lang="en-US" altLang="ja-JP" sz="1800" b="0" dirty="0" smtClean="0">
                        <a:latin typeface="ＭＳ Ｐゴシック" panose="020B0600070205080204" pitchFamily="50" charset="-128"/>
                        <a:ea typeface="ＭＳ Ｐゴシック" panose="020B0600070205080204" pitchFamily="50" charset="-128"/>
                      </a:endParaRPr>
                    </a:p>
                    <a:p>
                      <a:pPr algn="ctr"/>
                      <a:r>
                        <a:rPr kumimoji="1" lang="ja-JP" altLang="en-US" sz="1800" b="0" dirty="0" smtClean="0">
                          <a:latin typeface="ＭＳ Ｐゴシック" panose="020B0600070205080204" pitchFamily="50" charset="-128"/>
                          <a:ea typeface="ＭＳ Ｐゴシック" panose="020B0600070205080204" pitchFamily="50" charset="-128"/>
                        </a:rPr>
                        <a:t>通じた底質改善効果の検証</a:t>
                      </a:r>
                      <a:endParaRPr kumimoji="1" lang="en-US" altLang="ja-JP" sz="1800" b="0" dirty="0" smtClean="0">
                        <a:latin typeface="ＭＳ Ｐゴシック" panose="020B0600070205080204" pitchFamily="50" charset="-128"/>
                        <a:ea typeface="ＭＳ Ｐゴシック" panose="020B0600070205080204" pitchFamily="50" charset="-128"/>
                      </a:endParaRPr>
                    </a:p>
                    <a:p>
                      <a:pPr algn="ctr"/>
                      <a:r>
                        <a:rPr kumimoji="1" lang="ja-JP" altLang="en-US" sz="1800" b="0" dirty="0" smtClean="0">
                          <a:latin typeface="ＭＳ Ｐゴシック" panose="020B0600070205080204" pitchFamily="50" charset="-128"/>
                          <a:ea typeface="ＭＳ Ｐゴシック" panose="020B0600070205080204" pitchFamily="50" charset="-128"/>
                        </a:rPr>
                        <a:t>（</a:t>
                      </a:r>
                      <a:r>
                        <a:rPr kumimoji="1" lang="en-US" altLang="ja-JP" sz="1800" b="0" dirty="0" smtClean="0">
                          <a:latin typeface="ＭＳ Ｐゴシック" panose="020B0600070205080204" pitchFamily="50" charset="-128"/>
                          <a:ea typeface="ＭＳ Ｐゴシック" panose="020B0600070205080204" pitchFamily="50" charset="-128"/>
                        </a:rPr>
                        <a:t>p18,19</a:t>
                      </a:r>
                      <a:r>
                        <a:rPr kumimoji="1" lang="ja-JP" altLang="en-US" sz="1800" b="0" dirty="0" smtClean="0">
                          <a:latin typeface="ＭＳ Ｐゴシック" panose="020B0600070205080204" pitchFamily="50" charset="-128"/>
                          <a:ea typeface="ＭＳ Ｐゴシック" panose="020B0600070205080204" pitchFamily="50" charset="-128"/>
                        </a:rPr>
                        <a:t>）</a:t>
                      </a:r>
                      <a:endParaRPr kumimoji="1" lang="en-US" altLang="ja-JP" sz="1800" b="0" dirty="0" smtClean="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285750" indent="-285750">
                        <a:buFont typeface="Wingdings" panose="05000000000000000000" pitchFamily="2" charset="2"/>
                        <a:buChar char="l"/>
                      </a:pP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上層・下層とも改善・緩和が確認されたのはエリア</a:t>
                      </a:r>
                      <a:r>
                        <a:rPr kumimoji="1" lang="en-US" altLang="ja-JP" sz="1800" dirty="0" smtClean="0">
                          <a:solidFill>
                            <a:schemeClr val="tx1"/>
                          </a:solidFill>
                          <a:latin typeface="ＭＳ Ｐゴシック" panose="020B0600070205080204" pitchFamily="50" charset="-128"/>
                          <a:ea typeface="ＭＳ Ｐゴシック" panose="020B0600070205080204" pitchFamily="50" charset="-128"/>
                        </a:rPr>
                        <a:t>2-2</a:t>
                      </a: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と</a:t>
                      </a:r>
                      <a:r>
                        <a:rPr kumimoji="1" lang="en-US" altLang="ja-JP" sz="1800" dirty="0" smtClean="0">
                          <a:solidFill>
                            <a:schemeClr val="tx1"/>
                          </a:solidFill>
                          <a:latin typeface="ＭＳ Ｐゴシック" panose="020B0600070205080204" pitchFamily="50" charset="-128"/>
                          <a:ea typeface="ＭＳ Ｐゴシック" panose="020B0600070205080204" pitchFamily="50" charset="-128"/>
                        </a:rPr>
                        <a:t>3-2</a:t>
                      </a: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の全硫化物のみであった。</a:t>
                      </a: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p>
                      <a:pPr marL="285750" marR="0" lvl="0" indent="-285750" algn="l" defTabSz="1420703"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改善メカニズムを踏まえると、</a:t>
                      </a:r>
                      <a:r>
                        <a:rPr kumimoji="1" lang="en-US" altLang="ja-JP" sz="1800" dirty="0" smtClean="0">
                          <a:solidFill>
                            <a:schemeClr val="tx1"/>
                          </a:solidFill>
                          <a:latin typeface="ＭＳ Ｐゴシック" panose="020B0600070205080204" pitchFamily="50" charset="-128"/>
                          <a:ea typeface="ＭＳ Ｐゴシック" panose="020B0600070205080204" pitchFamily="50" charset="-128"/>
                        </a:rPr>
                        <a:t>ORP,TOC,</a:t>
                      </a: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強熱減量は連動して改善するものと考えられる。下層ではエリア</a:t>
                      </a:r>
                      <a:r>
                        <a:rPr kumimoji="1" lang="en-US" altLang="ja-JP" sz="1800" dirty="0" smtClean="0">
                          <a:solidFill>
                            <a:schemeClr val="tx1"/>
                          </a:solidFill>
                          <a:latin typeface="ＭＳ Ｐゴシック" panose="020B0600070205080204" pitchFamily="50" charset="-128"/>
                          <a:ea typeface="ＭＳ Ｐゴシック" panose="020B0600070205080204" pitchFamily="50" charset="-128"/>
                        </a:rPr>
                        <a:t>3-2</a:t>
                      </a: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でのみ</a:t>
                      </a:r>
                      <a:r>
                        <a:rPr kumimoji="1" lang="en-US" altLang="ja-JP" sz="1800" dirty="0" smtClean="0">
                          <a:solidFill>
                            <a:schemeClr val="tx1"/>
                          </a:solidFill>
                          <a:latin typeface="ＭＳ Ｐゴシック" panose="020B0600070205080204" pitchFamily="50" charset="-128"/>
                          <a:ea typeface="ＭＳ Ｐゴシック" panose="020B0600070205080204" pitchFamily="50" charset="-128"/>
                        </a:rPr>
                        <a:t>TOC,</a:t>
                      </a: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強熱減量とも改善が確認されたが、上層では改善・緩和は確認されなかった。</a:t>
                      </a: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285750" marR="0" lvl="0" indent="-285750" algn="l" defTabSz="1420703"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ja-JP" altLang="en-US" sz="1800" dirty="0" smtClean="0">
                          <a:latin typeface="ＭＳ Ｐゴシック" panose="020B0600070205080204" pitchFamily="50" charset="-128"/>
                          <a:ea typeface="ＭＳ Ｐゴシック" panose="020B0600070205080204" pitchFamily="50" charset="-128"/>
                        </a:rPr>
                        <a:t>年間を通して実験区全体で改善・緩和が確認されたのは</a:t>
                      </a: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エリア</a:t>
                      </a:r>
                      <a:r>
                        <a:rPr kumimoji="1" lang="en-US" altLang="ja-JP" sz="1800" dirty="0" smtClean="0">
                          <a:solidFill>
                            <a:schemeClr val="tx1"/>
                          </a:solidFill>
                          <a:latin typeface="ＭＳ Ｐゴシック" panose="020B0600070205080204" pitchFamily="50" charset="-128"/>
                          <a:ea typeface="ＭＳ Ｐゴシック" panose="020B0600070205080204" pitchFamily="50" charset="-128"/>
                        </a:rPr>
                        <a:t>2-2</a:t>
                      </a: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と</a:t>
                      </a:r>
                      <a:r>
                        <a:rPr kumimoji="1" lang="en-US" altLang="ja-JP" sz="1800" dirty="0" smtClean="0">
                          <a:solidFill>
                            <a:schemeClr val="tx1"/>
                          </a:solidFill>
                          <a:latin typeface="ＭＳ Ｐゴシック" panose="020B0600070205080204" pitchFamily="50" charset="-128"/>
                          <a:ea typeface="ＭＳ Ｐゴシック" panose="020B0600070205080204" pitchFamily="50" charset="-128"/>
                        </a:rPr>
                        <a:t>3-2</a:t>
                      </a: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の</a:t>
                      </a:r>
                      <a:r>
                        <a:rPr lang="ja-JP" altLang="en-US" sz="1800" dirty="0" smtClean="0">
                          <a:latin typeface="ＭＳ Ｐゴシック" panose="020B0600070205080204" pitchFamily="50" charset="-128"/>
                          <a:ea typeface="ＭＳ Ｐゴシック" panose="020B0600070205080204" pitchFamily="50" charset="-128"/>
                        </a:rPr>
                        <a:t>全硫化物のみであり、平野川において薬剤の改善メカニズムから期待される底質改善効果（底質上層</a:t>
                      </a:r>
                      <a:r>
                        <a:rPr lang="ja-JP" altLang="en-US" sz="1800" smtClean="0">
                          <a:latin typeface="ＭＳ Ｐゴシック" panose="020B0600070205080204" pitchFamily="50" charset="-128"/>
                          <a:ea typeface="ＭＳ Ｐゴシック" panose="020B0600070205080204" pitchFamily="50" charset="-128"/>
                        </a:rPr>
                        <a:t>・下層双方での</a:t>
                      </a:r>
                      <a:r>
                        <a:rPr lang="en-US" altLang="ja-JP" sz="1800" dirty="0" smtClean="0">
                          <a:latin typeface="ＭＳ Ｐゴシック" panose="020B0600070205080204" pitchFamily="50" charset="-128"/>
                          <a:ea typeface="ＭＳ Ｐゴシック" panose="020B0600070205080204" pitchFamily="50" charset="-128"/>
                        </a:rPr>
                        <a:t>TOC,</a:t>
                      </a:r>
                      <a:r>
                        <a:rPr lang="ja-JP" altLang="en-US" sz="1800" dirty="0" smtClean="0">
                          <a:latin typeface="ＭＳ Ｐゴシック" panose="020B0600070205080204" pitchFamily="50" charset="-128"/>
                          <a:ea typeface="ＭＳ Ｐゴシック" panose="020B0600070205080204" pitchFamily="50" charset="-128"/>
                        </a:rPr>
                        <a:t>強熱減量の改善緩和）は確認されなかった。</a:t>
                      </a:r>
                      <a:endParaRPr lang="en-US" altLang="ja-JP" sz="1800" dirty="0" smtClean="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821960772"/>
                  </a:ext>
                </a:extLst>
              </a:tr>
              <a:tr h="1280160">
                <a:tc>
                  <a:txBody>
                    <a:bodyPr/>
                    <a:lstStyle/>
                    <a:p>
                      <a:pPr algn="ctr"/>
                      <a:r>
                        <a:rPr kumimoji="1" lang="ja-JP" altLang="en-US" sz="1800" dirty="0" smtClean="0">
                          <a:latin typeface="ＭＳ Ｐゴシック" panose="020B0600070205080204" pitchFamily="50" charset="-128"/>
                          <a:ea typeface="ＭＳ Ｐゴシック" panose="020B0600070205080204" pitchFamily="50" charset="-128"/>
                        </a:rPr>
                        <a:t>薬剤散布量、散布頻度の違いによる底質改善効果の違い（</a:t>
                      </a:r>
                      <a:r>
                        <a:rPr kumimoji="1" lang="en-US" altLang="ja-JP" sz="1800" dirty="0" smtClean="0">
                          <a:latin typeface="ＭＳ Ｐゴシック" panose="020B0600070205080204" pitchFamily="50" charset="-128"/>
                          <a:ea typeface="ＭＳ Ｐゴシック" panose="020B0600070205080204" pitchFamily="50" charset="-128"/>
                        </a:rPr>
                        <a:t>p18,19</a:t>
                      </a:r>
                      <a:r>
                        <a:rPr kumimoji="1" lang="ja-JP" altLang="en-US" sz="1800" dirty="0" smtClean="0">
                          <a:latin typeface="ＭＳ Ｐゴシック" panose="020B0600070205080204" pitchFamily="50" charset="-128"/>
                          <a:ea typeface="ＭＳ Ｐゴシック" panose="020B0600070205080204" pitchFamily="50" charset="-128"/>
                        </a:rPr>
                        <a:t>）</a:t>
                      </a:r>
                      <a:endParaRPr kumimoji="1" lang="en-US" altLang="ja-JP" sz="1800" dirty="0" smtClean="0">
                        <a:latin typeface="ＭＳ Ｐゴシック" panose="020B0600070205080204" pitchFamily="50" charset="-128"/>
                        <a:ea typeface="ＭＳ Ｐゴシック" panose="020B060007020508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285750" indent="-285750">
                        <a:buFont typeface="Wingdings" panose="05000000000000000000" pitchFamily="2" charset="2"/>
                        <a:buChar char="l"/>
                      </a:pP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今回の実証試験では、</a:t>
                      </a:r>
                      <a:r>
                        <a:rPr kumimoji="1" lang="en-US" altLang="ja-JP" sz="1800" dirty="0" smtClean="0">
                          <a:solidFill>
                            <a:schemeClr val="tx1"/>
                          </a:solidFill>
                          <a:latin typeface="ＭＳ Ｐゴシック" panose="020B0600070205080204" pitchFamily="50" charset="-128"/>
                          <a:ea typeface="ＭＳ Ｐゴシック" panose="020B0600070205080204" pitchFamily="50" charset="-128"/>
                        </a:rPr>
                        <a:t>1</a:t>
                      </a: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回あたりの散布量はメーカー推奨</a:t>
                      </a: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p>
                      <a:pPr marL="269875" indent="0">
                        <a:buFont typeface="Wingdings" panose="05000000000000000000" pitchFamily="2" charset="2"/>
                        <a:buNone/>
                      </a:pP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通り、散布頻度はメーカー推奨より高い頻度で散布すると、</a:t>
                      </a: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p>
                      <a:pPr marL="269875" indent="0">
                        <a:buFont typeface="Wingdings" panose="05000000000000000000" pitchFamily="2" charset="2"/>
                        <a:buNone/>
                      </a:pP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より多くの評価指標で改善・緩和効果が見られたが、いずれのパターンでも期待する効果は確認されなかった。</a:t>
                      </a:r>
                      <a:endParaRPr kumimoji="1" lang="ja-JP" altLang="en-US" sz="1800"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285750" indent="-285750">
                        <a:buFont typeface="Wingdings" panose="05000000000000000000" pitchFamily="2" charset="2"/>
                        <a:buChar char="l"/>
                      </a:pPr>
                      <a:r>
                        <a:rPr kumimoji="1" lang="ja-JP" altLang="en-US" sz="1800" dirty="0" smtClean="0">
                          <a:latin typeface="ＭＳ Ｐゴシック" panose="020B0600070205080204" pitchFamily="50" charset="-128"/>
                          <a:ea typeface="ＭＳ Ｐゴシック" panose="020B0600070205080204" pitchFamily="50" charset="-128"/>
                        </a:rPr>
                        <a:t>薬剤散布量、頻度の違いによる底質改善効果の違いは確認されたが、いずれのパターンでも期待される効果は得られず、効果的・効率的な散布方法の検証はできなかった。</a:t>
                      </a:r>
                      <a:endParaRPr kumimoji="1" lang="ja-JP" altLang="en-US" sz="1800"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971268809"/>
                  </a:ext>
                </a:extLst>
              </a:tr>
              <a:tr h="2721220">
                <a:tc>
                  <a:txBody>
                    <a:bodyPr/>
                    <a:lstStyle/>
                    <a:p>
                      <a:pPr algn="ct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p>
                      <a:pPr algn="ct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p>
                      <a:pPr algn="ct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p>
                      <a:pPr algn="ct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sz="1800" b="0" dirty="0" smtClean="0">
                          <a:latin typeface="ＭＳ Ｐゴシック" panose="020B0600070205080204" pitchFamily="50" charset="-128"/>
                          <a:ea typeface="ＭＳ Ｐゴシック" panose="020B0600070205080204" pitchFamily="50" charset="-128"/>
                        </a:rPr>
                        <a:t>検証結果に対する</a:t>
                      </a:r>
                      <a:endParaRPr kumimoji="1" lang="en-US" altLang="ja-JP" sz="1800" b="0" dirty="0" smtClean="0">
                        <a:latin typeface="ＭＳ Ｐゴシック" panose="020B0600070205080204" pitchFamily="50" charset="-128"/>
                        <a:ea typeface="ＭＳ Ｐゴシック" panose="020B0600070205080204" pitchFamily="50" charset="-128"/>
                      </a:endParaRPr>
                    </a:p>
                    <a:p>
                      <a:pPr algn="ctr"/>
                      <a:r>
                        <a:rPr kumimoji="1" lang="ja-JP" altLang="en-US" sz="1800" b="0" dirty="0" smtClean="0">
                          <a:latin typeface="ＭＳ Ｐゴシック" panose="020B0600070205080204" pitchFamily="50" charset="-128"/>
                          <a:ea typeface="ＭＳ Ｐゴシック" panose="020B0600070205080204" pitchFamily="50" charset="-128"/>
                        </a:rPr>
                        <a:t>原因の考察</a:t>
                      </a:r>
                      <a:endParaRPr kumimoji="1" lang="en-US" altLang="ja-JP" sz="1800" b="0" dirty="0" smtClean="0">
                        <a:latin typeface="ＭＳ Ｐゴシック" panose="020B0600070205080204" pitchFamily="50" charset="-128"/>
                        <a:ea typeface="ＭＳ Ｐゴシック" panose="020B0600070205080204" pitchFamily="50" charset="-128"/>
                      </a:endParaRPr>
                    </a:p>
                    <a:p>
                      <a:pPr algn="ctr"/>
                      <a:r>
                        <a:rPr kumimoji="1" lang="en-US" altLang="ja-JP" sz="1800" b="0" dirty="0" smtClean="0">
                          <a:latin typeface="ＭＳ Ｐゴシック" panose="020B0600070205080204" pitchFamily="50" charset="-128"/>
                          <a:ea typeface="ＭＳ Ｐゴシック" panose="020B0600070205080204" pitchFamily="50" charset="-128"/>
                        </a:rPr>
                        <a:t>(p20</a:t>
                      </a:r>
                      <a:r>
                        <a:rPr kumimoji="1" lang="ja-JP" altLang="en-US" sz="1800" b="0" dirty="0" smtClean="0">
                          <a:latin typeface="ＭＳ Ｐゴシック" panose="020B0600070205080204" pitchFamily="50" charset="-128"/>
                          <a:ea typeface="ＭＳ Ｐゴシック" panose="020B0600070205080204" pitchFamily="50" charset="-128"/>
                        </a:rPr>
                        <a:t>～</a:t>
                      </a:r>
                      <a:r>
                        <a:rPr kumimoji="1" lang="en-US" altLang="ja-JP" sz="1800" b="0" dirty="0" smtClean="0">
                          <a:latin typeface="ＭＳ Ｐゴシック" panose="020B0600070205080204" pitchFamily="50" charset="-128"/>
                          <a:ea typeface="ＭＳ Ｐゴシック" panose="020B0600070205080204" pitchFamily="50" charset="-128"/>
                        </a:rPr>
                        <a:t>24</a:t>
                      </a:r>
                      <a:r>
                        <a:rPr kumimoji="1" lang="ja-JP" altLang="en-US" sz="1800" b="0" dirty="0" smtClean="0">
                          <a:latin typeface="ＭＳ Ｐゴシック" panose="020B0600070205080204" pitchFamily="50" charset="-128"/>
                          <a:ea typeface="ＭＳ Ｐゴシック" panose="020B0600070205080204" pitchFamily="50" charset="-128"/>
                        </a:rPr>
                        <a:t>）</a:t>
                      </a:r>
                      <a:endParaRPr kumimoji="1" lang="ja-JP" altLang="en-US" sz="1800" b="0"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285750" indent="-285750">
                        <a:buFont typeface="Wingdings" panose="05000000000000000000" pitchFamily="2" charset="2"/>
                        <a:buChar char="l"/>
                      </a:pP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期間ごとの変化を確認すると、比較的降雨の少ない</a:t>
                      </a:r>
                      <a:r>
                        <a:rPr kumimoji="1" lang="en-US" altLang="ja-JP" sz="1800" dirty="0" smtClean="0">
                          <a:solidFill>
                            <a:schemeClr val="tx1"/>
                          </a:solidFill>
                          <a:latin typeface="ＭＳ Ｐゴシック" panose="020B0600070205080204" pitchFamily="50" charset="-128"/>
                          <a:ea typeface="ＭＳ Ｐゴシック" panose="020B0600070205080204" pitchFamily="50" charset="-128"/>
                        </a:rPr>
                        <a:t>R3</a:t>
                      </a: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年</a:t>
                      </a:r>
                      <a:r>
                        <a:rPr kumimoji="1" lang="en-US" altLang="ja-JP" sz="1800" dirty="0" smtClean="0">
                          <a:solidFill>
                            <a:schemeClr val="tx1"/>
                          </a:solidFill>
                          <a:latin typeface="ＭＳ Ｐゴシック" panose="020B0600070205080204" pitchFamily="50" charset="-128"/>
                          <a:ea typeface="ＭＳ Ｐゴシック" panose="020B0600070205080204" pitchFamily="50" charset="-128"/>
                        </a:rPr>
                        <a:t>9</a:t>
                      </a: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月～</a:t>
                      </a:r>
                      <a:r>
                        <a:rPr kumimoji="1" lang="en-US" altLang="ja-JP" sz="1800" dirty="0" smtClean="0">
                          <a:solidFill>
                            <a:schemeClr val="tx1"/>
                          </a:solidFill>
                          <a:latin typeface="ＭＳ Ｐゴシック" panose="020B0600070205080204" pitchFamily="50" charset="-128"/>
                          <a:ea typeface="ＭＳ Ｐゴシック" panose="020B0600070205080204" pitchFamily="50" charset="-128"/>
                        </a:rPr>
                        <a:t>R4</a:t>
                      </a: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年</a:t>
                      </a:r>
                      <a:r>
                        <a:rPr kumimoji="1" lang="en-US" altLang="ja-JP" sz="1800" dirty="0" smtClean="0">
                          <a:solidFill>
                            <a:schemeClr val="tx1"/>
                          </a:solidFill>
                          <a:latin typeface="ＭＳ Ｐゴシック" panose="020B0600070205080204" pitchFamily="50" charset="-128"/>
                          <a:ea typeface="ＭＳ Ｐゴシック" panose="020B0600070205080204" pitchFamily="50" charset="-128"/>
                        </a:rPr>
                        <a:t>2</a:t>
                      </a: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月にかけて底質改善効果がよく確認された（</a:t>
                      </a:r>
                      <a:r>
                        <a:rPr kumimoji="1" lang="en-US" altLang="ja-JP" sz="1800" dirty="0" smtClean="0">
                          <a:solidFill>
                            <a:schemeClr val="tx1"/>
                          </a:solidFill>
                          <a:latin typeface="ＭＳ Ｐゴシック" panose="020B0600070205080204" pitchFamily="50" charset="-128"/>
                          <a:ea typeface="ＭＳ Ｐゴシック" panose="020B0600070205080204" pitchFamily="50" charset="-128"/>
                        </a:rPr>
                        <a:t>p.20</a:t>
                      </a: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a:t>
                      </a: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p>
                      <a:pPr marL="285750" indent="-285750">
                        <a:buFont typeface="Wingdings" panose="05000000000000000000" pitchFamily="2" charset="2"/>
                        <a:buChar char="l"/>
                      </a:pP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底泥の堆積や浸食の状況と底質改善効果を比較すると、</a:t>
                      </a: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p>
                      <a:pPr marL="269875" indent="0">
                        <a:buFont typeface="Wingdings" panose="05000000000000000000" pitchFamily="2" charset="2"/>
                        <a:buNone/>
                      </a:pP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堆積や浸食の少ない状況では底質改善効果が比較的多く</a:t>
                      </a: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p>
                      <a:pPr marL="269875" indent="0">
                        <a:buFont typeface="Wingdings" panose="05000000000000000000" pitchFamily="2" charset="2"/>
                        <a:buNone/>
                      </a:pP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確認されている（</a:t>
                      </a:r>
                      <a:r>
                        <a:rPr kumimoji="1" lang="en-US" altLang="ja-JP" sz="1800" dirty="0" smtClean="0">
                          <a:solidFill>
                            <a:schemeClr val="tx1"/>
                          </a:solidFill>
                          <a:latin typeface="ＭＳ Ｐゴシック" panose="020B0600070205080204" pitchFamily="50" charset="-128"/>
                          <a:ea typeface="ＭＳ Ｐゴシック" panose="020B0600070205080204" pitchFamily="50" charset="-128"/>
                        </a:rPr>
                        <a:t>p.22)</a:t>
                      </a:r>
                      <a:r>
                        <a:rPr kumimoji="1" lang="ja-JP" altLang="en-US" sz="1800" dirty="0" err="1" smtClean="0">
                          <a:solidFill>
                            <a:schemeClr val="tx1"/>
                          </a:solidFill>
                          <a:latin typeface="ＭＳ Ｐゴシック" panose="020B0600070205080204" pitchFamily="50" charset="-128"/>
                          <a:ea typeface="ＭＳ Ｐゴシック" panose="020B0600070205080204" pitchFamily="50" charset="-128"/>
                        </a:rPr>
                        <a:t>。</a:t>
                      </a: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p>
                      <a:pPr marL="285750" indent="-285750">
                        <a:buFont typeface="Wingdings" panose="05000000000000000000" pitchFamily="2" charset="2"/>
                        <a:buChar char="l"/>
                      </a:pP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主成分分析の結果、薬剤散布～試料採取間に河床攪乱の小さい（下水放流量や底泥の堆積が少ない）ときに底泥の</a:t>
                      </a: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p>
                      <a:pPr marL="269875" indent="0">
                        <a:buFont typeface="Wingdings" panose="05000000000000000000" pitchFamily="2" charset="2"/>
                        <a:buNone/>
                      </a:pP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有機物指標が小さくなる（底泥がきれいになる）ことや、散布頻度が高いほど底泥の有機物指標が小さくなる傾向が確認された（</a:t>
                      </a:r>
                      <a:r>
                        <a:rPr kumimoji="1" lang="en-US" altLang="ja-JP" sz="1800" dirty="0" smtClean="0">
                          <a:solidFill>
                            <a:schemeClr val="tx1"/>
                          </a:solidFill>
                          <a:latin typeface="ＭＳ Ｐゴシック" panose="020B0600070205080204" pitchFamily="50" charset="-128"/>
                          <a:ea typeface="ＭＳ Ｐゴシック" panose="020B0600070205080204" pitchFamily="50" charset="-128"/>
                        </a:rPr>
                        <a:t>p.24</a:t>
                      </a: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a:t>
                      </a:r>
                      <a:endParaRPr kumimoji="1" lang="ja-JP" altLang="en-US" sz="1800" dirty="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285750" indent="-285750">
                        <a:buFont typeface="Wingdings" panose="05000000000000000000" pitchFamily="2" charset="2"/>
                        <a:buChar char="l"/>
                      </a:pP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本実証試験において期待される効果が確認されなかった理由として、平野川では降雨等に</a:t>
                      </a: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p>
                      <a:pPr marL="269875" indent="0">
                        <a:buFont typeface="Wingdings" panose="05000000000000000000" pitchFamily="2" charset="2"/>
                        <a:buNone/>
                      </a:pPr>
                      <a:r>
                        <a:rPr kumimoji="1" lang="ja-JP" altLang="en-US" sz="1800" dirty="0" smtClean="0">
                          <a:solidFill>
                            <a:schemeClr val="tx1"/>
                          </a:solidFill>
                          <a:latin typeface="ＭＳ Ｐゴシック" panose="020B0600070205080204" pitchFamily="50" charset="-128"/>
                          <a:ea typeface="ＭＳ Ｐゴシック" panose="020B0600070205080204" pitchFamily="50" charset="-128"/>
                        </a:rPr>
                        <a:t>よる河床変動が大きく、薬剤散布後に堆積する底泥には効果が限定的であることが考えられる。</a:t>
                      </a:r>
                      <a:endParaRPr kumimoji="1" lang="en-US" altLang="ja-JP" sz="1800" dirty="0" smtClean="0">
                        <a:solidFill>
                          <a:schemeClr val="tx1"/>
                        </a:solidFill>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311867043"/>
                  </a:ext>
                </a:extLst>
              </a:tr>
            </a:tbl>
          </a:graphicData>
        </a:graphic>
      </p:graphicFrame>
      <p:sp>
        <p:nvSpPr>
          <p:cNvPr id="15" name="テキスト ボックス 14">
            <a:extLst>
              <a:ext uri="{FF2B5EF4-FFF2-40B4-BE49-F238E27FC236}">
                <a16:creationId xmlns:a16="http://schemas.microsoft.com/office/drawing/2014/main" id="{5650FD9B-1185-45D2-9240-D2FCC4ED3E41}"/>
              </a:ext>
            </a:extLst>
          </p:cNvPr>
          <p:cNvSpPr txBox="1"/>
          <p:nvPr/>
        </p:nvSpPr>
        <p:spPr>
          <a:xfrm>
            <a:off x="290877" y="1198050"/>
            <a:ext cx="14544059" cy="841710"/>
          </a:xfrm>
          <a:prstGeom prst="rect">
            <a:avLst/>
          </a:prstGeom>
          <a:solidFill>
            <a:srgbClr val="FFFFCC"/>
          </a:solidFill>
          <a:ln>
            <a:solidFill>
              <a:srgbClr val="333300"/>
            </a:solidFill>
          </a:ln>
        </p:spPr>
        <p:txBody>
          <a:bodyPr wrap="square" lIns="72000" tIns="72000" rIns="72000" bIns="0" rtlCol="0">
            <a:noAutofit/>
          </a:bodyPr>
          <a:lstStyle/>
          <a:p>
            <a:r>
              <a:rPr lang="ja-JP" altLang="en-US" sz="1600" b="1" dirty="0" smtClean="0">
                <a:latin typeface="ＭＳ ゴシック" panose="020B0609070205080204" pitchFamily="49" charset="-128"/>
                <a:ea typeface="ＭＳ ゴシック" panose="020B0609070205080204" pitchFamily="49" charset="-128"/>
              </a:rPr>
              <a:t>本試行実施の目的</a:t>
            </a:r>
            <a:endParaRPr lang="en-US" altLang="ja-JP" sz="1600" b="1" dirty="0" smtClean="0">
              <a:latin typeface="ＭＳ ゴシック" panose="020B0609070205080204" pitchFamily="49" charset="-128"/>
              <a:ea typeface="ＭＳ ゴシック" panose="020B0609070205080204" pitchFamily="49" charset="-128"/>
            </a:endParaRPr>
          </a:p>
          <a:p>
            <a:r>
              <a:rPr lang="ja-JP" altLang="en-US" sz="1600" dirty="0">
                <a:latin typeface="ＭＳ ゴシック" panose="020B0609070205080204" pitchFamily="49" charset="-128"/>
                <a:ea typeface="ＭＳ ゴシック" panose="020B0609070205080204" pitchFamily="49" charset="-128"/>
              </a:rPr>
              <a:t>・平野川では年間を通じて断続的にスカム発生が確認されている。この対策案として、令和</a:t>
            </a:r>
            <a:r>
              <a:rPr lang="en-US" altLang="ja-JP" sz="1600" dirty="0">
                <a:latin typeface="ＭＳ ゴシック" panose="020B0609070205080204" pitchFamily="49" charset="-128"/>
                <a:ea typeface="ＭＳ ゴシック" panose="020B0609070205080204" pitchFamily="49" charset="-128"/>
              </a:rPr>
              <a:t>2</a:t>
            </a:r>
            <a:r>
              <a:rPr lang="ja-JP" altLang="en-US" sz="1600" dirty="0">
                <a:latin typeface="ＭＳ ゴシック" panose="020B0609070205080204" pitchFamily="49" charset="-128"/>
                <a:ea typeface="ＭＳ ゴシック" panose="020B0609070205080204" pitchFamily="49" charset="-128"/>
              </a:rPr>
              <a:t>年度の現地実験で選定された薬剤による底質改善効果を検証する。</a:t>
            </a:r>
          </a:p>
          <a:p>
            <a:r>
              <a:rPr lang="ja-JP" altLang="en-US" sz="1600" dirty="0">
                <a:latin typeface="ＭＳ ゴシック" panose="020B0609070205080204" pitchFamily="49" charset="-128"/>
                <a:ea typeface="ＭＳ ゴシック" panose="020B0609070205080204" pitchFamily="49" charset="-128"/>
              </a:rPr>
              <a:t>・薬剤散布量や散布頻度を変化させ、効果的・効率的な散布方法を検証する。</a:t>
            </a:r>
            <a:endParaRPr lang="en-US" altLang="ja-JP" sz="1600" dirty="0">
              <a:latin typeface="ＭＳ ゴシック" panose="020B0609070205080204" pitchFamily="49" charset="-128"/>
              <a:ea typeface="ＭＳ ゴシック" panose="020B0609070205080204" pitchFamily="49" charset="-128"/>
            </a:endParaRPr>
          </a:p>
        </p:txBody>
      </p:sp>
      <p:sp>
        <p:nvSpPr>
          <p:cNvPr id="3" name="テキスト ボックス 2"/>
          <p:cNvSpPr txBox="1"/>
          <p:nvPr/>
        </p:nvSpPr>
        <p:spPr>
          <a:xfrm>
            <a:off x="412734" y="8829666"/>
            <a:ext cx="14422202" cy="1754326"/>
          </a:xfrm>
          <a:prstGeom prst="rect">
            <a:avLst/>
          </a:prstGeom>
          <a:noFill/>
        </p:spPr>
        <p:txBody>
          <a:bodyPr wrap="square" rtlCol="0">
            <a:spAutoFit/>
          </a:bodyPr>
          <a:lstStyle/>
          <a:p>
            <a:r>
              <a:rPr kumimoji="1" lang="ja-JP" altLang="en-US" b="1" dirty="0" smtClean="0">
                <a:latin typeface="ＭＳ Ｐゴシック" panose="020B0600070205080204" pitchFamily="50" charset="-128"/>
                <a:ea typeface="ＭＳ Ｐゴシック" panose="020B0600070205080204" pitchFamily="50" charset="-128"/>
              </a:rPr>
              <a:t>試行実施全体の評価</a:t>
            </a:r>
            <a:endParaRPr kumimoji="1" lang="en-US" altLang="ja-JP" b="1" dirty="0" smtClean="0">
              <a:latin typeface="ＭＳ Ｐゴシック" panose="020B0600070205080204" pitchFamily="50" charset="-128"/>
              <a:ea typeface="ＭＳ Ｐゴシック" panose="020B0600070205080204" pitchFamily="50" charset="-128"/>
            </a:endParaRPr>
          </a:p>
          <a:p>
            <a:pPr marL="285750" indent="-285750">
              <a:buFont typeface="Wingdings" panose="05000000000000000000" pitchFamily="2" charset="2"/>
              <a:buChar char="l"/>
            </a:pPr>
            <a:r>
              <a:rPr kumimoji="1" lang="ja-JP" altLang="en-US" dirty="0" smtClean="0">
                <a:latin typeface="ＭＳ Ｐゴシック" panose="020B0600070205080204" pitchFamily="50" charset="-128"/>
                <a:ea typeface="ＭＳ Ｐゴシック" panose="020B0600070205080204" pitchFamily="50" charset="-128"/>
              </a:rPr>
              <a:t>今回</a:t>
            </a:r>
            <a:r>
              <a:rPr kumimoji="1" lang="ja-JP" altLang="en-US" dirty="0">
                <a:latin typeface="ＭＳ Ｐゴシック" panose="020B0600070205080204" pitchFamily="50" charset="-128"/>
                <a:ea typeface="ＭＳ Ｐゴシック" panose="020B0600070205080204" pitchFamily="50" charset="-128"/>
              </a:rPr>
              <a:t>の試行実施</a:t>
            </a:r>
            <a:r>
              <a:rPr kumimoji="1" lang="ja-JP" altLang="en-US" dirty="0" smtClean="0">
                <a:latin typeface="ＭＳ Ｐゴシック" panose="020B0600070205080204" pitchFamily="50" charset="-128"/>
                <a:ea typeface="ＭＳ Ｐゴシック" panose="020B0600070205080204" pitchFamily="50" charset="-128"/>
              </a:rPr>
              <a:t>では平野</a:t>
            </a:r>
            <a:r>
              <a:rPr kumimoji="1" lang="ja-JP" altLang="en-US" dirty="0">
                <a:latin typeface="ＭＳ Ｐゴシック" panose="020B0600070205080204" pitchFamily="50" charset="-128"/>
                <a:ea typeface="ＭＳ Ｐゴシック" panose="020B0600070205080204" pitchFamily="50" charset="-128"/>
              </a:rPr>
              <a:t>川に</a:t>
            </a:r>
            <a:r>
              <a:rPr kumimoji="1" lang="ja-JP" altLang="en-US" dirty="0" smtClean="0">
                <a:latin typeface="ＭＳ Ｐゴシック" panose="020B0600070205080204" pitchFamily="50" charset="-128"/>
                <a:ea typeface="ＭＳ Ｐゴシック" panose="020B0600070205080204" pitchFamily="50" charset="-128"/>
              </a:rPr>
              <a:t>おいて確認された年間</a:t>
            </a:r>
            <a:r>
              <a:rPr kumimoji="1" lang="ja-JP" altLang="en-US" dirty="0">
                <a:latin typeface="ＭＳ Ｐゴシック" panose="020B0600070205080204" pitchFamily="50" charset="-128"/>
                <a:ea typeface="ＭＳ Ｐゴシック" panose="020B0600070205080204" pitchFamily="50" charset="-128"/>
              </a:rPr>
              <a:t>を</a:t>
            </a:r>
            <a:r>
              <a:rPr kumimoji="1" lang="ja-JP" altLang="en-US" dirty="0" smtClean="0">
                <a:latin typeface="ＭＳ Ｐゴシック" panose="020B0600070205080204" pitchFamily="50" charset="-128"/>
                <a:ea typeface="ＭＳ Ｐゴシック" panose="020B0600070205080204" pitchFamily="50" charset="-128"/>
              </a:rPr>
              <a:t>通じた底質改善効果は限定的であり、期待された効果は見られなかった。薬剤を散布した底</a:t>
            </a:r>
            <a:r>
              <a:rPr kumimoji="1" lang="ja-JP" altLang="en-US" dirty="0">
                <a:latin typeface="ＭＳ Ｐゴシック" panose="020B0600070205080204" pitchFamily="50" charset="-128"/>
                <a:ea typeface="ＭＳ Ｐゴシック" panose="020B0600070205080204" pitchFamily="50" charset="-128"/>
              </a:rPr>
              <a:t>泥に</a:t>
            </a:r>
            <a:r>
              <a:rPr kumimoji="1" lang="ja-JP" altLang="en-US" dirty="0" smtClean="0">
                <a:latin typeface="ＭＳ Ｐゴシック" panose="020B0600070205080204" pitchFamily="50" charset="-128"/>
                <a:ea typeface="ＭＳ Ｐゴシック" panose="020B0600070205080204" pitchFamily="50" charset="-128"/>
              </a:rPr>
              <a:t>は薬剤の改善効果が生じると考えられるが、</a:t>
            </a:r>
            <a:r>
              <a:rPr kumimoji="1" lang="ja-JP" altLang="en-US" dirty="0">
                <a:latin typeface="ＭＳ Ｐゴシック" panose="020B0600070205080204" pitchFamily="50" charset="-128"/>
                <a:ea typeface="ＭＳ Ｐゴシック" panose="020B0600070205080204" pitchFamily="50" charset="-128"/>
              </a:rPr>
              <a:t>平野川で</a:t>
            </a:r>
            <a:r>
              <a:rPr kumimoji="1" lang="ja-JP" altLang="en-US" dirty="0" smtClean="0">
                <a:latin typeface="ＭＳ Ｐゴシック" panose="020B0600070205080204" pitchFamily="50" charset="-128"/>
                <a:ea typeface="ＭＳ Ｐゴシック" panose="020B0600070205080204" pitchFamily="50" charset="-128"/>
              </a:rPr>
              <a:t>は降雨等による河床変動が大きく、散布後</a:t>
            </a:r>
            <a:r>
              <a:rPr kumimoji="1" lang="ja-JP" altLang="en-US" dirty="0">
                <a:latin typeface="ＭＳ Ｐゴシック" panose="020B0600070205080204" pitchFamily="50" charset="-128"/>
                <a:ea typeface="ＭＳ Ｐゴシック" panose="020B0600070205080204" pitchFamily="50" charset="-128"/>
              </a:rPr>
              <a:t>に新たに堆積する</a:t>
            </a:r>
            <a:r>
              <a:rPr kumimoji="1" lang="ja-JP" altLang="en-US" dirty="0" smtClean="0">
                <a:latin typeface="ＭＳ Ｐゴシック" panose="020B0600070205080204" pitchFamily="50" charset="-128"/>
                <a:ea typeface="ＭＳ Ｐゴシック" panose="020B0600070205080204" pitchFamily="50" charset="-128"/>
              </a:rPr>
              <a:t>底泥に</a:t>
            </a:r>
            <a:r>
              <a:rPr kumimoji="1" lang="ja-JP" altLang="en-US" dirty="0">
                <a:latin typeface="ＭＳ Ｐゴシック" panose="020B0600070205080204" pitchFamily="50" charset="-128"/>
                <a:ea typeface="ＭＳ Ｐゴシック" panose="020B0600070205080204" pitchFamily="50" charset="-128"/>
              </a:rPr>
              <a:t>対しては薬剤</a:t>
            </a:r>
            <a:r>
              <a:rPr kumimoji="1" lang="ja-JP" altLang="en-US" dirty="0" smtClean="0">
                <a:latin typeface="ＭＳ Ｐゴシック" panose="020B0600070205080204" pitchFamily="50" charset="-128"/>
                <a:ea typeface="ＭＳ Ｐゴシック" panose="020B0600070205080204" pitchFamily="50" charset="-128"/>
              </a:rPr>
              <a:t>の効果が限定的であることが要因</a:t>
            </a:r>
            <a:r>
              <a:rPr kumimoji="1" lang="ja-JP" altLang="en-US" dirty="0">
                <a:latin typeface="ＭＳ Ｐゴシック" panose="020B0600070205080204" pitchFamily="50" charset="-128"/>
                <a:ea typeface="ＭＳ Ｐゴシック" panose="020B0600070205080204" pitchFamily="50" charset="-128"/>
              </a:rPr>
              <a:t>と推察される。</a:t>
            </a:r>
            <a:endParaRPr kumimoji="1" lang="en-US" altLang="ja-JP" dirty="0">
              <a:latin typeface="ＭＳ Ｐゴシック" panose="020B0600070205080204" pitchFamily="50" charset="-128"/>
              <a:ea typeface="ＭＳ Ｐゴシック" panose="020B0600070205080204" pitchFamily="50" charset="-128"/>
            </a:endParaRPr>
          </a:p>
          <a:p>
            <a:pPr marL="285750" indent="-285750">
              <a:buFont typeface="Wingdings" panose="05000000000000000000" pitchFamily="2" charset="2"/>
              <a:buChar char="l"/>
            </a:pPr>
            <a:r>
              <a:rPr kumimoji="1" lang="ja-JP" altLang="en-US" dirty="0" smtClean="0">
                <a:latin typeface="ＭＳ Ｐゴシック" panose="020B0600070205080204" pitchFamily="50" charset="-128"/>
                <a:ea typeface="ＭＳ Ｐゴシック" panose="020B0600070205080204" pitchFamily="50" charset="-128"/>
              </a:rPr>
              <a:t>一方で河床変動の少ない条件であれば、特に散布回数を増やすことで薬剤による底質改善が確認された。河床変動の少ない場所で薬剤散布による底質改善を実証するには、薬剤</a:t>
            </a:r>
            <a:r>
              <a:rPr kumimoji="1" lang="ja-JP" altLang="en-US" dirty="0">
                <a:latin typeface="ＭＳ Ｐゴシック" panose="020B0600070205080204" pitchFamily="50" charset="-128"/>
                <a:ea typeface="ＭＳ Ｐゴシック" panose="020B0600070205080204" pitchFamily="50" charset="-128"/>
              </a:rPr>
              <a:t>の多量散布による</a:t>
            </a:r>
            <a:r>
              <a:rPr kumimoji="1" lang="ja-JP" altLang="en-US" dirty="0" smtClean="0">
                <a:latin typeface="ＭＳ Ｐゴシック" panose="020B0600070205080204" pitchFamily="50" charset="-128"/>
                <a:ea typeface="ＭＳ Ｐゴシック" panose="020B0600070205080204" pitchFamily="50" charset="-128"/>
              </a:rPr>
              <a:t>水質への影響（環境</a:t>
            </a:r>
            <a:r>
              <a:rPr kumimoji="1" lang="ja-JP" altLang="en-US" dirty="0">
                <a:latin typeface="ＭＳ Ｐゴシック" panose="020B0600070205080204" pitchFamily="50" charset="-128"/>
                <a:ea typeface="ＭＳ Ｐゴシック" panose="020B0600070205080204" pitchFamily="50" charset="-128"/>
              </a:rPr>
              <a:t>基準の</a:t>
            </a:r>
            <a:r>
              <a:rPr kumimoji="1" lang="ja-JP" altLang="en-US" dirty="0" smtClean="0">
                <a:latin typeface="ＭＳ Ｐゴシック" panose="020B0600070205080204" pitchFamily="50" charset="-128"/>
                <a:ea typeface="ＭＳ Ｐゴシック" panose="020B0600070205080204" pitchFamily="50" charset="-128"/>
              </a:rPr>
              <a:t>達成状況）や</a:t>
            </a:r>
            <a:r>
              <a:rPr kumimoji="1" lang="ja-JP" altLang="en-US" dirty="0">
                <a:latin typeface="ＭＳ Ｐゴシック" panose="020B0600070205080204" pitchFamily="50" charset="-128"/>
                <a:ea typeface="ＭＳ Ｐゴシック" panose="020B0600070205080204" pitchFamily="50" charset="-128"/>
              </a:rPr>
              <a:t>水生生物への影響に</a:t>
            </a:r>
            <a:r>
              <a:rPr kumimoji="1" lang="ja-JP" altLang="en-US" dirty="0" smtClean="0">
                <a:latin typeface="ＭＳ Ｐゴシック" panose="020B0600070205080204" pitchFamily="50" charset="-128"/>
                <a:ea typeface="ＭＳ Ｐゴシック" panose="020B0600070205080204" pitchFamily="50" charset="-128"/>
              </a:rPr>
              <a:t>ついて考慮する</a:t>
            </a:r>
            <a:r>
              <a:rPr kumimoji="1" lang="ja-JP" altLang="en-US" dirty="0">
                <a:latin typeface="ＭＳ Ｐゴシック" panose="020B0600070205080204" pitchFamily="50" charset="-128"/>
                <a:ea typeface="ＭＳ Ｐゴシック" panose="020B0600070205080204" pitchFamily="50" charset="-128"/>
              </a:rPr>
              <a:t>必要がある</a:t>
            </a:r>
            <a:r>
              <a:rPr kumimoji="1" lang="ja-JP" altLang="en-US" dirty="0" smtClean="0">
                <a:latin typeface="ＭＳ Ｐゴシック" panose="020B0600070205080204" pitchFamily="50" charset="-128"/>
                <a:ea typeface="ＭＳ Ｐゴシック" panose="020B0600070205080204" pitchFamily="50" charset="-128"/>
              </a:rPr>
              <a:t>。</a:t>
            </a:r>
            <a:endParaRPr kumimoji="1" lang="ja-JP" altLang="en-US" dirty="0"/>
          </a:p>
        </p:txBody>
      </p:sp>
    </p:spTree>
    <p:extLst>
      <p:ext uri="{BB962C8B-B14F-4D97-AF65-F5344CB8AC3E}">
        <p14:creationId xmlns:p14="http://schemas.microsoft.com/office/powerpoint/2010/main" val="41271544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テキスト ボックス 3">
            <a:extLst>
              <a:ext uri="{FF2B5EF4-FFF2-40B4-BE49-F238E27FC236}">
                <a16:creationId xmlns:a16="http://schemas.microsoft.com/office/drawing/2014/main" id="{CAEC8E33-2818-4574-8D8C-5A019D018BB8}"/>
              </a:ext>
            </a:extLst>
          </p:cNvPr>
          <p:cNvSpPr txBox="1"/>
          <p:nvPr/>
        </p:nvSpPr>
        <p:spPr>
          <a:xfrm>
            <a:off x="5138007" y="5121993"/>
            <a:ext cx="5704163" cy="63172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fontAlgn="auto">
              <a:spcBef>
                <a:spcPct val="10000"/>
              </a:spcBef>
              <a:spcAft>
                <a:spcPts val="0"/>
              </a:spcAft>
              <a:defRPr/>
            </a:pPr>
            <a:r>
              <a:rPr lang="en-US" altLang="ja-JP"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AI</a:t>
            </a:r>
            <a:r>
              <a:rPr lang="ja-JP"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を活用したスカムの解析について</a:t>
            </a:r>
            <a:endParaRPr lang="zh-TW"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26</a:t>
            </a:fld>
            <a:endParaRPr kumimoji="1" lang="ja-JP" altLang="en-US" dirty="0"/>
          </a:p>
        </p:txBody>
      </p:sp>
      <p:sp>
        <p:nvSpPr>
          <p:cNvPr id="5" name="テキスト ボックス 4"/>
          <p:cNvSpPr txBox="1"/>
          <p:nvPr/>
        </p:nvSpPr>
        <p:spPr>
          <a:xfrm>
            <a:off x="3986752" y="3770699"/>
            <a:ext cx="7257327" cy="707886"/>
          </a:xfrm>
          <a:prstGeom prst="rect">
            <a:avLst/>
          </a:prstGeom>
          <a:noFill/>
          <a:ln>
            <a:solidFill>
              <a:schemeClr val="tx1"/>
            </a:solidFill>
          </a:ln>
        </p:spPr>
        <p:txBody>
          <a:bodyPr wrap="square" rtlCol="0">
            <a:spAutoFit/>
          </a:bodyPr>
          <a:lstStyle/>
          <a:p>
            <a:pPr algn="ctr"/>
            <a:r>
              <a:rPr kumimoji="1" lang="ja-JP" altLang="en-US" sz="4000" dirty="0">
                <a:latin typeface="ＭＳ ゴシック" panose="020B0609070205080204" pitchFamily="49" charset="-128"/>
                <a:ea typeface="ＭＳ ゴシック" panose="020B0609070205080204" pitchFamily="49" charset="-128"/>
              </a:rPr>
              <a:t>報告事項</a:t>
            </a:r>
          </a:p>
        </p:txBody>
      </p:sp>
    </p:spTree>
    <p:extLst>
      <p:ext uri="{BB962C8B-B14F-4D97-AF65-F5344CB8AC3E}">
        <p14:creationId xmlns:p14="http://schemas.microsoft.com/office/powerpoint/2010/main" val="28684056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テキスト ボックス 88">
            <a:extLst>
              <a:ext uri="{FF2B5EF4-FFF2-40B4-BE49-F238E27FC236}">
                <a16:creationId xmlns:a16="http://schemas.microsoft.com/office/drawing/2014/main" id="{93C30597-AC13-495A-A1D8-4DF1132735FF}"/>
              </a:ext>
            </a:extLst>
          </p:cNvPr>
          <p:cNvSpPr txBox="1"/>
          <p:nvPr/>
        </p:nvSpPr>
        <p:spPr>
          <a:xfrm>
            <a:off x="219075" y="768673"/>
            <a:ext cx="14732000" cy="400110"/>
          </a:xfrm>
          <a:prstGeom prst="rect">
            <a:avLst/>
          </a:prstGeom>
          <a:noFill/>
        </p:spPr>
        <p:txBody>
          <a:bodyPr wrap="square" rtlCol="0">
            <a:spAutoFit/>
          </a:bodyPr>
          <a:lstStyle/>
          <a:p>
            <a:r>
              <a:rPr lang="en-US" altLang="ja-JP" sz="2000" dirty="0">
                <a:latin typeface="ＭＳ ゴシック" panose="020B0609070205080204" pitchFamily="49" charset="-128"/>
                <a:ea typeface="ＭＳ ゴシック" panose="020B0609070205080204" pitchFamily="49" charset="-128"/>
              </a:rPr>
              <a:t>【</a:t>
            </a:r>
            <a:r>
              <a:rPr lang="ja-JP" altLang="en-US" sz="2000" dirty="0">
                <a:latin typeface="ＭＳ ゴシック" panose="020B0609070205080204" pitchFamily="49" charset="-128"/>
                <a:ea typeface="ＭＳ ゴシック" panose="020B0609070205080204" pitchFamily="49" charset="-128"/>
              </a:rPr>
              <a:t>目的</a:t>
            </a:r>
            <a:r>
              <a:rPr lang="en-US" altLang="ja-JP" sz="2000" dirty="0">
                <a:latin typeface="ＭＳ ゴシック" panose="020B0609070205080204" pitchFamily="49" charset="-128"/>
                <a:ea typeface="ＭＳ ゴシック" panose="020B0609070205080204" pitchFamily="49" charset="-128"/>
              </a:rPr>
              <a:t>】</a:t>
            </a:r>
            <a:r>
              <a:rPr lang="ja-JP" altLang="en-US" sz="2000" dirty="0">
                <a:latin typeface="ＭＳ ゴシック" panose="020B0609070205080204" pitchFamily="49" charset="-128"/>
                <a:ea typeface="ＭＳ ゴシック" panose="020B0609070205080204" pitchFamily="49" charset="-128"/>
              </a:rPr>
              <a:t>平野川沿川に設置したカメラの画像解析を行い、スカムが発生しやすい場所の推定やスカムの挙動を把握する。</a:t>
            </a:r>
          </a:p>
        </p:txBody>
      </p:sp>
      <p:grpSp>
        <p:nvGrpSpPr>
          <p:cNvPr id="59" name="グループ化 58">
            <a:extLst>
              <a:ext uri="{FF2B5EF4-FFF2-40B4-BE49-F238E27FC236}">
                <a16:creationId xmlns:a16="http://schemas.microsoft.com/office/drawing/2014/main" id="{E753029D-1A26-4DC5-9434-DCF350B56AF5}"/>
              </a:ext>
            </a:extLst>
          </p:cNvPr>
          <p:cNvGrpSpPr/>
          <p:nvPr/>
        </p:nvGrpSpPr>
        <p:grpSpPr>
          <a:xfrm>
            <a:off x="171937" y="1888308"/>
            <a:ext cx="2885049" cy="399574"/>
            <a:chOff x="117349" y="0"/>
            <a:chExt cx="1856885" cy="257175"/>
          </a:xfrm>
        </p:grpSpPr>
        <p:sp>
          <p:nvSpPr>
            <p:cNvPr id="60" name="正方形/長方形 59">
              <a:extLst>
                <a:ext uri="{FF2B5EF4-FFF2-40B4-BE49-F238E27FC236}">
                  <a16:creationId xmlns:a16="http://schemas.microsoft.com/office/drawing/2014/main" id="{B91001F0-FECB-4D9D-A748-9A57057741D6}"/>
                </a:ext>
              </a:extLst>
            </p:cNvPr>
            <p:cNvSpPr/>
            <p:nvPr/>
          </p:nvSpPr>
          <p:spPr>
            <a:xfrm>
              <a:off x="117349" y="0"/>
              <a:ext cx="1856885" cy="257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42071" tIns="71035" rIns="142071" bIns="71035" numCol="1" spcCol="0" rtlCol="0" fromWordArt="0" anchor="ctr" anchorCtr="0" forceAA="0" compatLnSpc="1">
              <a:prstTxWarp prst="textNoShape">
                <a:avLst/>
              </a:prstTxWarp>
              <a:noAutofit/>
            </a:bodyPr>
            <a:lstStyle/>
            <a:p>
              <a:pPr algn="r">
                <a:lnSpc>
                  <a:spcPts val="1864"/>
                </a:lnSpc>
              </a:pPr>
              <a:r>
                <a:rPr lang="ja-JP" altLang="en-US" sz="1200" kern="100" dirty="0">
                  <a:solidFill>
                    <a:srgbClr val="000000"/>
                  </a:solidFill>
                  <a:ea typeface="ＭＳ ゴシック" panose="020B0609070205080204" pitchFamily="49" charset="-128"/>
                  <a:cs typeface="Times New Roman" panose="02020603050405020304" pitchFamily="18" charset="0"/>
                </a:rPr>
                <a:t>：カメラ位置</a:t>
              </a:r>
              <a:r>
                <a:rPr lang="en-US" altLang="ja-JP" sz="1200" kern="100" dirty="0">
                  <a:solidFill>
                    <a:srgbClr val="000000"/>
                  </a:solidFill>
                  <a:ea typeface="ＭＳ ゴシック" panose="020B0609070205080204" pitchFamily="49" charset="-128"/>
                  <a:cs typeface="Times New Roman" panose="02020603050405020304" pitchFamily="18" charset="0"/>
                </a:rPr>
                <a:t>(</a:t>
              </a:r>
              <a:r>
                <a:rPr lang="ja-JP" altLang="en-US" sz="1200" kern="100" dirty="0">
                  <a:solidFill>
                    <a:srgbClr val="000000"/>
                  </a:solidFill>
                  <a:ea typeface="ＭＳ ゴシック" panose="020B0609070205080204" pitchFamily="49" charset="-128"/>
                  <a:cs typeface="Times New Roman" panose="02020603050405020304" pitchFamily="18" charset="0"/>
                </a:rPr>
                <a:t>矢印は撮影方向</a:t>
              </a:r>
              <a:r>
                <a:rPr lang="en-US" altLang="ja-JP" sz="1200" kern="100" dirty="0">
                  <a:solidFill>
                    <a:srgbClr val="000000"/>
                  </a:solidFill>
                  <a:ea typeface="ＭＳ ゴシック" panose="020B0609070205080204" pitchFamily="49" charset="-128"/>
                  <a:cs typeface="Times New Roman" panose="02020603050405020304" pitchFamily="18" charset="0"/>
                </a:rPr>
                <a:t>)</a:t>
              </a:r>
              <a:endParaRPr lang="ja-JP" altLang="en-US" sz="1600" kern="100" dirty="0">
                <a:ea typeface="ＭＳ 明朝" panose="02020609040205080304" pitchFamily="17" charset="-128"/>
                <a:cs typeface="Times New Roman" panose="02020603050405020304" pitchFamily="18" charset="0"/>
              </a:endParaRPr>
            </a:p>
          </p:txBody>
        </p:sp>
        <p:sp>
          <p:nvSpPr>
            <p:cNvPr id="61" name="矢印: 右 60">
              <a:extLst>
                <a:ext uri="{FF2B5EF4-FFF2-40B4-BE49-F238E27FC236}">
                  <a16:creationId xmlns:a16="http://schemas.microsoft.com/office/drawing/2014/main" id="{21239FE9-D6C9-47A3-9DFE-F612F9A45732}"/>
                </a:ext>
              </a:extLst>
            </p:cNvPr>
            <p:cNvSpPr/>
            <p:nvPr/>
          </p:nvSpPr>
          <p:spPr>
            <a:xfrm>
              <a:off x="298812" y="83078"/>
              <a:ext cx="100795" cy="91019"/>
            </a:xfrm>
            <a:prstGeom prst="right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42071" tIns="71035" rIns="142071" bIns="71035" numCol="1" spcCol="0" rtlCol="0" fromWordArt="0" anchor="ctr" anchorCtr="0" forceAA="0" compatLnSpc="1">
              <a:prstTxWarp prst="textNoShape">
                <a:avLst/>
              </a:prstTxWarp>
              <a:noAutofit/>
            </a:bodyPr>
            <a:lstStyle/>
            <a:p>
              <a:endParaRPr lang="ja-JP" altLang="en-US" sz="4504"/>
            </a:p>
          </p:txBody>
        </p:sp>
      </p:grpSp>
      <p:sp>
        <p:nvSpPr>
          <p:cNvPr id="28" name="正方形/長方形 27">
            <a:extLst>
              <a:ext uri="{FF2B5EF4-FFF2-40B4-BE49-F238E27FC236}">
                <a16:creationId xmlns:a16="http://schemas.microsoft.com/office/drawing/2014/main" id="{089C3E77-6B91-48C8-906A-7C8ACB2C2A60}"/>
              </a:ext>
            </a:extLst>
          </p:cNvPr>
          <p:cNvSpPr/>
          <p:nvPr/>
        </p:nvSpPr>
        <p:spPr>
          <a:xfrm>
            <a:off x="193675" y="690081"/>
            <a:ext cx="14732000" cy="620847"/>
          </a:xfrm>
          <a:prstGeom prst="rect">
            <a:avLst/>
          </a:prstGeom>
          <a:noFill/>
          <a:ln w="28575">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864">
              <a:latin typeface="ＭＳ ゴシック" panose="020B0609070205080204" pitchFamily="49" charset="-128"/>
              <a:ea typeface="ＭＳ ゴシック" panose="020B0609070205080204" pitchFamily="49" charset="-128"/>
            </a:endParaRPr>
          </a:p>
        </p:txBody>
      </p:sp>
      <p:sp>
        <p:nvSpPr>
          <p:cNvPr id="29" name="テキスト ボックス 49">
            <a:extLst>
              <a:ext uri="{FF2B5EF4-FFF2-40B4-BE49-F238E27FC236}">
                <a16:creationId xmlns:a16="http://schemas.microsoft.com/office/drawing/2014/main" id="{55893ADD-CA75-4EF5-AE3F-5D7E993DD142}"/>
              </a:ext>
            </a:extLst>
          </p:cNvPr>
          <p:cNvSpPr txBox="1"/>
          <p:nvPr/>
        </p:nvSpPr>
        <p:spPr>
          <a:xfrm>
            <a:off x="219075" y="1424573"/>
            <a:ext cx="2741049" cy="427040"/>
          </a:xfrm>
          <a:prstGeom prst="rect">
            <a:avLst/>
          </a:prstGeom>
          <a:noFill/>
          <a:ln cmpd="dbl">
            <a:no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175" b="1" dirty="0">
                <a:solidFill>
                  <a:srgbClr val="333399"/>
                </a:solidFill>
                <a:latin typeface="ＭＳ ゴシック" panose="020B0609070205080204" pitchFamily="49" charset="-128"/>
                <a:ea typeface="ＭＳ ゴシック" panose="020B0609070205080204" pitchFamily="49" charset="-128"/>
              </a:rPr>
              <a:t>カメラ設置位置図</a:t>
            </a:r>
          </a:p>
        </p:txBody>
      </p:sp>
      <p:sp>
        <p:nvSpPr>
          <p:cNvPr id="43" name="正方形/長方形 42">
            <a:extLst>
              <a:ext uri="{FF2B5EF4-FFF2-40B4-BE49-F238E27FC236}">
                <a16:creationId xmlns:a16="http://schemas.microsoft.com/office/drawing/2014/main" id="{74F159FE-F1D6-4109-A54C-1AE8E5FFD685}"/>
              </a:ext>
            </a:extLst>
          </p:cNvPr>
          <p:cNvSpPr/>
          <p:nvPr/>
        </p:nvSpPr>
        <p:spPr>
          <a:xfrm>
            <a:off x="0" y="0"/>
            <a:ext cx="15119350" cy="615267"/>
          </a:xfrm>
          <a:prstGeom prst="rect">
            <a:avLst/>
          </a:prstGeom>
          <a:gradFill flip="none" rotWithShape="1">
            <a:gsLst>
              <a:gs pos="0">
                <a:schemeClr val="accent1">
                  <a:lumMod val="5000"/>
                  <a:lumOff val="95000"/>
                </a:schemeClr>
              </a:gs>
              <a:gs pos="100000">
                <a:srgbClr val="B9DAA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sp>
        <p:nvSpPr>
          <p:cNvPr id="35" name="テキスト ボックス 3"/>
          <p:cNvSpPr txBox="1"/>
          <p:nvPr/>
        </p:nvSpPr>
        <p:spPr>
          <a:xfrm>
            <a:off x="0" y="-16012"/>
            <a:ext cx="7881832" cy="63172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2797"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ja-JP" altLang="en-US" sz="2797"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報告事項</a:t>
            </a:r>
            <a:r>
              <a:rPr lang="en-US" altLang="ja-JP" sz="2797"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ja-JP" altLang="en-US" sz="2797"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スカム</a:t>
            </a: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解析</a:t>
            </a: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　</a:t>
            </a:r>
            <a:endPar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36" name="正方形/長方形 35">
            <a:extLst>
              <a:ext uri="{FF2B5EF4-FFF2-40B4-BE49-F238E27FC236}">
                <a16:creationId xmlns:a16="http://schemas.microsoft.com/office/drawing/2014/main" id="{3EA16258-B215-404D-B83C-1D5E9816DD8D}"/>
              </a:ext>
            </a:extLst>
          </p:cNvPr>
          <p:cNvSpPr/>
          <p:nvPr/>
        </p:nvSpPr>
        <p:spPr>
          <a:xfrm>
            <a:off x="193675" y="1405049"/>
            <a:ext cx="3133791" cy="9146280"/>
          </a:xfrm>
          <a:prstGeom prst="rect">
            <a:avLst/>
          </a:prstGeom>
          <a:noFill/>
          <a:ln w="28575">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864">
              <a:latin typeface="ＭＳ ゴシック" panose="020B0609070205080204" pitchFamily="49" charset="-128"/>
              <a:ea typeface="ＭＳ ゴシック" panose="020B0609070205080204" pitchFamily="49" charset="-128"/>
            </a:endParaRPr>
          </a:p>
        </p:txBody>
      </p:sp>
      <p:grpSp>
        <p:nvGrpSpPr>
          <p:cNvPr id="15" name="グループ化 14">
            <a:extLst>
              <a:ext uri="{FF2B5EF4-FFF2-40B4-BE49-F238E27FC236}">
                <a16:creationId xmlns:a16="http://schemas.microsoft.com/office/drawing/2014/main" id="{2CD3C3DC-ABF2-4642-9520-C5B584C579AD}"/>
              </a:ext>
            </a:extLst>
          </p:cNvPr>
          <p:cNvGrpSpPr/>
          <p:nvPr/>
        </p:nvGrpSpPr>
        <p:grpSpPr>
          <a:xfrm>
            <a:off x="381053" y="2298496"/>
            <a:ext cx="2842770" cy="7748747"/>
            <a:chOff x="315944" y="2283030"/>
            <a:chExt cx="2956816" cy="8059611"/>
          </a:xfrm>
        </p:grpSpPr>
        <p:pic>
          <p:nvPicPr>
            <p:cNvPr id="5" name="図 4">
              <a:extLst>
                <a:ext uri="{FF2B5EF4-FFF2-40B4-BE49-F238E27FC236}">
                  <a16:creationId xmlns:a16="http://schemas.microsoft.com/office/drawing/2014/main" id="{64B68D9F-E6C0-458B-8B14-0A64E8035C8E}"/>
                </a:ext>
              </a:extLst>
            </p:cNvPr>
            <p:cNvPicPr>
              <a:picLocks noChangeAspect="1"/>
            </p:cNvPicPr>
            <p:nvPr/>
          </p:nvPicPr>
          <p:blipFill>
            <a:blip r:embed="rId3"/>
            <a:stretch>
              <a:fillRect/>
            </a:stretch>
          </p:blipFill>
          <p:spPr>
            <a:xfrm>
              <a:off x="315944" y="2283030"/>
              <a:ext cx="2956816" cy="8059611"/>
            </a:xfrm>
            <a:prstGeom prst="rect">
              <a:avLst/>
            </a:prstGeom>
          </p:spPr>
        </p:pic>
        <p:sp>
          <p:nvSpPr>
            <p:cNvPr id="95" name="テキスト ボックス 94">
              <a:extLst>
                <a:ext uri="{FF2B5EF4-FFF2-40B4-BE49-F238E27FC236}">
                  <a16:creationId xmlns:a16="http://schemas.microsoft.com/office/drawing/2014/main" id="{309A3D22-4062-4BA0-BBED-D274D24615C6}"/>
                </a:ext>
              </a:extLst>
            </p:cNvPr>
            <p:cNvSpPr txBox="1"/>
            <p:nvPr/>
          </p:nvSpPr>
          <p:spPr>
            <a:xfrm>
              <a:off x="390377" y="2351782"/>
              <a:ext cx="510713" cy="246221"/>
            </a:xfrm>
            <a:prstGeom prst="rect">
              <a:avLst/>
            </a:prstGeom>
            <a:solidFill>
              <a:schemeClr val="bg1"/>
            </a:solidFill>
            <a:ln>
              <a:solidFill>
                <a:srgbClr val="0000FF"/>
              </a:solidFill>
            </a:ln>
          </p:spPr>
          <p:txBody>
            <a:bodyPr wrap="square" rtlCol="0">
              <a:spAutoFit/>
            </a:bodyPr>
            <a:lstStyle/>
            <a:p>
              <a:pPr algn="ctr"/>
              <a:r>
                <a:rPr lang="ja-JP" altLang="en-US" sz="1000" b="1" dirty="0">
                  <a:solidFill>
                    <a:srgbClr val="0000FF"/>
                  </a:solidFill>
                  <a:latin typeface="ＭＳ ゴシック" panose="020B0609070205080204" pitchFamily="49" charset="-128"/>
                  <a:ea typeface="ＭＳ ゴシック" panose="020B0609070205080204" pitchFamily="49" charset="-128"/>
                </a:rPr>
                <a:t>下流</a:t>
              </a:r>
              <a:endParaRPr lang="en-US" altLang="ja-JP" sz="1000" b="1" dirty="0">
                <a:solidFill>
                  <a:srgbClr val="0000FF"/>
                </a:solidFill>
                <a:latin typeface="ＭＳ ゴシック" panose="020B0609070205080204" pitchFamily="49" charset="-128"/>
                <a:ea typeface="ＭＳ ゴシック" panose="020B0609070205080204" pitchFamily="49" charset="-128"/>
              </a:endParaRPr>
            </a:p>
          </p:txBody>
        </p:sp>
        <p:sp>
          <p:nvSpPr>
            <p:cNvPr id="96" name="テキスト ボックス 95">
              <a:extLst>
                <a:ext uri="{FF2B5EF4-FFF2-40B4-BE49-F238E27FC236}">
                  <a16:creationId xmlns:a16="http://schemas.microsoft.com/office/drawing/2014/main" id="{D2A73D63-F632-4710-8906-3F07AB9E38FF}"/>
                </a:ext>
              </a:extLst>
            </p:cNvPr>
            <p:cNvSpPr txBox="1"/>
            <p:nvPr/>
          </p:nvSpPr>
          <p:spPr>
            <a:xfrm>
              <a:off x="390377" y="9975945"/>
              <a:ext cx="510713" cy="246221"/>
            </a:xfrm>
            <a:prstGeom prst="rect">
              <a:avLst/>
            </a:prstGeom>
            <a:solidFill>
              <a:schemeClr val="bg1"/>
            </a:solidFill>
            <a:ln>
              <a:solidFill>
                <a:srgbClr val="0000FF"/>
              </a:solidFill>
            </a:ln>
          </p:spPr>
          <p:txBody>
            <a:bodyPr wrap="square" rtlCol="0">
              <a:spAutoFit/>
            </a:bodyPr>
            <a:lstStyle/>
            <a:p>
              <a:pPr algn="ctr"/>
              <a:r>
                <a:rPr lang="ja-JP" altLang="en-US" sz="1000" b="1" dirty="0">
                  <a:solidFill>
                    <a:srgbClr val="0000FF"/>
                  </a:solidFill>
                  <a:latin typeface="ＭＳ ゴシック" panose="020B0609070205080204" pitchFamily="49" charset="-128"/>
                  <a:ea typeface="ＭＳ ゴシック" panose="020B0609070205080204" pitchFamily="49" charset="-128"/>
                </a:rPr>
                <a:t>上流</a:t>
              </a:r>
              <a:endParaRPr lang="en-US" altLang="ja-JP" sz="1000" b="1" dirty="0">
                <a:solidFill>
                  <a:srgbClr val="0000FF"/>
                </a:solidFill>
                <a:latin typeface="ＭＳ ゴシック" panose="020B0609070205080204" pitchFamily="49" charset="-128"/>
                <a:ea typeface="ＭＳ ゴシック" panose="020B0609070205080204" pitchFamily="49" charset="-128"/>
              </a:endParaRPr>
            </a:p>
          </p:txBody>
        </p:sp>
      </p:grpSp>
      <p:sp>
        <p:nvSpPr>
          <p:cNvPr id="182" name="テキスト ボックス 181">
            <a:extLst>
              <a:ext uri="{FF2B5EF4-FFF2-40B4-BE49-F238E27FC236}">
                <a16:creationId xmlns:a16="http://schemas.microsoft.com/office/drawing/2014/main" id="{708936F3-4C78-4EB8-BC74-20F6963D9925}"/>
              </a:ext>
            </a:extLst>
          </p:cNvPr>
          <p:cNvSpPr txBox="1"/>
          <p:nvPr/>
        </p:nvSpPr>
        <p:spPr>
          <a:xfrm>
            <a:off x="273813" y="10110240"/>
            <a:ext cx="3012379" cy="349702"/>
          </a:xfrm>
          <a:prstGeom prst="rect">
            <a:avLst/>
          </a:prstGeom>
          <a:solidFill>
            <a:srgbClr val="CCFFFF"/>
          </a:solidFill>
          <a:ln w="9525">
            <a:solidFill>
              <a:schemeClr val="tx1"/>
            </a:solidFill>
          </a:ln>
        </p:spPr>
        <p:txBody>
          <a:bodyPr wrap="square" lIns="36000" tIns="36000" rIns="36000" bIns="36000" rtlCol="0">
            <a:spAutoFit/>
          </a:bodyPr>
          <a:lstStyle/>
          <a:p>
            <a:r>
              <a:rPr lang="ja-JP" altLang="en-US" sz="900" dirty="0">
                <a:latin typeface="ＭＳ ゴシック" panose="020B0609070205080204" pitchFamily="49" charset="-128"/>
                <a:ea typeface="ＭＳ ゴシック" panose="020B0609070205080204" pitchFamily="49" charset="-128"/>
              </a:rPr>
              <a:t>平野川</a:t>
            </a:r>
            <a:r>
              <a:rPr lang="en-US" altLang="ja-JP" sz="900" dirty="0">
                <a:latin typeface="ＭＳ ゴシック" panose="020B0609070205080204" pitchFamily="49" charset="-128"/>
                <a:ea typeface="ＭＳ ゴシック" panose="020B0609070205080204" pitchFamily="49" charset="-128"/>
              </a:rPr>
              <a:t>17</a:t>
            </a:r>
            <a:r>
              <a:rPr lang="ja-JP" altLang="en-US" sz="900" dirty="0">
                <a:latin typeface="ＭＳ ゴシック" panose="020B0609070205080204" pitchFamily="49" charset="-128"/>
                <a:ea typeface="ＭＳ ゴシック" panose="020B0609070205080204" pitchFamily="49" charset="-128"/>
              </a:rPr>
              <a:t>台（大阪府河川カメラを含む）、第二寝屋川</a:t>
            </a:r>
            <a:r>
              <a:rPr lang="en-US" altLang="ja-JP" sz="900" dirty="0">
                <a:latin typeface="ＭＳ ゴシック" panose="020B0609070205080204" pitchFamily="49" charset="-128"/>
                <a:ea typeface="ＭＳ ゴシック" panose="020B0609070205080204" pitchFamily="49" charset="-128"/>
              </a:rPr>
              <a:t>2</a:t>
            </a:r>
            <a:r>
              <a:rPr lang="ja-JP" altLang="en-US" sz="900" dirty="0">
                <a:latin typeface="ＭＳ ゴシック" panose="020B0609070205080204" pitchFamily="49" charset="-128"/>
                <a:ea typeface="ＭＳ ゴシック" panose="020B0609070205080204" pitchFamily="49" charset="-128"/>
              </a:rPr>
              <a:t>台の計</a:t>
            </a:r>
            <a:r>
              <a:rPr lang="en-US" altLang="ja-JP" sz="900" dirty="0">
                <a:latin typeface="ＭＳ ゴシック" panose="020B0609070205080204" pitchFamily="49" charset="-128"/>
                <a:ea typeface="ＭＳ ゴシック" panose="020B0609070205080204" pitchFamily="49" charset="-128"/>
              </a:rPr>
              <a:t>19</a:t>
            </a:r>
            <a:r>
              <a:rPr lang="ja-JP" altLang="en-US" sz="900" dirty="0">
                <a:latin typeface="ＭＳ ゴシック" panose="020B0609070205080204" pitchFamily="49" charset="-128"/>
                <a:ea typeface="ＭＳ ゴシック" panose="020B0609070205080204" pitchFamily="49" charset="-128"/>
              </a:rPr>
              <a:t>台のカメラを設置。</a:t>
            </a:r>
            <a:endParaRPr lang="en-US" altLang="ja-JP" sz="900" dirty="0">
              <a:latin typeface="ＭＳ ゴシック" panose="020B0609070205080204" pitchFamily="49" charset="-128"/>
              <a:ea typeface="ＭＳ ゴシック" panose="020B0609070205080204" pitchFamily="49" charset="-128"/>
            </a:endParaRPr>
          </a:p>
        </p:txBody>
      </p:sp>
      <p:sp>
        <p:nvSpPr>
          <p:cNvPr id="123" name="正方形/長方形 122">
            <a:extLst>
              <a:ext uri="{FF2B5EF4-FFF2-40B4-BE49-F238E27FC236}">
                <a16:creationId xmlns:a16="http://schemas.microsoft.com/office/drawing/2014/main" id="{8DC4CC77-17C2-4760-97EE-A219488E41E9}"/>
              </a:ext>
            </a:extLst>
          </p:cNvPr>
          <p:cNvSpPr/>
          <p:nvPr/>
        </p:nvSpPr>
        <p:spPr>
          <a:xfrm>
            <a:off x="3399029" y="1405048"/>
            <a:ext cx="5638021" cy="6704745"/>
          </a:xfrm>
          <a:prstGeom prst="rect">
            <a:avLst/>
          </a:prstGeom>
          <a:noFill/>
          <a:ln w="28575">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864">
              <a:latin typeface="ＭＳ ゴシック" panose="020B0609070205080204" pitchFamily="49" charset="-128"/>
              <a:ea typeface="ＭＳ ゴシック" panose="020B0609070205080204" pitchFamily="49" charset="-128"/>
            </a:endParaRPr>
          </a:p>
        </p:txBody>
      </p:sp>
      <p:sp>
        <p:nvSpPr>
          <p:cNvPr id="124" name="テキスト ボックス 49">
            <a:extLst>
              <a:ext uri="{FF2B5EF4-FFF2-40B4-BE49-F238E27FC236}">
                <a16:creationId xmlns:a16="http://schemas.microsoft.com/office/drawing/2014/main" id="{C36CD557-1FF0-4338-A1F8-F07D26E4B99C}"/>
              </a:ext>
            </a:extLst>
          </p:cNvPr>
          <p:cNvSpPr txBox="1"/>
          <p:nvPr/>
        </p:nvSpPr>
        <p:spPr>
          <a:xfrm>
            <a:off x="9088044" y="1424573"/>
            <a:ext cx="4192323" cy="427040"/>
          </a:xfrm>
          <a:prstGeom prst="rect">
            <a:avLst/>
          </a:prstGeom>
          <a:noFill/>
          <a:ln cmpd="dbl">
            <a:no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175" b="1" dirty="0">
                <a:solidFill>
                  <a:srgbClr val="333399"/>
                </a:solidFill>
                <a:latin typeface="ＭＳ ゴシック" panose="020B0609070205080204" pitchFamily="49" charset="-128"/>
                <a:ea typeface="ＭＳ ゴシック" panose="020B0609070205080204" pitchFamily="49" charset="-128"/>
              </a:rPr>
              <a:t>スカム被覆率と外的環境</a:t>
            </a:r>
          </a:p>
        </p:txBody>
      </p:sp>
      <p:sp>
        <p:nvSpPr>
          <p:cNvPr id="125" name="テキスト ボックス 124">
            <a:extLst>
              <a:ext uri="{FF2B5EF4-FFF2-40B4-BE49-F238E27FC236}">
                <a16:creationId xmlns:a16="http://schemas.microsoft.com/office/drawing/2014/main" id="{DC0740A3-E74C-4110-8161-4B55780CEA0E}"/>
              </a:ext>
            </a:extLst>
          </p:cNvPr>
          <p:cNvSpPr txBox="1"/>
          <p:nvPr/>
        </p:nvSpPr>
        <p:spPr>
          <a:xfrm>
            <a:off x="9149752" y="1757273"/>
            <a:ext cx="5772012" cy="738664"/>
          </a:xfrm>
          <a:prstGeom prst="rect">
            <a:avLst/>
          </a:prstGeom>
          <a:noFill/>
        </p:spPr>
        <p:txBody>
          <a:bodyPr wrap="square" rtlCol="0">
            <a:spAutoFit/>
          </a:bodyPr>
          <a:lstStyle/>
          <a:p>
            <a:r>
              <a:rPr lang="ja-JP" altLang="en-US" sz="1400" dirty="0">
                <a:latin typeface="ＭＳ ゴシック" panose="020B0609070205080204" pitchFamily="49" charset="-128"/>
                <a:ea typeface="ＭＳ ゴシック" panose="020B0609070205080204" pitchFamily="49" charset="-128"/>
              </a:rPr>
              <a:t>スカム発生状況</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被覆率</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の縦断分布を時系列コンター図で表し、気象状況</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降水量等</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、潮汐、下水処理水の放流実績等の時系列変化と比較できるように整理し、スカムの消長と外力の関係を整理した。</a:t>
            </a:r>
            <a:endParaRPr lang="en-US" altLang="ja-JP" sz="1400" dirty="0">
              <a:latin typeface="ＭＳ ゴシック" panose="020B0609070205080204" pitchFamily="49" charset="-128"/>
              <a:ea typeface="ＭＳ ゴシック" panose="020B0609070205080204" pitchFamily="49" charset="-128"/>
            </a:endParaRPr>
          </a:p>
        </p:txBody>
      </p:sp>
      <p:sp>
        <p:nvSpPr>
          <p:cNvPr id="139" name="テキスト ボックス 49">
            <a:extLst>
              <a:ext uri="{FF2B5EF4-FFF2-40B4-BE49-F238E27FC236}">
                <a16:creationId xmlns:a16="http://schemas.microsoft.com/office/drawing/2014/main" id="{C36CD557-1FF0-4338-A1F8-F07D26E4B99C}"/>
              </a:ext>
            </a:extLst>
          </p:cNvPr>
          <p:cNvSpPr txBox="1"/>
          <p:nvPr/>
        </p:nvSpPr>
        <p:spPr>
          <a:xfrm>
            <a:off x="3405454" y="1424573"/>
            <a:ext cx="4192323" cy="427040"/>
          </a:xfrm>
          <a:prstGeom prst="rect">
            <a:avLst/>
          </a:prstGeom>
          <a:noFill/>
          <a:ln cmpd="dbl">
            <a:no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175" b="1" dirty="0">
                <a:solidFill>
                  <a:srgbClr val="333399"/>
                </a:solidFill>
                <a:latin typeface="ＭＳ ゴシック" panose="020B0609070205080204" pitchFamily="49" charset="-128"/>
                <a:ea typeface="ＭＳ ゴシック" panose="020B0609070205080204" pitchFamily="49" charset="-128"/>
              </a:rPr>
              <a:t>検討の流れ</a:t>
            </a:r>
          </a:p>
        </p:txBody>
      </p:sp>
      <p:grpSp>
        <p:nvGrpSpPr>
          <p:cNvPr id="140" name="グループ化 139"/>
          <p:cNvGrpSpPr/>
          <p:nvPr/>
        </p:nvGrpSpPr>
        <p:grpSpPr>
          <a:xfrm>
            <a:off x="3654848" y="1820461"/>
            <a:ext cx="5326418" cy="6102745"/>
            <a:chOff x="2004317" y="1148563"/>
            <a:chExt cx="5326418" cy="6102745"/>
          </a:xfrm>
        </p:grpSpPr>
        <p:sp>
          <p:nvSpPr>
            <p:cNvPr id="141" name="四角形: 角を丸くする 2837"/>
            <p:cNvSpPr/>
            <p:nvPr/>
          </p:nvSpPr>
          <p:spPr>
            <a:xfrm>
              <a:off x="2004317" y="1148563"/>
              <a:ext cx="1368000" cy="349200"/>
            </a:xfrm>
            <a:prstGeom prst="roundRect">
              <a:avLst/>
            </a:prstGeom>
            <a:solidFill>
              <a:srgbClr val="AFEA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300"/>
                </a:lnSpc>
                <a:spcAft>
                  <a:spcPts val="0"/>
                </a:spcAft>
              </a:pPr>
              <a:r>
                <a:rPr lang="ja-JP" sz="1100" b="1"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定点カメラ撮影</a:t>
              </a:r>
              <a:endPar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42" name="テキスト ボックス 2776"/>
            <p:cNvSpPr txBox="1"/>
            <p:nvPr/>
          </p:nvSpPr>
          <p:spPr>
            <a:xfrm>
              <a:off x="3532193" y="1215676"/>
              <a:ext cx="1666974" cy="206927"/>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marL="114300" indent="-114300" algn="l">
                <a:lnSpc>
                  <a:spcPts val="1400"/>
                </a:lnSpc>
                <a:spcAft>
                  <a:spcPts val="0"/>
                </a:spcAft>
              </a:pPr>
              <a:r>
                <a:rPr lang="en-US" sz="900" b="1"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1</a:t>
              </a:r>
              <a:r>
                <a:rPr lang="ja-JP" sz="900" b="1"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分間に</a:t>
              </a:r>
              <a:r>
                <a:rPr lang="en-US" sz="900" b="1"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1</a:t>
              </a:r>
              <a:r>
                <a:rPr lang="ja-JP" sz="900" b="1"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枚撮影（</a:t>
              </a:r>
              <a:r>
                <a:rPr lang="en-US" sz="900" b="1"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19</a:t>
              </a:r>
              <a:r>
                <a:rPr lang="ja-JP" sz="900" b="1"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地点）</a:t>
              </a:r>
              <a:endParaRPr lang="ja-JP" sz="105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43" name="四角形: 角を丸くする 3106"/>
            <p:cNvSpPr/>
            <p:nvPr/>
          </p:nvSpPr>
          <p:spPr>
            <a:xfrm>
              <a:off x="3546304" y="1663805"/>
              <a:ext cx="1635735" cy="232110"/>
            </a:xfrm>
            <a:prstGeom prst="roundRect">
              <a:avLst/>
            </a:prstGeom>
            <a:solidFill>
              <a:srgbClr val="FFC4A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300"/>
                </a:lnSpc>
                <a:spcAft>
                  <a:spcPts val="0"/>
                </a:spcAft>
              </a:pPr>
              <a:r>
                <a:rPr lang="en-US" sz="1000" b="1"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10</a:t>
              </a:r>
              <a:r>
                <a:rPr lang="ja-JP" sz="1000" b="1"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分間隔の画像データ抽出</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44" name="四角形: 角を丸くする 3108"/>
            <p:cNvSpPr/>
            <p:nvPr/>
          </p:nvSpPr>
          <p:spPr>
            <a:xfrm>
              <a:off x="3546304" y="2003978"/>
              <a:ext cx="1635735" cy="232110"/>
            </a:xfrm>
            <a:prstGeom prst="roundRect">
              <a:avLst/>
            </a:prstGeom>
            <a:solidFill>
              <a:srgbClr val="FFC4A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300"/>
                </a:lnSpc>
                <a:spcAft>
                  <a:spcPts val="0"/>
                </a:spcAft>
              </a:pPr>
              <a:r>
                <a:rPr lang="ja-JP" sz="1000" b="1"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学習用データの作成</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45" name="テキスト ボックス 3109"/>
            <p:cNvSpPr txBox="1"/>
            <p:nvPr/>
          </p:nvSpPr>
          <p:spPr>
            <a:xfrm>
              <a:off x="5183310" y="1982735"/>
              <a:ext cx="1666974" cy="206927"/>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marL="114300" indent="-114300" algn="l">
                <a:lnSpc>
                  <a:spcPts val="1400"/>
                </a:lnSpc>
                <a:spcAft>
                  <a:spcPts val="0"/>
                </a:spcAft>
              </a:pPr>
              <a:r>
                <a:rPr lang="ja-JP" sz="9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en-US" sz="9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AI</a:t>
              </a:r>
              <a:r>
                <a:rPr lang="ja-JP" sz="9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にスカム画像を学習させる</a:t>
              </a:r>
              <a:endParaRPr lang="ja-JP" sz="105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46" name="四角形: 角を丸くする 3111"/>
            <p:cNvSpPr/>
            <p:nvPr/>
          </p:nvSpPr>
          <p:spPr>
            <a:xfrm>
              <a:off x="3546304" y="2344151"/>
              <a:ext cx="1635735" cy="232110"/>
            </a:xfrm>
            <a:prstGeom prst="roundRect">
              <a:avLst/>
            </a:prstGeom>
            <a:solidFill>
              <a:srgbClr val="FFC4A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300"/>
                </a:lnSpc>
                <a:spcAft>
                  <a:spcPts val="0"/>
                </a:spcAft>
              </a:pPr>
              <a:r>
                <a:rPr lang="en-US" sz="1000" b="1" kern="10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AI</a:t>
              </a:r>
              <a:r>
                <a:rPr lang="ja-JP" sz="1000" b="1" kern="10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の構築・解析</a:t>
              </a:r>
              <a:endParaRPr lang="ja-JP" sz="1000" kern="10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47" name="テキスト ボックス 3112"/>
            <p:cNvSpPr txBox="1"/>
            <p:nvPr/>
          </p:nvSpPr>
          <p:spPr>
            <a:xfrm>
              <a:off x="5182039" y="2368802"/>
              <a:ext cx="1771211" cy="268174"/>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marL="114300" indent="-114300" algn="l">
                <a:lnSpc>
                  <a:spcPts val="1100"/>
                </a:lnSpc>
                <a:spcAft>
                  <a:spcPts val="0"/>
                </a:spcAft>
              </a:pPr>
              <a:r>
                <a:rPr lang="ja-JP" sz="9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⇒スカム発生の有無と範囲（被覆率）を解析</a:t>
              </a:r>
              <a:endParaRPr lang="ja-JP" sz="105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48" name="四角形: 角を丸くする 3114"/>
            <p:cNvSpPr/>
            <p:nvPr/>
          </p:nvSpPr>
          <p:spPr>
            <a:xfrm>
              <a:off x="2004317" y="2909631"/>
              <a:ext cx="1368000" cy="349200"/>
            </a:xfrm>
            <a:prstGeom prst="roundRect">
              <a:avLst/>
            </a:prstGeom>
            <a:solidFill>
              <a:srgbClr val="D4ECB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300"/>
                </a:lnSpc>
                <a:spcAft>
                  <a:spcPts val="0"/>
                </a:spcAft>
              </a:pPr>
              <a:r>
                <a:rPr lang="ja-JP" sz="1100" b="1"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スカム発生状況整理</a:t>
              </a:r>
              <a:endPar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49" name="テキスト ボックス 3115"/>
            <p:cNvSpPr txBox="1"/>
            <p:nvPr/>
          </p:nvSpPr>
          <p:spPr>
            <a:xfrm>
              <a:off x="3465477" y="6945387"/>
              <a:ext cx="3865258" cy="305921"/>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marL="114300" indent="-114300" algn="l">
                <a:lnSpc>
                  <a:spcPts val="1100"/>
                </a:lnSpc>
                <a:spcAft>
                  <a:spcPts val="0"/>
                </a:spcAft>
              </a:pPr>
              <a:r>
                <a:rPr lang="ja-JP" sz="1000" kern="100" dirty="0" smtClean="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sz="1000" kern="100" dirty="0" smtClean="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スカム消長の把握結果から、発生</a:t>
              </a:r>
              <a:r>
                <a:rPr lang="ja-JP" altLang="en-US"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の傾向</a:t>
              </a:r>
              <a:r>
                <a:rPr lang="ja-JP" altLang="en-US" sz="1000" kern="100" dirty="0" smtClean="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と具体的な対策を立案し、実施を目指す</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50" name="四角形: 角を丸くする 3114"/>
            <p:cNvSpPr/>
            <p:nvPr/>
          </p:nvSpPr>
          <p:spPr>
            <a:xfrm>
              <a:off x="2004317" y="4139845"/>
              <a:ext cx="1368000" cy="349200"/>
            </a:xfrm>
            <a:prstGeom prst="roundRect">
              <a:avLst/>
            </a:prstGeom>
            <a:solidFill>
              <a:srgbClr val="D4ECB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300"/>
                </a:lnSpc>
                <a:spcAft>
                  <a:spcPts val="0"/>
                </a:spcAft>
              </a:pPr>
              <a:r>
                <a:rPr lang="ja-JP" altLang="en-US" sz="1100" b="1" kern="100" dirty="0">
                  <a:solidFill>
                    <a:schemeClr val="tx1"/>
                  </a:solidFill>
                  <a:latin typeface="HG丸ｺﾞｼｯｸM-PRO" panose="020F0600000000000000" pitchFamily="50" charset="-128"/>
                  <a:ea typeface="HG丸ｺﾞｼｯｸM-PRO" panose="020F0600000000000000" pitchFamily="50" charset="-128"/>
                  <a:cs typeface="Times New Roman" panose="02020603050405020304" pitchFamily="18" charset="0"/>
                </a:rPr>
                <a:t>結果の目視判別</a:t>
              </a:r>
              <a:endParaRPr lang="ja-JP" sz="1100" b="1"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51" name="テキスト ボックス 3115"/>
            <p:cNvSpPr txBox="1"/>
            <p:nvPr/>
          </p:nvSpPr>
          <p:spPr>
            <a:xfrm>
              <a:off x="3512789" y="3630435"/>
              <a:ext cx="3315449" cy="164694"/>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marL="114300" indent="-114300" algn="l">
                <a:lnSpc>
                  <a:spcPts val="1100"/>
                </a:lnSpc>
                <a:spcAft>
                  <a:spcPts val="0"/>
                </a:spcAft>
              </a:pPr>
              <a:r>
                <a:rPr lang="ja-JP" altLang="en-US" sz="1000" b="1" u="sng"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降雨や浮遊物などによる誤判定結果を目視で確認、選別</a:t>
              </a:r>
              <a:endParaRPr lang="ja-JP" sz="1000" b="1" u="sng"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52" name="四角形: 角を丸くする 3114"/>
            <p:cNvSpPr/>
            <p:nvPr/>
          </p:nvSpPr>
          <p:spPr>
            <a:xfrm>
              <a:off x="2004317" y="6864208"/>
              <a:ext cx="1368000" cy="349200"/>
            </a:xfrm>
            <a:prstGeom prst="roundRect">
              <a:avLst/>
            </a:prstGeom>
            <a:solidFill>
              <a:srgbClr val="FF9966"/>
            </a:solidFill>
            <a:ln w="1905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300"/>
                </a:lnSpc>
                <a:spcAft>
                  <a:spcPts val="0"/>
                </a:spcAft>
              </a:pPr>
              <a:r>
                <a:rPr lang="ja-JP" altLang="en-US" sz="1200" b="1" kern="100" dirty="0" smtClean="0">
                  <a:solidFill>
                    <a:schemeClr val="tx1"/>
                  </a:solidFill>
                  <a:latin typeface="HG丸ｺﾞｼｯｸM-PRO" panose="020F0600000000000000" pitchFamily="50" charset="-128"/>
                  <a:ea typeface="HG丸ｺﾞｼｯｸM-PRO" panose="020F0600000000000000" pitchFamily="50" charset="-128"/>
                  <a:cs typeface="Times New Roman" panose="02020603050405020304" pitchFamily="18" charset="0"/>
                </a:rPr>
                <a:t>対策の検討・立案</a:t>
              </a:r>
              <a:endParaRPr lang="ja-JP" sz="1200" b="1"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53" name="フリーフォーム 152"/>
            <p:cNvSpPr/>
            <p:nvPr/>
          </p:nvSpPr>
          <p:spPr>
            <a:xfrm>
              <a:off x="2688317" y="6393629"/>
              <a:ext cx="0" cy="432000"/>
            </a:xfrm>
            <a:custGeom>
              <a:avLst/>
              <a:gdLst>
                <a:gd name="connsiteX0" fmla="*/ 0 w 0"/>
                <a:gd name="connsiteY0" fmla="*/ 0 h 133350"/>
                <a:gd name="connsiteX1" fmla="*/ 0 w 0"/>
                <a:gd name="connsiteY1" fmla="*/ 133350 h 133350"/>
              </a:gdLst>
              <a:ahLst/>
              <a:cxnLst>
                <a:cxn ang="0">
                  <a:pos x="connsiteX0" y="connsiteY0"/>
                </a:cxn>
                <a:cxn ang="0">
                  <a:pos x="connsiteX1" y="connsiteY1"/>
                </a:cxn>
              </a:cxnLst>
              <a:rect l="l" t="t" r="r" b="b"/>
              <a:pathLst>
                <a:path h="133350">
                  <a:moveTo>
                    <a:pt x="0" y="0"/>
                  </a:moveTo>
                  <a:lnTo>
                    <a:pt x="0" y="133350"/>
                  </a:lnTo>
                </a:path>
              </a:pathLst>
            </a:custGeom>
            <a:noFill/>
            <a:ln w="31750" cap="flat">
              <a:solidFill>
                <a:schemeClr val="tx1"/>
              </a:solidFill>
              <a:prstDash val="sysDot"/>
              <a:miter lim="800000"/>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矢印: 下 5"/>
            <p:cNvSpPr/>
            <p:nvPr/>
          </p:nvSpPr>
          <p:spPr>
            <a:xfrm>
              <a:off x="2599955" y="1496055"/>
              <a:ext cx="176725" cy="404005"/>
            </a:xfrm>
            <a:prstGeom prst="downArrow">
              <a:avLst/>
            </a:prstGeom>
            <a:solidFill>
              <a:schemeClr val="bg1">
                <a:lumMod val="65000"/>
              </a:schemeClr>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55" name="四角形: 角を丸くする 1"/>
            <p:cNvSpPr/>
            <p:nvPr/>
          </p:nvSpPr>
          <p:spPr>
            <a:xfrm>
              <a:off x="3512789" y="2862009"/>
              <a:ext cx="3586511" cy="502577"/>
            </a:xfrm>
            <a:prstGeom prst="roundRect">
              <a:avLst>
                <a:gd name="adj" fmla="val 2033"/>
              </a:avLst>
            </a:prstGeom>
            <a:no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36000" bIns="0" numCol="1" spcCol="0" rtlCol="0" fromWordArt="0" anchor="ctr" anchorCtr="0" forceAA="0" compatLnSpc="1">
              <a:prstTxWarp prst="textNoShape">
                <a:avLst/>
              </a:prstTxWarp>
              <a:noAutofit/>
            </a:bodyPr>
            <a:lstStyle/>
            <a:p>
              <a:r>
                <a:rPr lang="en-US" sz="1000" b="1" u="sng"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AI</a:t>
              </a:r>
              <a:r>
                <a:rPr lang="ja-JP" sz="1000" b="1" u="sng"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によるスカム被覆率の検知結果整理</a:t>
              </a:r>
              <a:endParaRPr lang="ja-JP" sz="1000" u="sng"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5725" lvl="0" algn="l">
                <a:lnSpc>
                  <a:spcPts val="1200"/>
                </a:lnSpc>
                <a:spcAft>
                  <a:spcPts val="0"/>
                </a:spcAft>
              </a:pPr>
              <a:r>
                <a:rPr lang="en-US"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AI</a:t>
              </a:r>
              <a:r>
                <a:rPr lang="ja-JP"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の検知結果を地点別、月別等で整理</a:t>
              </a:r>
              <a:endParaRPr lang="en-US" altLang="ja-JP"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5725" lvl="0" algn="l">
                <a:lnSpc>
                  <a:spcPts val="1200"/>
                </a:lnSpc>
                <a:spcAft>
                  <a:spcPts val="0"/>
                </a:spcAft>
              </a:pPr>
              <a:r>
                <a:rPr lang="ja-JP"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（誤検知も含んだ検知結果整理）</a:t>
              </a:r>
              <a:endParaRPr lang="en-US" altLang="ja-JP"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5725" lvl="0" algn="l">
                <a:lnSpc>
                  <a:spcPts val="1200"/>
                </a:lnSpc>
                <a:spcAft>
                  <a:spcPts val="0"/>
                </a:spcAft>
              </a:pPr>
              <a:r>
                <a:rPr lang="ja-JP" altLang="en-US" sz="1000"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sz="1000" kern="100" dirty="0">
                  <a:solidFill>
                    <a:srgbClr val="0000FF"/>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en-US" sz="1000" kern="100" dirty="0">
                  <a:solidFill>
                    <a:srgbClr val="0000FF"/>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AI</a:t>
              </a:r>
              <a:r>
                <a:rPr lang="ja-JP" sz="1000" kern="100" dirty="0">
                  <a:solidFill>
                    <a:srgbClr val="0000FF"/>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によるスカム被覆率の検知状況を把握</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56" name="四角形: 角を丸くする 2"/>
            <p:cNvSpPr/>
            <p:nvPr/>
          </p:nvSpPr>
          <p:spPr>
            <a:xfrm>
              <a:off x="3512790" y="5020275"/>
              <a:ext cx="3646038" cy="705966"/>
            </a:xfrm>
            <a:prstGeom prst="roundRect">
              <a:avLst>
                <a:gd name="adj" fmla="val 2033"/>
              </a:avLst>
            </a:prstGeom>
            <a:no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36000" bIns="0" numCol="1" spcCol="0" rtlCol="0" fromWordArt="0" anchor="ctr" anchorCtr="0" forceAA="0" compatLnSpc="1">
              <a:prstTxWarp prst="textNoShape">
                <a:avLst/>
              </a:prstTxWarp>
              <a:noAutofit/>
            </a:bodyPr>
            <a:lstStyle/>
            <a:p>
              <a:r>
                <a:rPr lang="ja-JP" sz="1000" b="1" u="sng"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「スカム検知日」の抽出及び「スカム</a:t>
              </a:r>
              <a:r>
                <a:rPr lang="ja-JP" altLang="en-US" sz="1000" b="1" u="sng"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確認</a:t>
              </a:r>
              <a:r>
                <a:rPr lang="ja-JP" sz="1000" b="1" u="sng"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日」の整理</a:t>
              </a:r>
              <a:endParaRPr lang="ja-JP" sz="1000" u="sng"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5725" lvl="0" algn="l">
                <a:lnSpc>
                  <a:spcPts val="1200"/>
                </a:lnSpc>
                <a:spcAft>
                  <a:spcPts val="0"/>
                </a:spcAft>
              </a:pPr>
              <a:r>
                <a:rPr lang="ja-JP"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「スカム検知日」の基準を設定し、該当日を抽出した「スカム検知日」から誤検知を除去し、「スカム</a:t>
              </a:r>
              <a:r>
                <a:rPr lang="ja-JP" altLang="en-US"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確認</a:t>
              </a:r>
              <a:r>
                <a:rPr lang="ja-JP"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日」を整理</a:t>
              </a:r>
              <a:endParaRPr lang="en-US" altLang="ja-JP"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5725" lvl="0" algn="l">
                <a:lnSpc>
                  <a:spcPts val="1200"/>
                </a:lnSpc>
                <a:spcAft>
                  <a:spcPts val="0"/>
                </a:spcAft>
              </a:pPr>
              <a:r>
                <a:rPr lang="ja-JP" altLang="en-US"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sz="1000" kern="100" dirty="0">
                  <a:solidFill>
                    <a:srgbClr val="0000FF"/>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⇒令和</a:t>
              </a:r>
              <a:r>
                <a:rPr lang="en-US" sz="1000" kern="100" dirty="0">
                  <a:solidFill>
                    <a:srgbClr val="0000FF"/>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3</a:t>
              </a:r>
              <a:r>
                <a:rPr lang="ja-JP" sz="1000" kern="100" dirty="0">
                  <a:solidFill>
                    <a:srgbClr val="0000FF"/>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年</a:t>
              </a:r>
              <a:r>
                <a:rPr lang="en-US" sz="1000" kern="100" dirty="0">
                  <a:solidFill>
                    <a:srgbClr val="0000FF"/>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3</a:t>
              </a:r>
              <a:r>
                <a:rPr lang="ja-JP" sz="1000" kern="100" dirty="0">
                  <a:solidFill>
                    <a:srgbClr val="0000FF"/>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月～</a:t>
              </a:r>
              <a:r>
                <a:rPr lang="en-US" sz="1000" kern="100" dirty="0">
                  <a:solidFill>
                    <a:srgbClr val="0000FF"/>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12</a:t>
              </a:r>
              <a:r>
                <a:rPr lang="ja-JP" sz="1000" kern="100" dirty="0">
                  <a:solidFill>
                    <a:srgbClr val="0000FF"/>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月のスカムの</a:t>
              </a:r>
              <a:r>
                <a:rPr lang="ja-JP" altLang="en-US" sz="1000" kern="100" dirty="0">
                  <a:solidFill>
                    <a:srgbClr val="0000FF"/>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確認</a:t>
              </a:r>
              <a:r>
                <a:rPr lang="ja-JP" sz="1000" kern="100" dirty="0">
                  <a:solidFill>
                    <a:srgbClr val="0000FF"/>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日を把握</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57" name="四角形: 角を丸くする 3"/>
            <p:cNvSpPr/>
            <p:nvPr/>
          </p:nvSpPr>
          <p:spPr>
            <a:xfrm>
              <a:off x="3512789" y="5838510"/>
              <a:ext cx="3586511" cy="973462"/>
            </a:xfrm>
            <a:prstGeom prst="roundRect">
              <a:avLst>
                <a:gd name="adj" fmla="val 2033"/>
              </a:avLst>
            </a:prstGeom>
            <a:no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36000" bIns="0" numCol="1" spcCol="0" rtlCol="0" fromWordArt="0" anchor="ctr" anchorCtr="0" forceAA="0" compatLnSpc="1">
              <a:prstTxWarp prst="textNoShape">
                <a:avLst/>
              </a:prstTxWarp>
              <a:noAutofit/>
            </a:bodyPr>
            <a:lstStyle/>
            <a:p>
              <a:pPr>
                <a:lnSpc>
                  <a:spcPts val="1300"/>
                </a:lnSpc>
                <a:spcAft>
                  <a:spcPts val="0"/>
                </a:spcAft>
              </a:pPr>
              <a:r>
                <a:rPr lang="ja-JP" altLang="en-US" sz="1000" b="1" u="sng"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スカムの移動状況や発生場所等</a:t>
              </a:r>
              <a:r>
                <a:rPr lang="ja-JP" sz="1000" b="1" u="sng"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の整理</a:t>
              </a:r>
              <a:endParaRPr lang="ja-JP" sz="1000" u="sng"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177800" lvl="0" indent="-92075" algn="l">
                <a:lnSpc>
                  <a:spcPts val="1200"/>
                </a:lnSpc>
                <a:spcAft>
                  <a:spcPts val="0"/>
                </a:spcAft>
                <a:buFont typeface="Wingdings" panose="05000000000000000000" pitchFamily="2" charset="2"/>
                <a:buChar char="n"/>
              </a:pPr>
              <a:r>
                <a:rPr lang="ja-JP"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「スカム発生日」について</a:t>
              </a:r>
              <a:r>
                <a:rPr lang="ja-JP" altLang="en-US"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整理し</a:t>
              </a:r>
              <a:r>
                <a:rPr lang="ja-JP"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、発生区間やスカム発生場所</a:t>
              </a:r>
              <a:r>
                <a:rPr lang="ja-JP" altLang="en-US" sz="1000"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および</a:t>
              </a:r>
              <a:r>
                <a:rPr lang="ja-JP"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消失場所等を</a:t>
              </a:r>
              <a:r>
                <a:rPr lang="ja-JP" altLang="en-US"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推定</a:t>
              </a:r>
              <a:endParaRPr lang="en-US" altLang="ja-JP"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177800" lvl="0" indent="-92075" algn="l">
                <a:lnSpc>
                  <a:spcPts val="1200"/>
                </a:lnSpc>
                <a:spcAft>
                  <a:spcPts val="0"/>
                </a:spcAft>
                <a:buFont typeface="Wingdings" panose="05000000000000000000" pitchFamily="2" charset="2"/>
                <a:buChar char="n"/>
              </a:pPr>
              <a:r>
                <a:rPr lang="ja-JP" altLang="en-US"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外的環境によるスカムの消長、移動等の傾向を推定</a:t>
              </a:r>
              <a:endParaRPr lang="en-US" altLang="ja-JP" sz="1000"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177800" lvl="0" indent="-92075">
                <a:lnSpc>
                  <a:spcPts val="1200"/>
                </a:lnSpc>
                <a:buFont typeface="Wingdings" panose="05000000000000000000" pitchFamily="2" charset="2"/>
                <a:buChar char="n"/>
              </a:pPr>
              <a:r>
                <a:rPr lang="ja-JP" altLang="ja-JP" sz="1000"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「スカム発生日」</a:t>
              </a:r>
              <a:r>
                <a:rPr lang="ja-JP" altLang="en-US" sz="1000"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の</a:t>
              </a:r>
              <a:r>
                <a:rPr lang="ja-JP" altLang="en-US"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動画を確認し、発生および消失時の状況を確認</a:t>
              </a:r>
              <a:endParaRPr lang="en-US" altLang="ja-JP"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grpSp>
          <p:nvGrpSpPr>
            <p:cNvPr id="158" name="グループ化 157"/>
            <p:cNvGrpSpPr/>
            <p:nvPr/>
          </p:nvGrpSpPr>
          <p:grpSpPr>
            <a:xfrm>
              <a:off x="3689585" y="3867616"/>
              <a:ext cx="3319278" cy="1101684"/>
              <a:chOff x="-104561" y="-85651"/>
              <a:chExt cx="5462647" cy="1813479"/>
            </a:xfrm>
          </p:grpSpPr>
          <p:pic>
            <p:nvPicPr>
              <p:cNvPr id="175" name="図 174" descr="川の上の橋&#10;&#10;自動的に生成された説明"/>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85651"/>
                <a:ext cx="2623186" cy="1475741"/>
              </a:xfrm>
              <a:prstGeom prst="rect">
                <a:avLst/>
              </a:prstGeom>
            </p:spPr>
          </p:pic>
          <p:pic>
            <p:nvPicPr>
              <p:cNvPr id="176" name="図 175" descr="川の上の橋&#10;&#10;自動的に生成された説明"/>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9234" y="-59771"/>
                <a:ext cx="2622550" cy="1475739"/>
              </a:xfrm>
              <a:prstGeom prst="rect">
                <a:avLst/>
              </a:prstGeom>
            </p:spPr>
          </p:pic>
          <p:sp>
            <p:nvSpPr>
              <p:cNvPr id="178" name="テキスト ボックス 2808"/>
              <p:cNvSpPr txBox="1"/>
              <p:nvPr/>
            </p:nvSpPr>
            <p:spPr>
              <a:xfrm>
                <a:off x="4329861" y="-42518"/>
                <a:ext cx="988725" cy="187601"/>
              </a:xfrm>
              <a:prstGeom prst="rect">
                <a:avLst/>
              </a:prstGeom>
              <a:solidFill>
                <a:schemeClr val="bg1"/>
              </a:solidFill>
              <a:ln w="6350">
                <a:solidFill>
                  <a:schemeClr val="tx1"/>
                </a:solidFill>
              </a:ln>
            </p:spPr>
            <p:txBody>
              <a:bodyPr rot="0" spcFirstLastPara="0" vert="horz" wrap="square" lIns="36000" tIns="0" rIns="36000" bIns="0" numCol="1" spcCol="0" rtlCol="0" fromWordArt="0" anchor="ctr" anchorCtr="0" forceAA="0" compatLnSpc="1">
                <a:prstTxWarp prst="textNoShape">
                  <a:avLst/>
                </a:prstTxWarp>
                <a:noAutofit/>
              </a:bodyPr>
              <a:lstStyle/>
              <a:p>
                <a:pPr algn="ctr">
                  <a:spcAft>
                    <a:spcPts val="0"/>
                  </a:spcAft>
                </a:pPr>
                <a:r>
                  <a:rPr lang="ja-JP" sz="900" kern="100" dirty="0">
                    <a:effectLst/>
                    <a:latin typeface="Century" panose="02040604050505020304" pitchFamily="18" charset="0"/>
                    <a:ea typeface="ＭＳ ゴシック" panose="020B0609070205080204" pitchFamily="49" charset="-128"/>
                    <a:cs typeface="Times New Roman" panose="02020603050405020304" pitchFamily="18" charset="0"/>
                  </a:rPr>
                  <a:t>解析後</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183" name="直線コネクタ 182"/>
              <p:cNvCxnSpPr/>
              <p:nvPr/>
            </p:nvCxnSpPr>
            <p:spPr>
              <a:xfrm>
                <a:off x="1630393" y="1009904"/>
                <a:ext cx="198120" cy="4298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4" name="テキスト ボックス 2824"/>
              <p:cNvSpPr txBox="1"/>
              <p:nvPr/>
            </p:nvSpPr>
            <p:spPr>
              <a:xfrm>
                <a:off x="1302589" y="1423971"/>
                <a:ext cx="1404620" cy="303856"/>
              </a:xfrm>
              <a:prstGeom prst="rect">
                <a:avLst/>
              </a:prstGeom>
              <a:noFill/>
              <a:ln w="6350">
                <a:noFill/>
              </a:ln>
            </p:spPr>
            <p:txBody>
              <a:bodyPr rot="0" spcFirstLastPara="0" vert="horz" wrap="square" lIns="36000" tIns="36000" rIns="36000" bIns="36000" numCol="1" spcCol="0" rtlCol="0" fromWordArt="0" anchor="t" anchorCtr="0" forceAA="0" compatLnSpc="1">
                <a:prstTxWarp prst="textNoShape">
                  <a:avLst/>
                </a:prstTxWarp>
                <a:noAutofit/>
              </a:bodyPr>
              <a:lstStyle/>
              <a:p>
                <a:pPr algn="just">
                  <a:spcAft>
                    <a:spcPts val="0"/>
                  </a:spcAft>
                </a:pPr>
                <a:r>
                  <a:rPr lang="ja-JP" sz="800" kern="100" dirty="0">
                    <a:effectLst/>
                    <a:latin typeface="Century" panose="02040604050505020304" pitchFamily="18" charset="0"/>
                    <a:ea typeface="ＭＳ ゴシック" panose="020B0609070205080204" pitchFamily="49" charset="-128"/>
                    <a:cs typeface="Times New Roman" panose="02020603050405020304" pitchFamily="18" charset="0"/>
                  </a:rPr>
                  <a:t>水草等</a:t>
                </a:r>
                <a:r>
                  <a:rPr lang="ja-JP" altLang="en-US" sz="800" kern="100" dirty="0">
                    <a:effectLst/>
                    <a:latin typeface="Century" panose="02040604050505020304" pitchFamily="18" charset="0"/>
                    <a:ea typeface="ＭＳ ゴシック" panose="020B0609070205080204" pitchFamily="49" charset="-128"/>
                    <a:cs typeface="Times New Roman" panose="02020603050405020304" pitchFamily="18" charset="0"/>
                  </a:rPr>
                  <a:t>の浮遊</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14" name="テキスト ボックス 2825"/>
              <p:cNvSpPr txBox="1"/>
              <p:nvPr/>
            </p:nvSpPr>
            <p:spPr>
              <a:xfrm>
                <a:off x="1268083" y="388802"/>
                <a:ext cx="1214120" cy="286385"/>
              </a:xfrm>
              <a:prstGeom prst="rect">
                <a:avLst/>
              </a:prstGeom>
              <a:noFill/>
              <a:ln w="6350">
                <a:noFill/>
              </a:ln>
            </p:spPr>
            <p:txBody>
              <a:bodyPr rot="0" spcFirstLastPara="0" vert="horz" wrap="square" lIns="36000" tIns="36000" rIns="36000" bIns="36000" numCol="1" spcCol="0" rtlCol="0" fromWordArt="0" anchor="t" anchorCtr="0" forceAA="0" compatLnSpc="1">
                <a:prstTxWarp prst="textNoShape">
                  <a:avLst/>
                </a:prstTxWarp>
                <a:noAutofit/>
              </a:bodyPr>
              <a:lstStyle/>
              <a:p>
                <a:pPr algn="just">
                  <a:spcAft>
                    <a:spcPts val="0"/>
                  </a:spcAft>
                </a:pPr>
                <a:r>
                  <a:rPr lang="ja-JP" sz="800" kern="100" dirty="0">
                    <a:solidFill>
                      <a:srgbClr val="FF0000"/>
                    </a:solidFill>
                    <a:effectLst/>
                    <a:latin typeface="Century" panose="02040604050505020304" pitchFamily="18" charset="0"/>
                    <a:ea typeface="ＭＳ ゴシック" panose="020B0609070205080204" pitchFamily="49" charset="-128"/>
                    <a:cs typeface="Times New Roman" panose="02020603050405020304" pitchFamily="18" charset="0"/>
                  </a:rPr>
                  <a:t>スカムは発生していない</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15" name="テキスト ボックス 2835"/>
              <p:cNvSpPr txBox="1"/>
              <p:nvPr/>
            </p:nvSpPr>
            <p:spPr>
              <a:xfrm>
                <a:off x="3714364" y="319791"/>
                <a:ext cx="1643722" cy="563135"/>
              </a:xfrm>
              <a:prstGeom prst="rect">
                <a:avLst/>
              </a:prstGeom>
              <a:noFill/>
              <a:ln w="6350">
                <a:noFill/>
              </a:ln>
            </p:spPr>
            <p:txBody>
              <a:bodyPr rot="0" spcFirstLastPara="0" vert="horz" wrap="square" lIns="36000" tIns="36000" rIns="36000" bIns="36000" numCol="1" spcCol="0" rtlCol="0" fromWordArt="0" anchor="t" anchorCtr="0" forceAA="0" compatLnSpc="1">
                <a:prstTxWarp prst="textNoShape">
                  <a:avLst/>
                </a:prstTxWarp>
                <a:noAutofit/>
              </a:bodyPr>
              <a:lstStyle/>
              <a:p>
                <a:pPr algn="just">
                  <a:lnSpc>
                    <a:spcPts val="1000"/>
                  </a:lnSpc>
                  <a:spcAft>
                    <a:spcPts val="0"/>
                  </a:spcAft>
                </a:pPr>
                <a:r>
                  <a:rPr lang="ja-JP" sz="800" kern="100" dirty="0">
                    <a:solidFill>
                      <a:srgbClr val="FF0000"/>
                    </a:solidFill>
                    <a:effectLst/>
                    <a:latin typeface="Century" panose="02040604050505020304" pitchFamily="18" charset="0"/>
                    <a:ea typeface="ＭＳ ゴシック" panose="020B0609070205080204" pitchFamily="49" charset="-128"/>
                    <a:cs typeface="Times New Roman" panose="02020603050405020304" pitchFamily="18" charset="0"/>
                  </a:rPr>
                  <a:t>水面の波立ちや水草をスカムと誤検知</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16" name="テキスト ボックス 2839"/>
              <p:cNvSpPr txBox="1"/>
              <p:nvPr/>
            </p:nvSpPr>
            <p:spPr>
              <a:xfrm>
                <a:off x="3298577" y="1441224"/>
                <a:ext cx="1405188" cy="286604"/>
              </a:xfrm>
              <a:prstGeom prst="rect">
                <a:avLst/>
              </a:prstGeom>
              <a:noFill/>
              <a:ln w="6350">
                <a:noFill/>
              </a:ln>
            </p:spPr>
            <p:txBody>
              <a:bodyPr rot="0" spcFirstLastPara="0" vert="horz" wrap="square" lIns="36000" tIns="36000" rIns="36000" bIns="36000" numCol="1" spcCol="0" rtlCol="0" fromWordArt="0" anchor="t" anchorCtr="0" forceAA="0" compatLnSpc="1">
                <a:prstTxWarp prst="textNoShape">
                  <a:avLst/>
                </a:prstTxWarp>
                <a:noAutofit/>
              </a:bodyPr>
              <a:lstStyle/>
              <a:p>
                <a:pPr algn="just">
                  <a:spcAft>
                    <a:spcPts val="0"/>
                  </a:spcAft>
                </a:pPr>
                <a:r>
                  <a:rPr lang="ja-JP" sz="800" kern="100">
                    <a:effectLst/>
                    <a:latin typeface="Century" panose="02040604050505020304" pitchFamily="18" charset="0"/>
                    <a:ea typeface="ＭＳ ゴシック" panose="020B0609070205080204" pitchFamily="49" charset="-128"/>
                    <a:cs typeface="Times New Roman" panose="02020603050405020304" pitchFamily="18" charset="0"/>
                  </a:rPr>
                  <a:t>誤検知</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217" name="直線コネクタ 216"/>
              <p:cNvCxnSpPr/>
              <p:nvPr/>
            </p:nvCxnSpPr>
            <p:spPr>
              <a:xfrm>
                <a:off x="3238192" y="1027157"/>
                <a:ext cx="238760" cy="469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直線コネクタ 217"/>
              <p:cNvCxnSpPr/>
              <p:nvPr/>
            </p:nvCxnSpPr>
            <p:spPr>
              <a:xfrm flipH="1">
                <a:off x="3565996" y="1303202"/>
                <a:ext cx="654684" cy="1968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9" name="テキスト ボックス 23"/>
              <p:cNvSpPr txBox="1"/>
              <p:nvPr/>
            </p:nvSpPr>
            <p:spPr>
              <a:xfrm>
                <a:off x="-104561" y="1423971"/>
                <a:ext cx="1404620" cy="303856"/>
              </a:xfrm>
              <a:prstGeom prst="rect">
                <a:avLst/>
              </a:prstGeom>
              <a:noFill/>
              <a:ln w="6350">
                <a:noFill/>
              </a:ln>
            </p:spPr>
            <p:txBody>
              <a:bodyPr rot="0" spcFirstLastPara="0" vert="horz" wrap="square" lIns="36000" tIns="36000" rIns="36000" bIns="36000" numCol="1" spcCol="0" rtlCol="0" fromWordArt="0" anchor="t" anchorCtr="0" forceAA="0" compatLnSpc="1">
                <a:prstTxWarp prst="textNoShape">
                  <a:avLst/>
                </a:prstTxWarp>
                <a:noAutofit/>
              </a:bodyPr>
              <a:lstStyle/>
              <a:p>
                <a:pPr algn="just">
                  <a:spcAft>
                    <a:spcPts val="0"/>
                  </a:spcAft>
                </a:pPr>
                <a:r>
                  <a:rPr lang="ja-JP" sz="800" kern="100" dirty="0">
                    <a:effectLst/>
                    <a:latin typeface="Century" panose="02040604050505020304" pitchFamily="18" charset="0"/>
                    <a:ea typeface="ＭＳ ゴシック" panose="020B0609070205080204" pitchFamily="49" charset="-128"/>
                    <a:cs typeface="Times New Roman" panose="02020603050405020304" pitchFamily="18" charset="0"/>
                  </a:rPr>
                  <a:t>水面</a:t>
                </a:r>
                <a:r>
                  <a:rPr lang="ja-JP" altLang="en-US" sz="800" kern="100" dirty="0">
                    <a:latin typeface="Century" panose="02040604050505020304" pitchFamily="18" charset="0"/>
                    <a:ea typeface="ＭＳ ゴシック" panose="020B0609070205080204" pitchFamily="49" charset="-128"/>
                    <a:cs typeface="Times New Roman" panose="02020603050405020304" pitchFamily="18" charset="0"/>
                  </a:rPr>
                  <a:t>の波立ち</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220" name="直線コネクタ 219"/>
              <p:cNvCxnSpPr/>
              <p:nvPr/>
            </p:nvCxnSpPr>
            <p:spPr>
              <a:xfrm flipH="1">
                <a:off x="569344" y="1027157"/>
                <a:ext cx="49530" cy="4108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1" name="テキスト ボックス 2808"/>
              <p:cNvSpPr txBox="1"/>
              <p:nvPr/>
            </p:nvSpPr>
            <p:spPr>
              <a:xfrm>
                <a:off x="1592070" y="-59771"/>
                <a:ext cx="988725" cy="187601"/>
              </a:xfrm>
              <a:prstGeom prst="rect">
                <a:avLst/>
              </a:prstGeom>
              <a:solidFill>
                <a:schemeClr val="bg1"/>
              </a:solidFill>
              <a:ln w="6350">
                <a:solidFill>
                  <a:schemeClr val="tx1"/>
                </a:solidFill>
              </a:ln>
            </p:spPr>
            <p:txBody>
              <a:bodyPr rot="0" spcFirstLastPara="0" vert="horz" wrap="square" lIns="36000" tIns="0" rIns="36000" bIns="0" numCol="1" spcCol="0" rtlCol="0" fromWordArt="0" anchor="ctr" anchorCtr="0" forceAA="0" compatLnSpc="1">
                <a:prstTxWarp prst="textNoShape">
                  <a:avLst/>
                </a:prstTxWarp>
                <a:noAutofit/>
              </a:bodyPr>
              <a:lstStyle/>
              <a:p>
                <a:pPr algn="ctr">
                  <a:spcAft>
                    <a:spcPts val="0"/>
                  </a:spcAft>
                </a:pPr>
                <a:r>
                  <a:rPr lang="ja-JP" sz="900" kern="100" dirty="0">
                    <a:effectLst/>
                    <a:latin typeface="Century" panose="02040604050505020304" pitchFamily="18" charset="0"/>
                    <a:ea typeface="ＭＳ ゴシック" panose="020B0609070205080204" pitchFamily="49" charset="-128"/>
                    <a:cs typeface="Times New Roman" panose="02020603050405020304" pitchFamily="18" charset="0"/>
                  </a:rPr>
                  <a:t>解析</a:t>
                </a:r>
                <a:r>
                  <a:rPr lang="ja-JP" altLang="en-US" sz="900" kern="100" dirty="0">
                    <a:effectLst/>
                    <a:latin typeface="Century" panose="02040604050505020304" pitchFamily="18" charset="0"/>
                    <a:ea typeface="ＭＳ ゴシック" panose="020B0609070205080204" pitchFamily="49" charset="-128"/>
                    <a:cs typeface="Times New Roman" panose="02020603050405020304" pitchFamily="18" charset="0"/>
                  </a:rPr>
                  <a:t>前</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grpSp>
        <p:sp>
          <p:nvSpPr>
            <p:cNvPr id="159" name="四角形: 角を丸くする 3114"/>
            <p:cNvSpPr/>
            <p:nvPr/>
          </p:nvSpPr>
          <p:spPr>
            <a:xfrm>
              <a:off x="2004317" y="5214384"/>
              <a:ext cx="1368000" cy="349200"/>
            </a:xfrm>
            <a:prstGeom prst="roundRect">
              <a:avLst/>
            </a:prstGeom>
            <a:solidFill>
              <a:srgbClr val="D4ECB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300"/>
                </a:lnSpc>
                <a:spcAft>
                  <a:spcPts val="0"/>
                </a:spcAft>
              </a:pPr>
              <a:r>
                <a:rPr lang="ja-JP" altLang="en-US" sz="1100" b="1"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結果の整理</a:t>
              </a:r>
              <a:endPar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60" name="四角形: 角を丸くする 3106"/>
            <p:cNvSpPr/>
            <p:nvPr/>
          </p:nvSpPr>
          <p:spPr>
            <a:xfrm>
              <a:off x="2004317" y="6127649"/>
              <a:ext cx="1368000" cy="349200"/>
            </a:xfrm>
            <a:prstGeom prst="roundRect">
              <a:avLst/>
            </a:prstGeom>
            <a:solidFill>
              <a:srgbClr val="D4ECB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300"/>
                </a:lnSpc>
              </a:pPr>
              <a:r>
                <a:rPr lang="ja-JP" altLang="en-US" sz="1100" b="1" kern="100" dirty="0">
                  <a:solidFill>
                    <a:schemeClr val="tx1"/>
                  </a:solidFill>
                  <a:latin typeface="HG丸ｺﾞｼｯｸM-PRO" panose="020F0600000000000000" pitchFamily="50" charset="-128"/>
                  <a:ea typeface="HG丸ｺﾞｼｯｸM-PRO" panose="020F0600000000000000" pitchFamily="50" charset="-128"/>
                  <a:cs typeface="Times New Roman" panose="02020603050405020304" pitchFamily="18" charset="0"/>
                </a:rPr>
                <a:t>スカム消長の</a:t>
              </a:r>
              <a:r>
                <a:rPr lang="ja-JP" altLang="en-US" sz="1100" b="1"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把握</a:t>
              </a:r>
            </a:p>
          </p:txBody>
        </p:sp>
        <p:sp>
          <p:nvSpPr>
            <p:cNvPr id="161" name="四角形: 角を丸くする 3106"/>
            <p:cNvSpPr/>
            <p:nvPr/>
          </p:nvSpPr>
          <p:spPr>
            <a:xfrm>
              <a:off x="2004317" y="1911073"/>
              <a:ext cx="1368000" cy="349200"/>
            </a:xfrm>
            <a:prstGeom prst="roundRect">
              <a:avLst/>
            </a:prstGeom>
            <a:solidFill>
              <a:srgbClr val="FFC4A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300"/>
                </a:lnSpc>
                <a:spcAft>
                  <a:spcPts val="0"/>
                </a:spcAft>
              </a:pPr>
              <a:r>
                <a:rPr lang="en-US" sz="1100" b="1"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AI</a:t>
              </a:r>
              <a:r>
                <a:rPr lang="ja-JP" altLang="en-US" sz="1100" b="1"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による画像解析</a:t>
              </a:r>
              <a:endPar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62" name="二等辺三角形 161"/>
            <p:cNvSpPr/>
            <p:nvPr/>
          </p:nvSpPr>
          <p:spPr>
            <a:xfrm flipV="1">
              <a:off x="4030796" y="1906452"/>
              <a:ext cx="666750" cy="86989"/>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二等辺三角形 162"/>
            <p:cNvSpPr/>
            <p:nvPr/>
          </p:nvSpPr>
          <p:spPr>
            <a:xfrm flipV="1">
              <a:off x="4030796" y="2246625"/>
              <a:ext cx="666750" cy="86989"/>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四角形吹き出し 81"/>
            <p:cNvSpPr/>
            <p:nvPr/>
          </p:nvSpPr>
          <p:spPr>
            <a:xfrm>
              <a:off x="3372317" y="1603090"/>
              <a:ext cx="3786511" cy="1043129"/>
            </a:xfrm>
            <a:custGeom>
              <a:avLst/>
              <a:gdLst>
                <a:gd name="connsiteX0" fmla="*/ 0 w 2282825"/>
                <a:gd name="connsiteY0" fmla="*/ 0 h 787107"/>
                <a:gd name="connsiteX1" fmla="*/ 380471 w 2282825"/>
                <a:gd name="connsiteY1" fmla="*/ 0 h 787107"/>
                <a:gd name="connsiteX2" fmla="*/ 380471 w 2282825"/>
                <a:gd name="connsiteY2" fmla="*/ 0 h 787107"/>
                <a:gd name="connsiteX3" fmla="*/ 951177 w 2282825"/>
                <a:gd name="connsiteY3" fmla="*/ 0 h 787107"/>
                <a:gd name="connsiteX4" fmla="*/ 2282825 w 2282825"/>
                <a:gd name="connsiteY4" fmla="*/ 0 h 787107"/>
                <a:gd name="connsiteX5" fmla="*/ 2282825 w 2282825"/>
                <a:gd name="connsiteY5" fmla="*/ 459146 h 787107"/>
                <a:gd name="connsiteX6" fmla="*/ 2282825 w 2282825"/>
                <a:gd name="connsiteY6" fmla="*/ 459146 h 787107"/>
                <a:gd name="connsiteX7" fmla="*/ 2282825 w 2282825"/>
                <a:gd name="connsiteY7" fmla="*/ 655923 h 787107"/>
                <a:gd name="connsiteX8" fmla="*/ 2282825 w 2282825"/>
                <a:gd name="connsiteY8" fmla="*/ 787107 h 787107"/>
                <a:gd name="connsiteX9" fmla="*/ 951177 w 2282825"/>
                <a:gd name="connsiteY9" fmla="*/ 787107 h 787107"/>
                <a:gd name="connsiteX10" fmla="*/ 380471 w 2282825"/>
                <a:gd name="connsiteY10" fmla="*/ 787107 h 787107"/>
                <a:gd name="connsiteX11" fmla="*/ 380471 w 2282825"/>
                <a:gd name="connsiteY11" fmla="*/ 787107 h 787107"/>
                <a:gd name="connsiteX12" fmla="*/ 0 w 2282825"/>
                <a:gd name="connsiteY12" fmla="*/ 787107 h 787107"/>
                <a:gd name="connsiteX13" fmla="*/ 0 w 2282825"/>
                <a:gd name="connsiteY13" fmla="*/ 655923 h 787107"/>
                <a:gd name="connsiteX14" fmla="*/ -131103 w 2282825"/>
                <a:gd name="connsiteY14" fmla="*/ 415592 h 787107"/>
                <a:gd name="connsiteX15" fmla="*/ 0 w 2282825"/>
                <a:gd name="connsiteY15" fmla="*/ 459146 h 787107"/>
                <a:gd name="connsiteX16" fmla="*/ 0 w 2282825"/>
                <a:gd name="connsiteY16" fmla="*/ 0 h 787107"/>
                <a:gd name="connsiteX0" fmla="*/ 131103 w 2413928"/>
                <a:gd name="connsiteY0" fmla="*/ 0 h 787107"/>
                <a:gd name="connsiteX1" fmla="*/ 511574 w 2413928"/>
                <a:gd name="connsiteY1" fmla="*/ 0 h 787107"/>
                <a:gd name="connsiteX2" fmla="*/ 511574 w 2413928"/>
                <a:gd name="connsiteY2" fmla="*/ 0 h 787107"/>
                <a:gd name="connsiteX3" fmla="*/ 1082280 w 2413928"/>
                <a:gd name="connsiteY3" fmla="*/ 0 h 787107"/>
                <a:gd name="connsiteX4" fmla="*/ 2413928 w 2413928"/>
                <a:gd name="connsiteY4" fmla="*/ 0 h 787107"/>
                <a:gd name="connsiteX5" fmla="*/ 2413928 w 2413928"/>
                <a:gd name="connsiteY5" fmla="*/ 459146 h 787107"/>
                <a:gd name="connsiteX6" fmla="*/ 2413928 w 2413928"/>
                <a:gd name="connsiteY6" fmla="*/ 459146 h 787107"/>
                <a:gd name="connsiteX7" fmla="*/ 2413928 w 2413928"/>
                <a:gd name="connsiteY7" fmla="*/ 655923 h 787107"/>
                <a:gd name="connsiteX8" fmla="*/ 2413928 w 2413928"/>
                <a:gd name="connsiteY8" fmla="*/ 787107 h 787107"/>
                <a:gd name="connsiteX9" fmla="*/ 1082280 w 2413928"/>
                <a:gd name="connsiteY9" fmla="*/ 787107 h 787107"/>
                <a:gd name="connsiteX10" fmla="*/ 511574 w 2413928"/>
                <a:gd name="connsiteY10" fmla="*/ 787107 h 787107"/>
                <a:gd name="connsiteX11" fmla="*/ 511574 w 2413928"/>
                <a:gd name="connsiteY11" fmla="*/ 787107 h 787107"/>
                <a:gd name="connsiteX12" fmla="*/ 131103 w 2413928"/>
                <a:gd name="connsiteY12" fmla="*/ 787107 h 787107"/>
                <a:gd name="connsiteX13" fmla="*/ 131103 w 2413928"/>
                <a:gd name="connsiteY13" fmla="*/ 655923 h 787107"/>
                <a:gd name="connsiteX14" fmla="*/ 0 w 2413928"/>
                <a:gd name="connsiteY14" fmla="*/ 415592 h 787107"/>
                <a:gd name="connsiteX15" fmla="*/ 131103 w 2413928"/>
                <a:gd name="connsiteY15" fmla="*/ 265471 h 787107"/>
                <a:gd name="connsiteX16" fmla="*/ 131103 w 2413928"/>
                <a:gd name="connsiteY16" fmla="*/ 0 h 787107"/>
                <a:gd name="connsiteX0" fmla="*/ 131103 w 2413928"/>
                <a:gd name="connsiteY0" fmla="*/ 0 h 787107"/>
                <a:gd name="connsiteX1" fmla="*/ 511574 w 2413928"/>
                <a:gd name="connsiteY1" fmla="*/ 0 h 787107"/>
                <a:gd name="connsiteX2" fmla="*/ 511574 w 2413928"/>
                <a:gd name="connsiteY2" fmla="*/ 0 h 787107"/>
                <a:gd name="connsiteX3" fmla="*/ 1082280 w 2413928"/>
                <a:gd name="connsiteY3" fmla="*/ 0 h 787107"/>
                <a:gd name="connsiteX4" fmla="*/ 2413928 w 2413928"/>
                <a:gd name="connsiteY4" fmla="*/ 0 h 787107"/>
                <a:gd name="connsiteX5" fmla="*/ 2413928 w 2413928"/>
                <a:gd name="connsiteY5" fmla="*/ 459146 h 787107"/>
                <a:gd name="connsiteX6" fmla="*/ 2413928 w 2413928"/>
                <a:gd name="connsiteY6" fmla="*/ 459146 h 787107"/>
                <a:gd name="connsiteX7" fmla="*/ 2413928 w 2413928"/>
                <a:gd name="connsiteY7" fmla="*/ 655923 h 787107"/>
                <a:gd name="connsiteX8" fmla="*/ 2413928 w 2413928"/>
                <a:gd name="connsiteY8" fmla="*/ 787107 h 787107"/>
                <a:gd name="connsiteX9" fmla="*/ 1082280 w 2413928"/>
                <a:gd name="connsiteY9" fmla="*/ 787107 h 787107"/>
                <a:gd name="connsiteX10" fmla="*/ 511574 w 2413928"/>
                <a:gd name="connsiteY10" fmla="*/ 787107 h 787107"/>
                <a:gd name="connsiteX11" fmla="*/ 511574 w 2413928"/>
                <a:gd name="connsiteY11" fmla="*/ 787107 h 787107"/>
                <a:gd name="connsiteX12" fmla="*/ 131103 w 2413928"/>
                <a:gd name="connsiteY12" fmla="*/ 787107 h 787107"/>
                <a:gd name="connsiteX13" fmla="*/ 131103 w 2413928"/>
                <a:gd name="connsiteY13" fmla="*/ 528923 h 787107"/>
                <a:gd name="connsiteX14" fmla="*/ 0 w 2413928"/>
                <a:gd name="connsiteY14" fmla="*/ 415592 h 787107"/>
                <a:gd name="connsiteX15" fmla="*/ 131103 w 2413928"/>
                <a:gd name="connsiteY15" fmla="*/ 265471 h 787107"/>
                <a:gd name="connsiteX16" fmla="*/ 131103 w 2413928"/>
                <a:gd name="connsiteY16" fmla="*/ 0 h 787107"/>
                <a:gd name="connsiteX0" fmla="*/ 131103 w 2413928"/>
                <a:gd name="connsiteY0" fmla="*/ 0 h 787107"/>
                <a:gd name="connsiteX1" fmla="*/ 511574 w 2413928"/>
                <a:gd name="connsiteY1" fmla="*/ 0 h 787107"/>
                <a:gd name="connsiteX2" fmla="*/ 511574 w 2413928"/>
                <a:gd name="connsiteY2" fmla="*/ 0 h 787107"/>
                <a:gd name="connsiteX3" fmla="*/ 1082280 w 2413928"/>
                <a:gd name="connsiteY3" fmla="*/ 0 h 787107"/>
                <a:gd name="connsiteX4" fmla="*/ 2413928 w 2413928"/>
                <a:gd name="connsiteY4" fmla="*/ 0 h 787107"/>
                <a:gd name="connsiteX5" fmla="*/ 2413928 w 2413928"/>
                <a:gd name="connsiteY5" fmla="*/ 459146 h 787107"/>
                <a:gd name="connsiteX6" fmla="*/ 2413928 w 2413928"/>
                <a:gd name="connsiteY6" fmla="*/ 459146 h 787107"/>
                <a:gd name="connsiteX7" fmla="*/ 2413928 w 2413928"/>
                <a:gd name="connsiteY7" fmla="*/ 655923 h 787107"/>
                <a:gd name="connsiteX8" fmla="*/ 2413928 w 2413928"/>
                <a:gd name="connsiteY8" fmla="*/ 787107 h 787107"/>
                <a:gd name="connsiteX9" fmla="*/ 1082280 w 2413928"/>
                <a:gd name="connsiteY9" fmla="*/ 787107 h 787107"/>
                <a:gd name="connsiteX10" fmla="*/ 511574 w 2413928"/>
                <a:gd name="connsiteY10" fmla="*/ 787107 h 787107"/>
                <a:gd name="connsiteX11" fmla="*/ 511574 w 2413928"/>
                <a:gd name="connsiteY11" fmla="*/ 787107 h 787107"/>
                <a:gd name="connsiteX12" fmla="*/ 131103 w 2413928"/>
                <a:gd name="connsiteY12" fmla="*/ 787107 h 787107"/>
                <a:gd name="connsiteX13" fmla="*/ 127928 w 2413928"/>
                <a:gd name="connsiteY13" fmla="*/ 592423 h 787107"/>
                <a:gd name="connsiteX14" fmla="*/ 0 w 2413928"/>
                <a:gd name="connsiteY14" fmla="*/ 415592 h 787107"/>
                <a:gd name="connsiteX15" fmla="*/ 131103 w 2413928"/>
                <a:gd name="connsiteY15" fmla="*/ 265471 h 787107"/>
                <a:gd name="connsiteX16" fmla="*/ 131103 w 2413928"/>
                <a:gd name="connsiteY16" fmla="*/ 0 h 787107"/>
                <a:gd name="connsiteX0" fmla="*/ 69374 w 2352199"/>
                <a:gd name="connsiteY0" fmla="*/ 0 h 787107"/>
                <a:gd name="connsiteX1" fmla="*/ 449845 w 2352199"/>
                <a:gd name="connsiteY1" fmla="*/ 0 h 787107"/>
                <a:gd name="connsiteX2" fmla="*/ 449845 w 2352199"/>
                <a:gd name="connsiteY2" fmla="*/ 0 h 787107"/>
                <a:gd name="connsiteX3" fmla="*/ 1020551 w 2352199"/>
                <a:gd name="connsiteY3" fmla="*/ 0 h 787107"/>
                <a:gd name="connsiteX4" fmla="*/ 2352199 w 2352199"/>
                <a:gd name="connsiteY4" fmla="*/ 0 h 787107"/>
                <a:gd name="connsiteX5" fmla="*/ 2352199 w 2352199"/>
                <a:gd name="connsiteY5" fmla="*/ 459146 h 787107"/>
                <a:gd name="connsiteX6" fmla="*/ 2352199 w 2352199"/>
                <a:gd name="connsiteY6" fmla="*/ 459146 h 787107"/>
                <a:gd name="connsiteX7" fmla="*/ 2352199 w 2352199"/>
                <a:gd name="connsiteY7" fmla="*/ 655923 h 787107"/>
                <a:gd name="connsiteX8" fmla="*/ 2352199 w 2352199"/>
                <a:gd name="connsiteY8" fmla="*/ 787107 h 787107"/>
                <a:gd name="connsiteX9" fmla="*/ 1020551 w 2352199"/>
                <a:gd name="connsiteY9" fmla="*/ 787107 h 787107"/>
                <a:gd name="connsiteX10" fmla="*/ 449845 w 2352199"/>
                <a:gd name="connsiteY10" fmla="*/ 787107 h 787107"/>
                <a:gd name="connsiteX11" fmla="*/ 449845 w 2352199"/>
                <a:gd name="connsiteY11" fmla="*/ 787107 h 787107"/>
                <a:gd name="connsiteX12" fmla="*/ 69374 w 2352199"/>
                <a:gd name="connsiteY12" fmla="*/ 787107 h 787107"/>
                <a:gd name="connsiteX13" fmla="*/ 66199 w 2352199"/>
                <a:gd name="connsiteY13" fmla="*/ 592423 h 787107"/>
                <a:gd name="connsiteX14" fmla="*/ 0 w 2352199"/>
                <a:gd name="connsiteY14" fmla="*/ 422275 h 787107"/>
                <a:gd name="connsiteX15" fmla="*/ 69374 w 2352199"/>
                <a:gd name="connsiteY15" fmla="*/ 265471 h 787107"/>
                <a:gd name="connsiteX16" fmla="*/ 69374 w 2352199"/>
                <a:gd name="connsiteY16" fmla="*/ 0 h 787107"/>
                <a:gd name="connsiteX0" fmla="*/ 69374 w 2352199"/>
                <a:gd name="connsiteY0" fmla="*/ 0 h 787107"/>
                <a:gd name="connsiteX1" fmla="*/ 449845 w 2352199"/>
                <a:gd name="connsiteY1" fmla="*/ 0 h 787107"/>
                <a:gd name="connsiteX2" fmla="*/ 449845 w 2352199"/>
                <a:gd name="connsiteY2" fmla="*/ 0 h 787107"/>
                <a:gd name="connsiteX3" fmla="*/ 1020551 w 2352199"/>
                <a:gd name="connsiteY3" fmla="*/ 0 h 787107"/>
                <a:gd name="connsiteX4" fmla="*/ 2352199 w 2352199"/>
                <a:gd name="connsiteY4" fmla="*/ 0 h 787107"/>
                <a:gd name="connsiteX5" fmla="*/ 2352199 w 2352199"/>
                <a:gd name="connsiteY5" fmla="*/ 459146 h 787107"/>
                <a:gd name="connsiteX6" fmla="*/ 2352199 w 2352199"/>
                <a:gd name="connsiteY6" fmla="*/ 459146 h 787107"/>
                <a:gd name="connsiteX7" fmla="*/ 2352199 w 2352199"/>
                <a:gd name="connsiteY7" fmla="*/ 655923 h 787107"/>
                <a:gd name="connsiteX8" fmla="*/ 2352199 w 2352199"/>
                <a:gd name="connsiteY8" fmla="*/ 787107 h 787107"/>
                <a:gd name="connsiteX9" fmla="*/ 1020551 w 2352199"/>
                <a:gd name="connsiteY9" fmla="*/ 787107 h 787107"/>
                <a:gd name="connsiteX10" fmla="*/ 449845 w 2352199"/>
                <a:gd name="connsiteY10" fmla="*/ 787107 h 787107"/>
                <a:gd name="connsiteX11" fmla="*/ 449845 w 2352199"/>
                <a:gd name="connsiteY11" fmla="*/ 787107 h 787107"/>
                <a:gd name="connsiteX12" fmla="*/ 69374 w 2352199"/>
                <a:gd name="connsiteY12" fmla="*/ 787107 h 787107"/>
                <a:gd name="connsiteX13" fmla="*/ 70225 w 2352199"/>
                <a:gd name="connsiteY13" fmla="*/ 522259 h 787107"/>
                <a:gd name="connsiteX14" fmla="*/ 0 w 2352199"/>
                <a:gd name="connsiteY14" fmla="*/ 422275 h 787107"/>
                <a:gd name="connsiteX15" fmla="*/ 69374 w 2352199"/>
                <a:gd name="connsiteY15" fmla="*/ 265471 h 787107"/>
                <a:gd name="connsiteX16" fmla="*/ 69374 w 2352199"/>
                <a:gd name="connsiteY16" fmla="*/ 0 h 787107"/>
                <a:gd name="connsiteX0" fmla="*/ 69374 w 2352199"/>
                <a:gd name="connsiteY0" fmla="*/ 0 h 787107"/>
                <a:gd name="connsiteX1" fmla="*/ 449845 w 2352199"/>
                <a:gd name="connsiteY1" fmla="*/ 0 h 787107"/>
                <a:gd name="connsiteX2" fmla="*/ 449845 w 2352199"/>
                <a:gd name="connsiteY2" fmla="*/ 0 h 787107"/>
                <a:gd name="connsiteX3" fmla="*/ 1020551 w 2352199"/>
                <a:gd name="connsiteY3" fmla="*/ 0 h 787107"/>
                <a:gd name="connsiteX4" fmla="*/ 2352199 w 2352199"/>
                <a:gd name="connsiteY4" fmla="*/ 0 h 787107"/>
                <a:gd name="connsiteX5" fmla="*/ 2352199 w 2352199"/>
                <a:gd name="connsiteY5" fmla="*/ 459146 h 787107"/>
                <a:gd name="connsiteX6" fmla="*/ 2352199 w 2352199"/>
                <a:gd name="connsiteY6" fmla="*/ 459146 h 787107"/>
                <a:gd name="connsiteX7" fmla="*/ 2352199 w 2352199"/>
                <a:gd name="connsiteY7" fmla="*/ 655923 h 787107"/>
                <a:gd name="connsiteX8" fmla="*/ 2352199 w 2352199"/>
                <a:gd name="connsiteY8" fmla="*/ 787107 h 787107"/>
                <a:gd name="connsiteX9" fmla="*/ 1020551 w 2352199"/>
                <a:gd name="connsiteY9" fmla="*/ 787107 h 787107"/>
                <a:gd name="connsiteX10" fmla="*/ 449845 w 2352199"/>
                <a:gd name="connsiteY10" fmla="*/ 787107 h 787107"/>
                <a:gd name="connsiteX11" fmla="*/ 449845 w 2352199"/>
                <a:gd name="connsiteY11" fmla="*/ 787107 h 787107"/>
                <a:gd name="connsiteX12" fmla="*/ 69374 w 2352199"/>
                <a:gd name="connsiteY12" fmla="*/ 787107 h 787107"/>
                <a:gd name="connsiteX13" fmla="*/ 68883 w 2352199"/>
                <a:gd name="connsiteY13" fmla="*/ 520588 h 787107"/>
                <a:gd name="connsiteX14" fmla="*/ 0 w 2352199"/>
                <a:gd name="connsiteY14" fmla="*/ 422275 h 787107"/>
                <a:gd name="connsiteX15" fmla="*/ 69374 w 2352199"/>
                <a:gd name="connsiteY15" fmla="*/ 265471 h 787107"/>
                <a:gd name="connsiteX16" fmla="*/ 69374 w 2352199"/>
                <a:gd name="connsiteY16" fmla="*/ 0 h 787107"/>
                <a:gd name="connsiteX0" fmla="*/ 68032 w 2350857"/>
                <a:gd name="connsiteY0" fmla="*/ 0 h 787107"/>
                <a:gd name="connsiteX1" fmla="*/ 448503 w 2350857"/>
                <a:gd name="connsiteY1" fmla="*/ 0 h 787107"/>
                <a:gd name="connsiteX2" fmla="*/ 448503 w 2350857"/>
                <a:gd name="connsiteY2" fmla="*/ 0 h 787107"/>
                <a:gd name="connsiteX3" fmla="*/ 1019209 w 2350857"/>
                <a:gd name="connsiteY3" fmla="*/ 0 h 787107"/>
                <a:gd name="connsiteX4" fmla="*/ 2350857 w 2350857"/>
                <a:gd name="connsiteY4" fmla="*/ 0 h 787107"/>
                <a:gd name="connsiteX5" fmla="*/ 2350857 w 2350857"/>
                <a:gd name="connsiteY5" fmla="*/ 459146 h 787107"/>
                <a:gd name="connsiteX6" fmla="*/ 2350857 w 2350857"/>
                <a:gd name="connsiteY6" fmla="*/ 459146 h 787107"/>
                <a:gd name="connsiteX7" fmla="*/ 2350857 w 2350857"/>
                <a:gd name="connsiteY7" fmla="*/ 655923 h 787107"/>
                <a:gd name="connsiteX8" fmla="*/ 2350857 w 2350857"/>
                <a:gd name="connsiteY8" fmla="*/ 787107 h 787107"/>
                <a:gd name="connsiteX9" fmla="*/ 1019209 w 2350857"/>
                <a:gd name="connsiteY9" fmla="*/ 787107 h 787107"/>
                <a:gd name="connsiteX10" fmla="*/ 448503 w 2350857"/>
                <a:gd name="connsiteY10" fmla="*/ 787107 h 787107"/>
                <a:gd name="connsiteX11" fmla="*/ 448503 w 2350857"/>
                <a:gd name="connsiteY11" fmla="*/ 787107 h 787107"/>
                <a:gd name="connsiteX12" fmla="*/ 68032 w 2350857"/>
                <a:gd name="connsiteY12" fmla="*/ 787107 h 787107"/>
                <a:gd name="connsiteX13" fmla="*/ 67541 w 2350857"/>
                <a:gd name="connsiteY13" fmla="*/ 520588 h 787107"/>
                <a:gd name="connsiteX14" fmla="*/ 0 w 2350857"/>
                <a:gd name="connsiteY14" fmla="*/ 395546 h 787107"/>
                <a:gd name="connsiteX15" fmla="*/ 68032 w 2350857"/>
                <a:gd name="connsiteY15" fmla="*/ 265471 h 787107"/>
                <a:gd name="connsiteX16" fmla="*/ 68032 w 2350857"/>
                <a:gd name="connsiteY16" fmla="*/ 0 h 78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50857" h="787107">
                  <a:moveTo>
                    <a:pt x="68032" y="0"/>
                  </a:moveTo>
                  <a:lnTo>
                    <a:pt x="448503" y="0"/>
                  </a:lnTo>
                  <a:lnTo>
                    <a:pt x="448503" y="0"/>
                  </a:lnTo>
                  <a:lnTo>
                    <a:pt x="1019209" y="0"/>
                  </a:lnTo>
                  <a:lnTo>
                    <a:pt x="2350857" y="0"/>
                  </a:lnTo>
                  <a:lnTo>
                    <a:pt x="2350857" y="459146"/>
                  </a:lnTo>
                  <a:lnTo>
                    <a:pt x="2350857" y="459146"/>
                  </a:lnTo>
                  <a:lnTo>
                    <a:pt x="2350857" y="655923"/>
                  </a:lnTo>
                  <a:lnTo>
                    <a:pt x="2350857" y="787107"/>
                  </a:lnTo>
                  <a:lnTo>
                    <a:pt x="1019209" y="787107"/>
                  </a:lnTo>
                  <a:lnTo>
                    <a:pt x="448503" y="787107"/>
                  </a:lnTo>
                  <a:lnTo>
                    <a:pt x="448503" y="787107"/>
                  </a:lnTo>
                  <a:lnTo>
                    <a:pt x="68032" y="787107"/>
                  </a:lnTo>
                  <a:cubicBezTo>
                    <a:pt x="66974" y="722212"/>
                    <a:pt x="68599" y="585483"/>
                    <a:pt x="67541" y="520588"/>
                  </a:cubicBezTo>
                  <a:lnTo>
                    <a:pt x="0" y="395546"/>
                  </a:lnTo>
                  <a:lnTo>
                    <a:pt x="68032" y="265471"/>
                  </a:lnTo>
                  <a:lnTo>
                    <a:pt x="68032" y="0"/>
                  </a:lnTo>
                  <a:close/>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5" name="四角形吹き出し 81"/>
            <p:cNvSpPr/>
            <p:nvPr/>
          </p:nvSpPr>
          <p:spPr>
            <a:xfrm>
              <a:off x="3372317" y="1168788"/>
              <a:ext cx="3786511" cy="332351"/>
            </a:xfrm>
            <a:custGeom>
              <a:avLst/>
              <a:gdLst>
                <a:gd name="connsiteX0" fmla="*/ 0 w 2282825"/>
                <a:gd name="connsiteY0" fmla="*/ 0 h 787107"/>
                <a:gd name="connsiteX1" fmla="*/ 380471 w 2282825"/>
                <a:gd name="connsiteY1" fmla="*/ 0 h 787107"/>
                <a:gd name="connsiteX2" fmla="*/ 380471 w 2282825"/>
                <a:gd name="connsiteY2" fmla="*/ 0 h 787107"/>
                <a:gd name="connsiteX3" fmla="*/ 951177 w 2282825"/>
                <a:gd name="connsiteY3" fmla="*/ 0 h 787107"/>
                <a:gd name="connsiteX4" fmla="*/ 2282825 w 2282825"/>
                <a:gd name="connsiteY4" fmla="*/ 0 h 787107"/>
                <a:gd name="connsiteX5" fmla="*/ 2282825 w 2282825"/>
                <a:gd name="connsiteY5" fmla="*/ 459146 h 787107"/>
                <a:gd name="connsiteX6" fmla="*/ 2282825 w 2282825"/>
                <a:gd name="connsiteY6" fmla="*/ 459146 h 787107"/>
                <a:gd name="connsiteX7" fmla="*/ 2282825 w 2282825"/>
                <a:gd name="connsiteY7" fmla="*/ 655923 h 787107"/>
                <a:gd name="connsiteX8" fmla="*/ 2282825 w 2282825"/>
                <a:gd name="connsiteY8" fmla="*/ 787107 h 787107"/>
                <a:gd name="connsiteX9" fmla="*/ 951177 w 2282825"/>
                <a:gd name="connsiteY9" fmla="*/ 787107 h 787107"/>
                <a:gd name="connsiteX10" fmla="*/ 380471 w 2282825"/>
                <a:gd name="connsiteY10" fmla="*/ 787107 h 787107"/>
                <a:gd name="connsiteX11" fmla="*/ 380471 w 2282825"/>
                <a:gd name="connsiteY11" fmla="*/ 787107 h 787107"/>
                <a:gd name="connsiteX12" fmla="*/ 0 w 2282825"/>
                <a:gd name="connsiteY12" fmla="*/ 787107 h 787107"/>
                <a:gd name="connsiteX13" fmla="*/ 0 w 2282825"/>
                <a:gd name="connsiteY13" fmla="*/ 655923 h 787107"/>
                <a:gd name="connsiteX14" fmla="*/ -131103 w 2282825"/>
                <a:gd name="connsiteY14" fmla="*/ 415592 h 787107"/>
                <a:gd name="connsiteX15" fmla="*/ 0 w 2282825"/>
                <a:gd name="connsiteY15" fmla="*/ 459146 h 787107"/>
                <a:gd name="connsiteX16" fmla="*/ 0 w 2282825"/>
                <a:gd name="connsiteY16" fmla="*/ 0 h 787107"/>
                <a:gd name="connsiteX0" fmla="*/ 131103 w 2413928"/>
                <a:gd name="connsiteY0" fmla="*/ 0 h 787107"/>
                <a:gd name="connsiteX1" fmla="*/ 511574 w 2413928"/>
                <a:gd name="connsiteY1" fmla="*/ 0 h 787107"/>
                <a:gd name="connsiteX2" fmla="*/ 511574 w 2413928"/>
                <a:gd name="connsiteY2" fmla="*/ 0 h 787107"/>
                <a:gd name="connsiteX3" fmla="*/ 1082280 w 2413928"/>
                <a:gd name="connsiteY3" fmla="*/ 0 h 787107"/>
                <a:gd name="connsiteX4" fmla="*/ 2413928 w 2413928"/>
                <a:gd name="connsiteY4" fmla="*/ 0 h 787107"/>
                <a:gd name="connsiteX5" fmla="*/ 2413928 w 2413928"/>
                <a:gd name="connsiteY5" fmla="*/ 459146 h 787107"/>
                <a:gd name="connsiteX6" fmla="*/ 2413928 w 2413928"/>
                <a:gd name="connsiteY6" fmla="*/ 459146 h 787107"/>
                <a:gd name="connsiteX7" fmla="*/ 2413928 w 2413928"/>
                <a:gd name="connsiteY7" fmla="*/ 655923 h 787107"/>
                <a:gd name="connsiteX8" fmla="*/ 2413928 w 2413928"/>
                <a:gd name="connsiteY8" fmla="*/ 787107 h 787107"/>
                <a:gd name="connsiteX9" fmla="*/ 1082280 w 2413928"/>
                <a:gd name="connsiteY9" fmla="*/ 787107 h 787107"/>
                <a:gd name="connsiteX10" fmla="*/ 511574 w 2413928"/>
                <a:gd name="connsiteY10" fmla="*/ 787107 h 787107"/>
                <a:gd name="connsiteX11" fmla="*/ 511574 w 2413928"/>
                <a:gd name="connsiteY11" fmla="*/ 787107 h 787107"/>
                <a:gd name="connsiteX12" fmla="*/ 131103 w 2413928"/>
                <a:gd name="connsiteY12" fmla="*/ 787107 h 787107"/>
                <a:gd name="connsiteX13" fmla="*/ 131103 w 2413928"/>
                <a:gd name="connsiteY13" fmla="*/ 655923 h 787107"/>
                <a:gd name="connsiteX14" fmla="*/ 0 w 2413928"/>
                <a:gd name="connsiteY14" fmla="*/ 415592 h 787107"/>
                <a:gd name="connsiteX15" fmla="*/ 131103 w 2413928"/>
                <a:gd name="connsiteY15" fmla="*/ 265471 h 787107"/>
                <a:gd name="connsiteX16" fmla="*/ 131103 w 2413928"/>
                <a:gd name="connsiteY16" fmla="*/ 0 h 787107"/>
                <a:gd name="connsiteX0" fmla="*/ 131103 w 2413928"/>
                <a:gd name="connsiteY0" fmla="*/ 0 h 787107"/>
                <a:gd name="connsiteX1" fmla="*/ 511574 w 2413928"/>
                <a:gd name="connsiteY1" fmla="*/ 0 h 787107"/>
                <a:gd name="connsiteX2" fmla="*/ 511574 w 2413928"/>
                <a:gd name="connsiteY2" fmla="*/ 0 h 787107"/>
                <a:gd name="connsiteX3" fmla="*/ 1082280 w 2413928"/>
                <a:gd name="connsiteY3" fmla="*/ 0 h 787107"/>
                <a:gd name="connsiteX4" fmla="*/ 2413928 w 2413928"/>
                <a:gd name="connsiteY4" fmla="*/ 0 h 787107"/>
                <a:gd name="connsiteX5" fmla="*/ 2413928 w 2413928"/>
                <a:gd name="connsiteY5" fmla="*/ 459146 h 787107"/>
                <a:gd name="connsiteX6" fmla="*/ 2413928 w 2413928"/>
                <a:gd name="connsiteY6" fmla="*/ 459146 h 787107"/>
                <a:gd name="connsiteX7" fmla="*/ 2413928 w 2413928"/>
                <a:gd name="connsiteY7" fmla="*/ 655923 h 787107"/>
                <a:gd name="connsiteX8" fmla="*/ 2413928 w 2413928"/>
                <a:gd name="connsiteY8" fmla="*/ 787107 h 787107"/>
                <a:gd name="connsiteX9" fmla="*/ 1082280 w 2413928"/>
                <a:gd name="connsiteY9" fmla="*/ 787107 h 787107"/>
                <a:gd name="connsiteX10" fmla="*/ 511574 w 2413928"/>
                <a:gd name="connsiteY10" fmla="*/ 787107 h 787107"/>
                <a:gd name="connsiteX11" fmla="*/ 511574 w 2413928"/>
                <a:gd name="connsiteY11" fmla="*/ 787107 h 787107"/>
                <a:gd name="connsiteX12" fmla="*/ 131103 w 2413928"/>
                <a:gd name="connsiteY12" fmla="*/ 787107 h 787107"/>
                <a:gd name="connsiteX13" fmla="*/ 131103 w 2413928"/>
                <a:gd name="connsiteY13" fmla="*/ 528923 h 787107"/>
                <a:gd name="connsiteX14" fmla="*/ 0 w 2413928"/>
                <a:gd name="connsiteY14" fmla="*/ 415592 h 787107"/>
                <a:gd name="connsiteX15" fmla="*/ 131103 w 2413928"/>
                <a:gd name="connsiteY15" fmla="*/ 265471 h 787107"/>
                <a:gd name="connsiteX16" fmla="*/ 131103 w 2413928"/>
                <a:gd name="connsiteY16" fmla="*/ 0 h 787107"/>
                <a:gd name="connsiteX0" fmla="*/ 131103 w 2413928"/>
                <a:gd name="connsiteY0" fmla="*/ 0 h 787107"/>
                <a:gd name="connsiteX1" fmla="*/ 511574 w 2413928"/>
                <a:gd name="connsiteY1" fmla="*/ 0 h 787107"/>
                <a:gd name="connsiteX2" fmla="*/ 511574 w 2413928"/>
                <a:gd name="connsiteY2" fmla="*/ 0 h 787107"/>
                <a:gd name="connsiteX3" fmla="*/ 1082280 w 2413928"/>
                <a:gd name="connsiteY3" fmla="*/ 0 h 787107"/>
                <a:gd name="connsiteX4" fmla="*/ 2413928 w 2413928"/>
                <a:gd name="connsiteY4" fmla="*/ 0 h 787107"/>
                <a:gd name="connsiteX5" fmla="*/ 2413928 w 2413928"/>
                <a:gd name="connsiteY5" fmla="*/ 459146 h 787107"/>
                <a:gd name="connsiteX6" fmla="*/ 2413928 w 2413928"/>
                <a:gd name="connsiteY6" fmla="*/ 459146 h 787107"/>
                <a:gd name="connsiteX7" fmla="*/ 2413928 w 2413928"/>
                <a:gd name="connsiteY7" fmla="*/ 655923 h 787107"/>
                <a:gd name="connsiteX8" fmla="*/ 2413928 w 2413928"/>
                <a:gd name="connsiteY8" fmla="*/ 787107 h 787107"/>
                <a:gd name="connsiteX9" fmla="*/ 1082280 w 2413928"/>
                <a:gd name="connsiteY9" fmla="*/ 787107 h 787107"/>
                <a:gd name="connsiteX10" fmla="*/ 511574 w 2413928"/>
                <a:gd name="connsiteY10" fmla="*/ 787107 h 787107"/>
                <a:gd name="connsiteX11" fmla="*/ 511574 w 2413928"/>
                <a:gd name="connsiteY11" fmla="*/ 787107 h 787107"/>
                <a:gd name="connsiteX12" fmla="*/ 131103 w 2413928"/>
                <a:gd name="connsiteY12" fmla="*/ 787107 h 787107"/>
                <a:gd name="connsiteX13" fmla="*/ 127928 w 2413928"/>
                <a:gd name="connsiteY13" fmla="*/ 592423 h 787107"/>
                <a:gd name="connsiteX14" fmla="*/ 0 w 2413928"/>
                <a:gd name="connsiteY14" fmla="*/ 415592 h 787107"/>
                <a:gd name="connsiteX15" fmla="*/ 131103 w 2413928"/>
                <a:gd name="connsiteY15" fmla="*/ 265471 h 787107"/>
                <a:gd name="connsiteX16" fmla="*/ 131103 w 2413928"/>
                <a:gd name="connsiteY16" fmla="*/ 0 h 787107"/>
                <a:gd name="connsiteX0" fmla="*/ 69374 w 2352199"/>
                <a:gd name="connsiteY0" fmla="*/ 0 h 787107"/>
                <a:gd name="connsiteX1" fmla="*/ 449845 w 2352199"/>
                <a:gd name="connsiteY1" fmla="*/ 0 h 787107"/>
                <a:gd name="connsiteX2" fmla="*/ 449845 w 2352199"/>
                <a:gd name="connsiteY2" fmla="*/ 0 h 787107"/>
                <a:gd name="connsiteX3" fmla="*/ 1020551 w 2352199"/>
                <a:gd name="connsiteY3" fmla="*/ 0 h 787107"/>
                <a:gd name="connsiteX4" fmla="*/ 2352199 w 2352199"/>
                <a:gd name="connsiteY4" fmla="*/ 0 h 787107"/>
                <a:gd name="connsiteX5" fmla="*/ 2352199 w 2352199"/>
                <a:gd name="connsiteY5" fmla="*/ 459146 h 787107"/>
                <a:gd name="connsiteX6" fmla="*/ 2352199 w 2352199"/>
                <a:gd name="connsiteY6" fmla="*/ 459146 h 787107"/>
                <a:gd name="connsiteX7" fmla="*/ 2352199 w 2352199"/>
                <a:gd name="connsiteY7" fmla="*/ 655923 h 787107"/>
                <a:gd name="connsiteX8" fmla="*/ 2352199 w 2352199"/>
                <a:gd name="connsiteY8" fmla="*/ 787107 h 787107"/>
                <a:gd name="connsiteX9" fmla="*/ 1020551 w 2352199"/>
                <a:gd name="connsiteY9" fmla="*/ 787107 h 787107"/>
                <a:gd name="connsiteX10" fmla="*/ 449845 w 2352199"/>
                <a:gd name="connsiteY10" fmla="*/ 787107 h 787107"/>
                <a:gd name="connsiteX11" fmla="*/ 449845 w 2352199"/>
                <a:gd name="connsiteY11" fmla="*/ 787107 h 787107"/>
                <a:gd name="connsiteX12" fmla="*/ 69374 w 2352199"/>
                <a:gd name="connsiteY12" fmla="*/ 787107 h 787107"/>
                <a:gd name="connsiteX13" fmla="*/ 66199 w 2352199"/>
                <a:gd name="connsiteY13" fmla="*/ 592423 h 787107"/>
                <a:gd name="connsiteX14" fmla="*/ 0 w 2352199"/>
                <a:gd name="connsiteY14" fmla="*/ 422275 h 787107"/>
                <a:gd name="connsiteX15" fmla="*/ 69374 w 2352199"/>
                <a:gd name="connsiteY15" fmla="*/ 265471 h 787107"/>
                <a:gd name="connsiteX16" fmla="*/ 69374 w 2352199"/>
                <a:gd name="connsiteY16" fmla="*/ 0 h 787107"/>
                <a:gd name="connsiteX0" fmla="*/ 69374 w 2352199"/>
                <a:gd name="connsiteY0" fmla="*/ 0 h 787107"/>
                <a:gd name="connsiteX1" fmla="*/ 449845 w 2352199"/>
                <a:gd name="connsiteY1" fmla="*/ 0 h 787107"/>
                <a:gd name="connsiteX2" fmla="*/ 449845 w 2352199"/>
                <a:gd name="connsiteY2" fmla="*/ 0 h 787107"/>
                <a:gd name="connsiteX3" fmla="*/ 1020551 w 2352199"/>
                <a:gd name="connsiteY3" fmla="*/ 0 h 787107"/>
                <a:gd name="connsiteX4" fmla="*/ 2352199 w 2352199"/>
                <a:gd name="connsiteY4" fmla="*/ 0 h 787107"/>
                <a:gd name="connsiteX5" fmla="*/ 2352199 w 2352199"/>
                <a:gd name="connsiteY5" fmla="*/ 459146 h 787107"/>
                <a:gd name="connsiteX6" fmla="*/ 2352199 w 2352199"/>
                <a:gd name="connsiteY6" fmla="*/ 459146 h 787107"/>
                <a:gd name="connsiteX7" fmla="*/ 2352199 w 2352199"/>
                <a:gd name="connsiteY7" fmla="*/ 655923 h 787107"/>
                <a:gd name="connsiteX8" fmla="*/ 2352199 w 2352199"/>
                <a:gd name="connsiteY8" fmla="*/ 787107 h 787107"/>
                <a:gd name="connsiteX9" fmla="*/ 1020551 w 2352199"/>
                <a:gd name="connsiteY9" fmla="*/ 787107 h 787107"/>
                <a:gd name="connsiteX10" fmla="*/ 449845 w 2352199"/>
                <a:gd name="connsiteY10" fmla="*/ 787107 h 787107"/>
                <a:gd name="connsiteX11" fmla="*/ 449845 w 2352199"/>
                <a:gd name="connsiteY11" fmla="*/ 787107 h 787107"/>
                <a:gd name="connsiteX12" fmla="*/ 69374 w 2352199"/>
                <a:gd name="connsiteY12" fmla="*/ 787107 h 787107"/>
                <a:gd name="connsiteX13" fmla="*/ 70225 w 2352199"/>
                <a:gd name="connsiteY13" fmla="*/ 522259 h 787107"/>
                <a:gd name="connsiteX14" fmla="*/ 0 w 2352199"/>
                <a:gd name="connsiteY14" fmla="*/ 422275 h 787107"/>
                <a:gd name="connsiteX15" fmla="*/ 69374 w 2352199"/>
                <a:gd name="connsiteY15" fmla="*/ 265471 h 787107"/>
                <a:gd name="connsiteX16" fmla="*/ 69374 w 2352199"/>
                <a:gd name="connsiteY16" fmla="*/ 0 h 787107"/>
                <a:gd name="connsiteX0" fmla="*/ 69374 w 2352199"/>
                <a:gd name="connsiteY0" fmla="*/ 0 h 787107"/>
                <a:gd name="connsiteX1" fmla="*/ 449845 w 2352199"/>
                <a:gd name="connsiteY1" fmla="*/ 0 h 787107"/>
                <a:gd name="connsiteX2" fmla="*/ 449845 w 2352199"/>
                <a:gd name="connsiteY2" fmla="*/ 0 h 787107"/>
                <a:gd name="connsiteX3" fmla="*/ 1020551 w 2352199"/>
                <a:gd name="connsiteY3" fmla="*/ 0 h 787107"/>
                <a:gd name="connsiteX4" fmla="*/ 2352199 w 2352199"/>
                <a:gd name="connsiteY4" fmla="*/ 0 h 787107"/>
                <a:gd name="connsiteX5" fmla="*/ 2352199 w 2352199"/>
                <a:gd name="connsiteY5" fmla="*/ 459146 h 787107"/>
                <a:gd name="connsiteX6" fmla="*/ 2352199 w 2352199"/>
                <a:gd name="connsiteY6" fmla="*/ 459146 h 787107"/>
                <a:gd name="connsiteX7" fmla="*/ 2352199 w 2352199"/>
                <a:gd name="connsiteY7" fmla="*/ 655923 h 787107"/>
                <a:gd name="connsiteX8" fmla="*/ 2352199 w 2352199"/>
                <a:gd name="connsiteY8" fmla="*/ 787107 h 787107"/>
                <a:gd name="connsiteX9" fmla="*/ 1020551 w 2352199"/>
                <a:gd name="connsiteY9" fmla="*/ 787107 h 787107"/>
                <a:gd name="connsiteX10" fmla="*/ 449845 w 2352199"/>
                <a:gd name="connsiteY10" fmla="*/ 787107 h 787107"/>
                <a:gd name="connsiteX11" fmla="*/ 449845 w 2352199"/>
                <a:gd name="connsiteY11" fmla="*/ 787107 h 787107"/>
                <a:gd name="connsiteX12" fmla="*/ 69374 w 2352199"/>
                <a:gd name="connsiteY12" fmla="*/ 787107 h 787107"/>
                <a:gd name="connsiteX13" fmla="*/ 68883 w 2352199"/>
                <a:gd name="connsiteY13" fmla="*/ 520588 h 787107"/>
                <a:gd name="connsiteX14" fmla="*/ 0 w 2352199"/>
                <a:gd name="connsiteY14" fmla="*/ 422275 h 787107"/>
                <a:gd name="connsiteX15" fmla="*/ 69374 w 2352199"/>
                <a:gd name="connsiteY15" fmla="*/ 265471 h 787107"/>
                <a:gd name="connsiteX16" fmla="*/ 69374 w 2352199"/>
                <a:gd name="connsiteY16" fmla="*/ 0 h 787107"/>
                <a:gd name="connsiteX0" fmla="*/ 68032 w 2350857"/>
                <a:gd name="connsiteY0" fmla="*/ 0 h 787107"/>
                <a:gd name="connsiteX1" fmla="*/ 448503 w 2350857"/>
                <a:gd name="connsiteY1" fmla="*/ 0 h 787107"/>
                <a:gd name="connsiteX2" fmla="*/ 448503 w 2350857"/>
                <a:gd name="connsiteY2" fmla="*/ 0 h 787107"/>
                <a:gd name="connsiteX3" fmla="*/ 1019209 w 2350857"/>
                <a:gd name="connsiteY3" fmla="*/ 0 h 787107"/>
                <a:gd name="connsiteX4" fmla="*/ 2350857 w 2350857"/>
                <a:gd name="connsiteY4" fmla="*/ 0 h 787107"/>
                <a:gd name="connsiteX5" fmla="*/ 2350857 w 2350857"/>
                <a:gd name="connsiteY5" fmla="*/ 459146 h 787107"/>
                <a:gd name="connsiteX6" fmla="*/ 2350857 w 2350857"/>
                <a:gd name="connsiteY6" fmla="*/ 459146 h 787107"/>
                <a:gd name="connsiteX7" fmla="*/ 2350857 w 2350857"/>
                <a:gd name="connsiteY7" fmla="*/ 655923 h 787107"/>
                <a:gd name="connsiteX8" fmla="*/ 2350857 w 2350857"/>
                <a:gd name="connsiteY8" fmla="*/ 787107 h 787107"/>
                <a:gd name="connsiteX9" fmla="*/ 1019209 w 2350857"/>
                <a:gd name="connsiteY9" fmla="*/ 787107 h 787107"/>
                <a:gd name="connsiteX10" fmla="*/ 448503 w 2350857"/>
                <a:gd name="connsiteY10" fmla="*/ 787107 h 787107"/>
                <a:gd name="connsiteX11" fmla="*/ 448503 w 2350857"/>
                <a:gd name="connsiteY11" fmla="*/ 787107 h 787107"/>
                <a:gd name="connsiteX12" fmla="*/ 68032 w 2350857"/>
                <a:gd name="connsiteY12" fmla="*/ 787107 h 787107"/>
                <a:gd name="connsiteX13" fmla="*/ 67541 w 2350857"/>
                <a:gd name="connsiteY13" fmla="*/ 520588 h 787107"/>
                <a:gd name="connsiteX14" fmla="*/ 0 w 2350857"/>
                <a:gd name="connsiteY14" fmla="*/ 395546 h 787107"/>
                <a:gd name="connsiteX15" fmla="*/ 68032 w 2350857"/>
                <a:gd name="connsiteY15" fmla="*/ 265471 h 787107"/>
                <a:gd name="connsiteX16" fmla="*/ 68032 w 2350857"/>
                <a:gd name="connsiteY16" fmla="*/ 0 h 78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50857" h="787107">
                  <a:moveTo>
                    <a:pt x="68032" y="0"/>
                  </a:moveTo>
                  <a:lnTo>
                    <a:pt x="448503" y="0"/>
                  </a:lnTo>
                  <a:lnTo>
                    <a:pt x="448503" y="0"/>
                  </a:lnTo>
                  <a:lnTo>
                    <a:pt x="1019209" y="0"/>
                  </a:lnTo>
                  <a:lnTo>
                    <a:pt x="2350857" y="0"/>
                  </a:lnTo>
                  <a:lnTo>
                    <a:pt x="2350857" y="459146"/>
                  </a:lnTo>
                  <a:lnTo>
                    <a:pt x="2350857" y="459146"/>
                  </a:lnTo>
                  <a:lnTo>
                    <a:pt x="2350857" y="655923"/>
                  </a:lnTo>
                  <a:lnTo>
                    <a:pt x="2350857" y="787107"/>
                  </a:lnTo>
                  <a:lnTo>
                    <a:pt x="1019209" y="787107"/>
                  </a:lnTo>
                  <a:lnTo>
                    <a:pt x="448503" y="787107"/>
                  </a:lnTo>
                  <a:lnTo>
                    <a:pt x="448503" y="787107"/>
                  </a:lnTo>
                  <a:lnTo>
                    <a:pt x="68032" y="787107"/>
                  </a:lnTo>
                  <a:cubicBezTo>
                    <a:pt x="66974" y="722212"/>
                    <a:pt x="68599" y="585483"/>
                    <a:pt x="67541" y="520588"/>
                  </a:cubicBezTo>
                  <a:lnTo>
                    <a:pt x="0" y="395546"/>
                  </a:lnTo>
                  <a:lnTo>
                    <a:pt x="68032" y="265471"/>
                  </a:lnTo>
                  <a:lnTo>
                    <a:pt x="68032" y="0"/>
                  </a:lnTo>
                  <a:close/>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四角形吹き出し 81"/>
            <p:cNvSpPr/>
            <p:nvPr/>
          </p:nvSpPr>
          <p:spPr>
            <a:xfrm>
              <a:off x="3372317" y="2730265"/>
              <a:ext cx="3786511" cy="711425"/>
            </a:xfrm>
            <a:custGeom>
              <a:avLst/>
              <a:gdLst>
                <a:gd name="connsiteX0" fmla="*/ 0 w 2282825"/>
                <a:gd name="connsiteY0" fmla="*/ 0 h 787107"/>
                <a:gd name="connsiteX1" fmla="*/ 380471 w 2282825"/>
                <a:gd name="connsiteY1" fmla="*/ 0 h 787107"/>
                <a:gd name="connsiteX2" fmla="*/ 380471 w 2282825"/>
                <a:gd name="connsiteY2" fmla="*/ 0 h 787107"/>
                <a:gd name="connsiteX3" fmla="*/ 951177 w 2282825"/>
                <a:gd name="connsiteY3" fmla="*/ 0 h 787107"/>
                <a:gd name="connsiteX4" fmla="*/ 2282825 w 2282825"/>
                <a:gd name="connsiteY4" fmla="*/ 0 h 787107"/>
                <a:gd name="connsiteX5" fmla="*/ 2282825 w 2282825"/>
                <a:gd name="connsiteY5" fmla="*/ 459146 h 787107"/>
                <a:gd name="connsiteX6" fmla="*/ 2282825 w 2282825"/>
                <a:gd name="connsiteY6" fmla="*/ 459146 h 787107"/>
                <a:gd name="connsiteX7" fmla="*/ 2282825 w 2282825"/>
                <a:gd name="connsiteY7" fmla="*/ 655923 h 787107"/>
                <a:gd name="connsiteX8" fmla="*/ 2282825 w 2282825"/>
                <a:gd name="connsiteY8" fmla="*/ 787107 h 787107"/>
                <a:gd name="connsiteX9" fmla="*/ 951177 w 2282825"/>
                <a:gd name="connsiteY9" fmla="*/ 787107 h 787107"/>
                <a:gd name="connsiteX10" fmla="*/ 380471 w 2282825"/>
                <a:gd name="connsiteY10" fmla="*/ 787107 h 787107"/>
                <a:gd name="connsiteX11" fmla="*/ 380471 w 2282825"/>
                <a:gd name="connsiteY11" fmla="*/ 787107 h 787107"/>
                <a:gd name="connsiteX12" fmla="*/ 0 w 2282825"/>
                <a:gd name="connsiteY12" fmla="*/ 787107 h 787107"/>
                <a:gd name="connsiteX13" fmla="*/ 0 w 2282825"/>
                <a:gd name="connsiteY13" fmla="*/ 655923 h 787107"/>
                <a:gd name="connsiteX14" fmla="*/ -131103 w 2282825"/>
                <a:gd name="connsiteY14" fmla="*/ 415592 h 787107"/>
                <a:gd name="connsiteX15" fmla="*/ 0 w 2282825"/>
                <a:gd name="connsiteY15" fmla="*/ 459146 h 787107"/>
                <a:gd name="connsiteX16" fmla="*/ 0 w 2282825"/>
                <a:gd name="connsiteY16" fmla="*/ 0 h 787107"/>
                <a:gd name="connsiteX0" fmla="*/ 131103 w 2413928"/>
                <a:gd name="connsiteY0" fmla="*/ 0 h 787107"/>
                <a:gd name="connsiteX1" fmla="*/ 511574 w 2413928"/>
                <a:gd name="connsiteY1" fmla="*/ 0 h 787107"/>
                <a:gd name="connsiteX2" fmla="*/ 511574 w 2413928"/>
                <a:gd name="connsiteY2" fmla="*/ 0 h 787107"/>
                <a:gd name="connsiteX3" fmla="*/ 1082280 w 2413928"/>
                <a:gd name="connsiteY3" fmla="*/ 0 h 787107"/>
                <a:gd name="connsiteX4" fmla="*/ 2413928 w 2413928"/>
                <a:gd name="connsiteY4" fmla="*/ 0 h 787107"/>
                <a:gd name="connsiteX5" fmla="*/ 2413928 w 2413928"/>
                <a:gd name="connsiteY5" fmla="*/ 459146 h 787107"/>
                <a:gd name="connsiteX6" fmla="*/ 2413928 w 2413928"/>
                <a:gd name="connsiteY6" fmla="*/ 459146 h 787107"/>
                <a:gd name="connsiteX7" fmla="*/ 2413928 w 2413928"/>
                <a:gd name="connsiteY7" fmla="*/ 655923 h 787107"/>
                <a:gd name="connsiteX8" fmla="*/ 2413928 w 2413928"/>
                <a:gd name="connsiteY8" fmla="*/ 787107 h 787107"/>
                <a:gd name="connsiteX9" fmla="*/ 1082280 w 2413928"/>
                <a:gd name="connsiteY9" fmla="*/ 787107 h 787107"/>
                <a:gd name="connsiteX10" fmla="*/ 511574 w 2413928"/>
                <a:gd name="connsiteY10" fmla="*/ 787107 h 787107"/>
                <a:gd name="connsiteX11" fmla="*/ 511574 w 2413928"/>
                <a:gd name="connsiteY11" fmla="*/ 787107 h 787107"/>
                <a:gd name="connsiteX12" fmla="*/ 131103 w 2413928"/>
                <a:gd name="connsiteY12" fmla="*/ 787107 h 787107"/>
                <a:gd name="connsiteX13" fmla="*/ 131103 w 2413928"/>
                <a:gd name="connsiteY13" fmla="*/ 655923 h 787107"/>
                <a:gd name="connsiteX14" fmla="*/ 0 w 2413928"/>
                <a:gd name="connsiteY14" fmla="*/ 415592 h 787107"/>
                <a:gd name="connsiteX15" fmla="*/ 131103 w 2413928"/>
                <a:gd name="connsiteY15" fmla="*/ 265471 h 787107"/>
                <a:gd name="connsiteX16" fmla="*/ 131103 w 2413928"/>
                <a:gd name="connsiteY16" fmla="*/ 0 h 787107"/>
                <a:gd name="connsiteX0" fmla="*/ 131103 w 2413928"/>
                <a:gd name="connsiteY0" fmla="*/ 0 h 787107"/>
                <a:gd name="connsiteX1" fmla="*/ 511574 w 2413928"/>
                <a:gd name="connsiteY1" fmla="*/ 0 h 787107"/>
                <a:gd name="connsiteX2" fmla="*/ 511574 w 2413928"/>
                <a:gd name="connsiteY2" fmla="*/ 0 h 787107"/>
                <a:gd name="connsiteX3" fmla="*/ 1082280 w 2413928"/>
                <a:gd name="connsiteY3" fmla="*/ 0 h 787107"/>
                <a:gd name="connsiteX4" fmla="*/ 2413928 w 2413928"/>
                <a:gd name="connsiteY4" fmla="*/ 0 h 787107"/>
                <a:gd name="connsiteX5" fmla="*/ 2413928 w 2413928"/>
                <a:gd name="connsiteY5" fmla="*/ 459146 h 787107"/>
                <a:gd name="connsiteX6" fmla="*/ 2413928 w 2413928"/>
                <a:gd name="connsiteY6" fmla="*/ 459146 h 787107"/>
                <a:gd name="connsiteX7" fmla="*/ 2413928 w 2413928"/>
                <a:gd name="connsiteY7" fmla="*/ 655923 h 787107"/>
                <a:gd name="connsiteX8" fmla="*/ 2413928 w 2413928"/>
                <a:gd name="connsiteY8" fmla="*/ 787107 h 787107"/>
                <a:gd name="connsiteX9" fmla="*/ 1082280 w 2413928"/>
                <a:gd name="connsiteY9" fmla="*/ 787107 h 787107"/>
                <a:gd name="connsiteX10" fmla="*/ 511574 w 2413928"/>
                <a:gd name="connsiteY10" fmla="*/ 787107 h 787107"/>
                <a:gd name="connsiteX11" fmla="*/ 511574 w 2413928"/>
                <a:gd name="connsiteY11" fmla="*/ 787107 h 787107"/>
                <a:gd name="connsiteX12" fmla="*/ 131103 w 2413928"/>
                <a:gd name="connsiteY12" fmla="*/ 787107 h 787107"/>
                <a:gd name="connsiteX13" fmla="*/ 131103 w 2413928"/>
                <a:gd name="connsiteY13" fmla="*/ 528923 h 787107"/>
                <a:gd name="connsiteX14" fmla="*/ 0 w 2413928"/>
                <a:gd name="connsiteY14" fmla="*/ 415592 h 787107"/>
                <a:gd name="connsiteX15" fmla="*/ 131103 w 2413928"/>
                <a:gd name="connsiteY15" fmla="*/ 265471 h 787107"/>
                <a:gd name="connsiteX16" fmla="*/ 131103 w 2413928"/>
                <a:gd name="connsiteY16" fmla="*/ 0 h 787107"/>
                <a:gd name="connsiteX0" fmla="*/ 131103 w 2413928"/>
                <a:gd name="connsiteY0" fmla="*/ 0 h 787107"/>
                <a:gd name="connsiteX1" fmla="*/ 511574 w 2413928"/>
                <a:gd name="connsiteY1" fmla="*/ 0 h 787107"/>
                <a:gd name="connsiteX2" fmla="*/ 511574 w 2413928"/>
                <a:gd name="connsiteY2" fmla="*/ 0 h 787107"/>
                <a:gd name="connsiteX3" fmla="*/ 1082280 w 2413928"/>
                <a:gd name="connsiteY3" fmla="*/ 0 h 787107"/>
                <a:gd name="connsiteX4" fmla="*/ 2413928 w 2413928"/>
                <a:gd name="connsiteY4" fmla="*/ 0 h 787107"/>
                <a:gd name="connsiteX5" fmla="*/ 2413928 w 2413928"/>
                <a:gd name="connsiteY5" fmla="*/ 459146 h 787107"/>
                <a:gd name="connsiteX6" fmla="*/ 2413928 w 2413928"/>
                <a:gd name="connsiteY6" fmla="*/ 459146 h 787107"/>
                <a:gd name="connsiteX7" fmla="*/ 2413928 w 2413928"/>
                <a:gd name="connsiteY7" fmla="*/ 655923 h 787107"/>
                <a:gd name="connsiteX8" fmla="*/ 2413928 w 2413928"/>
                <a:gd name="connsiteY8" fmla="*/ 787107 h 787107"/>
                <a:gd name="connsiteX9" fmla="*/ 1082280 w 2413928"/>
                <a:gd name="connsiteY9" fmla="*/ 787107 h 787107"/>
                <a:gd name="connsiteX10" fmla="*/ 511574 w 2413928"/>
                <a:gd name="connsiteY10" fmla="*/ 787107 h 787107"/>
                <a:gd name="connsiteX11" fmla="*/ 511574 w 2413928"/>
                <a:gd name="connsiteY11" fmla="*/ 787107 h 787107"/>
                <a:gd name="connsiteX12" fmla="*/ 131103 w 2413928"/>
                <a:gd name="connsiteY12" fmla="*/ 787107 h 787107"/>
                <a:gd name="connsiteX13" fmla="*/ 127928 w 2413928"/>
                <a:gd name="connsiteY13" fmla="*/ 592423 h 787107"/>
                <a:gd name="connsiteX14" fmla="*/ 0 w 2413928"/>
                <a:gd name="connsiteY14" fmla="*/ 415592 h 787107"/>
                <a:gd name="connsiteX15" fmla="*/ 131103 w 2413928"/>
                <a:gd name="connsiteY15" fmla="*/ 265471 h 787107"/>
                <a:gd name="connsiteX16" fmla="*/ 131103 w 2413928"/>
                <a:gd name="connsiteY16" fmla="*/ 0 h 787107"/>
                <a:gd name="connsiteX0" fmla="*/ 69374 w 2352199"/>
                <a:gd name="connsiteY0" fmla="*/ 0 h 787107"/>
                <a:gd name="connsiteX1" fmla="*/ 449845 w 2352199"/>
                <a:gd name="connsiteY1" fmla="*/ 0 h 787107"/>
                <a:gd name="connsiteX2" fmla="*/ 449845 w 2352199"/>
                <a:gd name="connsiteY2" fmla="*/ 0 h 787107"/>
                <a:gd name="connsiteX3" fmla="*/ 1020551 w 2352199"/>
                <a:gd name="connsiteY3" fmla="*/ 0 h 787107"/>
                <a:gd name="connsiteX4" fmla="*/ 2352199 w 2352199"/>
                <a:gd name="connsiteY4" fmla="*/ 0 h 787107"/>
                <a:gd name="connsiteX5" fmla="*/ 2352199 w 2352199"/>
                <a:gd name="connsiteY5" fmla="*/ 459146 h 787107"/>
                <a:gd name="connsiteX6" fmla="*/ 2352199 w 2352199"/>
                <a:gd name="connsiteY6" fmla="*/ 459146 h 787107"/>
                <a:gd name="connsiteX7" fmla="*/ 2352199 w 2352199"/>
                <a:gd name="connsiteY7" fmla="*/ 655923 h 787107"/>
                <a:gd name="connsiteX8" fmla="*/ 2352199 w 2352199"/>
                <a:gd name="connsiteY8" fmla="*/ 787107 h 787107"/>
                <a:gd name="connsiteX9" fmla="*/ 1020551 w 2352199"/>
                <a:gd name="connsiteY9" fmla="*/ 787107 h 787107"/>
                <a:gd name="connsiteX10" fmla="*/ 449845 w 2352199"/>
                <a:gd name="connsiteY10" fmla="*/ 787107 h 787107"/>
                <a:gd name="connsiteX11" fmla="*/ 449845 w 2352199"/>
                <a:gd name="connsiteY11" fmla="*/ 787107 h 787107"/>
                <a:gd name="connsiteX12" fmla="*/ 69374 w 2352199"/>
                <a:gd name="connsiteY12" fmla="*/ 787107 h 787107"/>
                <a:gd name="connsiteX13" fmla="*/ 66199 w 2352199"/>
                <a:gd name="connsiteY13" fmla="*/ 592423 h 787107"/>
                <a:gd name="connsiteX14" fmla="*/ 0 w 2352199"/>
                <a:gd name="connsiteY14" fmla="*/ 422275 h 787107"/>
                <a:gd name="connsiteX15" fmla="*/ 69374 w 2352199"/>
                <a:gd name="connsiteY15" fmla="*/ 265471 h 787107"/>
                <a:gd name="connsiteX16" fmla="*/ 69374 w 2352199"/>
                <a:gd name="connsiteY16" fmla="*/ 0 h 787107"/>
                <a:gd name="connsiteX0" fmla="*/ 69374 w 2352199"/>
                <a:gd name="connsiteY0" fmla="*/ 0 h 787107"/>
                <a:gd name="connsiteX1" fmla="*/ 449845 w 2352199"/>
                <a:gd name="connsiteY1" fmla="*/ 0 h 787107"/>
                <a:gd name="connsiteX2" fmla="*/ 449845 w 2352199"/>
                <a:gd name="connsiteY2" fmla="*/ 0 h 787107"/>
                <a:gd name="connsiteX3" fmla="*/ 1020551 w 2352199"/>
                <a:gd name="connsiteY3" fmla="*/ 0 h 787107"/>
                <a:gd name="connsiteX4" fmla="*/ 2352199 w 2352199"/>
                <a:gd name="connsiteY4" fmla="*/ 0 h 787107"/>
                <a:gd name="connsiteX5" fmla="*/ 2352199 w 2352199"/>
                <a:gd name="connsiteY5" fmla="*/ 459146 h 787107"/>
                <a:gd name="connsiteX6" fmla="*/ 2352199 w 2352199"/>
                <a:gd name="connsiteY6" fmla="*/ 459146 h 787107"/>
                <a:gd name="connsiteX7" fmla="*/ 2352199 w 2352199"/>
                <a:gd name="connsiteY7" fmla="*/ 655923 h 787107"/>
                <a:gd name="connsiteX8" fmla="*/ 2352199 w 2352199"/>
                <a:gd name="connsiteY8" fmla="*/ 787107 h 787107"/>
                <a:gd name="connsiteX9" fmla="*/ 1020551 w 2352199"/>
                <a:gd name="connsiteY9" fmla="*/ 787107 h 787107"/>
                <a:gd name="connsiteX10" fmla="*/ 449845 w 2352199"/>
                <a:gd name="connsiteY10" fmla="*/ 787107 h 787107"/>
                <a:gd name="connsiteX11" fmla="*/ 449845 w 2352199"/>
                <a:gd name="connsiteY11" fmla="*/ 787107 h 787107"/>
                <a:gd name="connsiteX12" fmla="*/ 69374 w 2352199"/>
                <a:gd name="connsiteY12" fmla="*/ 787107 h 787107"/>
                <a:gd name="connsiteX13" fmla="*/ 70225 w 2352199"/>
                <a:gd name="connsiteY13" fmla="*/ 522259 h 787107"/>
                <a:gd name="connsiteX14" fmla="*/ 0 w 2352199"/>
                <a:gd name="connsiteY14" fmla="*/ 422275 h 787107"/>
                <a:gd name="connsiteX15" fmla="*/ 69374 w 2352199"/>
                <a:gd name="connsiteY15" fmla="*/ 265471 h 787107"/>
                <a:gd name="connsiteX16" fmla="*/ 69374 w 2352199"/>
                <a:gd name="connsiteY16" fmla="*/ 0 h 787107"/>
                <a:gd name="connsiteX0" fmla="*/ 69374 w 2352199"/>
                <a:gd name="connsiteY0" fmla="*/ 0 h 787107"/>
                <a:gd name="connsiteX1" fmla="*/ 449845 w 2352199"/>
                <a:gd name="connsiteY1" fmla="*/ 0 h 787107"/>
                <a:gd name="connsiteX2" fmla="*/ 449845 w 2352199"/>
                <a:gd name="connsiteY2" fmla="*/ 0 h 787107"/>
                <a:gd name="connsiteX3" fmla="*/ 1020551 w 2352199"/>
                <a:gd name="connsiteY3" fmla="*/ 0 h 787107"/>
                <a:gd name="connsiteX4" fmla="*/ 2352199 w 2352199"/>
                <a:gd name="connsiteY4" fmla="*/ 0 h 787107"/>
                <a:gd name="connsiteX5" fmla="*/ 2352199 w 2352199"/>
                <a:gd name="connsiteY5" fmla="*/ 459146 h 787107"/>
                <a:gd name="connsiteX6" fmla="*/ 2352199 w 2352199"/>
                <a:gd name="connsiteY6" fmla="*/ 459146 h 787107"/>
                <a:gd name="connsiteX7" fmla="*/ 2352199 w 2352199"/>
                <a:gd name="connsiteY7" fmla="*/ 655923 h 787107"/>
                <a:gd name="connsiteX8" fmla="*/ 2352199 w 2352199"/>
                <a:gd name="connsiteY8" fmla="*/ 787107 h 787107"/>
                <a:gd name="connsiteX9" fmla="*/ 1020551 w 2352199"/>
                <a:gd name="connsiteY9" fmla="*/ 787107 h 787107"/>
                <a:gd name="connsiteX10" fmla="*/ 449845 w 2352199"/>
                <a:gd name="connsiteY10" fmla="*/ 787107 h 787107"/>
                <a:gd name="connsiteX11" fmla="*/ 449845 w 2352199"/>
                <a:gd name="connsiteY11" fmla="*/ 787107 h 787107"/>
                <a:gd name="connsiteX12" fmla="*/ 69374 w 2352199"/>
                <a:gd name="connsiteY12" fmla="*/ 787107 h 787107"/>
                <a:gd name="connsiteX13" fmla="*/ 68883 w 2352199"/>
                <a:gd name="connsiteY13" fmla="*/ 520588 h 787107"/>
                <a:gd name="connsiteX14" fmla="*/ 0 w 2352199"/>
                <a:gd name="connsiteY14" fmla="*/ 422275 h 787107"/>
                <a:gd name="connsiteX15" fmla="*/ 69374 w 2352199"/>
                <a:gd name="connsiteY15" fmla="*/ 265471 h 787107"/>
                <a:gd name="connsiteX16" fmla="*/ 69374 w 2352199"/>
                <a:gd name="connsiteY16" fmla="*/ 0 h 787107"/>
                <a:gd name="connsiteX0" fmla="*/ 68032 w 2350857"/>
                <a:gd name="connsiteY0" fmla="*/ 0 h 787107"/>
                <a:gd name="connsiteX1" fmla="*/ 448503 w 2350857"/>
                <a:gd name="connsiteY1" fmla="*/ 0 h 787107"/>
                <a:gd name="connsiteX2" fmla="*/ 448503 w 2350857"/>
                <a:gd name="connsiteY2" fmla="*/ 0 h 787107"/>
                <a:gd name="connsiteX3" fmla="*/ 1019209 w 2350857"/>
                <a:gd name="connsiteY3" fmla="*/ 0 h 787107"/>
                <a:gd name="connsiteX4" fmla="*/ 2350857 w 2350857"/>
                <a:gd name="connsiteY4" fmla="*/ 0 h 787107"/>
                <a:gd name="connsiteX5" fmla="*/ 2350857 w 2350857"/>
                <a:gd name="connsiteY5" fmla="*/ 459146 h 787107"/>
                <a:gd name="connsiteX6" fmla="*/ 2350857 w 2350857"/>
                <a:gd name="connsiteY6" fmla="*/ 459146 h 787107"/>
                <a:gd name="connsiteX7" fmla="*/ 2350857 w 2350857"/>
                <a:gd name="connsiteY7" fmla="*/ 655923 h 787107"/>
                <a:gd name="connsiteX8" fmla="*/ 2350857 w 2350857"/>
                <a:gd name="connsiteY8" fmla="*/ 787107 h 787107"/>
                <a:gd name="connsiteX9" fmla="*/ 1019209 w 2350857"/>
                <a:gd name="connsiteY9" fmla="*/ 787107 h 787107"/>
                <a:gd name="connsiteX10" fmla="*/ 448503 w 2350857"/>
                <a:gd name="connsiteY10" fmla="*/ 787107 h 787107"/>
                <a:gd name="connsiteX11" fmla="*/ 448503 w 2350857"/>
                <a:gd name="connsiteY11" fmla="*/ 787107 h 787107"/>
                <a:gd name="connsiteX12" fmla="*/ 68032 w 2350857"/>
                <a:gd name="connsiteY12" fmla="*/ 787107 h 787107"/>
                <a:gd name="connsiteX13" fmla="*/ 67541 w 2350857"/>
                <a:gd name="connsiteY13" fmla="*/ 520588 h 787107"/>
                <a:gd name="connsiteX14" fmla="*/ 0 w 2350857"/>
                <a:gd name="connsiteY14" fmla="*/ 395546 h 787107"/>
                <a:gd name="connsiteX15" fmla="*/ 68032 w 2350857"/>
                <a:gd name="connsiteY15" fmla="*/ 265471 h 787107"/>
                <a:gd name="connsiteX16" fmla="*/ 68032 w 2350857"/>
                <a:gd name="connsiteY16" fmla="*/ 0 h 78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50857" h="787107">
                  <a:moveTo>
                    <a:pt x="68032" y="0"/>
                  </a:moveTo>
                  <a:lnTo>
                    <a:pt x="448503" y="0"/>
                  </a:lnTo>
                  <a:lnTo>
                    <a:pt x="448503" y="0"/>
                  </a:lnTo>
                  <a:lnTo>
                    <a:pt x="1019209" y="0"/>
                  </a:lnTo>
                  <a:lnTo>
                    <a:pt x="2350857" y="0"/>
                  </a:lnTo>
                  <a:lnTo>
                    <a:pt x="2350857" y="459146"/>
                  </a:lnTo>
                  <a:lnTo>
                    <a:pt x="2350857" y="459146"/>
                  </a:lnTo>
                  <a:lnTo>
                    <a:pt x="2350857" y="655923"/>
                  </a:lnTo>
                  <a:lnTo>
                    <a:pt x="2350857" y="787107"/>
                  </a:lnTo>
                  <a:lnTo>
                    <a:pt x="1019209" y="787107"/>
                  </a:lnTo>
                  <a:lnTo>
                    <a:pt x="448503" y="787107"/>
                  </a:lnTo>
                  <a:lnTo>
                    <a:pt x="448503" y="787107"/>
                  </a:lnTo>
                  <a:lnTo>
                    <a:pt x="68032" y="787107"/>
                  </a:lnTo>
                  <a:cubicBezTo>
                    <a:pt x="66974" y="722212"/>
                    <a:pt x="68599" y="585483"/>
                    <a:pt x="67541" y="520588"/>
                  </a:cubicBezTo>
                  <a:lnTo>
                    <a:pt x="0" y="395546"/>
                  </a:lnTo>
                  <a:lnTo>
                    <a:pt x="68032" y="265471"/>
                  </a:lnTo>
                  <a:lnTo>
                    <a:pt x="68032" y="0"/>
                  </a:lnTo>
                  <a:close/>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 name="四角形吹き出し 81"/>
            <p:cNvSpPr/>
            <p:nvPr/>
          </p:nvSpPr>
          <p:spPr>
            <a:xfrm>
              <a:off x="3372317" y="3568704"/>
              <a:ext cx="3786511" cy="1415265"/>
            </a:xfrm>
            <a:custGeom>
              <a:avLst/>
              <a:gdLst>
                <a:gd name="connsiteX0" fmla="*/ 0 w 2282825"/>
                <a:gd name="connsiteY0" fmla="*/ 0 h 787107"/>
                <a:gd name="connsiteX1" fmla="*/ 380471 w 2282825"/>
                <a:gd name="connsiteY1" fmla="*/ 0 h 787107"/>
                <a:gd name="connsiteX2" fmla="*/ 380471 w 2282825"/>
                <a:gd name="connsiteY2" fmla="*/ 0 h 787107"/>
                <a:gd name="connsiteX3" fmla="*/ 951177 w 2282825"/>
                <a:gd name="connsiteY3" fmla="*/ 0 h 787107"/>
                <a:gd name="connsiteX4" fmla="*/ 2282825 w 2282825"/>
                <a:gd name="connsiteY4" fmla="*/ 0 h 787107"/>
                <a:gd name="connsiteX5" fmla="*/ 2282825 w 2282825"/>
                <a:gd name="connsiteY5" fmla="*/ 459146 h 787107"/>
                <a:gd name="connsiteX6" fmla="*/ 2282825 w 2282825"/>
                <a:gd name="connsiteY6" fmla="*/ 459146 h 787107"/>
                <a:gd name="connsiteX7" fmla="*/ 2282825 w 2282825"/>
                <a:gd name="connsiteY7" fmla="*/ 655923 h 787107"/>
                <a:gd name="connsiteX8" fmla="*/ 2282825 w 2282825"/>
                <a:gd name="connsiteY8" fmla="*/ 787107 h 787107"/>
                <a:gd name="connsiteX9" fmla="*/ 951177 w 2282825"/>
                <a:gd name="connsiteY9" fmla="*/ 787107 h 787107"/>
                <a:gd name="connsiteX10" fmla="*/ 380471 w 2282825"/>
                <a:gd name="connsiteY10" fmla="*/ 787107 h 787107"/>
                <a:gd name="connsiteX11" fmla="*/ 380471 w 2282825"/>
                <a:gd name="connsiteY11" fmla="*/ 787107 h 787107"/>
                <a:gd name="connsiteX12" fmla="*/ 0 w 2282825"/>
                <a:gd name="connsiteY12" fmla="*/ 787107 h 787107"/>
                <a:gd name="connsiteX13" fmla="*/ 0 w 2282825"/>
                <a:gd name="connsiteY13" fmla="*/ 655923 h 787107"/>
                <a:gd name="connsiteX14" fmla="*/ -131103 w 2282825"/>
                <a:gd name="connsiteY14" fmla="*/ 415592 h 787107"/>
                <a:gd name="connsiteX15" fmla="*/ 0 w 2282825"/>
                <a:gd name="connsiteY15" fmla="*/ 459146 h 787107"/>
                <a:gd name="connsiteX16" fmla="*/ 0 w 2282825"/>
                <a:gd name="connsiteY16" fmla="*/ 0 h 787107"/>
                <a:gd name="connsiteX0" fmla="*/ 131103 w 2413928"/>
                <a:gd name="connsiteY0" fmla="*/ 0 h 787107"/>
                <a:gd name="connsiteX1" fmla="*/ 511574 w 2413928"/>
                <a:gd name="connsiteY1" fmla="*/ 0 h 787107"/>
                <a:gd name="connsiteX2" fmla="*/ 511574 w 2413928"/>
                <a:gd name="connsiteY2" fmla="*/ 0 h 787107"/>
                <a:gd name="connsiteX3" fmla="*/ 1082280 w 2413928"/>
                <a:gd name="connsiteY3" fmla="*/ 0 h 787107"/>
                <a:gd name="connsiteX4" fmla="*/ 2413928 w 2413928"/>
                <a:gd name="connsiteY4" fmla="*/ 0 h 787107"/>
                <a:gd name="connsiteX5" fmla="*/ 2413928 w 2413928"/>
                <a:gd name="connsiteY5" fmla="*/ 459146 h 787107"/>
                <a:gd name="connsiteX6" fmla="*/ 2413928 w 2413928"/>
                <a:gd name="connsiteY6" fmla="*/ 459146 h 787107"/>
                <a:gd name="connsiteX7" fmla="*/ 2413928 w 2413928"/>
                <a:gd name="connsiteY7" fmla="*/ 655923 h 787107"/>
                <a:gd name="connsiteX8" fmla="*/ 2413928 w 2413928"/>
                <a:gd name="connsiteY8" fmla="*/ 787107 h 787107"/>
                <a:gd name="connsiteX9" fmla="*/ 1082280 w 2413928"/>
                <a:gd name="connsiteY9" fmla="*/ 787107 h 787107"/>
                <a:gd name="connsiteX10" fmla="*/ 511574 w 2413928"/>
                <a:gd name="connsiteY10" fmla="*/ 787107 h 787107"/>
                <a:gd name="connsiteX11" fmla="*/ 511574 w 2413928"/>
                <a:gd name="connsiteY11" fmla="*/ 787107 h 787107"/>
                <a:gd name="connsiteX12" fmla="*/ 131103 w 2413928"/>
                <a:gd name="connsiteY12" fmla="*/ 787107 h 787107"/>
                <a:gd name="connsiteX13" fmla="*/ 131103 w 2413928"/>
                <a:gd name="connsiteY13" fmla="*/ 655923 h 787107"/>
                <a:gd name="connsiteX14" fmla="*/ 0 w 2413928"/>
                <a:gd name="connsiteY14" fmla="*/ 415592 h 787107"/>
                <a:gd name="connsiteX15" fmla="*/ 131103 w 2413928"/>
                <a:gd name="connsiteY15" fmla="*/ 265471 h 787107"/>
                <a:gd name="connsiteX16" fmla="*/ 131103 w 2413928"/>
                <a:gd name="connsiteY16" fmla="*/ 0 h 787107"/>
                <a:gd name="connsiteX0" fmla="*/ 131103 w 2413928"/>
                <a:gd name="connsiteY0" fmla="*/ 0 h 787107"/>
                <a:gd name="connsiteX1" fmla="*/ 511574 w 2413928"/>
                <a:gd name="connsiteY1" fmla="*/ 0 h 787107"/>
                <a:gd name="connsiteX2" fmla="*/ 511574 w 2413928"/>
                <a:gd name="connsiteY2" fmla="*/ 0 h 787107"/>
                <a:gd name="connsiteX3" fmla="*/ 1082280 w 2413928"/>
                <a:gd name="connsiteY3" fmla="*/ 0 h 787107"/>
                <a:gd name="connsiteX4" fmla="*/ 2413928 w 2413928"/>
                <a:gd name="connsiteY4" fmla="*/ 0 h 787107"/>
                <a:gd name="connsiteX5" fmla="*/ 2413928 w 2413928"/>
                <a:gd name="connsiteY5" fmla="*/ 459146 h 787107"/>
                <a:gd name="connsiteX6" fmla="*/ 2413928 w 2413928"/>
                <a:gd name="connsiteY6" fmla="*/ 459146 h 787107"/>
                <a:gd name="connsiteX7" fmla="*/ 2413928 w 2413928"/>
                <a:gd name="connsiteY7" fmla="*/ 655923 h 787107"/>
                <a:gd name="connsiteX8" fmla="*/ 2413928 w 2413928"/>
                <a:gd name="connsiteY8" fmla="*/ 787107 h 787107"/>
                <a:gd name="connsiteX9" fmla="*/ 1082280 w 2413928"/>
                <a:gd name="connsiteY9" fmla="*/ 787107 h 787107"/>
                <a:gd name="connsiteX10" fmla="*/ 511574 w 2413928"/>
                <a:gd name="connsiteY10" fmla="*/ 787107 h 787107"/>
                <a:gd name="connsiteX11" fmla="*/ 511574 w 2413928"/>
                <a:gd name="connsiteY11" fmla="*/ 787107 h 787107"/>
                <a:gd name="connsiteX12" fmla="*/ 131103 w 2413928"/>
                <a:gd name="connsiteY12" fmla="*/ 787107 h 787107"/>
                <a:gd name="connsiteX13" fmla="*/ 131103 w 2413928"/>
                <a:gd name="connsiteY13" fmla="*/ 528923 h 787107"/>
                <a:gd name="connsiteX14" fmla="*/ 0 w 2413928"/>
                <a:gd name="connsiteY14" fmla="*/ 415592 h 787107"/>
                <a:gd name="connsiteX15" fmla="*/ 131103 w 2413928"/>
                <a:gd name="connsiteY15" fmla="*/ 265471 h 787107"/>
                <a:gd name="connsiteX16" fmla="*/ 131103 w 2413928"/>
                <a:gd name="connsiteY16" fmla="*/ 0 h 787107"/>
                <a:gd name="connsiteX0" fmla="*/ 131103 w 2413928"/>
                <a:gd name="connsiteY0" fmla="*/ 0 h 787107"/>
                <a:gd name="connsiteX1" fmla="*/ 511574 w 2413928"/>
                <a:gd name="connsiteY1" fmla="*/ 0 h 787107"/>
                <a:gd name="connsiteX2" fmla="*/ 511574 w 2413928"/>
                <a:gd name="connsiteY2" fmla="*/ 0 h 787107"/>
                <a:gd name="connsiteX3" fmla="*/ 1082280 w 2413928"/>
                <a:gd name="connsiteY3" fmla="*/ 0 h 787107"/>
                <a:gd name="connsiteX4" fmla="*/ 2413928 w 2413928"/>
                <a:gd name="connsiteY4" fmla="*/ 0 h 787107"/>
                <a:gd name="connsiteX5" fmla="*/ 2413928 w 2413928"/>
                <a:gd name="connsiteY5" fmla="*/ 459146 h 787107"/>
                <a:gd name="connsiteX6" fmla="*/ 2413928 w 2413928"/>
                <a:gd name="connsiteY6" fmla="*/ 459146 h 787107"/>
                <a:gd name="connsiteX7" fmla="*/ 2413928 w 2413928"/>
                <a:gd name="connsiteY7" fmla="*/ 655923 h 787107"/>
                <a:gd name="connsiteX8" fmla="*/ 2413928 w 2413928"/>
                <a:gd name="connsiteY8" fmla="*/ 787107 h 787107"/>
                <a:gd name="connsiteX9" fmla="*/ 1082280 w 2413928"/>
                <a:gd name="connsiteY9" fmla="*/ 787107 h 787107"/>
                <a:gd name="connsiteX10" fmla="*/ 511574 w 2413928"/>
                <a:gd name="connsiteY10" fmla="*/ 787107 h 787107"/>
                <a:gd name="connsiteX11" fmla="*/ 511574 w 2413928"/>
                <a:gd name="connsiteY11" fmla="*/ 787107 h 787107"/>
                <a:gd name="connsiteX12" fmla="*/ 131103 w 2413928"/>
                <a:gd name="connsiteY12" fmla="*/ 787107 h 787107"/>
                <a:gd name="connsiteX13" fmla="*/ 127928 w 2413928"/>
                <a:gd name="connsiteY13" fmla="*/ 592423 h 787107"/>
                <a:gd name="connsiteX14" fmla="*/ 0 w 2413928"/>
                <a:gd name="connsiteY14" fmla="*/ 415592 h 787107"/>
                <a:gd name="connsiteX15" fmla="*/ 131103 w 2413928"/>
                <a:gd name="connsiteY15" fmla="*/ 265471 h 787107"/>
                <a:gd name="connsiteX16" fmla="*/ 131103 w 2413928"/>
                <a:gd name="connsiteY16" fmla="*/ 0 h 787107"/>
                <a:gd name="connsiteX0" fmla="*/ 69374 w 2352199"/>
                <a:gd name="connsiteY0" fmla="*/ 0 h 787107"/>
                <a:gd name="connsiteX1" fmla="*/ 449845 w 2352199"/>
                <a:gd name="connsiteY1" fmla="*/ 0 h 787107"/>
                <a:gd name="connsiteX2" fmla="*/ 449845 w 2352199"/>
                <a:gd name="connsiteY2" fmla="*/ 0 h 787107"/>
                <a:gd name="connsiteX3" fmla="*/ 1020551 w 2352199"/>
                <a:gd name="connsiteY3" fmla="*/ 0 h 787107"/>
                <a:gd name="connsiteX4" fmla="*/ 2352199 w 2352199"/>
                <a:gd name="connsiteY4" fmla="*/ 0 h 787107"/>
                <a:gd name="connsiteX5" fmla="*/ 2352199 w 2352199"/>
                <a:gd name="connsiteY5" fmla="*/ 459146 h 787107"/>
                <a:gd name="connsiteX6" fmla="*/ 2352199 w 2352199"/>
                <a:gd name="connsiteY6" fmla="*/ 459146 h 787107"/>
                <a:gd name="connsiteX7" fmla="*/ 2352199 w 2352199"/>
                <a:gd name="connsiteY7" fmla="*/ 655923 h 787107"/>
                <a:gd name="connsiteX8" fmla="*/ 2352199 w 2352199"/>
                <a:gd name="connsiteY8" fmla="*/ 787107 h 787107"/>
                <a:gd name="connsiteX9" fmla="*/ 1020551 w 2352199"/>
                <a:gd name="connsiteY9" fmla="*/ 787107 h 787107"/>
                <a:gd name="connsiteX10" fmla="*/ 449845 w 2352199"/>
                <a:gd name="connsiteY10" fmla="*/ 787107 h 787107"/>
                <a:gd name="connsiteX11" fmla="*/ 449845 w 2352199"/>
                <a:gd name="connsiteY11" fmla="*/ 787107 h 787107"/>
                <a:gd name="connsiteX12" fmla="*/ 69374 w 2352199"/>
                <a:gd name="connsiteY12" fmla="*/ 787107 h 787107"/>
                <a:gd name="connsiteX13" fmla="*/ 66199 w 2352199"/>
                <a:gd name="connsiteY13" fmla="*/ 592423 h 787107"/>
                <a:gd name="connsiteX14" fmla="*/ 0 w 2352199"/>
                <a:gd name="connsiteY14" fmla="*/ 422275 h 787107"/>
                <a:gd name="connsiteX15" fmla="*/ 69374 w 2352199"/>
                <a:gd name="connsiteY15" fmla="*/ 265471 h 787107"/>
                <a:gd name="connsiteX16" fmla="*/ 69374 w 2352199"/>
                <a:gd name="connsiteY16" fmla="*/ 0 h 787107"/>
                <a:gd name="connsiteX0" fmla="*/ 69374 w 2352199"/>
                <a:gd name="connsiteY0" fmla="*/ 0 h 787107"/>
                <a:gd name="connsiteX1" fmla="*/ 449845 w 2352199"/>
                <a:gd name="connsiteY1" fmla="*/ 0 h 787107"/>
                <a:gd name="connsiteX2" fmla="*/ 449845 w 2352199"/>
                <a:gd name="connsiteY2" fmla="*/ 0 h 787107"/>
                <a:gd name="connsiteX3" fmla="*/ 1020551 w 2352199"/>
                <a:gd name="connsiteY3" fmla="*/ 0 h 787107"/>
                <a:gd name="connsiteX4" fmla="*/ 2352199 w 2352199"/>
                <a:gd name="connsiteY4" fmla="*/ 0 h 787107"/>
                <a:gd name="connsiteX5" fmla="*/ 2352199 w 2352199"/>
                <a:gd name="connsiteY5" fmla="*/ 459146 h 787107"/>
                <a:gd name="connsiteX6" fmla="*/ 2352199 w 2352199"/>
                <a:gd name="connsiteY6" fmla="*/ 459146 h 787107"/>
                <a:gd name="connsiteX7" fmla="*/ 2352199 w 2352199"/>
                <a:gd name="connsiteY7" fmla="*/ 655923 h 787107"/>
                <a:gd name="connsiteX8" fmla="*/ 2352199 w 2352199"/>
                <a:gd name="connsiteY8" fmla="*/ 787107 h 787107"/>
                <a:gd name="connsiteX9" fmla="*/ 1020551 w 2352199"/>
                <a:gd name="connsiteY9" fmla="*/ 787107 h 787107"/>
                <a:gd name="connsiteX10" fmla="*/ 449845 w 2352199"/>
                <a:gd name="connsiteY10" fmla="*/ 787107 h 787107"/>
                <a:gd name="connsiteX11" fmla="*/ 449845 w 2352199"/>
                <a:gd name="connsiteY11" fmla="*/ 787107 h 787107"/>
                <a:gd name="connsiteX12" fmla="*/ 69374 w 2352199"/>
                <a:gd name="connsiteY12" fmla="*/ 787107 h 787107"/>
                <a:gd name="connsiteX13" fmla="*/ 70225 w 2352199"/>
                <a:gd name="connsiteY13" fmla="*/ 522259 h 787107"/>
                <a:gd name="connsiteX14" fmla="*/ 0 w 2352199"/>
                <a:gd name="connsiteY14" fmla="*/ 422275 h 787107"/>
                <a:gd name="connsiteX15" fmla="*/ 69374 w 2352199"/>
                <a:gd name="connsiteY15" fmla="*/ 265471 h 787107"/>
                <a:gd name="connsiteX16" fmla="*/ 69374 w 2352199"/>
                <a:gd name="connsiteY16" fmla="*/ 0 h 787107"/>
                <a:gd name="connsiteX0" fmla="*/ 69374 w 2352199"/>
                <a:gd name="connsiteY0" fmla="*/ 0 h 787107"/>
                <a:gd name="connsiteX1" fmla="*/ 449845 w 2352199"/>
                <a:gd name="connsiteY1" fmla="*/ 0 h 787107"/>
                <a:gd name="connsiteX2" fmla="*/ 449845 w 2352199"/>
                <a:gd name="connsiteY2" fmla="*/ 0 h 787107"/>
                <a:gd name="connsiteX3" fmla="*/ 1020551 w 2352199"/>
                <a:gd name="connsiteY3" fmla="*/ 0 h 787107"/>
                <a:gd name="connsiteX4" fmla="*/ 2352199 w 2352199"/>
                <a:gd name="connsiteY4" fmla="*/ 0 h 787107"/>
                <a:gd name="connsiteX5" fmla="*/ 2352199 w 2352199"/>
                <a:gd name="connsiteY5" fmla="*/ 459146 h 787107"/>
                <a:gd name="connsiteX6" fmla="*/ 2352199 w 2352199"/>
                <a:gd name="connsiteY6" fmla="*/ 459146 h 787107"/>
                <a:gd name="connsiteX7" fmla="*/ 2352199 w 2352199"/>
                <a:gd name="connsiteY7" fmla="*/ 655923 h 787107"/>
                <a:gd name="connsiteX8" fmla="*/ 2352199 w 2352199"/>
                <a:gd name="connsiteY8" fmla="*/ 787107 h 787107"/>
                <a:gd name="connsiteX9" fmla="*/ 1020551 w 2352199"/>
                <a:gd name="connsiteY9" fmla="*/ 787107 h 787107"/>
                <a:gd name="connsiteX10" fmla="*/ 449845 w 2352199"/>
                <a:gd name="connsiteY10" fmla="*/ 787107 h 787107"/>
                <a:gd name="connsiteX11" fmla="*/ 449845 w 2352199"/>
                <a:gd name="connsiteY11" fmla="*/ 787107 h 787107"/>
                <a:gd name="connsiteX12" fmla="*/ 69374 w 2352199"/>
                <a:gd name="connsiteY12" fmla="*/ 787107 h 787107"/>
                <a:gd name="connsiteX13" fmla="*/ 68883 w 2352199"/>
                <a:gd name="connsiteY13" fmla="*/ 520588 h 787107"/>
                <a:gd name="connsiteX14" fmla="*/ 0 w 2352199"/>
                <a:gd name="connsiteY14" fmla="*/ 422275 h 787107"/>
                <a:gd name="connsiteX15" fmla="*/ 69374 w 2352199"/>
                <a:gd name="connsiteY15" fmla="*/ 265471 h 787107"/>
                <a:gd name="connsiteX16" fmla="*/ 69374 w 2352199"/>
                <a:gd name="connsiteY16" fmla="*/ 0 h 787107"/>
                <a:gd name="connsiteX0" fmla="*/ 68032 w 2350857"/>
                <a:gd name="connsiteY0" fmla="*/ 0 h 787107"/>
                <a:gd name="connsiteX1" fmla="*/ 448503 w 2350857"/>
                <a:gd name="connsiteY1" fmla="*/ 0 h 787107"/>
                <a:gd name="connsiteX2" fmla="*/ 448503 w 2350857"/>
                <a:gd name="connsiteY2" fmla="*/ 0 h 787107"/>
                <a:gd name="connsiteX3" fmla="*/ 1019209 w 2350857"/>
                <a:gd name="connsiteY3" fmla="*/ 0 h 787107"/>
                <a:gd name="connsiteX4" fmla="*/ 2350857 w 2350857"/>
                <a:gd name="connsiteY4" fmla="*/ 0 h 787107"/>
                <a:gd name="connsiteX5" fmla="*/ 2350857 w 2350857"/>
                <a:gd name="connsiteY5" fmla="*/ 459146 h 787107"/>
                <a:gd name="connsiteX6" fmla="*/ 2350857 w 2350857"/>
                <a:gd name="connsiteY6" fmla="*/ 459146 h 787107"/>
                <a:gd name="connsiteX7" fmla="*/ 2350857 w 2350857"/>
                <a:gd name="connsiteY7" fmla="*/ 655923 h 787107"/>
                <a:gd name="connsiteX8" fmla="*/ 2350857 w 2350857"/>
                <a:gd name="connsiteY8" fmla="*/ 787107 h 787107"/>
                <a:gd name="connsiteX9" fmla="*/ 1019209 w 2350857"/>
                <a:gd name="connsiteY9" fmla="*/ 787107 h 787107"/>
                <a:gd name="connsiteX10" fmla="*/ 448503 w 2350857"/>
                <a:gd name="connsiteY10" fmla="*/ 787107 h 787107"/>
                <a:gd name="connsiteX11" fmla="*/ 448503 w 2350857"/>
                <a:gd name="connsiteY11" fmla="*/ 787107 h 787107"/>
                <a:gd name="connsiteX12" fmla="*/ 68032 w 2350857"/>
                <a:gd name="connsiteY12" fmla="*/ 787107 h 787107"/>
                <a:gd name="connsiteX13" fmla="*/ 67541 w 2350857"/>
                <a:gd name="connsiteY13" fmla="*/ 520588 h 787107"/>
                <a:gd name="connsiteX14" fmla="*/ 0 w 2350857"/>
                <a:gd name="connsiteY14" fmla="*/ 395546 h 787107"/>
                <a:gd name="connsiteX15" fmla="*/ 68032 w 2350857"/>
                <a:gd name="connsiteY15" fmla="*/ 265471 h 787107"/>
                <a:gd name="connsiteX16" fmla="*/ 68032 w 2350857"/>
                <a:gd name="connsiteY16" fmla="*/ 0 h 78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50857" h="787107">
                  <a:moveTo>
                    <a:pt x="68032" y="0"/>
                  </a:moveTo>
                  <a:lnTo>
                    <a:pt x="448503" y="0"/>
                  </a:lnTo>
                  <a:lnTo>
                    <a:pt x="448503" y="0"/>
                  </a:lnTo>
                  <a:lnTo>
                    <a:pt x="1019209" y="0"/>
                  </a:lnTo>
                  <a:lnTo>
                    <a:pt x="2350857" y="0"/>
                  </a:lnTo>
                  <a:lnTo>
                    <a:pt x="2350857" y="459146"/>
                  </a:lnTo>
                  <a:lnTo>
                    <a:pt x="2350857" y="459146"/>
                  </a:lnTo>
                  <a:lnTo>
                    <a:pt x="2350857" y="655923"/>
                  </a:lnTo>
                  <a:lnTo>
                    <a:pt x="2350857" y="787107"/>
                  </a:lnTo>
                  <a:lnTo>
                    <a:pt x="1019209" y="787107"/>
                  </a:lnTo>
                  <a:lnTo>
                    <a:pt x="448503" y="787107"/>
                  </a:lnTo>
                  <a:lnTo>
                    <a:pt x="448503" y="787107"/>
                  </a:lnTo>
                  <a:lnTo>
                    <a:pt x="68032" y="787107"/>
                  </a:lnTo>
                  <a:cubicBezTo>
                    <a:pt x="66974" y="722212"/>
                    <a:pt x="68599" y="585483"/>
                    <a:pt x="67541" y="520588"/>
                  </a:cubicBezTo>
                  <a:lnTo>
                    <a:pt x="0" y="395546"/>
                  </a:lnTo>
                  <a:lnTo>
                    <a:pt x="68032" y="265471"/>
                  </a:lnTo>
                  <a:lnTo>
                    <a:pt x="68032" y="0"/>
                  </a:lnTo>
                  <a:close/>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8" name="四角形吹き出し 81"/>
            <p:cNvSpPr/>
            <p:nvPr/>
          </p:nvSpPr>
          <p:spPr>
            <a:xfrm>
              <a:off x="3372317" y="5046161"/>
              <a:ext cx="3786511" cy="711425"/>
            </a:xfrm>
            <a:custGeom>
              <a:avLst/>
              <a:gdLst>
                <a:gd name="connsiteX0" fmla="*/ 0 w 2282825"/>
                <a:gd name="connsiteY0" fmla="*/ 0 h 787107"/>
                <a:gd name="connsiteX1" fmla="*/ 380471 w 2282825"/>
                <a:gd name="connsiteY1" fmla="*/ 0 h 787107"/>
                <a:gd name="connsiteX2" fmla="*/ 380471 w 2282825"/>
                <a:gd name="connsiteY2" fmla="*/ 0 h 787107"/>
                <a:gd name="connsiteX3" fmla="*/ 951177 w 2282825"/>
                <a:gd name="connsiteY3" fmla="*/ 0 h 787107"/>
                <a:gd name="connsiteX4" fmla="*/ 2282825 w 2282825"/>
                <a:gd name="connsiteY4" fmla="*/ 0 h 787107"/>
                <a:gd name="connsiteX5" fmla="*/ 2282825 w 2282825"/>
                <a:gd name="connsiteY5" fmla="*/ 459146 h 787107"/>
                <a:gd name="connsiteX6" fmla="*/ 2282825 w 2282825"/>
                <a:gd name="connsiteY6" fmla="*/ 459146 h 787107"/>
                <a:gd name="connsiteX7" fmla="*/ 2282825 w 2282825"/>
                <a:gd name="connsiteY7" fmla="*/ 655923 h 787107"/>
                <a:gd name="connsiteX8" fmla="*/ 2282825 w 2282825"/>
                <a:gd name="connsiteY8" fmla="*/ 787107 h 787107"/>
                <a:gd name="connsiteX9" fmla="*/ 951177 w 2282825"/>
                <a:gd name="connsiteY9" fmla="*/ 787107 h 787107"/>
                <a:gd name="connsiteX10" fmla="*/ 380471 w 2282825"/>
                <a:gd name="connsiteY10" fmla="*/ 787107 h 787107"/>
                <a:gd name="connsiteX11" fmla="*/ 380471 w 2282825"/>
                <a:gd name="connsiteY11" fmla="*/ 787107 h 787107"/>
                <a:gd name="connsiteX12" fmla="*/ 0 w 2282825"/>
                <a:gd name="connsiteY12" fmla="*/ 787107 h 787107"/>
                <a:gd name="connsiteX13" fmla="*/ 0 w 2282825"/>
                <a:gd name="connsiteY13" fmla="*/ 655923 h 787107"/>
                <a:gd name="connsiteX14" fmla="*/ -131103 w 2282825"/>
                <a:gd name="connsiteY14" fmla="*/ 415592 h 787107"/>
                <a:gd name="connsiteX15" fmla="*/ 0 w 2282825"/>
                <a:gd name="connsiteY15" fmla="*/ 459146 h 787107"/>
                <a:gd name="connsiteX16" fmla="*/ 0 w 2282825"/>
                <a:gd name="connsiteY16" fmla="*/ 0 h 787107"/>
                <a:gd name="connsiteX0" fmla="*/ 131103 w 2413928"/>
                <a:gd name="connsiteY0" fmla="*/ 0 h 787107"/>
                <a:gd name="connsiteX1" fmla="*/ 511574 w 2413928"/>
                <a:gd name="connsiteY1" fmla="*/ 0 h 787107"/>
                <a:gd name="connsiteX2" fmla="*/ 511574 w 2413928"/>
                <a:gd name="connsiteY2" fmla="*/ 0 h 787107"/>
                <a:gd name="connsiteX3" fmla="*/ 1082280 w 2413928"/>
                <a:gd name="connsiteY3" fmla="*/ 0 h 787107"/>
                <a:gd name="connsiteX4" fmla="*/ 2413928 w 2413928"/>
                <a:gd name="connsiteY4" fmla="*/ 0 h 787107"/>
                <a:gd name="connsiteX5" fmla="*/ 2413928 w 2413928"/>
                <a:gd name="connsiteY5" fmla="*/ 459146 h 787107"/>
                <a:gd name="connsiteX6" fmla="*/ 2413928 w 2413928"/>
                <a:gd name="connsiteY6" fmla="*/ 459146 h 787107"/>
                <a:gd name="connsiteX7" fmla="*/ 2413928 w 2413928"/>
                <a:gd name="connsiteY7" fmla="*/ 655923 h 787107"/>
                <a:gd name="connsiteX8" fmla="*/ 2413928 w 2413928"/>
                <a:gd name="connsiteY8" fmla="*/ 787107 h 787107"/>
                <a:gd name="connsiteX9" fmla="*/ 1082280 w 2413928"/>
                <a:gd name="connsiteY9" fmla="*/ 787107 h 787107"/>
                <a:gd name="connsiteX10" fmla="*/ 511574 w 2413928"/>
                <a:gd name="connsiteY10" fmla="*/ 787107 h 787107"/>
                <a:gd name="connsiteX11" fmla="*/ 511574 w 2413928"/>
                <a:gd name="connsiteY11" fmla="*/ 787107 h 787107"/>
                <a:gd name="connsiteX12" fmla="*/ 131103 w 2413928"/>
                <a:gd name="connsiteY12" fmla="*/ 787107 h 787107"/>
                <a:gd name="connsiteX13" fmla="*/ 131103 w 2413928"/>
                <a:gd name="connsiteY13" fmla="*/ 655923 h 787107"/>
                <a:gd name="connsiteX14" fmla="*/ 0 w 2413928"/>
                <a:gd name="connsiteY14" fmla="*/ 415592 h 787107"/>
                <a:gd name="connsiteX15" fmla="*/ 131103 w 2413928"/>
                <a:gd name="connsiteY15" fmla="*/ 265471 h 787107"/>
                <a:gd name="connsiteX16" fmla="*/ 131103 w 2413928"/>
                <a:gd name="connsiteY16" fmla="*/ 0 h 787107"/>
                <a:gd name="connsiteX0" fmla="*/ 131103 w 2413928"/>
                <a:gd name="connsiteY0" fmla="*/ 0 h 787107"/>
                <a:gd name="connsiteX1" fmla="*/ 511574 w 2413928"/>
                <a:gd name="connsiteY1" fmla="*/ 0 h 787107"/>
                <a:gd name="connsiteX2" fmla="*/ 511574 w 2413928"/>
                <a:gd name="connsiteY2" fmla="*/ 0 h 787107"/>
                <a:gd name="connsiteX3" fmla="*/ 1082280 w 2413928"/>
                <a:gd name="connsiteY3" fmla="*/ 0 h 787107"/>
                <a:gd name="connsiteX4" fmla="*/ 2413928 w 2413928"/>
                <a:gd name="connsiteY4" fmla="*/ 0 h 787107"/>
                <a:gd name="connsiteX5" fmla="*/ 2413928 w 2413928"/>
                <a:gd name="connsiteY5" fmla="*/ 459146 h 787107"/>
                <a:gd name="connsiteX6" fmla="*/ 2413928 w 2413928"/>
                <a:gd name="connsiteY6" fmla="*/ 459146 h 787107"/>
                <a:gd name="connsiteX7" fmla="*/ 2413928 w 2413928"/>
                <a:gd name="connsiteY7" fmla="*/ 655923 h 787107"/>
                <a:gd name="connsiteX8" fmla="*/ 2413928 w 2413928"/>
                <a:gd name="connsiteY8" fmla="*/ 787107 h 787107"/>
                <a:gd name="connsiteX9" fmla="*/ 1082280 w 2413928"/>
                <a:gd name="connsiteY9" fmla="*/ 787107 h 787107"/>
                <a:gd name="connsiteX10" fmla="*/ 511574 w 2413928"/>
                <a:gd name="connsiteY10" fmla="*/ 787107 h 787107"/>
                <a:gd name="connsiteX11" fmla="*/ 511574 w 2413928"/>
                <a:gd name="connsiteY11" fmla="*/ 787107 h 787107"/>
                <a:gd name="connsiteX12" fmla="*/ 131103 w 2413928"/>
                <a:gd name="connsiteY12" fmla="*/ 787107 h 787107"/>
                <a:gd name="connsiteX13" fmla="*/ 131103 w 2413928"/>
                <a:gd name="connsiteY13" fmla="*/ 528923 h 787107"/>
                <a:gd name="connsiteX14" fmla="*/ 0 w 2413928"/>
                <a:gd name="connsiteY14" fmla="*/ 415592 h 787107"/>
                <a:gd name="connsiteX15" fmla="*/ 131103 w 2413928"/>
                <a:gd name="connsiteY15" fmla="*/ 265471 h 787107"/>
                <a:gd name="connsiteX16" fmla="*/ 131103 w 2413928"/>
                <a:gd name="connsiteY16" fmla="*/ 0 h 787107"/>
                <a:gd name="connsiteX0" fmla="*/ 131103 w 2413928"/>
                <a:gd name="connsiteY0" fmla="*/ 0 h 787107"/>
                <a:gd name="connsiteX1" fmla="*/ 511574 w 2413928"/>
                <a:gd name="connsiteY1" fmla="*/ 0 h 787107"/>
                <a:gd name="connsiteX2" fmla="*/ 511574 w 2413928"/>
                <a:gd name="connsiteY2" fmla="*/ 0 h 787107"/>
                <a:gd name="connsiteX3" fmla="*/ 1082280 w 2413928"/>
                <a:gd name="connsiteY3" fmla="*/ 0 h 787107"/>
                <a:gd name="connsiteX4" fmla="*/ 2413928 w 2413928"/>
                <a:gd name="connsiteY4" fmla="*/ 0 h 787107"/>
                <a:gd name="connsiteX5" fmla="*/ 2413928 w 2413928"/>
                <a:gd name="connsiteY5" fmla="*/ 459146 h 787107"/>
                <a:gd name="connsiteX6" fmla="*/ 2413928 w 2413928"/>
                <a:gd name="connsiteY6" fmla="*/ 459146 h 787107"/>
                <a:gd name="connsiteX7" fmla="*/ 2413928 w 2413928"/>
                <a:gd name="connsiteY7" fmla="*/ 655923 h 787107"/>
                <a:gd name="connsiteX8" fmla="*/ 2413928 w 2413928"/>
                <a:gd name="connsiteY8" fmla="*/ 787107 h 787107"/>
                <a:gd name="connsiteX9" fmla="*/ 1082280 w 2413928"/>
                <a:gd name="connsiteY9" fmla="*/ 787107 h 787107"/>
                <a:gd name="connsiteX10" fmla="*/ 511574 w 2413928"/>
                <a:gd name="connsiteY10" fmla="*/ 787107 h 787107"/>
                <a:gd name="connsiteX11" fmla="*/ 511574 w 2413928"/>
                <a:gd name="connsiteY11" fmla="*/ 787107 h 787107"/>
                <a:gd name="connsiteX12" fmla="*/ 131103 w 2413928"/>
                <a:gd name="connsiteY12" fmla="*/ 787107 h 787107"/>
                <a:gd name="connsiteX13" fmla="*/ 127928 w 2413928"/>
                <a:gd name="connsiteY13" fmla="*/ 592423 h 787107"/>
                <a:gd name="connsiteX14" fmla="*/ 0 w 2413928"/>
                <a:gd name="connsiteY14" fmla="*/ 415592 h 787107"/>
                <a:gd name="connsiteX15" fmla="*/ 131103 w 2413928"/>
                <a:gd name="connsiteY15" fmla="*/ 265471 h 787107"/>
                <a:gd name="connsiteX16" fmla="*/ 131103 w 2413928"/>
                <a:gd name="connsiteY16" fmla="*/ 0 h 787107"/>
                <a:gd name="connsiteX0" fmla="*/ 69374 w 2352199"/>
                <a:gd name="connsiteY0" fmla="*/ 0 h 787107"/>
                <a:gd name="connsiteX1" fmla="*/ 449845 w 2352199"/>
                <a:gd name="connsiteY1" fmla="*/ 0 h 787107"/>
                <a:gd name="connsiteX2" fmla="*/ 449845 w 2352199"/>
                <a:gd name="connsiteY2" fmla="*/ 0 h 787107"/>
                <a:gd name="connsiteX3" fmla="*/ 1020551 w 2352199"/>
                <a:gd name="connsiteY3" fmla="*/ 0 h 787107"/>
                <a:gd name="connsiteX4" fmla="*/ 2352199 w 2352199"/>
                <a:gd name="connsiteY4" fmla="*/ 0 h 787107"/>
                <a:gd name="connsiteX5" fmla="*/ 2352199 w 2352199"/>
                <a:gd name="connsiteY5" fmla="*/ 459146 h 787107"/>
                <a:gd name="connsiteX6" fmla="*/ 2352199 w 2352199"/>
                <a:gd name="connsiteY6" fmla="*/ 459146 h 787107"/>
                <a:gd name="connsiteX7" fmla="*/ 2352199 w 2352199"/>
                <a:gd name="connsiteY7" fmla="*/ 655923 h 787107"/>
                <a:gd name="connsiteX8" fmla="*/ 2352199 w 2352199"/>
                <a:gd name="connsiteY8" fmla="*/ 787107 h 787107"/>
                <a:gd name="connsiteX9" fmla="*/ 1020551 w 2352199"/>
                <a:gd name="connsiteY9" fmla="*/ 787107 h 787107"/>
                <a:gd name="connsiteX10" fmla="*/ 449845 w 2352199"/>
                <a:gd name="connsiteY10" fmla="*/ 787107 h 787107"/>
                <a:gd name="connsiteX11" fmla="*/ 449845 w 2352199"/>
                <a:gd name="connsiteY11" fmla="*/ 787107 h 787107"/>
                <a:gd name="connsiteX12" fmla="*/ 69374 w 2352199"/>
                <a:gd name="connsiteY12" fmla="*/ 787107 h 787107"/>
                <a:gd name="connsiteX13" fmla="*/ 66199 w 2352199"/>
                <a:gd name="connsiteY13" fmla="*/ 592423 h 787107"/>
                <a:gd name="connsiteX14" fmla="*/ 0 w 2352199"/>
                <a:gd name="connsiteY14" fmla="*/ 422275 h 787107"/>
                <a:gd name="connsiteX15" fmla="*/ 69374 w 2352199"/>
                <a:gd name="connsiteY15" fmla="*/ 265471 h 787107"/>
                <a:gd name="connsiteX16" fmla="*/ 69374 w 2352199"/>
                <a:gd name="connsiteY16" fmla="*/ 0 h 787107"/>
                <a:gd name="connsiteX0" fmla="*/ 69374 w 2352199"/>
                <a:gd name="connsiteY0" fmla="*/ 0 h 787107"/>
                <a:gd name="connsiteX1" fmla="*/ 449845 w 2352199"/>
                <a:gd name="connsiteY1" fmla="*/ 0 h 787107"/>
                <a:gd name="connsiteX2" fmla="*/ 449845 w 2352199"/>
                <a:gd name="connsiteY2" fmla="*/ 0 h 787107"/>
                <a:gd name="connsiteX3" fmla="*/ 1020551 w 2352199"/>
                <a:gd name="connsiteY3" fmla="*/ 0 h 787107"/>
                <a:gd name="connsiteX4" fmla="*/ 2352199 w 2352199"/>
                <a:gd name="connsiteY4" fmla="*/ 0 h 787107"/>
                <a:gd name="connsiteX5" fmla="*/ 2352199 w 2352199"/>
                <a:gd name="connsiteY5" fmla="*/ 459146 h 787107"/>
                <a:gd name="connsiteX6" fmla="*/ 2352199 w 2352199"/>
                <a:gd name="connsiteY6" fmla="*/ 459146 h 787107"/>
                <a:gd name="connsiteX7" fmla="*/ 2352199 w 2352199"/>
                <a:gd name="connsiteY7" fmla="*/ 655923 h 787107"/>
                <a:gd name="connsiteX8" fmla="*/ 2352199 w 2352199"/>
                <a:gd name="connsiteY8" fmla="*/ 787107 h 787107"/>
                <a:gd name="connsiteX9" fmla="*/ 1020551 w 2352199"/>
                <a:gd name="connsiteY9" fmla="*/ 787107 h 787107"/>
                <a:gd name="connsiteX10" fmla="*/ 449845 w 2352199"/>
                <a:gd name="connsiteY10" fmla="*/ 787107 h 787107"/>
                <a:gd name="connsiteX11" fmla="*/ 449845 w 2352199"/>
                <a:gd name="connsiteY11" fmla="*/ 787107 h 787107"/>
                <a:gd name="connsiteX12" fmla="*/ 69374 w 2352199"/>
                <a:gd name="connsiteY12" fmla="*/ 787107 h 787107"/>
                <a:gd name="connsiteX13" fmla="*/ 70225 w 2352199"/>
                <a:gd name="connsiteY13" fmla="*/ 522259 h 787107"/>
                <a:gd name="connsiteX14" fmla="*/ 0 w 2352199"/>
                <a:gd name="connsiteY14" fmla="*/ 422275 h 787107"/>
                <a:gd name="connsiteX15" fmla="*/ 69374 w 2352199"/>
                <a:gd name="connsiteY15" fmla="*/ 265471 h 787107"/>
                <a:gd name="connsiteX16" fmla="*/ 69374 w 2352199"/>
                <a:gd name="connsiteY16" fmla="*/ 0 h 787107"/>
                <a:gd name="connsiteX0" fmla="*/ 69374 w 2352199"/>
                <a:gd name="connsiteY0" fmla="*/ 0 h 787107"/>
                <a:gd name="connsiteX1" fmla="*/ 449845 w 2352199"/>
                <a:gd name="connsiteY1" fmla="*/ 0 h 787107"/>
                <a:gd name="connsiteX2" fmla="*/ 449845 w 2352199"/>
                <a:gd name="connsiteY2" fmla="*/ 0 h 787107"/>
                <a:gd name="connsiteX3" fmla="*/ 1020551 w 2352199"/>
                <a:gd name="connsiteY3" fmla="*/ 0 h 787107"/>
                <a:gd name="connsiteX4" fmla="*/ 2352199 w 2352199"/>
                <a:gd name="connsiteY4" fmla="*/ 0 h 787107"/>
                <a:gd name="connsiteX5" fmla="*/ 2352199 w 2352199"/>
                <a:gd name="connsiteY5" fmla="*/ 459146 h 787107"/>
                <a:gd name="connsiteX6" fmla="*/ 2352199 w 2352199"/>
                <a:gd name="connsiteY6" fmla="*/ 459146 h 787107"/>
                <a:gd name="connsiteX7" fmla="*/ 2352199 w 2352199"/>
                <a:gd name="connsiteY7" fmla="*/ 655923 h 787107"/>
                <a:gd name="connsiteX8" fmla="*/ 2352199 w 2352199"/>
                <a:gd name="connsiteY8" fmla="*/ 787107 h 787107"/>
                <a:gd name="connsiteX9" fmla="*/ 1020551 w 2352199"/>
                <a:gd name="connsiteY9" fmla="*/ 787107 h 787107"/>
                <a:gd name="connsiteX10" fmla="*/ 449845 w 2352199"/>
                <a:gd name="connsiteY10" fmla="*/ 787107 h 787107"/>
                <a:gd name="connsiteX11" fmla="*/ 449845 w 2352199"/>
                <a:gd name="connsiteY11" fmla="*/ 787107 h 787107"/>
                <a:gd name="connsiteX12" fmla="*/ 69374 w 2352199"/>
                <a:gd name="connsiteY12" fmla="*/ 787107 h 787107"/>
                <a:gd name="connsiteX13" fmla="*/ 68883 w 2352199"/>
                <a:gd name="connsiteY13" fmla="*/ 520588 h 787107"/>
                <a:gd name="connsiteX14" fmla="*/ 0 w 2352199"/>
                <a:gd name="connsiteY14" fmla="*/ 422275 h 787107"/>
                <a:gd name="connsiteX15" fmla="*/ 69374 w 2352199"/>
                <a:gd name="connsiteY15" fmla="*/ 265471 h 787107"/>
                <a:gd name="connsiteX16" fmla="*/ 69374 w 2352199"/>
                <a:gd name="connsiteY16" fmla="*/ 0 h 787107"/>
                <a:gd name="connsiteX0" fmla="*/ 68032 w 2350857"/>
                <a:gd name="connsiteY0" fmla="*/ 0 h 787107"/>
                <a:gd name="connsiteX1" fmla="*/ 448503 w 2350857"/>
                <a:gd name="connsiteY1" fmla="*/ 0 h 787107"/>
                <a:gd name="connsiteX2" fmla="*/ 448503 w 2350857"/>
                <a:gd name="connsiteY2" fmla="*/ 0 h 787107"/>
                <a:gd name="connsiteX3" fmla="*/ 1019209 w 2350857"/>
                <a:gd name="connsiteY3" fmla="*/ 0 h 787107"/>
                <a:gd name="connsiteX4" fmla="*/ 2350857 w 2350857"/>
                <a:gd name="connsiteY4" fmla="*/ 0 h 787107"/>
                <a:gd name="connsiteX5" fmla="*/ 2350857 w 2350857"/>
                <a:gd name="connsiteY5" fmla="*/ 459146 h 787107"/>
                <a:gd name="connsiteX6" fmla="*/ 2350857 w 2350857"/>
                <a:gd name="connsiteY6" fmla="*/ 459146 h 787107"/>
                <a:gd name="connsiteX7" fmla="*/ 2350857 w 2350857"/>
                <a:gd name="connsiteY7" fmla="*/ 655923 h 787107"/>
                <a:gd name="connsiteX8" fmla="*/ 2350857 w 2350857"/>
                <a:gd name="connsiteY8" fmla="*/ 787107 h 787107"/>
                <a:gd name="connsiteX9" fmla="*/ 1019209 w 2350857"/>
                <a:gd name="connsiteY9" fmla="*/ 787107 h 787107"/>
                <a:gd name="connsiteX10" fmla="*/ 448503 w 2350857"/>
                <a:gd name="connsiteY10" fmla="*/ 787107 h 787107"/>
                <a:gd name="connsiteX11" fmla="*/ 448503 w 2350857"/>
                <a:gd name="connsiteY11" fmla="*/ 787107 h 787107"/>
                <a:gd name="connsiteX12" fmla="*/ 68032 w 2350857"/>
                <a:gd name="connsiteY12" fmla="*/ 787107 h 787107"/>
                <a:gd name="connsiteX13" fmla="*/ 67541 w 2350857"/>
                <a:gd name="connsiteY13" fmla="*/ 520588 h 787107"/>
                <a:gd name="connsiteX14" fmla="*/ 0 w 2350857"/>
                <a:gd name="connsiteY14" fmla="*/ 395546 h 787107"/>
                <a:gd name="connsiteX15" fmla="*/ 68032 w 2350857"/>
                <a:gd name="connsiteY15" fmla="*/ 265471 h 787107"/>
                <a:gd name="connsiteX16" fmla="*/ 68032 w 2350857"/>
                <a:gd name="connsiteY16" fmla="*/ 0 h 78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50857" h="787107">
                  <a:moveTo>
                    <a:pt x="68032" y="0"/>
                  </a:moveTo>
                  <a:lnTo>
                    <a:pt x="448503" y="0"/>
                  </a:lnTo>
                  <a:lnTo>
                    <a:pt x="448503" y="0"/>
                  </a:lnTo>
                  <a:lnTo>
                    <a:pt x="1019209" y="0"/>
                  </a:lnTo>
                  <a:lnTo>
                    <a:pt x="2350857" y="0"/>
                  </a:lnTo>
                  <a:lnTo>
                    <a:pt x="2350857" y="459146"/>
                  </a:lnTo>
                  <a:lnTo>
                    <a:pt x="2350857" y="459146"/>
                  </a:lnTo>
                  <a:lnTo>
                    <a:pt x="2350857" y="655923"/>
                  </a:lnTo>
                  <a:lnTo>
                    <a:pt x="2350857" y="787107"/>
                  </a:lnTo>
                  <a:lnTo>
                    <a:pt x="1019209" y="787107"/>
                  </a:lnTo>
                  <a:lnTo>
                    <a:pt x="448503" y="787107"/>
                  </a:lnTo>
                  <a:lnTo>
                    <a:pt x="448503" y="787107"/>
                  </a:lnTo>
                  <a:lnTo>
                    <a:pt x="68032" y="787107"/>
                  </a:lnTo>
                  <a:cubicBezTo>
                    <a:pt x="66974" y="722212"/>
                    <a:pt x="68599" y="585483"/>
                    <a:pt x="67541" y="520588"/>
                  </a:cubicBezTo>
                  <a:lnTo>
                    <a:pt x="0" y="395546"/>
                  </a:lnTo>
                  <a:lnTo>
                    <a:pt x="68032" y="265471"/>
                  </a:lnTo>
                  <a:lnTo>
                    <a:pt x="68032" y="0"/>
                  </a:lnTo>
                  <a:close/>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四角形吹き出し 81"/>
            <p:cNvSpPr/>
            <p:nvPr/>
          </p:nvSpPr>
          <p:spPr>
            <a:xfrm>
              <a:off x="3372317" y="5793999"/>
              <a:ext cx="3786511" cy="1053755"/>
            </a:xfrm>
            <a:custGeom>
              <a:avLst/>
              <a:gdLst>
                <a:gd name="connsiteX0" fmla="*/ 0 w 2282825"/>
                <a:gd name="connsiteY0" fmla="*/ 0 h 787107"/>
                <a:gd name="connsiteX1" fmla="*/ 380471 w 2282825"/>
                <a:gd name="connsiteY1" fmla="*/ 0 h 787107"/>
                <a:gd name="connsiteX2" fmla="*/ 380471 w 2282825"/>
                <a:gd name="connsiteY2" fmla="*/ 0 h 787107"/>
                <a:gd name="connsiteX3" fmla="*/ 951177 w 2282825"/>
                <a:gd name="connsiteY3" fmla="*/ 0 h 787107"/>
                <a:gd name="connsiteX4" fmla="*/ 2282825 w 2282825"/>
                <a:gd name="connsiteY4" fmla="*/ 0 h 787107"/>
                <a:gd name="connsiteX5" fmla="*/ 2282825 w 2282825"/>
                <a:gd name="connsiteY5" fmla="*/ 459146 h 787107"/>
                <a:gd name="connsiteX6" fmla="*/ 2282825 w 2282825"/>
                <a:gd name="connsiteY6" fmla="*/ 459146 h 787107"/>
                <a:gd name="connsiteX7" fmla="*/ 2282825 w 2282825"/>
                <a:gd name="connsiteY7" fmla="*/ 655923 h 787107"/>
                <a:gd name="connsiteX8" fmla="*/ 2282825 w 2282825"/>
                <a:gd name="connsiteY8" fmla="*/ 787107 h 787107"/>
                <a:gd name="connsiteX9" fmla="*/ 951177 w 2282825"/>
                <a:gd name="connsiteY9" fmla="*/ 787107 h 787107"/>
                <a:gd name="connsiteX10" fmla="*/ 380471 w 2282825"/>
                <a:gd name="connsiteY10" fmla="*/ 787107 h 787107"/>
                <a:gd name="connsiteX11" fmla="*/ 380471 w 2282825"/>
                <a:gd name="connsiteY11" fmla="*/ 787107 h 787107"/>
                <a:gd name="connsiteX12" fmla="*/ 0 w 2282825"/>
                <a:gd name="connsiteY12" fmla="*/ 787107 h 787107"/>
                <a:gd name="connsiteX13" fmla="*/ 0 w 2282825"/>
                <a:gd name="connsiteY13" fmla="*/ 655923 h 787107"/>
                <a:gd name="connsiteX14" fmla="*/ -131103 w 2282825"/>
                <a:gd name="connsiteY14" fmla="*/ 415592 h 787107"/>
                <a:gd name="connsiteX15" fmla="*/ 0 w 2282825"/>
                <a:gd name="connsiteY15" fmla="*/ 459146 h 787107"/>
                <a:gd name="connsiteX16" fmla="*/ 0 w 2282825"/>
                <a:gd name="connsiteY16" fmla="*/ 0 h 787107"/>
                <a:gd name="connsiteX0" fmla="*/ 131103 w 2413928"/>
                <a:gd name="connsiteY0" fmla="*/ 0 h 787107"/>
                <a:gd name="connsiteX1" fmla="*/ 511574 w 2413928"/>
                <a:gd name="connsiteY1" fmla="*/ 0 h 787107"/>
                <a:gd name="connsiteX2" fmla="*/ 511574 w 2413928"/>
                <a:gd name="connsiteY2" fmla="*/ 0 h 787107"/>
                <a:gd name="connsiteX3" fmla="*/ 1082280 w 2413928"/>
                <a:gd name="connsiteY3" fmla="*/ 0 h 787107"/>
                <a:gd name="connsiteX4" fmla="*/ 2413928 w 2413928"/>
                <a:gd name="connsiteY4" fmla="*/ 0 h 787107"/>
                <a:gd name="connsiteX5" fmla="*/ 2413928 w 2413928"/>
                <a:gd name="connsiteY5" fmla="*/ 459146 h 787107"/>
                <a:gd name="connsiteX6" fmla="*/ 2413928 w 2413928"/>
                <a:gd name="connsiteY6" fmla="*/ 459146 h 787107"/>
                <a:gd name="connsiteX7" fmla="*/ 2413928 w 2413928"/>
                <a:gd name="connsiteY7" fmla="*/ 655923 h 787107"/>
                <a:gd name="connsiteX8" fmla="*/ 2413928 w 2413928"/>
                <a:gd name="connsiteY8" fmla="*/ 787107 h 787107"/>
                <a:gd name="connsiteX9" fmla="*/ 1082280 w 2413928"/>
                <a:gd name="connsiteY9" fmla="*/ 787107 h 787107"/>
                <a:gd name="connsiteX10" fmla="*/ 511574 w 2413928"/>
                <a:gd name="connsiteY10" fmla="*/ 787107 h 787107"/>
                <a:gd name="connsiteX11" fmla="*/ 511574 w 2413928"/>
                <a:gd name="connsiteY11" fmla="*/ 787107 h 787107"/>
                <a:gd name="connsiteX12" fmla="*/ 131103 w 2413928"/>
                <a:gd name="connsiteY12" fmla="*/ 787107 h 787107"/>
                <a:gd name="connsiteX13" fmla="*/ 131103 w 2413928"/>
                <a:gd name="connsiteY13" fmla="*/ 655923 h 787107"/>
                <a:gd name="connsiteX14" fmla="*/ 0 w 2413928"/>
                <a:gd name="connsiteY14" fmla="*/ 415592 h 787107"/>
                <a:gd name="connsiteX15" fmla="*/ 131103 w 2413928"/>
                <a:gd name="connsiteY15" fmla="*/ 265471 h 787107"/>
                <a:gd name="connsiteX16" fmla="*/ 131103 w 2413928"/>
                <a:gd name="connsiteY16" fmla="*/ 0 h 787107"/>
                <a:gd name="connsiteX0" fmla="*/ 131103 w 2413928"/>
                <a:gd name="connsiteY0" fmla="*/ 0 h 787107"/>
                <a:gd name="connsiteX1" fmla="*/ 511574 w 2413928"/>
                <a:gd name="connsiteY1" fmla="*/ 0 h 787107"/>
                <a:gd name="connsiteX2" fmla="*/ 511574 w 2413928"/>
                <a:gd name="connsiteY2" fmla="*/ 0 h 787107"/>
                <a:gd name="connsiteX3" fmla="*/ 1082280 w 2413928"/>
                <a:gd name="connsiteY3" fmla="*/ 0 h 787107"/>
                <a:gd name="connsiteX4" fmla="*/ 2413928 w 2413928"/>
                <a:gd name="connsiteY4" fmla="*/ 0 h 787107"/>
                <a:gd name="connsiteX5" fmla="*/ 2413928 w 2413928"/>
                <a:gd name="connsiteY5" fmla="*/ 459146 h 787107"/>
                <a:gd name="connsiteX6" fmla="*/ 2413928 w 2413928"/>
                <a:gd name="connsiteY6" fmla="*/ 459146 h 787107"/>
                <a:gd name="connsiteX7" fmla="*/ 2413928 w 2413928"/>
                <a:gd name="connsiteY7" fmla="*/ 655923 h 787107"/>
                <a:gd name="connsiteX8" fmla="*/ 2413928 w 2413928"/>
                <a:gd name="connsiteY8" fmla="*/ 787107 h 787107"/>
                <a:gd name="connsiteX9" fmla="*/ 1082280 w 2413928"/>
                <a:gd name="connsiteY9" fmla="*/ 787107 h 787107"/>
                <a:gd name="connsiteX10" fmla="*/ 511574 w 2413928"/>
                <a:gd name="connsiteY10" fmla="*/ 787107 h 787107"/>
                <a:gd name="connsiteX11" fmla="*/ 511574 w 2413928"/>
                <a:gd name="connsiteY11" fmla="*/ 787107 h 787107"/>
                <a:gd name="connsiteX12" fmla="*/ 131103 w 2413928"/>
                <a:gd name="connsiteY12" fmla="*/ 787107 h 787107"/>
                <a:gd name="connsiteX13" fmla="*/ 131103 w 2413928"/>
                <a:gd name="connsiteY13" fmla="*/ 528923 h 787107"/>
                <a:gd name="connsiteX14" fmla="*/ 0 w 2413928"/>
                <a:gd name="connsiteY14" fmla="*/ 415592 h 787107"/>
                <a:gd name="connsiteX15" fmla="*/ 131103 w 2413928"/>
                <a:gd name="connsiteY15" fmla="*/ 265471 h 787107"/>
                <a:gd name="connsiteX16" fmla="*/ 131103 w 2413928"/>
                <a:gd name="connsiteY16" fmla="*/ 0 h 787107"/>
                <a:gd name="connsiteX0" fmla="*/ 131103 w 2413928"/>
                <a:gd name="connsiteY0" fmla="*/ 0 h 787107"/>
                <a:gd name="connsiteX1" fmla="*/ 511574 w 2413928"/>
                <a:gd name="connsiteY1" fmla="*/ 0 h 787107"/>
                <a:gd name="connsiteX2" fmla="*/ 511574 w 2413928"/>
                <a:gd name="connsiteY2" fmla="*/ 0 h 787107"/>
                <a:gd name="connsiteX3" fmla="*/ 1082280 w 2413928"/>
                <a:gd name="connsiteY3" fmla="*/ 0 h 787107"/>
                <a:gd name="connsiteX4" fmla="*/ 2413928 w 2413928"/>
                <a:gd name="connsiteY4" fmla="*/ 0 h 787107"/>
                <a:gd name="connsiteX5" fmla="*/ 2413928 w 2413928"/>
                <a:gd name="connsiteY5" fmla="*/ 459146 h 787107"/>
                <a:gd name="connsiteX6" fmla="*/ 2413928 w 2413928"/>
                <a:gd name="connsiteY6" fmla="*/ 459146 h 787107"/>
                <a:gd name="connsiteX7" fmla="*/ 2413928 w 2413928"/>
                <a:gd name="connsiteY7" fmla="*/ 655923 h 787107"/>
                <a:gd name="connsiteX8" fmla="*/ 2413928 w 2413928"/>
                <a:gd name="connsiteY8" fmla="*/ 787107 h 787107"/>
                <a:gd name="connsiteX9" fmla="*/ 1082280 w 2413928"/>
                <a:gd name="connsiteY9" fmla="*/ 787107 h 787107"/>
                <a:gd name="connsiteX10" fmla="*/ 511574 w 2413928"/>
                <a:gd name="connsiteY10" fmla="*/ 787107 h 787107"/>
                <a:gd name="connsiteX11" fmla="*/ 511574 w 2413928"/>
                <a:gd name="connsiteY11" fmla="*/ 787107 h 787107"/>
                <a:gd name="connsiteX12" fmla="*/ 131103 w 2413928"/>
                <a:gd name="connsiteY12" fmla="*/ 787107 h 787107"/>
                <a:gd name="connsiteX13" fmla="*/ 127928 w 2413928"/>
                <a:gd name="connsiteY13" fmla="*/ 592423 h 787107"/>
                <a:gd name="connsiteX14" fmla="*/ 0 w 2413928"/>
                <a:gd name="connsiteY14" fmla="*/ 415592 h 787107"/>
                <a:gd name="connsiteX15" fmla="*/ 131103 w 2413928"/>
                <a:gd name="connsiteY15" fmla="*/ 265471 h 787107"/>
                <a:gd name="connsiteX16" fmla="*/ 131103 w 2413928"/>
                <a:gd name="connsiteY16" fmla="*/ 0 h 787107"/>
                <a:gd name="connsiteX0" fmla="*/ 69374 w 2352199"/>
                <a:gd name="connsiteY0" fmla="*/ 0 h 787107"/>
                <a:gd name="connsiteX1" fmla="*/ 449845 w 2352199"/>
                <a:gd name="connsiteY1" fmla="*/ 0 h 787107"/>
                <a:gd name="connsiteX2" fmla="*/ 449845 w 2352199"/>
                <a:gd name="connsiteY2" fmla="*/ 0 h 787107"/>
                <a:gd name="connsiteX3" fmla="*/ 1020551 w 2352199"/>
                <a:gd name="connsiteY3" fmla="*/ 0 h 787107"/>
                <a:gd name="connsiteX4" fmla="*/ 2352199 w 2352199"/>
                <a:gd name="connsiteY4" fmla="*/ 0 h 787107"/>
                <a:gd name="connsiteX5" fmla="*/ 2352199 w 2352199"/>
                <a:gd name="connsiteY5" fmla="*/ 459146 h 787107"/>
                <a:gd name="connsiteX6" fmla="*/ 2352199 w 2352199"/>
                <a:gd name="connsiteY6" fmla="*/ 459146 h 787107"/>
                <a:gd name="connsiteX7" fmla="*/ 2352199 w 2352199"/>
                <a:gd name="connsiteY7" fmla="*/ 655923 h 787107"/>
                <a:gd name="connsiteX8" fmla="*/ 2352199 w 2352199"/>
                <a:gd name="connsiteY8" fmla="*/ 787107 h 787107"/>
                <a:gd name="connsiteX9" fmla="*/ 1020551 w 2352199"/>
                <a:gd name="connsiteY9" fmla="*/ 787107 h 787107"/>
                <a:gd name="connsiteX10" fmla="*/ 449845 w 2352199"/>
                <a:gd name="connsiteY10" fmla="*/ 787107 h 787107"/>
                <a:gd name="connsiteX11" fmla="*/ 449845 w 2352199"/>
                <a:gd name="connsiteY11" fmla="*/ 787107 h 787107"/>
                <a:gd name="connsiteX12" fmla="*/ 69374 w 2352199"/>
                <a:gd name="connsiteY12" fmla="*/ 787107 h 787107"/>
                <a:gd name="connsiteX13" fmla="*/ 66199 w 2352199"/>
                <a:gd name="connsiteY13" fmla="*/ 592423 h 787107"/>
                <a:gd name="connsiteX14" fmla="*/ 0 w 2352199"/>
                <a:gd name="connsiteY14" fmla="*/ 422275 h 787107"/>
                <a:gd name="connsiteX15" fmla="*/ 69374 w 2352199"/>
                <a:gd name="connsiteY15" fmla="*/ 265471 h 787107"/>
                <a:gd name="connsiteX16" fmla="*/ 69374 w 2352199"/>
                <a:gd name="connsiteY16" fmla="*/ 0 h 787107"/>
                <a:gd name="connsiteX0" fmla="*/ 69374 w 2352199"/>
                <a:gd name="connsiteY0" fmla="*/ 0 h 787107"/>
                <a:gd name="connsiteX1" fmla="*/ 449845 w 2352199"/>
                <a:gd name="connsiteY1" fmla="*/ 0 h 787107"/>
                <a:gd name="connsiteX2" fmla="*/ 449845 w 2352199"/>
                <a:gd name="connsiteY2" fmla="*/ 0 h 787107"/>
                <a:gd name="connsiteX3" fmla="*/ 1020551 w 2352199"/>
                <a:gd name="connsiteY3" fmla="*/ 0 h 787107"/>
                <a:gd name="connsiteX4" fmla="*/ 2352199 w 2352199"/>
                <a:gd name="connsiteY4" fmla="*/ 0 h 787107"/>
                <a:gd name="connsiteX5" fmla="*/ 2352199 w 2352199"/>
                <a:gd name="connsiteY5" fmla="*/ 459146 h 787107"/>
                <a:gd name="connsiteX6" fmla="*/ 2352199 w 2352199"/>
                <a:gd name="connsiteY6" fmla="*/ 459146 h 787107"/>
                <a:gd name="connsiteX7" fmla="*/ 2352199 w 2352199"/>
                <a:gd name="connsiteY7" fmla="*/ 655923 h 787107"/>
                <a:gd name="connsiteX8" fmla="*/ 2352199 w 2352199"/>
                <a:gd name="connsiteY8" fmla="*/ 787107 h 787107"/>
                <a:gd name="connsiteX9" fmla="*/ 1020551 w 2352199"/>
                <a:gd name="connsiteY9" fmla="*/ 787107 h 787107"/>
                <a:gd name="connsiteX10" fmla="*/ 449845 w 2352199"/>
                <a:gd name="connsiteY10" fmla="*/ 787107 h 787107"/>
                <a:gd name="connsiteX11" fmla="*/ 449845 w 2352199"/>
                <a:gd name="connsiteY11" fmla="*/ 787107 h 787107"/>
                <a:gd name="connsiteX12" fmla="*/ 69374 w 2352199"/>
                <a:gd name="connsiteY12" fmla="*/ 787107 h 787107"/>
                <a:gd name="connsiteX13" fmla="*/ 70225 w 2352199"/>
                <a:gd name="connsiteY13" fmla="*/ 522259 h 787107"/>
                <a:gd name="connsiteX14" fmla="*/ 0 w 2352199"/>
                <a:gd name="connsiteY14" fmla="*/ 422275 h 787107"/>
                <a:gd name="connsiteX15" fmla="*/ 69374 w 2352199"/>
                <a:gd name="connsiteY15" fmla="*/ 265471 h 787107"/>
                <a:gd name="connsiteX16" fmla="*/ 69374 w 2352199"/>
                <a:gd name="connsiteY16" fmla="*/ 0 h 787107"/>
                <a:gd name="connsiteX0" fmla="*/ 69374 w 2352199"/>
                <a:gd name="connsiteY0" fmla="*/ 0 h 787107"/>
                <a:gd name="connsiteX1" fmla="*/ 449845 w 2352199"/>
                <a:gd name="connsiteY1" fmla="*/ 0 h 787107"/>
                <a:gd name="connsiteX2" fmla="*/ 449845 w 2352199"/>
                <a:gd name="connsiteY2" fmla="*/ 0 h 787107"/>
                <a:gd name="connsiteX3" fmla="*/ 1020551 w 2352199"/>
                <a:gd name="connsiteY3" fmla="*/ 0 h 787107"/>
                <a:gd name="connsiteX4" fmla="*/ 2352199 w 2352199"/>
                <a:gd name="connsiteY4" fmla="*/ 0 h 787107"/>
                <a:gd name="connsiteX5" fmla="*/ 2352199 w 2352199"/>
                <a:gd name="connsiteY5" fmla="*/ 459146 h 787107"/>
                <a:gd name="connsiteX6" fmla="*/ 2352199 w 2352199"/>
                <a:gd name="connsiteY6" fmla="*/ 459146 h 787107"/>
                <a:gd name="connsiteX7" fmla="*/ 2352199 w 2352199"/>
                <a:gd name="connsiteY7" fmla="*/ 655923 h 787107"/>
                <a:gd name="connsiteX8" fmla="*/ 2352199 w 2352199"/>
                <a:gd name="connsiteY8" fmla="*/ 787107 h 787107"/>
                <a:gd name="connsiteX9" fmla="*/ 1020551 w 2352199"/>
                <a:gd name="connsiteY9" fmla="*/ 787107 h 787107"/>
                <a:gd name="connsiteX10" fmla="*/ 449845 w 2352199"/>
                <a:gd name="connsiteY10" fmla="*/ 787107 h 787107"/>
                <a:gd name="connsiteX11" fmla="*/ 449845 w 2352199"/>
                <a:gd name="connsiteY11" fmla="*/ 787107 h 787107"/>
                <a:gd name="connsiteX12" fmla="*/ 69374 w 2352199"/>
                <a:gd name="connsiteY12" fmla="*/ 787107 h 787107"/>
                <a:gd name="connsiteX13" fmla="*/ 68883 w 2352199"/>
                <a:gd name="connsiteY13" fmla="*/ 520588 h 787107"/>
                <a:gd name="connsiteX14" fmla="*/ 0 w 2352199"/>
                <a:gd name="connsiteY14" fmla="*/ 422275 h 787107"/>
                <a:gd name="connsiteX15" fmla="*/ 69374 w 2352199"/>
                <a:gd name="connsiteY15" fmla="*/ 265471 h 787107"/>
                <a:gd name="connsiteX16" fmla="*/ 69374 w 2352199"/>
                <a:gd name="connsiteY16" fmla="*/ 0 h 787107"/>
                <a:gd name="connsiteX0" fmla="*/ 68032 w 2350857"/>
                <a:gd name="connsiteY0" fmla="*/ 0 h 787107"/>
                <a:gd name="connsiteX1" fmla="*/ 448503 w 2350857"/>
                <a:gd name="connsiteY1" fmla="*/ 0 h 787107"/>
                <a:gd name="connsiteX2" fmla="*/ 448503 w 2350857"/>
                <a:gd name="connsiteY2" fmla="*/ 0 h 787107"/>
                <a:gd name="connsiteX3" fmla="*/ 1019209 w 2350857"/>
                <a:gd name="connsiteY3" fmla="*/ 0 h 787107"/>
                <a:gd name="connsiteX4" fmla="*/ 2350857 w 2350857"/>
                <a:gd name="connsiteY4" fmla="*/ 0 h 787107"/>
                <a:gd name="connsiteX5" fmla="*/ 2350857 w 2350857"/>
                <a:gd name="connsiteY5" fmla="*/ 459146 h 787107"/>
                <a:gd name="connsiteX6" fmla="*/ 2350857 w 2350857"/>
                <a:gd name="connsiteY6" fmla="*/ 459146 h 787107"/>
                <a:gd name="connsiteX7" fmla="*/ 2350857 w 2350857"/>
                <a:gd name="connsiteY7" fmla="*/ 655923 h 787107"/>
                <a:gd name="connsiteX8" fmla="*/ 2350857 w 2350857"/>
                <a:gd name="connsiteY8" fmla="*/ 787107 h 787107"/>
                <a:gd name="connsiteX9" fmla="*/ 1019209 w 2350857"/>
                <a:gd name="connsiteY9" fmla="*/ 787107 h 787107"/>
                <a:gd name="connsiteX10" fmla="*/ 448503 w 2350857"/>
                <a:gd name="connsiteY10" fmla="*/ 787107 h 787107"/>
                <a:gd name="connsiteX11" fmla="*/ 448503 w 2350857"/>
                <a:gd name="connsiteY11" fmla="*/ 787107 h 787107"/>
                <a:gd name="connsiteX12" fmla="*/ 68032 w 2350857"/>
                <a:gd name="connsiteY12" fmla="*/ 787107 h 787107"/>
                <a:gd name="connsiteX13" fmla="*/ 67541 w 2350857"/>
                <a:gd name="connsiteY13" fmla="*/ 520588 h 787107"/>
                <a:gd name="connsiteX14" fmla="*/ 0 w 2350857"/>
                <a:gd name="connsiteY14" fmla="*/ 395546 h 787107"/>
                <a:gd name="connsiteX15" fmla="*/ 68032 w 2350857"/>
                <a:gd name="connsiteY15" fmla="*/ 265471 h 787107"/>
                <a:gd name="connsiteX16" fmla="*/ 68032 w 2350857"/>
                <a:gd name="connsiteY16" fmla="*/ 0 h 78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50857" h="787107">
                  <a:moveTo>
                    <a:pt x="68032" y="0"/>
                  </a:moveTo>
                  <a:lnTo>
                    <a:pt x="448503" y="0"/>
                  </a:lnTo>
                  <a:lnTo>
                    <a:pt x="448503" y="0"/>
                  </a:lnTo>
                  <a:lnTo>
                    <a:pt x="1019209" y="0"/>
                  </a:lnTo>
                  <a:lnTo>
                    <a:pt x="2350857" y="0"/>
                  </a:lnTo>
                  <a:lnTo>
                    <a:pt x="2350857" y="459146"/>
                  </a:lnTo>
                  <a:lnTo>
                    <a:pt x="2350857" y="459146"/>
                  </a:lnTo>
                  <a:lnTo>
                    <a:pt x="2350857" y="655923"/>
                  </a:lnTo>
                  <a:lnTo>
                    <a:pt x="2350857" y="787107"/>
                  </a:lnTo>
                  <a:lnTo>
                    <a:pt x="1019209" y="787107"/>
                  </a:lnTo>
                  <a:lnTo>
                    <a:pt x="448503" y="787107"/>
                  </a:lnTo>
                  <a:lnTo>
                    <a:pt x="448503" y="787107"/>
                  </a:lnTo>
                  <a:lnTo>
                    <a:pt x="68032" y="787107"/>
                  </a:lnTo>
                  <a:cubicBezTo>
                    <a:pt x="66974" y="722212"/>
                    <a:pt x="68599" y="585483"/>
                    <a:pt x="67541" y="520588"/>
                  </a:cubicBezTo>
                  <a:lnTo>
                    <a:pt x="0" y="395546"/>
                  </a:lnTo>
                  <a:lnTo>
                    <a:pt x="68032" y="265471"/>
                  </a:lnTo>
                  <a:lnTo>
                    <a:pt x="68032" y="0"/>
                  </a:lnTo>
                  <a:close/>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矢印: 下 5"/>
            <p:cNvSpPr/>
            <p:nvPr/>
          </p:nvSpPr>
          <p:spPr>
            <a:xfrm>
              <a:off x="2599955" y="2266201"/>
              <a:ext cx="176725" cy="612000"/>
            </a:xfrm>
            <a:prstGeom prst="downArrow">
              <a:avLst/>
            </a:prstGeom>
            <a:solidFill>
              <a:schemeClr val="bg1">
                <a:lumMod val="65000"/>
              </a:schemeClr>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72" name="矢印: 下 5"/>
            <p:cNvSpPr/>
            <p:nvPr/>
          </p:nvSpPr>
          <p:spPr>
            <a:xfrm>
              <a:off x="2599955" y="3268046"/>
              <a:ext cx="176725" cy="828000"/>
            </a:xfrm>
            <a:prstGeom prst="downArrow">
              <a:avLst/>
            </a:prstGeom>
            <a:solidFill>
              <a:schemeClr val="bg1">
                <a:lumMod val="65000"/>
              </a:schemeClr>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73" name="矢印: 下 5"/>
            <p:cNvSpPr/>
            <p:nvPr/>
          </p:nvSpPr>
          <p:spPr>
            <a:xfrm>
              <a:off x="2599955" y="4489045"/>
              <a:ext cx="176725" cy="720000"/>
            </a:xfrm>
            <a:prstGeom prst="downArrow">
              <a:avLst/>
            </a:prstGeom>
            <a:solidFill>
              <a:schemeClr val="bg1">
                <a:lumMod val="65000"/>
              </a:schemeClr>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74" name="矢印: 下 5"/>
            <p:cNvSpPr/>
            <p:nvPr/>
          </p:nvSpPr>
          <p:spPr>
            <a:xfrm>
              <a:off x="2599955" y="5567081"/>
              <a:ext cx="176725" cy="540000"/>
            </a:xfrm>
            <a:prstGeom prst="downArrow">
              <a:avLst/>
            </a:prstGeom>
            <a:solidFill>
              <a:schemeClr val="bg1">
                <a:lumMod val="65000"/>
              </a:schemeClr>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226" name="正方形/長方形 225">
            <a:extLst>
              <a:ext uri="{FF2B5EF4-FFF2-40B4-BE49-F238E27FC236}">
                <a16:creationId xmlns:a16="http://schemas.microsoft.com/office/drawing/2014/main" id="{8DC4CC77-17C2-4760-97EE-A219488E41E9}"/>
              </a:ext>
            </a:extLst>
          </p:cNvPr>
          <p:cNvSpPr/>
          <p:nvPr/>
        </p:nvSpPr>
        <p:spPr>
          <a:xfrm>
            <a:off x="9118345" y="1405048"/>
            <a:ext cx="5803419" cy="9146281"/>
          </a:xfrm>
          <a:prstGeom prst="rect">
            <a:avLst/>
          </a:prstGeom>
          <a:noFill/>
          <a:ln w="28575">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864">
              <a:latin typeface="ＭＳ ゴシック" panose="020B0609070205080204" pitchFamily="49" charset="-128"/>
              <a:ea typeface="ＭＳ ゴシック" panose="020B0609070205080204" pitchFamily="49" charset="-128"/>
            </a:endParaRPr>
          </a:p>
        </p:txBody>
      </p:sp>
      <p:sp>
        <p:nvSpPr>
          <p:cNvPr id="113" name="テキスト ボックス 49">
            <a:extLst>
              <a:ext uri="{FF2B5EF4-FFF2-40B4-BE49-F238E27FC236}">
                <a16:creationId xmlns:a16="http://schemas.microsoft.com/office/drawing/2014/main" id="{C36CD557-1FF0-4338-A1F8-F07D26E4B99C}"/>
              </a:ext>
            </a:extLst>
          </p:cNvPr>
          <p:cNvSpPr txBox="1"/>
          <p:nvPr/>
        </p:nvSpPr>
        <p:spPr>
          <a:xfrm>
            <a:off x="3876010" y="92840"/>
            <a:ext cx="4192323" cy="427040"/>
          </a:xfrm>
          <a:prstGeom prst="rect">
            <a:avLst/>
          </a:prstGeom>
          <a:noFill/>
          <a:ln cmpd="dbl">
            <a:no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175" b="1" dirty="0">
                <a:solidFill>
                  <a:srgbClr val="333399"/>
                </a:solidFill>
                <a:latin typeface="ＭＳ ゴシック" panose="020B0609070205080204" pitchFamily="49" charset="-128"/>
                <a:ea typeface="ＭＳ ゴシック" panose="020B0609070205080204" pitchFamily="49" charset="-128"/>
              </a:rPr>
              <a:t>解析結果の整理①</a:t>
            </a:r>
          </a:p>
        </p:txBody>
      </p:sp>
      <p:sp>
        <p:nvSpPr>
          <p:cNvPr id="114" name="正方形/長方形 113"/>
          <p:cNvSpPr/>
          <p:nvPr/>
        </p:nvSpPr>
        <p:spPr>
          <a:xfrm>
            <a:off x="3451029" y="8510437"/>
            <a:ext cx="5328422" cy="276999"/>
          </a:xfrm>
          <a:prstGeom prst="rect">
            <a:avLst/>
          </a:prstGeom>
          <a:noFill/>
          <a:ln w="15875" cmpd="dbl">
            <a:noFill/>
          </a:ln>
        </p:spPr>
        <p:txBody>
          <a:bodyPr wrap="square">
            <a:spAutoFit/>
          </a:bodyPr>
          <a:lstStyle/>
          <a:p>
            <a:r>
              <a:rPr lang="ja-JP" altLang="en-US" sz="1200" dirty="0">
                <a:latin typeface="HG丸ｺﾞｼｯｸM-PRO" panose="020F0600000000000000" pitchFamily="50" charset="-128"/>
                <a:ea typeface="HG丸ｺﾞｼｯｸM-PRO" panose="020F0600000000000000" pitchFamily="50" charset="-128"/>
              </a:rPr>
              <a:t>次のように被覆率</a:t>
            </a:r>
            <a:r>
              <a:rPr lang="en-US" altLang="ja-JP" sz="1200" dirty="0">
                <a:latin typeface="HG丸ｺﾞｼｯｸM-PRO" panose="020F0600000000000000" pitchFamily="50" charset="-128"/>
                <a:ea typeface="HG丸ｺﾞｼｯｸM-PRO" panose="020F0600000000000000" pitchFamily="50" charset="-128"/>
              </a:rPr>
              <a:t>30</a:t>
            </a:r>
            <a:r>
              <a:rPr lang="ja-JP" altLang="en-US" sz="1200" dirty="0">
                <a:latin typeface="HG丸ｺﾞｼｯｸM-PRO" panose="020F0600000000000000" pitchFamily="50" charset="-128"/>
                <a:ea typeface="HG丸ｺﾞｼｯｸM-PRO" panose="020F0600000000000000" pitchFamily="50" charset="-128"/>
              </a:rPr>
              <a:t>％を境として、スカム発生および消失とした。</a:t>
            </a:r>
          </a:p>
        </p:txBody>
      </p:sp>
      <p:sp>
        <p:nvSpPr>
          <p:cNvPr id="122" name="正方形/長方形 121"/>
          <p:cNvSpPr/>
          <p:nvPr/>
        </p:nvSpPr>
        <p:spPr>
          <a:xfrm>
            <a:off x="3483753" y="9266695"/>
            <a:ext cx="2751954" cy="153888"/>
          </a:xfrm>
          <a:prstGeom prst="rect">
            <a:avLst/>
          </a:prstGeom>
          <a:noFill/>
          <a:ln w="15875" cmpd="dbl">
            <a:noFill/>
          </a:ln>
        </p:spPr>
        <p:txBody>
          <a:bodyPr wrap="square" lIns="0" tIns="0" rIns="0" bIns="0">
            <a:spAutoFit/>
          </a:bodyPr>
          <a:lstStyle/>
          <a:p>
            <a:r>
              <a:rPr lang="ja-JP" altLang="en-US" sz="1000" dirty="0">
                <a:latin typeface="ＭＳ Ｐゴシック" panose="020B0600070205080204" pitchFamily="50" charset="-128"/>
                <a:ea typeface="ＭＳ Ｐゴシック" panose="020B0600070205080204" pitchFamily="50" charset="-128"/>
              </a:rPr>
              <a:t>例</a:t>
            </a:r>
            <a:r>
              <a:rPr lang="en-US" altLang="ja-JP" sz="1000" dirty="0">
                <a:latin typeface="ＭＳ Ｐゴシック" panose="020B0600070205080204" pitchFamily="50" charset="-128"/>
                <a:ea typeface="ＭＳ Ｐゴシック" panose="020B0600070205080204" pitchFamily="50" charset="-128"/>
              </a:rPr>
              <a:t>)H08</a:t>
            </a:r>
            <a:r>
              <a:rPr lang="ja-JP" altLang="en-US" sz="1000" dirty="0">
                <a:latin typeface="ＭＳ Ｐゴシック" panose="020B0600070205080204" pitchFamily="50" charset="-128"/>
                <a:ea typeface="ＭＳ Ｐゴシック" panose="020B0600070205080204" pitchFamily="50" charset="-128"/>
              </a:rPr>
              <a:t>千歳橋の「スカム発生」の出力例</a:t>
            </a:r>
            <a:endParaRPr lang="ja-JP" altLang="en-US" sz="800" dirty="0">
              <a:latin typeface="ＭＳ Ｐゴシック" panose="020B0600070205080204" pitchFamily="50" charset="-128"/>
              <a:ea typeface="ＭＳ Ｐゴシック" panose="020B0600070205080204" pitchFamily="50" charset="-128"/>
            </a:endParaRPr>
          </a:p>
        </p:txBody>
      </p:sp>
      <p:sp>
        <p:nvSpPr>
          <p:cNvPr id="171" name="正方形/長方形 170">
            <a:extLst>
              <a:ext uri="{FF2B5EF4-FFF2-40B4-BE49-F238E27FC236}">
                <a16:creationId xmlns:a16="http://schemas.microsoft.com/office/drawing/2014/main" id="{8DC4CC77-17C2-4760-97EE-A219488E41E9}"/>
              </a:ext>
            </a:extLst>
          </p:cNvPr>
          <p:cNvSpPr/>
          <p:nvPr/>
        </p:nvSpPr>
        <p:spPr>
          <a:xfrm>
            <a:off x="3399029" y="8162773"/>
            <a:ext cx="5638021" cy="2388556"/>
          </a:xfrm>
          <a:prstGeom prst="rect">
            <a:avLst/>
          </a:prstGeom>
          <a:noFill/>
          <a:ln w="28575">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864">
              <a:latin typeface="ＭＳ ゴシック" panose="020B0609070205080204" pitchFamily="49" charset="-128"/>
              <a:ea typeface="ＭＳ ゴシック" panose="020B0609070205080204" pitchFamily="49" charset="-128"/>
            </a:endParaRPr>
          </a:p>
        </p:txBody>
      </p:sp>
      <p:sp>
        <p:nvSpPr>
          <p:cNvPr id="177" name="テキスト ボックス 49">
            <a:extLst>
              <a:ext uri="{FF2B5EF4-FFF2-40B4-BE49-F238E27FC236}">
                <a16:creationId xmlns:a16="http://schemas.microsoft.com/office/drawing/2014/main" id="{C36CD557-1FF0-4338-A1F8-F07D26E4B99C}"/>
              </a:ext>
            </a:extLst>
          </p:cNvPr>
          <p:cNvSpPr txBox="1"/>
          <p:nvPr/>
        </p:nvSpPr>
        <p:spPr>
          <a:xfrm>
            <a:off x="3405454" y="8141801"/>
            <a:ext cx="4192323" cy="427040"/>
          </a:xfrm>
          <a:prstGeom prst="rect">
            <a:avLst/>
          </a:prstGeom>
          <a:noFill/>
          <a:ln cmpd="dbl">
            <a:no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175" b="1" dirty="0">
                <a:solidFill>
                  <a:srgbClr val="333399"/>
                </a:solidFill>
                <a:latin typeface="ＭＳ ゴシック" panose="020B0609070205080204" pitchFamily="49" charset="-128"/>
                <a:ea typeface="ＭＳ ゴシック" panose="020B0609070205080204" pitchFamily="49" charset="-128"/>
              </a:rPr>
              <a:t>スカム発生・消失の定義</a:t>
            </a:r>
          </a:p>
        </p:txBody>
      </p:sp>
      <p:sp>
        <p:nvSpPr>
          <p:cNvPr id="179" name="正方形/長方形 178"/>
          <p:cNvSpPr/>
          <p:nvPr/>
        </p:nvSpPr>
        <p:spPr>
          <a:xfrm>
            <a:off x="3726180" y="8763329"/>
            <a:ext cx="5191238" cy="461665"/>
          </a:xfrm>
          <a:prstGeom prst="rect">
            <a:avLst/>
          </a:prstGeom>
          <a:noFill/>
          <a:ln w="15875" cmpd="dbl">
            <a:solidFill>
              <a:schemeClr val="tx1"/>
            </a:solidFill>
          </a:ln>
        </p:spPr>
        <p:txBody>
          <a:bodyPr wrap="square">
            <a:spAutoFit/>
          </a:bodyPr>
          <a:lstStyle/>
          <a:p>
            <a:r>
              <a:rPr lang="ja-JP" altLang="en-US" sz="1200" dirty="0">
                <a:latin typeface="HG丸ｺﾞｼｯｸM-PRO" panose="020F0600000000000000" pitchFamily="50" charset="-128"/>
                <a:ea typeface="HG丸ｺﾞｼｯｸM-PRO" panose="020F0600000000000000" pitchFamily="50" charset="-128"/>
              </a:rPr>
              <a:t>スカム発生：</a:t>
            </a:r>
            <a:r>
              <a:rPr lang="en-US" altLang="ja-JP" sz="1200" dirty="0">
                <a:latin typeface="HG丸ｺﾞｼｯｸM-PRO" panose="020F0600000000000000" pitchFamily="50" charset="-128"/>
                <a:ea typeface="HG丸ｺﾞｼｯｸM-PRO" panose="020F0600000000000000" pitchFamily="50" charset="-128"/>
              </a:rPr>
              <a:t>AI</a:t>
            </a:r>
            <a:r>
              <a:rPr lang="ja-JP" altLang="en-US" sz="1200" dirty="0">
                <a:latin typeface="HG丸ｺﾞｼｯｸM-PRO" panose="020F0600000000000000" pitchFamily="50" charset="-128"/>
                <a:ea typeface="HG丸ｺﾞｼｯｸM-PRO" panose="020F0600000000000000" pitchFamily="50" charset="-128"/>
              </a:rPr>
              <a:t>解析において、スカムの水面被覆率が</a:t>
            </a:r>
            <a:r>
              <a:rPr lang="en-US" altLang="ja-JP" sz="1200" dirty="0">
                <a:latin typeface="HG丸ｺﾞｼｯｸM-PRO" panose="020F0600000000000000" pitchFamily="50" charset="-128"/>
                <a:ea typeface="HG丸ｺﾞｼｯｸM-PRO" panose="020F0600000000000000" pitchFamily="50" charset="-128"/>
              </a:rPr>
              <a:t>30%</a:t>
            </a:r>
            <a:r>
              <a:rPr lang="ja-JP" altLang="en-US" sz="1200" dirty="0">
                <a:latin typeface="HG丸ｺﾞｼｯｸM-PRO" panose="020F0600000000000000" pitchFamily="50" charset="-128"/>
                <a:ea typeface="HG丸ｺﾞｼｯｸM-PRO" panose="020F0600000000000000" pitchFamily="50" charset="-128"/>
              </a:rPr>
              <a:t>を超えた時点</a:t>
            </a:r>
            <a:endParaRPr lang="en-US" altLang="ja-JP" sz="1200" dirty="0">
              <a:latin typeface="HG丸ｺﾞｼｯｸM-PRO" panose="020F0600000000000000" pitchFamily="50" charset="-128"/>
              <a:ea typeface="HG丸ｺﾞｼｯｸM-PRO" panose="020F0600000000000000" pitchFamily="50" charset="-128"/>
            </a:endParaRPr>
          </a:p>
          <a:p>
            <a:r>
              <a:rPr lang="ja-JP" altLang="en-US" sz="1200" dirty="0">
                <a:latin typeface="HG丸ｺﾞｼｯｸM-PRO" panose="020F0600000000000000" pitchFamily="50" charset="-128"/>
                <a:ea typeface="HG丸ｺﾞｼｯｸM-PRO" panose="020F0600000000000000" pitchFamily="50" charset="-128"/>
              </a:rPr>
              <a:t>スカム消失：スカム発生後、スカムの水面被覆が</a:t>
            </a:r>
            <a:r>
              <a:rPr lang="en-US" altLang="ja-JP" sz="1200" dirty="0">
                <a:latin typeface="HG丸ｺﾞｼｯｸM-PRO" panose="020F0600000000000000" pitchFamily="50" charset="-128"/>
                <a:ea typeface="HG丸ｺﾞｼｯｸM-PRO" panose="020F0600000000000000" pitchFamily="50" charset="-128"/>
              </a:rPr>
              <a:t>30</a:t>
            </a:r>
            <a:r>
              <a:rPr lang="ja-JP" altLang="en-US" sz="1200" dirty="0">
                <a:latin typeface="HG丸ｺﾞｼｯｸM-PRO" panose="020F0600000000000000" pitchFamily="50" charset="-128"/>
                <a:ea typeface="HG丸ｺﾞｼｯｸM-PRO" panose="020F0600000000000000" pitchFamily="50" charset="-128"/>
              </a:rPr>
              <a:t>％を下回った時点</a:t>
            </a:r>
          </a:p>
        </p:txBody>
      </p:sp>
      <p:grpSp>
        <p:nvGrpSpPr>
          <p:cNvPr id="6" name="グループ化 5"/>
          <p:cNvGrpSpPr/>
          <p:nvPr/>
        </p:nvGrpSpPr>
        <p:grpSpPr>
          <a:xfrm>
            <a:off x="3637207" y="9473562"/>
            <a:ext cx="5265178" cy="980952"/>
            <a:chOff x="3637207" y="9473562"/>
            <a:chExt cx="5265178" cy="980952"/>
          </a:xfrm>
        </p:grpSpPr>
        <p:grpSp>
          <p:nvGrpSpPr>
            <p:cNvPr id="4" name="グループ化 3"/>
            <p:cNvGrpSpPr/>
            <p:nvPr/>
          </p:nvGrpSpPr>
          <p:grpSpPr>
            <a:xfrm>
              <a:off x="3637207" y="9473562"/>
              <a:ext cx="5265178" cy="980952"/>
              <a:chOff x="3390387" y="9137183"/>
              <a:chExt cx="5787308" cy="1078230"/>
            </a:xfrm>
          </p:grpSpPr>
          <p:pic>
            <p:nvPicPr>
              <p:cNvPr id="115" name="図 114"/>
              <p:cNvPicPr/>
              <p:nvPr/>
            </p:nvPicPr>
            <p:blipFill>
              <a:blip r:embed="rId6" cstate="print">
                <a:extLst>
                  <a:ext uri="{28A0092B-C50C-407E-A947-70E740481C1C}">
                    <a14:useLocalDpi xmlns:a14="http://schemas.microsoft.com/office/drawing/2010/main" val="0"/>
                  </a:ext>
                </a:extLst>
              </a:blip>
              <a:stretch>
                <a:fillRect/>
              </a:stretch>
            </p:blipFill>
            <p:spPr>
              <a:xfrm>
                <a:off x="3390387" y="9137183"/>
                <a:ext cx="1917700" cy="1078230"/>
              </a:xfrm>
              <a:prstGeom prst="rect">
                <a:avLst/>
              </a:prstGeom>
            </p:spPr>
          </p:pic>
          <p:pic>
            <p:nvPicPr>
              <p:cNvPr id="116" name="図 115"/>
              <p:cNvPicPr/>
              <p:nvPr/>
            </p:nvPicPr>
            <p:blipFill>
              <a:blip r:embed="rId7" cstate="print">
                <a:extLst>
                  <a:ext uri="{28A0092B-C50C-407E-A947-70E740481C1C}">
                    <a14:useLocalDpi xmlns:a14="http://schemas.microsoft.com/office/drawing/2010/main" val="0"/>
                  </a:ext>
                </a:extLst>
              </a:blip>
              <a:stretch>
                <a:fillRect/>
              </a:stretch>
            </p:blipFill>
            <p:spPr>
              <a:xfrm>
                <a:off x="5326461" y="9137183"/>
                <a:ext cx="1916430" cy="1078230"/>
              </a:xfrm>
              <a:prstGeom prst="rect">
                <a:avLst/>
              </a:prstGeom>
            </p:spPr>
          </p:pic>
          <p:pic>
            <p:nvPicPr>
              <p:cNvPr id="117" name="図 116"/>
              <p:cNvPicPr/>
              <p:nvPr/>
            </p:nvPicPr>
            <p:blipFill>
              <a:blip r:embed="rId8" cstate="print">
                <a:extLst>
                  <a:ext uri="{28A0092B-C50C-407E-A947-70E740481C1C}">
                    <a14:useLocalDpi xmlns:a14="http://schemas.microsoft.com/office/drawing/2010/main" val="0"/>
                  </a:ext>
                </a:extLst>
              </a:blip>
              <a:stretch>
                <a:fillRect/>
              </a:stretch>
            </p:blipFill>
            <p:spPr>
              <a:xfrm>
                <a:off x="7261265" y="9137183"/>
                <a:ext cx="1916430" cy="1077595"/>
              </a:xfrm>
              <a:prstGeom prst="rect">
                <a:avLst/>
              </a:prstGeom>
            </p:spPr>
          </p:pic>
        </p:grpSp>
        <p:sp>
          <p:nvSpPr>
            <p:cNvPr id="180" name="テキスト ボックス 33"/>
            <p:cNvSpPr txBox="1"/>
            <p:nvPr/>
          </p:nvSpPr>
          <p:spPr>
            <a:xfrm>
              <a:off x="4460717" y="9476462"/>
              <a:ext cx="906432" cy="153857"/>
            </a:xfrm>
            <a:prstGeom prst="rect">
              <a:avLst/>
            </a:prstGeom>
            <a:solidFill>
              <a:srgbClr val="000000">
                <a:alpha val="50196"/>
              </a:srgbClr>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被覆率：</a:t>
              </a:r>
              <a:r>
                <a:rPr lang="en-US" alt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30</a:t>
              </a: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a:t>
              </a:r>
            </a:p>
          </p:txBody>
        </p:sp>
        <p:sp>
          <p:nvSpPr>
            <p:cNvPr id="181" name="テキスト ボックス 33"/>
            <p:cNvSpPr txBox="1"/>
            <p:nvPr/>
          </p:nvSpPr>
          <p:spPr>
            <a:xfrm>
              <a:off x="6235707" y="9476462"/>
              <a:ext cx="906432" cy="153857"/>
            </a:xfrm>
            <a:prstGeom prst="rect">
              <a:avLst/>
            </a:prstGeom>
            <a:solidFill>
              <a:srgbClr val="000000">
                <a:alpha val="50196"/>
              </a:srgbClr>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被覆率：</a:t>
              </a:r>
              <a:r>
                <a:rPr lang="en-US" altLang="ja-JP" sz="1050"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rPr>
                <a:t>5</a:t>
              </a:r>
              <a:r>
                <a:rPr lang="en-US" alt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0</a:t>
              </a: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a:t>
              </a:r>
            </a:p>
          </p:txBody>
        </p:sp>
        <p:sp>
          <p:nvSpPr>
            <p:cNvPr id="185" name="テキスト ボックス 33"/>
            <p:cNvSpPr txBox="1"/>
            <p:nvPr/>
          </p:nvSpPr>
          <p:spPr>
            <a:xfrm>
              <a:off x="7988909" y="9476462"/>
              <a:ext cx="906432" cy="153857"/>
            </a:xfrm>
            <a:prstGeom prst="rect">
              <a:avLst/>
            </a:prstGeom>
            <a:solidFill>
              <a:srgbClr val="000000">
                <a:alpha val="50196"/>
              </a:srgbClr>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被覆率：</a:t>
              </a:r>
              <a:r>
                <a:rPr lang="en-US" alt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80</a:t>
              </a: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a:t>
              </a:r>
            </a:p>
          </p:txBody>
        </p:sp>
      </p:grpSp>
      <p:sp>
        <p:nvSpPr>
          <p:cNvPr id="2" name="スライド番号プレースホルダー 1"/>
          <p:cNvSpPr>
            <a:spLocks noGrp="1"/>
          </p:cNvSpPr>
          <p:nvPr>
            <p:ph type="sldNum" sz="quarter" idx="12"/>
          </p:nvPr>
        </p:nvSpPr>
        <p:spPr>
          <a:xfrm>
            <a:off x="14400175" y="10148921"/>
            <a:ext cx="648000" cy="360000"/>
          </a:xfrm>
        </p:spPr>
        <p:txBody>
          <a:bodyPr/>
          <a:lstStyle/>
          <a:p>
            <a:fld id="{F7809CC4-BC24-49F4-821D-E9970E7A63E4}" type="slidenum">
              <a:rPr kumimoji="1" lang="ja-JP" altLang="en-US" smtClean="0"/>
              <a:pPr/>
              <a:t>27</a:t>
            </a:fld>
            <a:endParaRPr kumimoji="1" lang="ja-JP" altLang="en-US" dirty="0"/>
          </a:p>
        </p:txBody>
      </p:sp>
      <p:grpSp>
        <p:nvGrpSpPr>
          <p:cNvPr id="7" name="グループ化 6"/>
          <p:cNvGrpSpPr/>
          <p:nvPr/>
        </p:nvGrpSpPr>
        <p:grpSpPr>
          <a:xfrm>
            <a:off x="12006651" y="2472158"/>
            <a:ext cx="2784044" cy="283210"/>
            <a:chOff x="12006651" y="2472158"/>
            <a:chExt cx="2784044" cy="283210"/>
          </a:xfrm>
        </p:grpSpPr>
        <p:pic>
          <p:nvPicPr>
            <p:cNvPr id="97" name="図 9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006651" y="2472158"/>
              <a:ext cx="2290098" cy="248077"/>
            </a:xfrm>
            <a:prstGeom prst="rect">
              <a:avLst/>
            </a:prstGeom>
            <a:noFill/>
          </p:spPr>
        </p:pic>
        <p:sp>
          <p:nvSpPr>
            <p:cNvPr id="98" name="テキスト ボックス 1"/>
            <p:cNvSpPr txBox="1"/>
            <p:nvPr/>
          </p:nvSpPr>
          <p:spPr>
            <a:xfrm>
              <a:off x="14217848" y="2570654"/>
              <a:ext cx="572847" cy="184714"/>
            </a:xfrm>
            <a:prstGeom prst="rect">
              <a:avLst/>
            </a:prstGeom>
          </p:spPr>
          <p:txBody>
            <a:bodyPr wrap="square" lIns="0" tIns="0" rIns="0" bIns="0" rtlCol="0" anchor="ctr" anchorCtr="0">
              <a:noAutofit/>
            </a:bodyPr>
            <a:lstStyle/>
            <a:p>
              <a:pPr algn="just">
                <a:spcAft>
                  <a:spcPts val="0"/>
                </a:spcAft>
              </a:pPr>
              <a:r>
                <a:rPr lang="ja-JP" sz="700" kern="100" dirty="0">
                  <a:solidFill>
                    <a:srgbClr val="000000"/>
                  </a:solidFill>
                  <a:effectLst/>
                  <a:latin typeface="Century" panose="02040604050505020304" pitchFamily="18" charset="0"/>
                  <a:ea typeface="ＭＳ ゴシック" panose="020B0609070205080204" pitchFamily="49" charset="-128"/>
                  <a:cs typeface="Times New Roman" panose="02020603050405020304" pitchFamily="18" charset="0"/>
                </a:rPr>
                <a:t>（×</a:t>
              </a:r>
              <a:r>
                <a:rPr lang="en-US" sz="700" kern="100" dirty="0">
                  <a:solidFill>
                    <a:srgbClr val="000000"/>
                  </a:solidFill>
                  <a:effectLst/>
                  <a:latin typeface="Century" panose="02040604050505020304" pitchFamily="18" charset="0"/>
                  <a:ea typeface="ＭＳ ゴシック" panose="020B0609070205080204" pitchFamily="49" charset="-128"/>
                  <a:cs typeface="Times New Roman" panose="02020603050405020304" pitchFamily="18" charset="0"/>
                </a:rPr>
                <a:t>100</a:t>
              </a:r>
              <a:r>
                <a:rPr lang="ja-JP" sz="700" kern="100" dirty="0">
                  <a:solidFill>
                    <a:srgbClr val="000000"/>
                  </a:solidFill>
                  <a:effectLst/>
                  <a:latin typeface="Century" panose="02040604050505020304" pitchFamily="18" charset="0"/>
                  <a:ea typeface="ＭＳ ゴシック" panose="020B0609070205080204" pitchFamily="49" charset="-128"/>
                  <a:cs typeface="Times New Roman" panose="02020603050405020304" pitchFamily="18" charset="0"/>
                </a:rPr>
                <a:t>％）</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grpSp>
      <p:sp>
        <p:nvSpPr>
          <p:cNvPr id="100" name="正方形/長方形 99"/>
          <p:cNvSpPr/>
          <p:nvPr/>
        </p:nvSpPr>
        <p:spPr>
          <a:xfrm>
            <a:off x="10047415" y="10191816"/>
            <a:ext cx="4288353" cy="338554"/>
          </a:xfrm>
          <a:prstGeom prst="rect">
            <a:avLst/>
          </a:prstGeom>
        </p:spPr>
        <p:txBody>
          <a:bodyPr wrap="none">
            <a:spAutoFit/>
          </a:bodyPr>
          <a:lstStyle/>
          <a:p>
            <a:r>
              <a:rPr lang="ja-JP" altLang="ja-JP" sz="1600" dirty="0">
                <a:latin typeface="ＭＳ ゴシック" panose="020B0609070205080204" pitchFamily="49" charset="-128"/>
                <a:ea typeface="ＭＳ ゴシック" panose="020B0609070205080204" pitchFamily="49" charset="-128"/>
              </a:rPr>
              <a:t>令和</a:t>
            </a:r>
            <a:r>
              <a:rPr lang="en-US" altLang="ja-JP" sz="1600" dirty="0">
                <a:latin typeface="ＭＳ ゴシック" panose="020B0609070205080204" pitchFamily="49" charset="-128"/>
                <a:ea typeface="ＭＳ ゴシック" panose="020B0609070205080204" pitchFamily="49" charset="-128"/>
              </a:rPr>
              <a:t>3</a:t>
            </a:r>
            <a:r>
              <a:rPr lang="ja-JP" altLang="ja-JP" sz="1600" dirty="0">
                <a:latin typeface="ＭＳ ゴシック" panose="020B0609070205080204" pitchFamily="49" charset="-128"/>
                <a:ea typeface="ＭＳ ゴシック" panose="020B0609070205080204" pitchFamily="49" charset="-128"/>
              </a:rPr>
              <a:t>年</a:t>
            </a:r>
            <a:r>
              <a:rPr lang="en-US" altLang="ja-JP" sz="1600" dirty="0">
                <a:latin typeface="ＭＳ ゴシック" panose="020B0609070205080204" pitchFamily="49" charset="-128"/>
                <a:ea typeface="ＭＳ ゴシック" panose="020B0609070205080204" pitchFamily="49" charset="-128"/>
              </a:rPr>
              <a:t>3</a:t>
            </a:r>
            <a:r>
              <a:rPr lang="ja-JP" altLang="ja-JP" sz="1600" dirty="0">
                <a:latin typeface="ＭＳ ゴシック" panose="020B0609070205080204" pitchFamily="49" charset="-128"/>
                <a:ea typeface="ＭＳ ゴシック" panose="020B0609070205080204" pitchFamily="49" charset="-128"/>
              </a:rPr>
              <a:t>月～</a:t>
            </a:r>
            <a:r>
              <a:rPr lang="en-US" altLang="ja-JP" sz="1600" dirty="0">
                <a:latin typeface="ＭＳ ゴシック" panose="020B0609070205080204" pitchFamily="49" charset="-128"/>
                <a:ea typeface="ＭＳ ゴシック" panose="020B0609070205080204" pitchFamily="49" charset="-128"/>
              </a:rPr>
              <a:t>12</a:t>
            </a:r>
            <a:r>
              <a:rPr lang="ja-JP" altLang="ja-JP" sz="1600" dirty="0">
                <a:latin typeface="ＭＳ ゴシック" panose="020B0609070205080204" pitchFamily="49" charset="-128"/>
                <a:ea typeface="ＭＳ ゴシック" panose="020B0609070205080204" pitchFamily="49" charset="-128"/>
              </a:rPr>
              <a:t>月のスカム</a:t>
            </a:r>
            <a:r>
              <a:rPr lang="ja-JP" altLang="en-US" sz="1600" dirty="0">
                <a:latin typeface="ＭＳ ゴシック" panose="020B0609070205080204" pitchFamily="49" charset="-128"/>
                <a:ea typeface="ＭＳ ゴシック" panose="020B0609070205080204" pitchFamily="49" charset="-128"/>
              </a:rPr>
              <a:t>被覆率と外的環境</a:t>
            </a:r>
          </a:p>
        </p:txBody>
      </p:sp>
      <p:grpSp>
        <p:nvGrpSpPr>
          <p:cNvPr id="10" name="グループ化 9"/>
          <p:cNvGrpSpPr/>
          <p:nvPr/>
        </p:nvGrpSpPr>
        <p:grpSpPr>
          <a:xfrm>
            <a:off x="9057890" y="2594425"/>
            <a:ext cx="5893185" cy="7644616"/>
            <a:chOff x="9057890" y="2594425"/>
            <a:chExt cx="5893185" cy="7644616"/>
          </a:xfrm>
        </p:grpSpPr>
        <p:pic>
          <p:nvPicPr>
            <p:cNvPr id="9" name="図 8"/>
            <p:cNvPicPr>
              <a:picLocks noChangeAspect="1"/>
            </p:cNvPicPr>
            <p:nvPr/>
          </p:nvPicPr>
          <p:blipFill>
            <a:blip r:embed="rId10"/>
            <a:stretch>
              <a:fillRect/>
            </a:stretch>
          </p:blipFill>
          <p:spPr>
            <a:xfrm>
              <a:off x="9057890" y="2594425"/>
              <a:ext cx="5893185" cy="7644616"/>
            </a:xfrm>
            <a:prstGeom prst="rect">
              <a:avLst/>
            </a:prstGeom>
          </p:spPr>
        </p:pic>
        <p:pic>
          <p:nvPicPr>
            <p:cNvPr id="104" name="図 103"/>
            <p:cNvPicPr>
              <a:picLocks noChangeAspect="1"/>
            </p:cNvPicPr>
            <p:nvPr/>
          </p:nvPicPr>
          <p:blipFill rotWithShape="1">
            <a:blip r:embed="rId11"/>
            <a:srcRect l="1248" t="29017" r="5783" b="69507"/>
            <a:stretch/>
          </p:blipFill>
          <p:spPr>
            <a:xfrm>
              <a:off x="9404892" y="4798608"/>
              <a:ext cx="5476333" cy="113117"/>
            </a:xfrm>
            <a:prstGeom prst="rect">
              <a:avLst/>
            </a:prstGeom>
            <a:solidFill>
              <a:schemeClr val="bg1"/>
            </a:solidFill>
          </p:spPr>
        </p:pic>
        <p:pic>
          <p:nvPicPr>
            <p:cNvPr id="105" name="図 104"/>
            <p:cNvPicPr>
              <a:picLocks noChangeAspect="1"/>
            </p:cNvPicPr>
            <p:nvPr/>
          </p:nvPicPr>
          <p:blipFill rotWithShape="1">
            <a:blip r:embed="rId11"/>
            <a:srcRect l="958" t="28991" r="5783" b="69507"/>
            <a:stretch/>
          </p:blipFill>
          <p:spPr>
            <a:xfrm>
              <a:off x="9387840" y="5852160"/>
              <a:ext cx="5493385" cy="115071"/>
            </a:xfrm>
            <a:prstGeom prst="rect">
              <a:avLst/>
            </a:prstGeom>
            <a:solidFill>
              <a:schemeClr val="bg1"/>
            </a:solidFill>
          </p:spPr>
        </p:pic>
        <p:pic>
          <p:nvPicPr>
            <p:cNvPr id="107" name="図 106"/>
            <p:cNvPicPr>
              <a:picLocks noChangeAspect="1"/>
            </p:cNvPicPr>
            <p:nvPr/>
          </p:nvPicPr>
          <p:blipFill rotWithShape="1">
            <a:blip r:embed="rId11"/>
            <a:srcRect l="958" t="28991" r="5783" b="69507"/>
            <a:stretch/>
          </p:blipFill>
          <p:spPr>
            <a:xfrm>
              <a:off x="9387840" y="6904241"/>
              <a:ext cx="5493385" cy="115071"/>
            </a:xfrm>
            <a:prstGeom prst="rect">
              <a:avLst/>
            </a:prstGeom>
            <a:solidFill>
              <a:schemeClr val="bg1"/>
            </a:solidFill>
          </p:spPr>
        </p:pic>
        <p:pic>
          <p:nvPicPr>
            <p:cNvPr id="108" name="図 107"/>
            <p:cNvPicPr>
              <a:picLocks noChangeAspect="1"/>
            </p:cNvPicPr>
            <p:nvPr/>
          </p:nvPicPr>
          <p:blipFill rotWithShape="1">
            <a:blip r:embed="rId11"/>
            <a:srcRect l="958" t="28991" r="5783" b="69507"/>
            <a:stretch/>
          </p:blipFill>
          <p:spPr>
            <a:xfrm>
              <a:off x="9387840" y="7977087"/>
              <a:ext cx="5493385" cy="115071"/>
            </a:xfrm>
            <a:prstGeom prst="rect">
              <a:avLst/>
            </a:prstGeom>
            <a:solidFill>
              <a:schemeClr val="bg1"/>
            </a:solidFill>
          </p:spPr>
        </p:pic>
        <p:pic>
          <p:nvPicPr>
            <p:cNvPr id="109" name="図 108"/>
            <p:cNvPicPr>
              <a:picLocks noChangeAspect="1"/>
            </p:cNvPicPr>
            <p:nvPr/>
          </p:nvPicPr>
          <p:blipFill rotWithShape="1">
            <a:blip r:embed="rId11"/>
            <a:srcRect l="958" t="28991" r="5783" b="69507"/>
            <a:stretch/>
          </p:blipFill>
          <p:spPr>
            <a:xfrm>
              <a:off x="9387840" y="9049933"/>
              <a:ext cx="5493385" cy="115071"/>
            </a:xfrm>
            <a:prstGeom prst="rect">
              <a:avLst/>
            </a:prstGeom>
            <a:solidFill>
              <a:schemeClr val="bg1"/>
            </a:solidFill>
          </p:spPr>
        </p:pic>
        <p:pic>
          <p:nvPicPr>
            <p:cNvPr id="110" name="図 109"/>
            <p:cNvPicPr>
              <a:picLocks noChangeAspect="1"/>
            </p:cNvPicPr>
            <p:nvPr/>
          </p:nvPicPr>
          <p:blipFill rotWithShape="1">
            <a:blip r:embed="rId11"/>
            <a:srcRect l="958" t="28991" r="5783" b="69507"/>
            <a:stretch/>
          </p:blipFill>
          <p:spPr>
            <a:xfrm>
              <a:off x="9387840" y="10108344"/>
              <a:ext cx="5493385" cy="115071"/>
            </a:xfrm>
            <a:prstGeom prst="rect">
              <a:avLst/>
            </a:prstGeom>
            <a:solidFill>
              <a:schemeClr val="bg1"/>
            </a:solidFill>
          </p:spPr>
        </p:pic>
      </p:grpSp>
    </p:spTree>
    <p:extLst>
      <p:ext uri="{BB962C8B-B14F-4D97-AF65-F5344CB8AC3E}">
        <p14:creationId xmlns:p14="http://schemas.microsoft.com/office/powerpoint/2010/main" val="11434618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テキスト ボックス 202">
            <a:extLst>
              <a:ext uri="{FF2B5EF4-FFF2-40B4-BE49-F238E27FC236}">
                <a16:creationId xmlns:a16="http://schemas.microsoft.com/office/drawing/2014/main" id="{603B6545-0E3C-4587-A952-B1C02B481EF2}"/>
              </a:ext>
            </a:extLst>
          </p:cNvPr>
          <p:cNvSpPr txBox="1"/>
          <p:nvPr/>
        </p:nvSpPr>
        <p:spPr>
          <a:xfrm>
            <a:off x="137493" y="690081"/>
            <a:ext cx="3636000" cy="253916"/>
          </a:xfrm>
          <a:prstGeom prst="rect">
            <a:avLst/>
          </a:prstGeom>
          <a:solidFill>
            <a:schemeClr val="accent5">
              <a:lumMod val="20000"/>
              <a:lumOff val="80000"/>
            </a:schemeClr>
          </a:solidFill>
        </p:spPr>
        <p:txBody>
          <a:bodyPr wrap="square" rtlCol="0">
            <a:spAutoFit/>
          </a:bodyPr>
          <a:lstStyle/>
          <a:p>
            <a:r>
              <a:rPr lang="ja-JP" altLang="en-US" sz="1050" dirty="0">
                <a:latin typeface="ＭＳ ゴシック" panose="020B0609070205080204" pitchFamily="49" charset="-128"/>
                <a:ea typeface="ＭＳ ゴシック" panose="020B0609070205080204" pitchFamily="49" charset="-128"/>
              </a:rPr>
              <a:t>■</a:t>
            </a:r>
            <a:r>
              <a:rPr lang="ja-JP" altLang="en-US" sz="1050" b="1" dirty="0">
                <a:solidFill>
                  <a:srgbClr val="FF0000"/>
                </a:solidFill>
                <a:latin typeface="ＭＳ ゴシック" panose="020B0609070205080204" pitchFamily="49" charset="-128"/>
                <a:ea typeface="ＭＳ ゴシック" panose="020B0609070205080204" pitchFamily="49" charset="-128"/>
              </a:rPr>
              <a:t>分析①</a:t>
            </a:r>
            <a:r>
              <a:rPr lang="ja-JP" altLang="en-US" sz="1050" dirty="0">
                <a:latin typeface="ＭＳ ゴシック" panose="020B0609070205080204" pitchFamily="49" charset="-128"/>
                <a:ea typeface="ＭＳ ゴシック" panose="020B0609070205080204" pitchFamily="49" charset="-128"/>
              </a:rPr>
              <a:t>｜</a:t>
            </a:r>
            <a:r>
              <a:rPr lang="en-US" altLang="ja-JP" sz="1050" dirty="0">
                <a:latin typeface="ＭＳ ゴシック" panose="020B0609070205080204" pitchFamily="49" charset="-128"/>
                <a:ea typeface="ＭＳ ゴシック" panose="020B0609070205080204" pitchFamily="49" charset="-128"/>
              </a:rPr>
              <a:t>4</a:t>
            </a:r>
            <a:r>
              <a:rPr lang="ja-JP" altLang="en-US" sz="1050" dirty="0">
                <a:latin typeface="ＭＳ ゴシック" panose="020B0609070205080204" pitchFamily="49" charset="-128"/>
                <a:ea typeface="ＭＳ ゴシック" panose="020B0609070205080204" pitchFamily="49" charset="-128"/>
              </a:rPr>
              <a:t>日間</a:t>
            </a:r>
            <a:r>
              <a:rPr lang="en-US" altLang="ja-JP" sz="1050" dirty="0">
                <a:latin typeface="ＭＳ ゴシック" panose="020B0609070205080204" pitchFamily="49" charset="-128"/>
                <a:ea typeface="ＭＳ ゴシック" panose="020B0609070205080204" pitchFamily="49" charset="-128"/>
              </a:rPr>
              <a:t>(2021/5/17</a:t>
            </a:r>
            <a:r>
              <a:rPr lang="ja-JP" altLang="en-US" sz="1050" dirty="0">
                <a:latin typeface="ＭＳ ゴシック" panose="020B0609070205080204" pitchFamily="49" charset="-128"/>
                <a:ea typeface="ＭＳ ゴシック" panose="020B0609070205080204" pitchFamily="49" charset="-128"/>
              </a:rPr>
              <a:t>～</a:t>
            </a:r>
            <a:r>
              <a:rPr lang="en-US" altLang="ja-JP" sz="1050" dirty="0">
                <a:latin typeface="ＭＳ ゴシック" panose="020B0609070205080204" pitchFamily="49" charset="-128"/>
                <a:ea typeface="ＭＳ ゴシック" panose="020B0609070205080204" pitchFamily="49" charset="-128"/>
              </a:rPr>
              <a:t>2021/5/20)</a:t>
            </a:r>
            <a:r>
              <a:rPr lang="ja-JP" altLang="en-US" sz="1050" dirty="0">
                <a:latin typeface="ＭＳ ゴシック" panose="020B0609070205080204" pitchFamily="49" charset="-128"/>
                <a:ea typeface="ＭＳ ゴシック" panose="020B0609070205080204" pitchFamily="49" charset="-128"/>
              </a:rPr>
              <a:t>のスカム被覆率</a:t>
            </a:r>
            <a:endParaRPr lang="en-US" altLang="ja-JP" sz="1050" dirty="0">
              <a:latin typeface="ＭＳ ゴシック" panose="020B0609070205080204" pitchFamily="49" charset="-128"/>
              <a:ea typeface="ＭＳ ゴシック" panose="020B0609070205080204" pitchFamily="49" charset="-128"/>
            </a:endParaRPr>
          </a:p>
        </p:txBody>
      </p:sp>
      <p:sp>
        <p:nvSpPr>
          <p:cNvPr id="31" name="正方形/長方形 30">
            <a:extLst>
              <a:ext uri="{FF2B5EF4-FFF2-40B4-BE49-F238E27FC236}">
                <a16:creationId xmlns:a16="http://schemas.microsoft.com/office/drawing/2014/main" id="{8DC4CC77-17C2-4760-97EE-A219488E41E9}"/>
              </a:ext>
            </a:extLst>
          </p:cNvPr>
          <p:cNvSpPr/>
          <p:nvPr/>
        </p:nvSpPr>
        <p:spPr>
          <a:xfrm>
            <a:off x="137493" y="690081"/>
            <a:ext cx="14761848" cy="9672602"/>
          </a:xfrm>
          <a:prstGeom prst="rect">
            <a:avLst/>
          </a:prstGeom>
          <a:noFill/>
          <a:ln w="28575">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864">
              <a:latin typeface="ＭＳ ゴシック" panose="020B0609070205080204" pitchFamily="49" charset="-128"/>
              <a:ea typeface="ＭＳ ゴシック" panose="020B0609070205080204" pitchFamily="49" charset="-128"/>
            </a:endParaRPr>
          </a:p>
        </p:txBody>
      </p:sp>
      <p:sp>
        <p:nvSpPr>
          <p:cNvPr id="458" name="テキスト ボックス 457">
            <a:extLst>
              <a:ext uri="{FF2B5EF4-FFF2-40B4-BE49-F238E27FC236}">
                <a16:creationId xmlns:a16="http://schemas.microsoft.com/office/drawing/2014/main" id="{93C30597-AC13-495A-A1D8-4DF1132735FF}"/>
              </a:ext>
            </a:extLst>
          </p:cNvPr>
          <p:cNvSpPr txBox="1"/>
          <p:nvPr/>
        </p:nvSpPr>
        <p:spPr>
          <a:xfrm>
            <a:off x="300360" y="1001316"/>
            <a:ext cx="14436114" cy="1133460"/>
          </a:xfrm>
          <a:prstGeom prst="rect">
            <a:avLst/>
          </a:prstGeom>
          <a:solidFill>
            <a:srgbClr val="FFFFCC"/>
          </a:solidFill>
          <a:ln>
            <a:solidFill>
              <a:srgbClr val="333300"/>
            </a:solidFill>
          </a:ln>
        </p:spPr>
        <p:txBody>
          <a:bodyPr wrap="square" rtlCol="0" anchor="ctr">
            <a:noAutofit/>
          </a:bodyPr>
          <a:lstStyle/>
          <a:p>
            <a:pPr marL="177800" indent="-177800">
              <a:buFont typeface="Wingdings" panose="05000000000000000000" pitchFamily="2" charset="2"/>
              <a:buChar char="n"/>
            </a:pPr>
            <a:r>
              <a:rPr lang="en-US" altLang="ja-JP" sz="1600" dirty="0">
                <a:latin typeface="ＭＳ ゴシック" panose="020B0609070205080204" pitchFamily="49" charset="-128"/>
                <a:ea typeface="ＭＳ ゴシック" panose="020B0609070205080204" pitchFamily="49" charset="-128"/>
              </a:rPr>
              <a:t>AI</a:t>
            </a:r>
            <a:r>
              <a:rPr lang="ja-JP" altLang="en-US" sz="1600" dirty="0">
                <a:latin typeface="ＭＳ ゴシック" panose="020B0609070205080204" pitchFamily="49" charset="-128"/>
                <a:ea typeface="ＭＳ ゴシック" panose="020B0609070205080204" pitchFamily="49" charset="-128"/>
              </a:rPr>
              <a:t>解析によるスカム被覆率について、地点ごとの経時変化、縦断方向の変化を分析することにより、スカム発生および流下または拡散の状況を推定した。</a:t>
            </a:r>
            <a:endParaRPr lang="en-US" altLang="ja-JP" sz="1600" dirty="0">
              <a:latin typeface="ＭＳ ゴシック" panose="020B0609070205080204" pitchFamily="49" charset="-128"/>
              <a:ea typeface="ＭＳ ゴシック" panose="020B0609070205080204" pitchFamily="49" charset="-128"/>
            </a:endParaRPr>
          </a:p>
          <a:p>
            <a:pPr marL="355600">
              <a:spcBef>
                <a:spcPts val="300"/>
              </a:spcBef>
              <a:buFont typeface="Wingdings" panose="05000000000000000000" pitchFamily="2" charset="2"/>
              <a:buChar char="l"/>
            </a:pPr>
            <a:r>
              <a:rPr lang="ja-JP" altLang="en-US" sz="1400" dirty="0">
                <a:latin typeface="ＭＳ ゴシック" panose="020B0609070205080204" pitchFamily="49" charset="-128"/>
                <a:ea typeface="ＭＳ ゴシック" panose="020B0609070205080204" pitchFamily="49" charset="-128"/>
              </a:rPr>
              <a:t>スカム被覆率</a:t>
            </a:r>
            <a:r>
              <a:rPr lang="en-US" altLang="ja-JP" sz="1400" dirty="0">
                <a:latin typeface="ＭＳ ゴシック" panose="020B0609070205080204" pitchFamily="49" charset="-128"/>
                <a:ea typeface="ＭＳ ゴシック" panose="020B0609070205080204" pitchFamily="49" charset="-128"/>
              </a:rPr>
              <a:t>(10</a:t>
            </a:r>
            <a:r>
              <a:rPr lang="ja-JP" altLang="en-US" sz="1400" dirty="0">
                <a:latin typeface="ＭＳ ゴシック" panose="020B0609070205080204" pitchFamily="49" charset="-128"/>
                <a:ea typeface="ＭＳ ゴシック" panose="020B0609070205080204" pitchFamily="49" charset="-128"/>
              </a:rPr>
              <a:t>分毎</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の分布では、</a:t>
            </a:r>
            <a:r>
              <a:rPr lang="en-US" altLang="ja-JP" sz="1400" dirty="0">
                <a:latin typeface="ＭＳ ゴシック" panose="020B0609070205080204" pitchFamily="49" charset="-128"/>
                <a:ea typeface="ＭＳ ゴシック" panose="020B0609070205080204" pitchFamily="49" charset="-128"/>
              </a:rPr>
              <a:t>5/18 6</a:t>
            </a:r>
            <a:r>
              <a:rPr lang="ja-JP" altLang="en-US" sz="1400" dirty="0">
                <a:latin typeface="ＭＳ ゴシック" panose="020B0609070205080204" pitchFamily="49" charset="-128"/>
                <a:ea typeface="ＭＳ ゴシック" panose="020B0609070205080204" pitchFamily="49" charset="-128"/>
              </a:rPr>
              <a:t>時頃に御幸橋～奥田橋付近のスカム</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図中①</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が、水位の低下に伴い</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②</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下流方向へ流下している。</a:t>
            </a:r>
            <a:endParaRPr lang="en-US" altLang="ja-JP" sz="1400" dirty="0">
              <a:latin typeface="ＭＳ ゴシック" panose="020B0609070205080204" pitchFamily="49" charset="-128"/>
              <a:ea typeface="ＭＳ ゴシック" panose="020B0609070205080204" pitchFamily="49" charset="-128"/>
            </a:endParaRPr>
          </a:p>
          <a:p>
            <a:pPr marL="355600">
              <a:spcBef>
                <a:spcPts val="300"/>
              </a:spcBef>
              <a:buFont typeface="Wingdings" panose="05000000000000000000" pitchFamily="2" charset="2"/>
              <a:buChar char="l"/>
            </a:pPr>
            <a:r>
              <a:rPr lang="ja-JP" altLang="en-US" sz="1400" dirty="0">
                <a:latin typeface="ＭＳ ゴシック" panose="020B0609070205080204" pitchFamily="49" charset="-128"/>
                <a:ea typeface="ＭＳ ゴシック" panose="020B0609070205080204" pitchFamily="49" charset="-128"/>
              </a:rPr>
              <a:t>スカム被覆率の時系列変化を地点ごとに抽出すると、</a:t>
            </a:r>
            <a:r>
              <a:rPr lang="en-US" altLang="ja-JP" sz="1400" dirty="0">
                <a:latin typeface="ＭＳ ゴシック" panose="020B0609070205080204" pitchFamily="49" charset="-128"/>
                <a:ea typeface="ＭＳ ゴシック" panose="020B0609070205080204" pitchFamily="49" charset="-128"/>
              </a:rPr>
              <a:t>5/18 11</a:t>
            </a:r>
            <a:r>
              <a:rPr lang="ja-JP" altLang="en-US" sz="1400" dirty="0">
                <a:latin typeface="ＭＳ ゴシック" panose="020B0609070205080204" pitchFamily="49" charset="-128"/>
                <a:ea typeface="ＭＳ ゴシック" panose="020B0609070205080204" pitchFamily="49" charset="-128"/>
              </a:rPr>
              <a:t>時頃に大池橋付近で発生したと推定されるスカム</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③</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が</a:t>
            </a:r>
            <a:r>
              <a:rPr lang="en-US" altLang="ja-JP" sz="1400" dirty="0">
                <a:latin typeface="ＭＳ ゴシック" panose="020B0609070205080204" pitchFamily="49" charset="-128"/>
                <a:ea typeface="ＭＳ ゴシック" panose="020B0609070205080204" pitchFamily="49" charset="-128"/>
              </a:rPr>
              <a:t>15</a:t>
            </a:r>
            <a:r>
              <a:rPr lang="ja-JP" altLang="en-US" sz="1400" dirty="0">
                <a:latin typeface="ＭＳ ゴシック" panose="020B0609070205080204" pitchFamily="49" charset="-128"/>
                <a:ea typeface="ＭＳ ゴシック" panose="020B0609070205080204" pitchFamily="49" charset="-128"/>
              </a:rPr>
              <a:t>時過ぎに中本橋へ流達した</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④</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と推定された。</a:t>
            </a:r>
            <a:endParaRPr lang="en-US" altLang="ja-JP" sz="1400" dirty="0">
              <a:latin typeface="ＭＳ ゴシック" panose="020B0609070205080204" pitchFamily="49" charset="-128"/>
              <a:ea typeface="ＭＳ ゴシック" panose="020B0609070205080204" pitchFamily="49" charset="-128"/>
            </a:endParaRPr>
          </a:p>
          <a:p>
            <a:pPr marL="355600">
              <a:spcBef>
                <a:spcPts val="300"/>
              </a:spcBef>
              <a:buFont typeface="Wingdings" panose="05000000000000000000" pitchFamily="2" charset="2"/>
              <a:buChar char="l"/>
            </a:pPr>
            <a:r>
              <a:rPr lang="ja-JP" altLang="en-US" sz="1400" dirty="0">
                <a:latin typeface="ＭＳ ゴシック" panose="020B0609070205080204" pitchFamily="49" charset="-128"/>
                <a:ea typeface="ＭＳ ゴシック" panose="020B0609070205080204" pitchFamily="49" charset="-128"/>
              </a:rPr>
              <a:t>また、</a:t>
            </a:r>
            <a:r>
              <a:rPr lang="en-US" altLang="ja-JP" sz="1400" dirty="0">
                <a:latin typeface="ＭＳ ゴシック" panose="020B0609070205080204" pitchFamily="49" charset="-128"/>
                <a:ea typeface="ＭＳ ゴシック" panose="020B0609070205080204" pitchFamily="49" charset="-128"/>
              </a:rPr>
              <a:t>5/18 6</a:t>
            </a:r>
            <a:r>
              <a:rPr lang="ja-JP" altLang="en-US" sz="1400" dirty="0">
                <a:latin typeface="ＭＳ ゴシック" panose="020B0609070205080204" pitchFamily="49" charset="-128"/>
                <a:ea typeface="ＭＳ ゴシック" panose="020B0609070205080204" pitchFamily="49" charset="-128"/>
              </a:rPr>
              <a:t>時頃に万才橋で発生したと推定されるスカム</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⑤</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も下流へ流下し、丸一橋～中本橋付近に流下したと推定された。</a:t>
            </a:r>
          </a:p>
        </p:txBody>
      </p:sp>
      <p:sp>
        <p:nvSpPr>
          <p:cNvPr id="382" name="上矢印 381"/>
          <p:cNvSpPr/>
          <p:nvPr/>
        </p:nvSpPr>
        <p:spPr>
          <a:xfrm rot="11345575">
            <a:off x="12820673" y="3000504"/>
            <a:ext cx="360146" cy="7036145"/>
          </a:xfrm>
          <a:prstGeom prst="upArrow">
            <a:avLst/>
          </a:prstGeom>
          <a:solidFill>
            <a:srgbClr val="FF66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8" name="グループ化 37"/>
          <p:cNvGrpSpPr/>
          <p:nvPr/>
        </p:nvGrpSpPr>
        <p:grpSpPr>
          <a:xfrm>
            <a:off x="11378849" y="2649319"/>
            <a:ext cx="3450964" cy="7682986"/>
            <a:chOff x="11378849" y="2598519"/>
            <a:chExt cx="3450964" cy="7682986"/>
          </a:xfrm>
        </p:grpSpPr>
        <p:pic>
          <p:nvPicPr>
            <p:cNvPr id="37" name="図 36"/>
            <p:cNvPicPr>
              <a:picLocks noChangeAspect="1"/>
            </p:cNvPicPr>
            <p:nvPr/>
          </p:nvPicPr>
          <p:blipFill>
            <a:blip r:embed="rId3"/>
            <a:stretch>
              <a:fillRect/>
            </a:stretch>
          </p:blipFill>
          <p:spPr>
            <a:xfrm>
              <a:off x="11378849" y="2880199"/>
              <a:ext cx="3369600" cy="7401306"/>
            </a:xfrm>
            <a:prstGeom prst="rect">
              <a:avLst/>
            </a:prstGeom>
          </p:spPr>
        </p:pic>
        <p:grpSp>
          <p:nvGrpSpPr>
            <p:cNvPr id="26" name="グループ化 25"/>
            <p:cNvGrpSpPr/>
            <p:nvPr/>
          </p:nvGrpSpPr>
          <p:grpSpPr>
            <a:xfrm>
              <a:off x="11712737" y="2598519"/>
              <a:ext cx="2645589" cy="7567175"/>
              <a:chOff x="11712737" y="984101"/>
              <a:chExt cx="2645589" cy="7874185"/>
            </a:xfrm>
          </p:grpSpPr>
          <p:grpSp>
            <p:nvGrpSpPr>
              <p:cNvPr id="25" name="グループ化 24"/>
              <p:cNvGrpSpPr/>
              <p:nvPr/>
            </p:nvGrpSpPr>
            <p:grpSpPr>
              <a:xfrm>
                <a:off x="11712737" y="984101"/>
                <a:ext cx="2645589" cy="424213"/>
                <a:chOff x="11712737" y="984101"/>
                <a:chExt cx="2645589" cy="424213"/>
              </a:xfrm>
            </p:grpSpPr>
            <p:sp>
              <p:nvSpPr>
                <p:cNvPr id="427" name="テキスト ボックス 1171"/>
                <p:cNvSpPr txBox="1"/>
                <p:nvPr/>
              </p:nvSpPr>
              <p:spPr>
                <a:xfrm>
                  <a:off x="14209485" y="999591"/>
                  <a:ext cx="148841" cy="408722"/>
                </a:xfrm>
                <a:prstGeom prst="rect">
                  <a:avLst/>
                </a:prstGeom>
                <a:noFill/>
                <a:ln w="6350">
                  <a:noFill/>
                </a:ln>
              </p:spPr>
              <p:txBody>
                <a:bodyPr rot="0" spcFirstLastPara="0" vert="eaVert" wrap="square" lIns="0" tIns="0" rIns="0" bIns="0" numCol="1" spcCol="0" rtlCol="0" fromWordArt="0" anchor="ctr" anchorCtr="0" forceAA="0" compatLnSpc="1">
                  <a:prstTxWarp prst="textNoShape">
                    <a:avLst/>
                  </a:prstTxWarp>
                  <a:noAutofit/>
                </a:bodyPr>
                <a:lstStyle/>
                <a:p>
                  <a:pPr>
                    <a:spcAft>
                      <a:spcPts val="0"/>
                    </a:spcAft>
                  </a:pP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庚申橋</a:t>
                  </a:r>
                  <a:endParaRPr lang="ja-JP" sz="7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28" name="テキスト ボックス 1171"/>
                <p:cNvSpPr txBox="1"/>
                <p:nvPr/>
              </p:nvSpPr>
              <p:spPr>
                <a:xfrm>
                  <a:off x="13949027" y="999591"/>
                  <a:ext cx="148841" cy="408723"/>
                </a:xfrm>
                <a:prstGeom prst="rect">
                  <a:avLst/>
                </a:prstGeom>
                <a:noFill/>
                <a:ln w="6350">
                  <a:noFill/>
                </a:ln>
              </p:spPr>
              <p:txBody>
                <a:bodyPr rot="0" spcFirstLastPara="0" vert="eaVert" wrap="square" lIns="0" tIns="0" rIns="0" bIns="0" numCol="1" spcCol="0" rtlCol="0" fromWordArt="0" anchor="ctr" anchorCtr="0" forceAA="0" compatLnSpc="1">
                  <a:prstTxWarp prst="textNoShape">
                    <a:avLst/>
                  </a:prstTxWarp>
                  <a:noAutofit/>
                </a:bodyPr>
                <a:lstStyle/>
                <a:p>
                  <a:pPr>
                    <a:spcAft>
                      <a:spcPts val="0"/>
                    </a:spcAft>
                  </a:pP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開橋</a:t>
                  </a:r>
                  <a:endParaRPr lang="ja-JP" sz="7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29" name="テキスト ボックス 1171"/>
                <p:cNvSpPr txBox="1"/>
                <p:nvPr/>
              </p:nvSpPr>
              <p:spPr>
                <a:xfrm>
                  <a:off x="13737415" y="999591"/>
                  <a:ext cx="148841" cy="408723"/>
                </a:xfrm>
                <a:prstGeom prst="rect">
                  <a:avLst/>
                </a:prstGeom>
                <a:noFill/>
                <a:ln w="6350">
                  <a:noFill/>
                </a:ln>
              </p:spPr>
              <p:txBody>
                <a:bodyPr rot="0" spcFirstLastPara="0" vert="eaVert" wrap="square" lIns="0" tIns="0" rIns="0" bIns="0" numCol="1" spcCol="0" rtlCol="0" fromWordArt="0" anchor="ctr" anchorCtr="0" forceAA="0" compatLnSpc="1">
                  <a:prstTxWarp prst="textNoShape">
                    <a:avLst/>
                  </a:prstTxWarp>
                  <a:noAutofit/>
                </a:bodyPr>
                <a:lstStyle/>
                <a:p>
                  <a:pPr>
                    <a:spcAft>
                      <a:spcPts val="0"/>
                    </a:spcAft>
                  </a:pP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大池橋</a:t>
                  </a:r>
                  <a:endParaRPr lang="ja-JP" sz="7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30" name="テキスト ボックス 1171"/>
                <p:cNvSpPr txBox="1"/>
                <p:nvPr/>
              </p:nvSpPr>
              <p:spPr>
                <a:xfrm>
                  <a:off x="13642002" y="999591"/>
                  <a:ext cx="147600" cy="408723"/>
                </a:xfrm>
                <a:prstGeom prst="rect">
                  <a:avLst/>
                </a:prstGeom>
                <a:noFill/>
                <a:ln w="6350">
                  <a:noFill/>
                </a:ln>
              </p:spPr>
              <p:txBody>
                <a:bodyPr rot="0" spcFirstLastPara="0" vert="eaVert" wrap="square" lIns="0" tIns="0" rIns="0" bIns="0" numCol="1" spcCol="0" rtlCol="0" fromWordArt="0" anchor="ctr" anchorCtr="0" forceAA="0" compatLnSpc="1">
                  <a:prstTxWarp prst="textNoShape">
                    <a:avLst/>
                  </a:prstTxWarp>
                  <a:noAutofit/>
                </a:bodyPr>
                <a:lstStyle/>
                <a:p>
                  <a:pPr>
                    <a:spcAft>
                      <a:spcPts val="0"/>
                    </a:spcAft>
                  </a:pP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万才橋</a:t>
                  </a:r>
                  <a:endParaRPr lang="ja-JP" sz="7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32" name="テキスト ボックス 1171"/>
                <p:cNvSpPr txBox="1"/>
                <p:nvPr/>
              </p:nvSpPr>
              <p:spPr>
                <a:xfrm>
                  <a:off x="13551862" y="999591"/>
                  <a:ext cx="148841" cy="408723"/>
                </a:xfrm>
                <a:prstGeom prst="rect">
                  <a:avLst/>
                </a:prstGeom>
                <a:noFill/>
                <a:ln w="6350">
                  <a:noFill/>
                </a:ln>
              </p:spPr>
              <p:txBody>
                <a:bodyPr rot="0" spcFirstLastPara="0" vert="eaVert" wrap="square" lIns="0" tIns="0" rIns="0" bIns="0" numCol="1" spcCol="0" rtlCol="0" fromWordArt="0" anchor="ctr" anchorCtr="0" forceAA="0" compatLnSpc="1">
                  <a:prstTxWarp prst="textNoShape">
                    <a:avLst/>
                  </a:prstTxWarp>
                  <a:noAutofit/>
                </a:bodyPr>
                <a:lstStyle/>
                <a:p>
                  <a:pPr>
                    <a:spcAft>
                      <a:spcPts val="0"/>
                    </a:spcAft>
                  </a:pP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奥田橋</a:t>
                  </a:r>
                  <a:endParaRPr lang="ja-JP" sz="7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33" name="テキスト ボックス 1171"/>
                <p:cNvSpPr txBox="1"/>
                <p:nvPr/>
              </p:nvSpPr>
              <p:spPr>
                <a:xfrm>
                  <a:off x="13392207" y="999591"/>
                  <a:ext cx="148841" cy="408723"/>
                </a:xfrm>
                <a:prstGeom prst="rect">
                  <a:avLst/>
                </a:prstGeom>
                <a:noFill/>
                <a:ln w="6350">
                  <a:noFill/>
                </a:ln>
              </p:spPr>
              <p:txBody>
                <a:bodyPr rot="0" spcFirstLastPara="0" vert="eaVert" wrap="square" lIns="0" tIns="0" rIns="0" bIns="0" numCol="1" spcCol="0" rtlCol="0" fromWordArt="0" anchor="ctr" anchorCtr="0" forceAA="0" compatLnSpc="1">
                  <a:prstTxWarp prst="textNoShape">
                    <a:avLst/>
                  </a:prstTxWarp>
                  <a:noAutofit/>
                </a:bodyPr>
                <a:lstStyle/>
                <a:p>
                  <a:pPr>
                    <a:spcAft>
                      <a:spcPts val="0"/>
                    </a:spcAft>
                  </a:pP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御幸橋</a:t>
                  </a:r>
                  <a:endParaRPr lang="ja-JP" sz="7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34" name="テキスト ボックス 1171"/>
                <p:cNvSpPr txBox="1"/>
                <p:nvPr/>
              </p:nvSpPr>
              <p:spPr>
                <a:xfrm>
                  <a:off x="13251530" y="999591"/>
                  <a:ext cx="148841" cy="408723"/>
                </a:xfrm>
                <a:prstGeom prst="rect">
                  <a:avLst/>
                </a:prstGeom>
                <a:noFill/>
                <a:ln w="6350">
                  <a:noFill/>
                </a:ln>
              </p:spPr>
              <p:txBody>
                <a:bodyPr rot="0" spcFirstLastPara="0" vert="eaVert" wrap="square" lIns="0" tIns="0" rIns="0" bIns="0" numCol="1" spcCol="0" rtlCol="0" fromWordArt="0" anchor="ctr" anchorCtr="0" forceAA="0" compatLnSpc="1">
                  <a:prstTxWarp prst="textNoShape">
                    <a:avLst/>
                  </a:prstTxWarp>
                  <a:noAutofit/>
                </a:bodyPr>
                <a:lstStyle/>
                <a:p>
                  <a:pPr>
                    <a:spcAft>
                      <a:spcPts val="0"/>
                    </a:spcAft>
                  </a:pP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千歳橋</a:t>
                  </a:r>
                  <a:endParaRPr lang="ja-JP" sz="7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35" name="テキスト ボックス 1171"/>
                <p:cNvSpPr txBox="1"/>
                <p:nvPr/>
              </p:nvSpPr>
              <p:spPr>
                <a:xfrm>
                  <a:off x="13118786" y="999591"/>
                  <a:ext cx="148841" cy="408723"/>
                </a:xfrm>
                <a:prstGeom prst="rect">
                  <a:avLst/>
                </a:prstGeom>
                <a:noFill/>
                <a:ln w="6350">
                  <a:noFill/>
                </a:ln>
              </p:spPr>
              <p:txBody>
                <a:bodyPr rot="0" spcFirstLastPara="0" vert="eaVert" wrap="square" lIns="0" tIns="0" rIns="0" bIns="0" numCol="1" spcCol="0" rtlCol="0" fromWordArt="0" anchor="ctr" anchorCtr="0" forceAA="0" compatLnSpc="1">
                  <a:prstTxWarp prst="textNoShape">
                    <a:avLst/>
                  </a:prstTxWarp>
                  <a:noAutofit/>
                </a:bodyPr>
                <a:lstStyle/>
                <a:p>
                  <a:pPr>
                    <a:spcAft>
                      <a:spcPts val="0"/>
                    </a:spcAft>
                  </a:pP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南弁天橋</a:t>
                  </a:r>
                  <a:endParaRPr lang="ja-JP" sz="7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36" name="テキスト ボックス 1171"/>
                <p:cNvSpPr txBox="1"/>
                <p:nvPr/>
              </p:nvSpPr>
              <p:spPr>
                <a:xfrm>
                  <a:off x="13013360" y="999591"/>
                  <a:ext cx="148841" cy="408723"/>
                </a:xfrm>
                <a:prstGeom prst="rect">
                  <a:avLst/>
                </a:prstGeom>
                <a:noFill/>
                <a:ln w="6350">
                  <a:noFill/>
                </a:ln>
              </p:spPr>
              <p:txBody>
                <a:bodyPr rot="0" spcFirstLastPara="0" vert="eaVert" wrap="square" lIns="0" tIns="0" rIns="0" bIns="0" numCol="1" spcCol="0" rtlCol="0" fromWordArt="0" anchor="ctr" anchorCtr="0" forceAA="0" compatLnSpc="1">
                  <a:prstTxWarp prst="textNoShape">
                    <a:avLst/>
                  </a:prstTxWarp>
                  <a:noAutofit/>
                </a:bodyPr>
                <a:lstStyle/>
                <a:p>
                  <a:pPr>
                    <a:spcAft>
                      <a:spcPts val="0"/>
                    </a:spcAft>
                  </a:pP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剣橋</a:t>
                  </a:r>
                  <a:endParaRPr lang="ja-JP" sz="7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37" name="テキスト ボックス 1171"/>
                <p:cNvSpPr txBox="1"/>
                <p:nvPr/>
              </p:nvSpPr>
              <p:spPr>
                <a:xfrm>
                  <a:off x="12807563" y="999591"/>
                  <a:ext cx="148841" cy="408723"/>
                </a:xfrm>
                <a:prstGeom prst="rect">
                  <a:avLst/>
                </a:prstGeom>
                <a:noFill/>
                <a:ln w="6350">
                  <a:noFill/>
                </a:ln>
              </p:spPr>
              <p:txBody>
                <a:bodyPr rot="0" spcFirstLastPara="0" vert="eaVert" wrap="square" lIns="0" tIns="0" rIns="0" bIns="0" numCol="1" spcCol="0" rtlCol="0" fromWordArt="0" anchor="ctr" anchorCtr="0" forceAA="0" compatLnSpc="1">
                  <a:prstTxWarp prst="textNoShape">
                    <a:avLst/>
                  </a:prstTxWarp>
                  <a:noAutofit/>
                </a:bodyPr>
                <a:lstStyle/>
                <a:p>
                  <a:pPr>
                    <a:spcAft>
                      <a:spcPts val="0"/>
                    </a:spcAft>
                  </a:pP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丸一橋</a:t>
                  </a:r>
                  <a:endParaRPr lang="ja-JP" sz="7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38" name="テキスト ボックス 1171"/>
                <p:cNvSpPr txBox="1"/>
                <p:nvPr/>
              </p:nvSpPr>
              <p:spPr>
                <a:xfrm>
                  <a:off x="12549053" y="999591"/>
                  <a:ext cx="148841" cy="408723"/>
                </a:xfrm>
                <a:prstGeom prst="rect">
                  <a:avLst/>
                </a:prstGeom>
                <a:noFill/>
                <a:ln w="6350">
                  <a:noFill/>
                </a:ln>
              </p:spPr>
              <p:txBody>
                <a:bodyPr rot="0" spcFirstLastPara="0" vert="eaVert" wrap="square" lIns="0" tIns="0" rIns="0" bIns="0" numCol="1" spcCol="0" rtlCol="0" fromWordArt="0" anchor="ctr" anchorCtr="0" forceAA="0" compatLnSpc="1">
                  <a:prstTxWarp prst="textNoShape">
                    <a:avLst/>
                  </a:prstTxWarp>
                  <a:noAutofit/>
                </a:bodyPr>
                <a:lstStyle/>
                <a:p>
                  <a:pPr>
                    <a:spcAft>
                      <a:spcPts val="0"/>
                    </a:spcAft>
                  </a:pP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中本橋</a:t>
                  </a:r>
                  <a:endParaRPr lang="ja-JP" sz="7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39" name="テキスト ボックス 1171"/>
                <p:cNvSpPr txBox="1"/>
                <p:nvPr/>
              </p:nvSpPr>
              <p:spPr>
                <a:xfrm>
                  <a:off x="12265102" y="999591"/>
                  <a:ext cx="148841" cy="408723"/>
                </a:xfrm>
                <a:prstGeom prst="rect">
                  <a:avLst/>
                </a:prstGeom>
                <a:noFill/>
                <a:ln w="6350">
                  <a:noFill/>
                </a:ln>
              </p:spPr>
              <p:txBody>
                <a:bodyPr rot="0" spcFirstLastPara="0" vert="eaVert" wrap="square" lIns="0" tIns="0" rIns="0" bIns="0" numCol="1" spcCol="0" rtlCol="0" fromWordArt="0" anchor="ctr" anchorCtr="0" forceAA="0" compatLnSpc="1">
                  <a:prstTxWarp prst="textNoShape">
                    <a:avLst/>
                  </a:prstTxWarp>
                  <a:noAutofit/>
                </a:bodyPr>
                <a:lstStyle/>
                <a:p>
                  <a:pPr>
                    <a:spcAft>
                      <a:spcPts val="0"/>
                    </a:spcAft>
                  </a:pP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日吉橋</a:t>
                  </a:r>
                  <a:endParaRPr lang="ja-JP" sz="7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40" name="テキスト ボックス 1171"/>
                <p:cNvSpPr txBox="1"/>
                <p:nvPr/>
              </p:nvSpPr>
              <p:spPr>
                <a:xfrm>
                  <a:off x="12103658" y="999591"/>
                  <a:ext cx="148841" cy="408723"/>
                </a:xfrm>
                <a:prstGeom prst="rect">
                  <a:avLst/>
                </a:prstGeom>
                <a:noFill/>
                <a:ln w="6350">
                  <a:noFill/>
                </a:ln>
              </p:spPr>
              <p:txBody>
                <a:bodyPr rot="0" spcFirstLastPara="0" vert="eaVert" wrap="square" lIns="0" tIns="0" rIns="0" bIns="0" numCol="1" spcCol="0" rtlCol="0" fromWordArt="0" anchor="ctr" anchorCtr="0" forceAA="0" compatLnSpc="1">
                  <a:prstTxWarp prst="textNoShape">
                    <a:avLst/>
                  </a:prstTxWarp>
                  <a:noAutofit/>
                </a:bodyPr>
                <a:lstStyle/>
                <a:p>
                  <a:pPr>
                    <a:spcAft>
                      <a:spcPts val="0"/>
                    </a:spcAft>
                  </a:pP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衛門橋</a:t>
                  </a:r>
                  <a:endParaRPr lang="ja-JP" sz="7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41" name="テキスト ボックス 1171"/>
                <p:cNvSpPr txBox="1"/>
                <p:nvPr/>
              </p:nvSpPr>
              <p:spPr>
                <a:xfrm>
                  <a:off x="11931683" y="999591"/>
                  <a:ext cx="148841" cy="408723"/>
                </a:xfrm>
                <a:prstGeom prst="rect">
                  <a:avLst/>
                </a:prstGeom>
                <a:noFill/>
                <a:ln w="6350">
                  <a:noFill/>
                </a:ln>
              </p:spPr>
              <p:txBody>
                <a:bodyPr rot="0" spcFirstLastPara="0" vert="eaVert" wrap="square" lIns="0" tIns="0" rIns="0" bIns="0" numCol="1" spcCol="0" rtlCol="0" fromWordArt="0" anchor="ctr" anchorCtr="0" forceAA="0" compatLnSpc="1">
                  <a:prstTxWarp prst="textNoShape">
                    <a:avLst/>
                  </a:prstTxWarp>
                  <a:noAutofit/>
                </a:bodyPr>
                <a:lstStyle/>
                <a:p>
                  <a:pPr>
                    <a:spcAft>
                      <a:spcPts val="0"/>
                    </a:spcAft>
                  </a:pP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城見橋</a:t>
                  </a:r>
                  <a:endParaRPr lang="ja-JP" sz="7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22" name="グループ化 21"/>
                <p:cNvGrpSpPr/>
                <p:nvPr/>
              </p:nvGrpSpPr>
              <p:grpSpPr>
                <a:xfrm>
                  <a:off x="11712737" y="984101"/>
                  <a:ext cx="147600" cy="317835"/>
                  <a:chOff x="11683031" y="1196486"/>
                  <a:chExt cx="147600" cy="317835"/>
                </a:xfrm>
                <a:noFill/>
              </p:grpSpPr>
              <p:sp>
                <p:nvSpPr>
                  <p:cNvPr id="442" name="テキスト ボックス 1171"/>
                  <p:cNvSpPr txBox="1"/>
                  <p:nvPr/>
                </p:nvSpPr>
                <p:spPr>
                  <a:xfrm>
                    <a:off x="11683031" y="1300676"/>
                    <a:ext cx="147600" cy="213645"/>
                  </a:xfrm>
                  <a:prstGeom prst="rect">
                    <a:avLst/>
                  </a:prstGeom>
                  <a:grpFill/>
                  <a:ln w="6350">
                    <a:noFill/>
                  </a:ln>
                </p:spPr>
                <p:txBody>
                  <a:bodyPr rot="0" spcFirstLastPara="0" vert="eaVert" wrap="square" lIns="0" tIns="0" rIns="0" bIns="0" numCol="1" spcCol="0" rtlCol="0" fromWordArt="0" anchor="ctr" anchorCtr="0" forceAA="0" compatLnSpc="1">
                    <a:prstTxWarp prst="textNoShape">
                      <a:avLst/>
                    </a:prstTxWarp>
                    <a:noAutofit/>
                  </a:bodyPr>
                  <a:lstStyle/>
                  <a:p>
                    <a:pPr>
                      <a:spcAft>
                        <a:spcPts val="0"/>
                      </a:spcAft>
                    </a:pP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上流</a:t>
                    </a:r>
                    <a:endParaRPr lang="ja-JP" sz="7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43" name="テキスト ボックス 1171"/>
                  <p:cNvSpPr txBox="1"/>
                  <p:nvPr/>
                </p:nvSpPr>
                <p:spPr>
                  <a:xfrm>
                    <a:off x="11683032" y="1196486"/>
                    <a:ext cx="147336" cy="113898"/>
                  </a:xfrm>
                  <a:prstGeom prst="rect">
                    <a:avLst/>
                  </a:prstGeom>
                  <a:grp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spcAft>
                        <a:spcPts val="0"/>
                      </a:spcAft>
                    </a:pPr>
                    <a:r>
                      <a:rPr lang="en-US" altLang="ja-JP" sz="700" kern="100" dirty="0">
                        <a:latin typeface="Meiryo UI" panose="020B0604030504040204" pitchFamily="50" charset="-128"/>
                        <a:ea typeface="Meiryo UI" panose="020B0604030504040204" pitchFamily="50" charset="-128"/>
                        <a:cs typeface="Times New Roman" panose="02020603050405020304" pitchFamily="18" charset="0"/>
                      </a:rPr>
                      <a:t>JR</a:t>
                    </a:r>
                    <a:endParaRPr lang="ja-JP" sz="7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grpSp>
          </p:grpSp>
          <p:grpSp>
            <p:nvGrpSpPr>
              <p:cNvPr id="24" name="グループ化 23"/>
              <p:cNvGrpSpPr/>
              <p:nvPr/>
            </p:nvGrpSpPr>
            <p:grpSpPr>
              <a:xfrm>
                <a:off x="11791358" y="1290864"/>
                <a:ext cx="2501607" cy="7567422"/>
                <a:chOff x="11791358" y="1290864"/>
                <a:chExt cx="2501607" cy="7567422"/>
              </a:xfrm>
            </p:grpSpPr>
            <p:sp>
              <p:nvSpPr>
                <p:cNvPr id="23" name="フリーフォーム 22"/>
                <p:cNvSpPr/>
                <p:nvPr/>
              </p:nvSpPr>
              <p:spPr>
                <a:xfrm>
                  <a:off x="11791358" y="1290864"/>
                  <a:ext cx="0" cy="7560000"/>
                </a:xfrm>
                <a:custGeom>
                  <a:avLst/>
                  <a:gdLst>
                    <a:gd name="connsiteX0" fmla="*/ 0 w 0"/>
                    <a:gd name="connsiteY0" fmla="*/ 0 h 7503886"/>
                    <a:gd name="connsiteX1" fmla="*/ 0 w 0"/>
                    <a:gd name="connsiteY1" fmla="*/ 7503886 h 7503886"/>
                  </a:gdLst>
                  <a:ahLst/>
                  <a:cxnLst>
                    <a:cxn ang="0">
                      <a:pos x="connsiteX0" y="connsiteY0"/>
                    </a:cxn>
                    <a:cxn ang="0">
                      <a:pos x="connsiteX1" y="connsiteY1"/>
                    </a:cxn>
                  </a:cxnLst>
                  <a:rect l="l" t="t" r="r" b="b"/>
                  <a:pathLst>
                    <a:path h="7503886">
                      <a:moveTo>
                        <a:pt x="0" y="0"/>
                      </a:moveTo>
                      <a:lnTo>
                        <a:pt x="0" y="7503886"/>
                      </a:lnTo>
                    </a:path>
                  </a:pathLst>
                </a:custGeom>
                <a:noFill/>
                <a:ln w="9525" cap="rnd">
                  <a:solidFill>
                    <a:srgbClr val="3D6CC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4" name="フリーフォーム 443"/>
                <p:cNvSpPr/>
                <p:nvPr/>
              </p:nvSpPr>
              <p:spPr>
                <a:xfrm>
                  <a:off x="11999161" y="1290864"/>
                  <a:ext cx="0" cy="7560000"/>
                </a:xfrm>
                <a:custGeom>
                  <a:avLst/>
                  <a:gdLst>
                    <a:gd name="connsiteX0" fmla="*/ 0 w 0"/>
                    <a:gd name="connsiteY0" fmla="*/ 0 h 7503886"/>
                    <a:gd name="connsiteX1" fmla="*/ 0 w 0"/>
                    <a:gd name="connsiteY1" fmla="*/ 7503886 h 7503886"/>
                  </a:gdLst>
                  <a:ahLst/>
                  <a:cxnLst>
                    <a:cxn ang="0">
                      <a:pos x="connsiteX0" y="connsiteY0"/>
                    </a:cxn>
                    <a:cxn ang="0">
                      <a:pos x="connsiteX1" y="connsiteY1"/>
                    </a:cxn>
                  </a:cxnLst>
                  <a:rect l="l" t="t" r="r" b="b"/>
                  <a:pathLst>
                    <a:path h="7503886">
                      <a:moveTo>
                        <a:pt x="0" y="0"/>
                      </a:moveTo>
                      <a:lnTo>
                        <a:pt x="0" y="7503886"/>
                      </a:lnTo>
                    </a:path>
                  </a:pathLst>
                </a:custGeom>
                <a:noFill/>
                <a:ln w="9525" cap="rnd">
                  <a:solidFill>
                    <a:srgbClr val="3D6CC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5" name="フリーフォーム 444"/>
                <p:cNvSpPr/>
                <p:nvPr/>
              </p:nvSpPr>
              <p:spPr>
                <a:xfrm>
                  <a:off x="12187451" y="1290864"/>
                  <a:ext cx="0" cy="7560000"/>
                </a:xfrm>
                <a:custGeom>
                  <a:avLst/>
                  <a:gdLst>
                    <a:gd name="connsiteX0" fmla="*/ 0 w 0"/>
                    <a:gd name="connsiteY0" fmla="*/ 0 h 7503886"/>
                    <a:gd name="connsiteX1" fmla="*/ 0 w 0"/>
                    <a:gd name="connsiteY1" fmla="*/ 7503886 h 7503886"/>
                  </a:gdLst>
                  <a:ahLst/>
                  <a:cxnLst>
                    <a:cxn ang="0">
                      <a:pos x="connsiteX0" y="connsiteY0"/>
                    </a:cxn>
                    <a:cxn ang="0">
                      <a:pos x="connsiteX1" y="connsiteY1"/>
                    </a:cxn>
                  </a:cxnLst>
                  <a:rect l="l" t="t" r="r" b="b"/>
                  <a:pathLst>
                    <a:path h="7503886">
                      <a:moveTo>
                        <a:pt x="0" y="0"/>
                      </a:moveTo>
                      <a:lnTo>
                        <a:pt x="0" y="7503886"/>
                      </a:lnTo>
                    </a:path>
                  </a:pathLst>
                </a:custGeom>
                <a:noFill/>
                <a:ln w="9525" cap="rnd">
                  <a:solidFill>
                    <a:srgbClr val="3D6CC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6" name="フリーフォーム 445"/>
                <p:cNvSpPr/>
                <p:nvPr/>
              </p:nvSpPr>
              <p:spPr>
                <a:xfrm>
                  <a:off x="12358572" y="1290864"/>
                  <a:ext cx="0" cy="7560000"/>
                </a:xfrm>
                <a:custGeom>
                  <a:avLst/>
                  <a:gdLst>
                    <a:gd name="connsiteX0" fmla="*/ 0 w 0"/>
                    <a:gd name="connsiteY0" fmla="*/ 0 h 7503886"/>
                    <a:gd name="connsiteX1" fmla="*/ 0 w 0"/>
                    <a:gd name="connsiteY1" fmla="*/ 7503886 h 7503886"/>
                  </a:gdLst>
                  <a:ahLst/>
                  <a:cxnLst>
                    <a:cxn ang="0">
                      <a:pos x="connsiteX0" y="connsiteY0"/>
                    </a:cxn>
                    <a:cxn ang="0">
                      <a:pos x="connsiteX1" y="connsiteY1"/>
                    </a:cxn>
                  </a:cxnLst>
                  <a:rect l="l" t="t" r="r" b="b"/>
                  <a:pathLst>
                    <a:path h="7503886">
                      <a:moveTo>
                        <a:pt x="0" y="0"/>
                      </a:moveTo>
                      <a:lnTo>
                        <a:pt x="0" y="7503886"/>
                      </a:lnTo>
                    </a:path>
                  </a:pathLst>
                </a:custGeom>
                <a:noFill/>
                <a:ln w="9525" cap="rnd">
                  <a:solidFill>
                    <a:srgbClr val="3D6CC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7" name="フリーフォーム 446"/>
                <p:cNvSpPr/>
                <p:nvPr/>
              </p:nvSpPr>
              <p:spPr>
                <a:xfrm>
                  <a:off x="12881983" y="1290864"/>
                  <a:ext cx="0" cy="7560000"/>
                </a:xfrm>
                <a:custGeom>
                  <a:avLst/>
                  <a:gdLst>
                    <a:gd name="connsiteX0" fmla="*/ 0 w 0"/>
                    <a:gd name="connsiteY0" fmla="*/ 0 h 7503886"/>
                    <a:gd name="connsiteX1" fmla="*/ 0 w 0"/>
                    <a:gd name="connsiteY1" fmla="*/ 7503886 h 7503886"/>
                  </a:gdLst>
                  <a:ahLst/>
                  <a:cxnLst>
                    <a:cxn ang="0">
                      <a:pos x="connsiteX0" y="connsiteY0"/>
                    </a:cxn>
                    <a:cxn ang="0">
                      <a:pos x="connsiteX1" y="connsiteY1"/>
                    </a:cxn>
                  </a:cxnLst>
                  <a:rect l="l" t="t" r="r" b="b"/>
                  <a:pathLst>
                    <a:path h="7503886">
                      <a:moveTo>
                        <a:pt x="0" y="0"/>
                      </a:moveTo>
                      <a:lnTo>
                        <a:pt x="0" y="7503886"/>
                      </a:lnTo>
                    </a:path>
                  </a:pathLst>
                </a:custGeom>
                <a:noFill/>
                <a:ln w="9525" cap="rnd">
                  <a:solidFill>
                    <a:srgbClr val="3D6CC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8" name="フリーフォーム 447"/>
                <p:cNvSpPr/>
                <p:nvPr/>
              </p:nvSpPr>
              <p:spPr>
                <a:xfrm>
                  <a:off x="12623473" y="1290864"/>
                  <a:ext cx="0" cy="7560000"/>
                </a:xfrm>
                <a:custGeom>
                  <a:avLst/>
                  <a:gdLst>
                    <a:gd name="connsiteX0" fmla="*/ 0 w 0"/>
                    <a:gd name="connsiteY0" fmla="*/ 0 h 7503886"/>
                    <a:gd name="connsiteX1" fmla="*/ 0 w 0"/>
                    <a:gd name="connsiteY1" fmla="*/ 7503886 h 7503886"/>
                  </a:gdLst>
                  <a:ahLst/>
                  <a:cxnLst>
                    <a:cxn ang="0">
                      <a:pos x="connsiteX0" y="connsiteY0"/>
                    </a:cxn>
                    <a:cxn ang="0">
                      <a:pos x="connsiteX1" y="connsiteY1"/>
                    </a:cxn>
                  </a:cxnLst>
                  <a:rect l="l" t="t" r="r" b="b"/>
                  <a:pathLst>
                    <a:path h="7503886">
                      <a:moveTo>
                        <a:pt x="0" y="0"/>
                      </a:moveTo>
                      <a:lnTo>
                        <a:pt x="0" y="7503886"/>
                      </a:lnTo>
                    </a:path>
                  </a:pathLst>
                </a:custGeom>
                <a:noFill/>
                <a:ln w="9525" cap="rnd">
                  <a:solidFill>
                    <a:srgbClr val="3D6CC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9" name="フリーフォーム 448"/>
                <p:cNvSpPr/>
                <p:nvPr/>
              </p:nvSpPr>
              <p:spPr>
                <a:xfrm>
                  <a:off x="13109786" y="1298286"/>
                  <a:ext cx="0" cy="7560000"/>
                </a:xfrm>
                <a:custGeom>
                  <a:avLst/>
                  <a:gdLst>
                    <a:gd name="connsiteX0" fmla="*/ 0 w 0"/>
                    <a:gd name="connsiteY0" fmla="*/ 0 h 7503886"/>
                    <a:gd name="connsiteX1" fmla="*/ 0 w 0"/>
                    <a:gd name="connsiteY1" fmla="*/ 7503886 h 7503886"/>
                  </a:gdLst>
                  <a:ahLst/>
                  <a:cxnLst>
                    <a:cxn ang="0">
                      <a:pos x="connsiteX0" y="connsiteY0"/>
                    </a:cxn>
                    <a:cxn ang="0">
                      <a:pos x="connsiteX1" y="connsiteY1"/>
                    </a:cxn>
                  </a:cxnLst>
                  <a:rect l="l" t="t" r="r" b="b"/>
                  <a:pathLst>
                    <a:path h="7503886">
                      <a:moveTo>
                        <a:pt x="0" y="0"/>
                      </a:moveTo>
                      <a:lnTo>
                        <a:pt x="0" y="7503886"/>
                      </a:lnTo>
                    </a:path>
                  </a:pathLst>
                </a:custGeom>
                <a:noFill/>
                <a:ln w="9525" cap="rnd">
                  <a:solidFill>
                    <a:srgbClr val="3D6CC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0" name="フリーフォーム 449"/>
                <p:cNvSpPr/>
                <p:nvPr/>
              </p:nvSpPr>
              <p:spPr>
                <a:xfrm>
                  <a:off x="13197283" y="1370286"/>
                  <a:ext cx="0" cy="7488000"/>
                </a:xfrm>
                <a:custGeom>
                  <a:avLst/>
                  <a:gdLst>
                    <a:gd name="connsiteX0" fmla="*/ 0 w 0"/>
                    <a:gd name="connsiteY0" fmla="*/ 0 h 7503886"/>
                    <a:gd name="connsiteX1" fmla="*/ 0 w 0"/>
                    <a:gd name="connsiteY1" fmla="*/ 7503886 h 7503886"/>
                  </a:gdLst>
                  <a:ahLst/>
                  <a:cxnLst>
                    <a:cxn ang="0">
                      <a:pos x="connsiteX0" y="connsiteY0"/>
                    </a:cxn>
                    <a:cxn ang="0">
                      <a:pos x="connsiteX1" y="connsiteY1"/>
                    </a:cxn>
                  </a:cxnLst>
                  <a:rect l="l" t="t" r="r" b="b"/>
                  <a:pathLst>
                    <a:path h="7503886">
                      <a:moveTo>
                        <a:pt x="0" y="0"/>
                      </a:moveTo>
                      <a:lnTo>
                        <a:pt x="0" y="7503886"/>
                      </a:lnTo>
                    </a:path>
                  </a:pathLst>
                </a:custGeom>
                <a:noFill/>
                <a:ln w="9525" cap="rnd">
                  <a:solidFill>
                    <a:srgbClr val="3D6CC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1" name="フリーフォーム 450"/>
                <p:cNvSpPr/>
                <p:nvPr/>
              </p:nvSpPr>
              <p:spPr>
                <a:xfrm>
                  <a:off x="13327933" y="1290864"/>
                  <a:ext cx="0" cy="7560000"/>
                </a:xfrm>
                <a:custGeom>
                  <a:avLst/>
                  <a:gdLst>
                    <a:gd name="connsiteX0" fmla="*/ 0 w 0"/>
                    <a:gd name="connsiteY0" fmla="*/ 0 h 7503886"/>
                    <a:gd name="connsiteX1" fmla="*/ 0 w 0"/>
                    <a:gd name="connsiteY1" fmla="*/ 7503886 h 7503886"/>
                  </a:gdLst>
                  <a:ahLst/>
                  <a:cxnLst>
                    <a:cxn ang="0">
                      <a:pos x="connsiteX0" y="connsiteY0"/>
                    </a:cxn>
                    <a:cxn ang="0">
                      <a:pos x="connsiteX1" y="connsiteY1"/>
                    </a:cxn>
                  </a:cxnLst>
                  <a:rect l="l" t="t" r="r" b="b"/>
                  <a:pathLst>
                    <a:path h="7503886">
                      <a:moveTo>
                        <a:pt x="0" y="0"/>
                      </a:moveTo>
                      <a:lnTo>
                        <a:pt x="0" y="7503886"/>
                      </a:lnTo>
                    </a:path>
                  </a:pathLst>
                </a:custGeom>
                <a:noFill/>
                <a:ln w="9525" cap="rnd">
                  <a:solidFill>
                    <a:srgbClr val="3D6CC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2" name="フリーフォーム 451"/>
                <p:cNvSpPr/>
                <p:nvPr/>
              </p:nvSpPr>
              <p:spPr>
                <a:xfrm>
                  <a:off x="13459560" y="1290864"/>
                  <a:ext cx="0" cy="7560000"/>
                </a:xfrm>
                <a:custGeom>
                  <a:avLst/>
                  <a:gdLst>
                    <a:gd name="connsiteX0" fmla="*/ 0 w 0"/>
                    <a:gd name="connsiteY0" fmla="*/ 0 h 7503886"/>
                    <a:gd name="connsiteX1" fmla="*/ 0 w 0"/>
                    <a:gd name="connsiteY1" fmla="*/ 7503886 h 7503886"/>
                  </a:gdLst>
                  <a:ahLst/>
                  <a:cxnLst>
                    <a:cxn ang="0">
                      <a:pos x="connsiteX0" y="connsiteY0"/>
                    </a:cxn>
                    <a:cxn ang="0">
                      <a:pos x="connsiteX1" y="connsiteY1"/>
                    </a:cxn>
                  </a:cxnLst>
                  <a:rect l="l" t="t" r="r" b="b"/>
                  <a:pathLst>
                    <a:path h="7503886">
                      <a:moveTo>
                        <a:pt x="0" y="0"/>
                      </a:moveTo>
                      <a:lnTo>
                        <a:pt x="0" y="7503886"/>
                      </a:lnTo>
                    </a:path>
                  </a:pathLst>
                </a:custGeom>
                <a:noFill/>
                <a:ln w="9525" cap="rnd">
                  <a:solidFill>
                    <a:srgbClr val="3D6CC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3" name="フリーフォーム 452"/>
                <p:cNvSpPr/>
                <p:nvPr/>
              </p:nvSpPr>
              <p:spPr>
                <a:xfrm>
                  <a:off x="13642002" y="1290864"/>
                  <a:ext cx="0" cy="7560000"/>
                </a:xfrm>
                <a:custGeom>
                  <a:avLst/>
                  <a:gdLst>
                    <a:gd name="connsiteX0" fmla="*/ 0 w 0"/>
                    <a:gd name="connsiteY0" fmla="*/ 0 h 7503886"/>
                    <a:gd name="connsiteX1" fmla="*/ 0 w 0"/>
                    <a:gd name="connsiteY1" fmla="*/ 7503886 h 7503886"/>
                  </a:gdLst>
                  <a:ahLst/>
                  <a:cxnLst>
                    <a:cxn ang="0">
                      <a:pos x="connsiteX0" y="connsiteY0"/>
                    </a:cxn>
                    <a:cxn ang="0">
                      <a:pos x="connsiteX1" y="connsiteY1"/>
                    </a:cxn>
                  </a:cxnLst>
                  <a:rect l="l" t="t" r="r" b="b"/>
                  <a:pathLst>
                    <a:path h="7503886">
                      <a:moveTo>
                        <a:pt x="0" y="0"/>
                      </a:moveTo>
                      <a:lnTo>
                        <a:pt x="0" y="7503886"/>
                      </a:lnTo>
                    </a:path>
                  </a:pathLst>
                </a:custGeom>
                <a:noFill/>
                <a:ln w="9525" cap="rnd">
                  <a:solidFill>
                    <a:srgbClr val="3D6CC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4" name="フリーフォーム 453"/>
                <p:cNvSpPr/>
                <p:nvPr/>
              </p:nvSpPr>
              <p:spPr>
                <a:xfrm>
                  <a:off x="13690205" y="1290864"/>
                  <a:ext cx="0" cy="7560000"/>
                </a:xfrm>
                <a:custGeom>
                  <a:avLst/>
                  <a:gdLst>
                    <a:gd name="connsiteX0" fmla="*/ 0 w 0"/>
                    <a:gd name="connsiteY0" fmla="*/ 0 h 7503886"/>
                    <a:gd name="connsiteX1" fmla="*/ 0 w 0"/>
                    <a:gd name="connsiteY1" fmla="*/ 7503886 h 7503886"/>
                  </a:gdLst>
                  <a:ahLst/>
                  <a:cxnLst>
                    <a:cxn ang="0">
                      <a:pos x="connsiteX0" y="connsiteY0"/>
                    </a:cxn>
                    <a:cxn ang="0">
                      <a:pos x="connsiteX1" y="connsiteY1"/>
                    </a:cxn>
                  </a:cxnLst>
                  <a:rect l="l" t="t" r="r" b="b"/>
                  <a:pathLst>
                    <a:path h="7503886">
                      <a:moveTo>
                        <a:pt x="0" y="0"/>
                      </a:moveTo>
                      <a:lnTo>
                        <a:pt x="0" y="7503886"/>
                      </a:lnTo>
                    </a:path>
                  </a:pathLst>
                </a:custGeom>
                <a:noFill/>
                <a:ln w="9525" cap="rnd">
                  <a:solidFill>
                    <a:srgbClr val="3D6CC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5" name="フリーフォーム 454"/>
                <p:cNvSpPr/>
                <p:nvPr/>
              </p:nvSpPr>
              <p:spPr>
                <a:xfrm>
                  <a:off x="13811835" y="1290864"/>
                  <a:ext cx="0" cy="7560000"/>
                </a:xfrm>
                <a:custGeom>
                  <a:avLst/>
                  <a:gdLst>
                    <a:gd name="connsiteX0" fmla="*/ 0 w 0"/>
                    <a:gd name="connsiteY0" fmla="*/ 0 h 7503886"/>
                    <a:gd name="connsiteX1" fmla="*/ 0 w 0"/>
                    <a:gd name="connsiteY1" fmla="*/ 7503886 h 7503886"/>
                  </a:gdLst>
                  <a:ahLst/>
                  <a:cxnLst>
                    <a:cxn ang="0">
                      <a:pos x="connsiteX0" y="connsiteY0"/>
                    </a:cxn>
                    <a:cxn ang="0">
                      <a:pos x="connsiteX1" y="connsiteY1"/>
                    </a:cxn>
                  </a:cxnLst>
                  <a:rect l="l" t="t" r="r" b="b"/>
                  <a:pathLst>
                    <a:path h="7503886">
                      <a:moveTo>
                        <a:pt x="0" y="0"/>
                      </a:moveTo>
                      <a:lnTo>
                        <a:pt x="0" y="7503886"/>
                      </a:lnTo>
                    </a:path>
                  </a:pathLst>
                </a:custGeom>
                <a:noFill/>
                <a:ln w="9525" cap="rnd">
                  <a:solidFill>
                    <a:srgbClr val="3D6CC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6" name="フリーフォーム 455"/>
                <p:cNvSpPr/>
                <p:nvPr/>
              </p:nvSpPr>
              <p:spPr>
                <a:xfrm>
                  <a:off x="14023510" y="1290864"/>
                  <a:ext cx="0" cy="7560000"/>
                </a:xfrm>
                <a:custGeom>
                  <a:avLst/>
                  <a:gdLst>
                    <a:gd name="connsiteX0" fmla="*/ 0 w 0"/>
                    <a:gd name="connsiteY0" fmla="*/ 0 h 7503886"/>
                    <a:gd name="connsiteX1" fmla="*/ 0 w 0"/>
                    <a:gd name="connsiteY1" fmla="*/ 7503886 h 7503886"/>
                  </a:gdLst>
                  <a:ahLst/>
                  <a:cxnLst>
                    <a:cxn ang="0">
                      <a:pos x="connsiteX0" y="connsiteY0"/>
                    </a:cxn>
                    <a:cxn ang="0">
                      <a:pos x="connsiteX1" y="connsiteY1"/>
                    </a:cxn>
                  </a:cxnLst>
                  <a:rect l="l" t="t" r="r" b="b"/>
                  <a:pathLst>
                    <a:path h="7503886">
                      <a:moveTo>
                        <a:pt x="0" y="0"/>
                      </a:moveTo>
                      <a:lnTo>
                        <a:pt x="0" y="7503886"/>
                      </a:lnTo>
                    </a:path>
                  </a:pathLst>
                </a:custGeom>
                <a:noFill/>
                <a:ln w="9525" cap="rnd">
                  <a:solidFill>
                    <a:srgbClr val="3D6CC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7" name="フリーフォーム 456"/>
                <p:cNvSpPr/>
                <p:nvPr/>
              </p:nvSpPr>
              <p:spPr>
                <a:xfrm>
                  <a:off x="14292965" y="1290864"/>
                  <a:ext cx="0" cy="7560000"/>
                </a:xfrm>
                <a:custGeom>
                  <a:avLst/>
                  <a:gdLst>
                    <a:gd name="connsiteX0" fmla="*/ 0 w 0"/>
                    <a:gd name="connsiteY0" fmla="*/ 0 h 7503886"/>
                    <a:gd name="connsiteX1" fmla="*/ 0 w 0"/>
                    <a:gd name="connsiteY1" fmla="*/ 7503886 h 7503886"/>
                  </a:gdLst>
                  <a:ahLst/>
                  <a:cxnLst>
                    <a:cxn ang="0">
                      <a:pos x="connsiteX0" y="connsiteY0"/>
                    </a:cxn>
                    <a:cxn ang="0">
                      <a:pos x="connsiteX1" y="connsiteY1"/>
                    </a:cxn>
                  </a:cxnLst>
                  <a:rect l="l" t="t" r="r" b="b"/>
                  <a:pathLst>
                    <a:path h="7503886">
                      <a:moveTo>
                        <a:pt x="0" y="0"/>
                      </a:moveTo>
                      <a:lnTo>
                        <a:pt x="0" y="7503886"/>
                      </a:lnTo>
                    </a:path>
                  </a:pathLst>
                </a:custGeom>
                <a:noFill/>
                <a:ln w="9525" cap="rnd">
                  <a:solidFill>
                    <a:srgbClr val="3D6CC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21" name="グループ化 20"/>
            <p:cNvGrpSpPr/>
            <p:nvPr/>
          </p:nvGrpSpPr>
          <p:grpSpPr>
            <a:xfrm>
              <a:off x="11413795" y="3017374"/>
              <a:ext cx="3416018" cy="7257682"/>
              <a:chOff x="11413795" y="1556886"/>
              <a:chExt cx="3416018" cy="7257682"/>
            </a:xfrm>
          </p:grpSpPr>
          <p:grpSp>
            <p:nvGrpSpPr>
              <p:cNvPr id="20" name="グループ化 19"/>
              <p:cNvGrpSpPr/>
              <p:nvPr/>
            </p:nvGrpSpPr>
            <p:grpSpPr>
              <a:xfrm>
                <a:off x="11413795" y="8721902"/>
                <a:ext cx="3416018" cy="92666"/>
                <a:chOff x="11413795" y="8721902"/>
                <a:chExt cx="3416018" cy="92666"/>
              </a:xfrm>
            </p:grpSpPr>
            <p:sp>
              <p:nvSpPr>
                <p:cNvPr id="417" name="テキスト ボックス 416"/>
                <p:cNvSpPr txBox="1"/>
                <p:nvPr/>
              </p:nvSpPr>
              <p:spPr>
                <a:xfrm>
                  <a:off x="11413795" y="8721902"/>
                  <a:ext cx="360146" cy="92666"/>
                </a:xfrm>
                <a:prstGeom prst="rect">
                  <a:avLst/>
                </a:prstGeom>
                <a:solidFill>
                  <a:schemeClr val="bg1"/>
                </a:solidFill>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-1.0k</a:t>
                  </a:r>
                  <a:endParaRPr kumimoji="1" lang="ja-JP" altLang="en-US" sz="600" dirty="0">
                    <a:latin typeface="HG丸ｺﾞｼｯｸM-PRO" panose="020F0600000000000000" pitchFamily="50" charset="-128"/>
                    <a:ea typeface="HG丸ｺﾞｼｯｸM-PRO" panose="020F0600000000000000" pitchFamily="50" charset="-128"/>
                  </a:endParaRPr>
                </a:p>
              </p:txBody>
            </p:sp>
            <p:sp>
              <p:nvSpPr>
                <p:cNvPr id="418" name="テキスト ボックス 417"/>
                <p:cNvSpPr txBox="1"/>
                <p:nvPr/>
              </p:nvSpPr>
              <p:spPr>
                <a:xfrm>
                  <a:off x="11827305" y="8721902"/>
                  <a:ext cx="360146" cy="92666"/>
                </a:xfrm>
                <a:prstGeom prst="rect">
                  <a:avLst/>
                </a:prstGeom>
                <a:solidFill>
                  <a:schemeClr val="bg1"/>
                </a:solidFill>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0.0k</a:t>
                  </a:r>
                  <a:endParaRPr kumimoji="1" lang="ja-JP" altLang="en-US" sz="600" dirty="0">
                    <a:latin typeface="HG丸ｺﾞｼｯｸM-PRO" panose="020F0600000000000000" pitchFamily="50" charset="-128"/>
                    <a:ea typeface="HG丸ｺﾞｼｯｸM-PRO" panose="020F0600000000000000" pitchFamily="50" charset="-128"/>
                  </a:endParaRPr>
                </a:p>
              </p:txBody>
            </p:sp>
            <p:sp>
              <p:nvSpPr>
                <p:cNvPr id="419" name="テキスト ボックス 418"/>
                <p:cNvSpPr txBox="1"/>
                <p:nvPr/>
              </p:nvSpPr>
              <p:spPr>
                <a:xfrm>
                  <a:off x="12267699" y="8721902"/>
                  <a:ext cx="360146" cy="92666"/>
                </a:xfrm>
                <a:prstGeom prst="rect">
                  <a:avLst/>
                </a:prstGeom>
                <a:solidFill>
                  <a:schemeClr val="bg1"/>
                </a:solidFill>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1.0k</a:t>
                  </a:r>
                  <a:endParaRPr kumimoji="1" lang="ja-JP" altLang="en-US" sz="600" dirty="0">
                    <a:latin typeface="HG丸ｺﾞｼｯｸM-PRO" panose="020F0600000000000000" pitchFamily="50" charset="-128"/>
                    <a:ea typeface="HG丸ｺﾞｼｯｸM-PRO" panose="020F0600000000000000" pitchFamily="50" charset="-128"/>
                  </a:endParaRPr>
                </a:p>
              </p:txBody>
            </p:sp>
            <p:sp>
              <p:nvSpPr>
                <p:cNvPr id="420" name="テキスト ボックス 419"/>
                <p:cNvSpPr txBox="1"/>
                <p:nvPr/>
              </p:nvSpPr>
              <p:spPr>
                <a:xfrm>
                  <a:off x="12708093" y="8721902"/>
                  <a:ext cx="360146" cy="92666"/>
                </a:xfrm>
                <a:prstGeom prst="rect">
                  <a:avLst/>
                </a:prstGeom>
                <a:solidFill>
                  <a:schemeClr val="bg1"/>
                </a:solidFill>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2.0k</a:t>
                  </a:r>
                  <a:endParaRPr kumimoji="1" lang="ja-JP" altLang="en-US" sz="600" dirty="0">
                    <a:latin typeface="HG丸ｺﾞｼｯｸM-PRO" panose="020F0600000000000000" pitchFamily="50" charset="-128"/>
                    <a:ea typeface="HG丸ｺﾞｼｯｸM-PRO" panose="020F0600000000000000" pitchFamily="50" charset="-128"/>
                  </a:endParaRPr>
                </a:p>
              </p:txBody>
            </p:sp>
            <p:sp>
              <p:nvSpPr>
                <p:cNvPr id="421" name="テキスト ボックス 420"/>
                <p:cNvSpPr txBox="1"/>
                <p:nvPr/>
              </p:nvSpPr>
              <p:spPr>
                <a:xfrm>
                  <a:off x="13148487" y="8721902"/>
                  <a:ext cx="360146" cy="92666"/>
                </a:xfrm>
                <a:prstGeom prst="rect">
                  <a:avLst/>
                </a:prstGeom>
                <a:solidFill>
                  <a:schemeClr val="bg1"/>
                </a:solidFill>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3.0k</a:t>
                  </a:r>
                  <a:endParaRPr kumimoji="1" lang="ja-JP" altLang="en-US" sz="600" dirty="0">
                    <a:latin typeface="HG丸ｺﾞｼｯｸM-PRO" panose="020F0600000000000000" pitchFamily="50" charset="-128"/>
                    <a:ea typeface="HG丸ｺﾞｼｯｸM-PRO" panose="020F0600000000000000" pitchFamily="50" charset="-128"/>
                  </a:endParaRPr>
                </a:p>
              </p:txBody>
            </p:sp>
            <p:sp>
              <p:nvSpPr>
                <p:cNvPr id="422" name="テキスト ボックス 421"/>
                <p:cNvSpPr txBox="1"/>
                <p:nvPr/>
              </p:nvSpPr>
              <p:spPr>
                <a:xfrm>
                  <a:off x="13588881" y="8721902"/>
                  <a:ext cx="360146" cy="92666"/>
                </a:xfrm>
                <a:prstGeom prst="rect">
                  <a:avLst/>
                </a:prstGeom>
                <a:solidFill>
                  <a:schemeClr val="bg1"/>
                </a:solidFill>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4.0k</a:t>
                  </a:r>
                  <a:endParaRPr kumimoji="1" lang="ja-JP" altLang="en-US" sz="600" dirty="0">
                    <a:latin typeface="HG丸ｺﾞｼｯｸM-PRO" panose="020F0600000000000000" pitchFamily="50" charset="-128"/>
                    <a:ea typeface="HG丸ｺﾞｼｯｸM-PRO" panose="020F0600000000000000" pitchFamily="50" charset="-128"/>
                  </a:endParaRPr>
                </a:p>
              </p:txBody>
            </p:sp>
            <p:sp>
              <p:nvSpPr>
                <p:cNvPr id="423" name="テキスト ボックス 422"/>
                <p:cNvSpPr txBox="1"/>
                <p:nvPr/>
              </p:nvSpPr>
              <p:spPr>
                <a:xfrm>
                  <a:off x="14029275" y="8721902"/>
                  <a:ext cx="360146" cy="92666"/>
                </a:xfrm>
                <a:prstGeom prst="rect">
                  <a:avLst/>
                </a:prstGeom>
                <a:solidFill>
                  <a:schemeClr val="bg1"/>
                </a:solidFill>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5.0k</a:t>
                  </a:r>
                  <a:endParaRPr kumimoji="1" lang="ja-JP" altLang="en-US" sz="600" dirty="0">
                    <a:latin typeface="HG丸ｺﾞｼｯｸM-PRO" panose="020F0600000000000000" pitchFamily="50" charset="-128"/>
                    <a:ea typeface="HG丸ｺﾞｼｯｸM-PRO" panose="020F0600000000000000" pitchFamily="50" charset="-128"/>
                  </a:endParaRPr>
                </a:p>
              </p:txBody>
            </p:sp>
            <p:sp>
              <p:nvSpPr>
                <p:cNvPr id="424" name="テキスト ボックス 423"/>
                <p:cNvSpPr txBox="1"/>
                <p:nvPr/>
              </p:nvSpPr>
              <p:spPr>
                <a:xfrm>
                  <a:off x="14469667" y="8721902"/>
                  <a:ext cx="360146" cy="92666"/>
                </a:xfrm>
                <a:prstGeom prst="rect">
                  <a:avLst/>
                </a:prstGeom>
                <a:solidFill>
                  <a:schemeClr val="bg1"/>
                </a:solidFill>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6.0k</a:t>
                  </a:r>
                  <a:endParaRPr kumimoji="1" lang="ja-JP" altLang="en-US" sz="600" dirty="0">
                    <a:latin typeface="HG丸ｺﾞｼｯｸM-PRO" panose="020F0600000000000000" pitchFamily="50" charset="-128"/>
                    <a:ea typeface="HG丸ｺﾞｼｯｸM-PRO" panose="020F0600000000000000" pitchFamily="50" charset="-128"/>
                  </a:endParaRPr>
                </a:p>
              </p:txBody>
            </p:sp>
          </p:grpSp>
          <p:grpSp>
            <p:nvGrpSpPr>
              <p:cNvPr id="18" name="グループ化 17"/>
              <p:cNvGrpSpPr/>
              <p:nvPr/>
            </p:nvGrpSpPr>
            <p:grpSpPr>
              <a:xfrm>
                <a:off x="14043936" y="1556886"/>
                <a:ext cx="584062" cy="6838346"/>
                <a:chOff x="14024886" y="1556886"/>
                <a:chExt cx="584062" cy="6838346"/>
              </a:xfrm>
            </p:grpSpPr>
            <p:sp>
              <p:nvSpPr>
                <p:cNvPr id="406" name="テキスト ボックス 405"/>
                <p:cNvSpPr txBox="1"/>
                <p:nvPr/>
              </p:nvSpPr>
              <p:spPr>
                <a:xfrm>
                  <a:off x="14024886" y="2146413"/>
                  <a:ext cx="584062" cy="144000"/>
                </a:xfrm>
                <a:prstGeom prst="rect">
                  <a:avLst/>
                </a:prstGeom>
                <a:solidFill>
                  <a:srgbClr val="FFFFCC"/>
                </a:solidFill>
                <a:ln>
                  <a:solidFill>
                    <a:schemeClr val="tx1">
                      <a:lumMod val="75000"/>
                      <a:lumOff val="25000"/>
                    </a:schemeClr>
                  </a:solidFill>
                </a:ln>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5/18  7:00</a:t>
                  </a:r>
                  <a:endParaRPr kumimoji="1" lang="ja-JP" altLang="en-US" sz="600" dirty="0">
                    <a:latin typeface="HG丸ｺﾞｼｯｸM-PRO" panose="020F0600000000000000" pitchFamily="50" charset="-128"/>
                    <a:ea typeface="HG丸ｺﾞｼｯｸM-PRO" panose="020F0600000000000000" pitchFamily="50" charset="-128"/>
                  </a:endParaRPr>
                </a:p>
              </p:txBody>
            </p:sp>
            <p:sp>
              <p:nvSpPr>
                <p:cNvPr id="407" name="テキスト ボックス 406"/>
                <p:cNvSpPr txBox="1"/>
                <p:nvPr/>
              </p:nvSpPr>
              <p:spPr>
                <a:xfrm>
                  <a:off x="14024886" y="2754990"/>
                  <a:ext cx="584062" cy="144000"/>
                </a:xfrm>
                <a:prstGeom prst="rect">
                  <a:avLst/>
                </a:prstGeom>
                <a:solidFill>
                  <a:srgbClr val="FFFFCC"/>
                </a:solidFill>
                <a:ln>
                  <a:solidFill>
                    <a:schemeClr val="tx1">
                      <a:lumMod val="75000"/>
                      <a:lumOff val="25000"/>
                    </a:schemeClr>
                  </a:solidFill>
                </a:ln>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5/18  8:00</a:t>
                  </a:r>
                  <a:endParaRPr kumimoji="1" lang="ja-JP" altLang="en-US" sz="600" dirty="0">
                    <a:latin typeface="HG丸ｺﾞｼｯｸM-PRO" panose="020F0600000000000000" pitchFamily="50" charset="-128"/>
                    <a:ea typeface="HG丸ｺﾞｼｯｸM-PRO" panose="020F0600000000000000" pitchFamily="50" charset="-128"/>
                  </a:endParaRPr>
                </a:p>
              </p:txBody>
            </p:sp>
            <p:sp>
              <p:nvSpPr>
                <p:cNvPr id="408" name="テキスト ボックス 407"/>
                <p:cNvSpPr txBox="1"/>
                <p:nvPr/>
              </p:nvSpPr>
              <p:spPr>
                <a:xfrm>
                  <a:off x="14024886" y="4599771"/>
                  <a:ext cx="584062" cy="144000"/>
                </a:xfrm>
                <a:prstGeom prst="rect">
                  <a:avLst/>
                </a:prstGeom>
                <a:solidFill>
                  <a:srgbClr val="FFFFCC"/>
                </a:solidFill>
                <a:ln>
                  <a:solidFill>
                    <a:schemeClr val="tx1">
                      <a:lumMod val="75000"/>
                      <a:lumOff val="25000"/>
                    </a:schemeClr>
                  </a:solidFill>
                </a:ln>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5/18  11:00</a:t>
                  </a:r>
                  <a:endParaRPr kumimoji="1" lang="ja-JP" altLang="en-US" sz="600" dirty="0">
                    <a:latin typeface="HG丸ｺﾞｼｯｸM-PRO" panose="020F0600000000000000" pitchFamily="50" charset="-128"/>
                    <a:ea typeface="HG丸ｺﾞｼｯｸM-PRO" panose="020F0600000000000000" pitchFamily="50" charset="-128"/>
                  </a:endParaRPr>
                </a:p>
              </p:txBody>
            </p:sp>
            <p:sp>
              <p:nvSpPr>
                <p:cNvPr id="409" name="テキスト ボックス 408"/>
                <p:cNvSpPr txBox="1"/>
                <p:nvPr/>
              </p:nvSpPr>
              <p:spPr>
                <a:xfrm>
                  <a:off x="14024886" y="5208348"/>
                  <a:ext cx="584062" cy="144000"/>
                </a:xfrm>
                <a:prstGeom prst="rect">
                  <a:avLst/>
                </a:prstGeom>
                <a:solidFill>
                  <a:srgbClr val="FFFFCC"/>
                </a:solidFill>
                <a:ln>
                  <a:solidFill>
                    <a:schemeClr val="tx1">
                      <a:lumMod val="75000"/>
                      <a:lumOff val="25000"/>
                    </a:schemeClr>
                  </a:solidFill>
                </a:ln>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5/18  12:00</a:t>
                  </a:r>
                  <a:endParaRPr kumimoji="1" lang="ja-JP" altLang="en-US" sz="600" dirty="0">
                    <a:latin typeface="HG丸ｺﾞｼｯｸM-PRO" panose="020F0600000000000000" pitchFamily="50" charset="-128"/>
                    <a:ea typeface="HG丸ｺﾞｼｯｸM-PRO" panose="020F0600000000000000" pitchFamily="50" charset="-128"/>
                  </a:endParaRPr>
                </a:p>
              </p:txBody>
            </p:sp>
            <p:sp>
              <p:nvSpPr>
                <p:cNvPr id="410" name="テキスト ボックス 409"/>
                <p:cNvSpPr txBox="1"/>
                <p:nvPr/>
              </p:nvSpPr>
              <p:spPr>
                <a:xfrm>
                  <a:off x="14024886" y="5816925"/>
                  <a:ext cx="584062" cy="144000"/>
                </a:xfrm>
                <a:prstGeom prst="rect">
                  <a:avLst/>
                </a:prstGeom>
                <a:solidFill>
                  <a:srgbClr val="FFFFCC"/>
                </a:solidFill>
                <a:ln>
                  <a:solidFill>
                    <a:schemeClr val="tx1">
                      <a:lumMod val="75000"/>
                      <a:lumOff val="25000"/>
                    </a:schemeClr>
                  </a:solidFill>
                </a:ln>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5/18  13:00</a:t>
                  </a:r>
                  <a:endParaRPr kumimoji="1" lang="ja-JP" altLang="en-US" sz="600" dirty="0">
                    <a:latin typeface="HG丸ｺﾞｼｯｸM-PRO" panose="020F0600000000000000" pitchFamily="50" charset="-128"/>
                    <a:ea typeface="HG丸ｺﾞｼｯｸM-PRO" panose="020F0600000000000000" pitchFamily="50" charset="-128"/>
                  </a:endParaRPr>
                </a:p>
              </p:txBody>
            </p:sp>
            <p:sp>
              <p:nvSpPr>
                <p:cNvPr id="411" name="テキスト ボックス 410"/>
                <p:cNvSpPr txBox="1"/>
                <p:nvPr/>
              </p:nvSpPr>
              <p:spPr>
                <a:xfrm>
                  <a:off x="14024886" y="6425502"/>
                  <a:ext cx="584062" cy="144000"/>
                </a:xfrm>
                <a:prstGeom prst="rect">
                  <a:avLst/>
                </a:prstGeom>
                <a:solidFill>
                  <a:srgbClr val="FFFFCC"/>
                </a:solidFill>
                <a:ln>
                  <a:solidFill>
                    <a:schemeClr val="tx1">
                      <a:lumMod val="75000"/>
                      <a:lumOff val="25000"/>
                    </a:schemeClr>
                  </a:solidFill>
                </a:ln>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5/18  14:00</a:t>
                  </a:r>
                  <a:endParaRPr kumimoji="1" lang="ja-JP" altLang="en-US" sz="600" dirty="0">
                    <a:latin typeface="HG丸ｺﾞｼｯｸM-PRO" panose="020F0600000000000000" pitchFamily="50" charset="-128"/>
                    <a:ea typeface="HG丸ｺﾞｼｯｸM-PRO" panose="020F0600000000000000" pitchFamily="50" charset="-128"/>
                  </a:endParaRPr>
                </a:p>
              </p:txBody>
            </p:sp>
            <p:sp>
              <p:nvSpPr>
                <p:cNvPr id="412" name="テキスト ボックス 411"/>
                <p:cNvSpPr txBox="1"/>
                <p:nvPr/>
              </p:nvSpPr>
              <p:spPr>
                <a:xfrm>
                  <a:off x="14024886" y="7034079"/>
                  <a:ext cx="584062" cy="144000"/>
                </a:xfrm>
                <a:prstGeom prst="rect">
                  <a:avLst/>
                </a:prstGeom>
                <a:solidFill>
                  <a:srgbClr val="FFFFCC"/>
                </a:solidFill>
                <a:ln>
                  <a:solidFill>
                    <a:schemeClr val="tx1">
                      <a:lumMod val="75000"/>
                      <a:lumOff val="25000"/>
                    </a:schemeClr>
                  </a:solidFill>
                </a:ln>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5/18  15:00</a:t>
                  </a:r>
                  <a:endParaRPr kumimoji="1" lang="ja-JP" altLang="en-US" sz="600" dirty="0">
                    <a:latin typeface="HG丸ｺﾞｼｯｸM-PRO" panose="020F0600000000000000" pitchFamily="50" charset="-128"/>
                    <a:ea typeface="HG丸ｺﾞｼｯｸM-PRO" panose="020F0600000000000000" pitchFamily="50" charset="-128"/>
                  </a:endParaRPr>
                </a:p>
              </p:txBody>
            </p:sp>
            <p:sp>
              <p:nvSpPr>
                <p:cNvPr id="413" name="テキスト ボックス 412"/>
                <p:cNvSpPr txBox="1"/>
                <p:nvPr/>
              </p:nvSpPr>
              <p:spPr>
                <a:xfrm>
                  <a:off x="14024886" y="3382617"/>
                  <a:ext cx="584062" cy="144000"/>
                </a:xfrm>
                <a:prstGeom prst="rect">
                  <a:avLst/>
                </a:prstGeom>
                <a:solidFill>
                  <a:srgbClr val="FFFFCC"/>
                </a:solidFill>
                <a:ln>
                  <a:solidFill>
                    <a:schemeClr val="tx1">
                      <a:lumMod val="75000"/>
                      <a:lumOff val="25000"/>
                    </a:schemeClr>
                  </a:solidFill>
                </a:ln>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5/18  9:00</a:t>
                  </a:r>
                  <a:endParaRPr kumimoji="1" lang="ja-JP" altLang="en-US" sz="600" dirty="0">
                    <a:latin typeface="HG丸ｺﾞｼｯｸM-PRO" panose="020F0600000000000000" pitchFamily="50" charset="-128"/>
                    <a:ea typeface="HG丸ｺﾞｼｯｸM-PRO" panose="020F0600000000000000" pitchFamily="50" charset="-128"/>
                  </a:endParaRPr>
                </a:p>
              </p:txBody>
            </p:sp>
            <p:sp>
              <p:nvSpPr>
                <p:cNvPr id="414" name="テキスト ボックス 413"/>
                <p:cNvSpPr txBox="1"/>
                <p:nvPr/>
              </p:nvSpPr>
              <p:spPr>
                <a:xfrm>
                  <a:off x="14024886" y="3991194"/>
                  <a:ext cx="584062" cy="144000"/>
                </a:xfrm>
                <a:prstGeom prst="rect">
                  <a:avLst/>
                </a:prstGeom>
                <a:solidFill>
                  <a:srgbClr val="FFFFCC"/>
                </a:solidFill>
                <a:ln>
                  <a:solidFill>
                    <a:schemeClr val="tx1">
                      <a:lumMod val="75000"/>
                      <a:lumOff val="25000"/>
                    </a:schemeClr>
                  </a:solidFill>
                </a:ln>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5/18  10:00</a:t>
                  </a:r>
                  <a:endParaRPr kumimoji="1" lang="ja-JP" altLang="en-US" sz="600" dirty="0">
                    <a:latin typeface="HG丸ｺﾞｼｯｸM-PRO" panose="020F0600000000000000" pitchFamily="50" charset="-128"/>
                    <a:ea typeface="HG丸ｺﾞｼｯｸM-PRO" panose="020F0600000000000000" pitchFamily="50" charset="-128"/>
                  </a:endParaRPr>
                </a:p>
              </p:txBody>
            </p:sp>
            <p:sp>
              <p:nvSpPr>
                <p:cNvPr id="415" name="テキスト ボックス 414"/>
                <p:cNvSpPr txBox="1"/>
                <p:nvPr/>
              </p:nvSpPr>
              <p:spPr>
                <a:xfrm>
                  <a:off x="14024886" y="7642656"/>
                  <a:ext cx="584062" cy="144000"/>
                </a:xfrm>
                <a:prstGeom prst="rect">
                  <a:avLst/>
                </a:prstGeom>
                <a:solidFill>
                  <a:srgbClr val="FFFFCC"/>
                </a:solidFill>
                <a:ln>
                  <a:solidFill>
                    <a:schemeClr val="tx1">
                      <a:lumMod val="75000"/>
                      <a:lumOff val="25000"/>
                    </a:schemeClr>
                  </a:solidFill>
                </a:ln>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5/18  16:00</a:t>
                  </a:r>
                  <a:endParaRPr kumimoji="1" lang="ja-JP" altLang="en-US" sz="600" dirty="0">
                    <a:latin typeface="HG丸ｺﾞｼｯｸM-PRO" panose="020F0600000000000000" pitchFamily="50" charset="-128"/>
                    <a:ea typeface="HG丸ｺﾞｼｯｸM-PRO" panose="020F0600000000000000" pitchFamily="50" charset="-128"/>
                  </a:endParaRPr>
                </a:p>
              </p:txBody>
            </p:sp>
            <p:sp>
              <p:nvSpPr>
                <p:cNvPr id="416" name="テキスト ボックス 415"/>
                <p:cNvSpPr txBox="1"/>
                <p:nvPr/>
              </p:nvSpPr>
              <p:spPr>
                <a:xfrm>
                  <a:off x="14024886" y="8251232"/>
                  <a:ext cx="584062" cy="144000"/>
                </a:xfrm>
                <a:prstGeom prst="rect">
                  <a:avLst/>
                </a:prstGeom>
                <a:solidFill>
                  <a:srgbClr val="FFFFCC"/>
                </a:solidFill>
                <a:ln>
                  <a:solidFill>
                    <a:schemeClr val="tx1">
                      <a:lumMod val="75000"/>
                      <a:lumOff val="25000"/>
                    </a:schemeClr>
                  </a:solidFill>
                </a:ln>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5/18  17:00</a:t>
                  </a:r>
                  <a:endParaRPr kumimoji="1" lang="ja-JP" altLang="en-US" sz="600" dirty="0">
                    <a:latin typeface="HG丸ｺﾞｼｯｸM-PRO" panose="020F0600000000000000" pitchFamily="50" charset="-128"/>
                    <a:ea typeface="HG丸ｺﾞｼｯｸM-PRO" panose="020F0600000000000000" pitchFamily="50" charset="-128"/>
                  </a:endParaRPr>
                </a:p>
              </p:txBody>
            </p:sp>
            <p:sp>
              <p:nvSpPr>
                <p:cNvPr id="475" name="テキスト ボックス 474"/>
                <p:cNvSpPr txBox="1"/>
                <p:nvPr/>
              </p:nvSpPr>
              <p:spPr>
                <a:xfrm>
                  <a:off x="14024886" y="1556886"/>
                  <a:ext cx="584062" cy="144000"/>
                </a:xfrm>
                <a:prstGeom prst="rect">
                  <a:avLst/>
                </a:prstGeom>
                <a:solidFill>
                  <a:srgbClr val="FFFFCC"/>
                </a:solidFill>
                <a:ln>
                  <a:solidFill>
                    <a:schemeClr val="tx1">
                      <a:lumMod val="75000"/>
                      <a:lumOff val="25000"/>
                    </a:schemeClr>
                  </a:solidFill>
                </a:ln>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5/18  6:00</a:t>
                  </a:r>
                  <a:endParaRPr kumimoji="1" lang="ja-JP" altLang="en-US" sz="600" dirty="0">
                    <a:latin typeface="HG丸ｺﾞｼｯｸM-PRO" panose="020F0600000000000000" pitchFamily="50" charset="-128"/>
                    <a:ea typeface="HG丸ｺﾞｼｯｸM-PRO" panose="020F0600000000000000" pitchFamily="50" charset="-128"/>
                  </a:endParaRPr>
                </a:p>
              </p:txBody>
            </p:sp>
          </p:grpSp>
        </p:grpSp>
      </p:grpSp>
      <p:grpSp>
        <p:nvGrpSpPr>
          <p:cNvPr id="16" name="グループ化 15"/>
          <p:cNvGrpSpPr/>
          <p:nvPr/>
        </p:nvGrpSpPr>
        <p:grpSpPr>
          <a:xfrm>
            <a:off x="7540313" y="2630864"/>
            <a:ext cx="3693600" cy="7734573"/>
            <a:chOff x="7540313" y="1091927"/>
            <a:chExt cx="3693600" cy="7734573"/>
          </a:xfrm>
        </p:grpSpPr>
        <p:grpSp>
          <p:nvGrpSpPr>
            <p:cNvPr id="14" name="グループ化 13"/>
            <p:cNvGrpSpPr/>
            <p:nvPr/>
          </p:nvGrpSpPr>
          <p:grpSpPr>
            <a:xfrm>
              <a:off x="7540313" y="1091927"/>
              <a:ext cx="3693600" cy="7563124"/>
              <a:chOff x="9215030" y="1112044"/>
              <a:chExt cx="3693600" cy="7563124"/>
            </a:xfrm>
          </p:grpSpPr>
          <p:pic>
            <p:nvPicPr>
              <p:cNvPr id="13" name="図 12"/>
              <p:cNvPicPr>
                <a:picLocks noChangeAspect="1"/>
              </p:cNvPicPr>
              <p:nvPr/>
            </p:nvPicPr>
            <p:blipFill rotWithShape="1">
              <a:blip r:embed="rId4"/>
              <a:srcRect b="1011"/>
              <a:stretch/>
            </p:blipFill>
            <p:spPr>
              <a:xfrm>
                <a:off x="9215030" y="1115352"/>
                <a:ext cx="3693600" cy="7559816"/>
              </a:xfrm>
              <a:prstGeom prst="rect">
                <a:avLst/>
              </a:prstGeom>
            </p:spPr>
          </p:pic>
          <p:grpSp>
            <p:nvGrpSpPr>
              <p:cNvPr id="12" name="グループ化 11"/>
              <p:cNvGrpSpPr/>
              <p:nvPr/>
            </p:nvGrpSpPr>
            <p:grpSpPr>
              <a:xfrm>
                <a:off x="9412507" y="1112044"/>
                <a:ext cx="1116000" cy="6851874"/>
                <a:chOff x="15319342" y="1622268"/>
                <a:chExt cx="1188000" cy="6851874"/>
              </a:xfrm>
              <a:solidFill>
                <a:schemeClr val="bg1"/>
              </a:solidFill>
            </p:grpSpPr>
            <p:sp>
              <p:nvSpPr>
                <p:cNvPr id="281" name="テキスト ボックス 280"/>
                <p:cNvSpPr txBox="1"/>
                <p:nvPr/>
              </p:nvSpPr>
              <p:spPr>
                <a:xfrm>
                  <a:off x="15319342" y="1622268"/>
                  <a:ext cx="1188000" cy="136800"/>
                </a:xfrm>
                <a:prstGeom prst="rect">
                  <a:avLst/>
                </a:prstGeom>
                <a:solidFill>
                  <a:srgbClr val="DDF6FF"/>
                </a:solidFill>
                <a:ln w="6350">
                  <a:solidFill>
                    <a:schemeClr val="tx1"/>
                  </a:solidFill>
                </a:ln>
              </p:spPr>
              <p:txBody>
                <a:bodyPr wrap="square" lIns="0" tIns="0" rIns="0" bIns="0" rtlCol="0">
                  <a:noAutofit/>
                </a:bodyPr>
                <a:lstStyle/>
                <a:p>
                  <a:pPr algn="ctr"/>
                  <a:r>
                    <a:rPr kumimoji="1" lang="en-US" altLang="ja-JP" sz="900" dirty="0">
                      <a:latin typeface="HG丸ｺﾞｼｯｸM-PRO" panose="020F0600000000000000" pitchFamily="50" charset="-128"/>
                      <a:ea typeface="HG丸ｺﾞｼｯｸM-PRO" panose="020F0600000000000000" pitchFamily="50" charset="-128"/>
                    </a:rPr>
                    <a:t>H04</a:t>
                  </a:r>
                  <a:r>
                    <a:rPr kumimoji="1" lang="ja-JP" altLang="en-US" sz="900" dirty="0">
                      <a:latin typeface="HG丸ｺﾞｼｯｸM-PRO" panose="020F0600000000000000" pitchFamily="50" charset="-128"/>
                      <a:ea typeface="HG丸ｺﾞｼｯｸM-PRO" panose="020F0600000000000000" pitchFamily="50" charset="-128"/>
                    </a:rPr>
                    <a:t>中本橋　</a:t>
                  </a:r>
                  <a:r>
                    <a:rPr kumimoji="1" lang="en-US" altLang="ja-JP" sz="900" dirty="0">
                      <a:latin typeface="HG丸ｺﾞｼｯｸM-PRO" panose="020F0600000000000000" pitchFamily="50" charset="-128"/>
                      <a:ea typeface="HG丸ｺﾞｼｯｸM-PRO" panose="020F0600000000000000" pitchFamily="50" charset="-128"/>
                    </a:rPr>
                    <a:t>1.4k</a:t>
                  </a:r>
                  <a:endParaRPr kumimoji="1" lang="ja-JP" altLang="en-US" sz="900" dirty="0">
                    <a:latin typeface="HG丸ｺﾞｼｯｸM-PRO" panose="020F0600000000000000" pitchFamily="50" charset="-128"/>
                    <a:ea typeface="HG丸ｺﾞｼｯｸM-PRO" panose="020F0600000000000000" pitchFamily="50" charset="-128"/>
                  </a:endParaRPr>
                </a:p>
              </p:txBody>
            </p:sp>
            <p:sp>
              <p:nvSpPr>
                <p:cNvPr id="282" name="テキスト ボックス 281"/>
                <p:cNvSpPr txBox="1"/>
                <p:nvPr/>
              </p:nvSpPr>
              <p:spPr>
                <a:xfrm>
                  <a:off x="15319342" y="2461652"/>
                  <a:ext cx="1188000" cy="136800"/>
                </a:xfrm>
                <a:prstGeom prst="rect">
                  <a:avLst/>
                </a:prstGeom>
                <a:solidFill>
                  <a:srgbClr val="DDF6FF"/>
                </a:solidFill>
                <a:ln w="6350">
                  <a:solidFill>
                    <a:schemeClr val="tx1"/>
                  </a:solidFill>
                </a:ln>
              </p:spPr>
              <p:txBody>
                <a:bodyPr wrap="square" lIns="0" tIns="0" rIns="0" bIns="0" rtlCol="0">
                  <a:noAutofit/>
                </a:bodyPr>
                <a:lstStyle/>
                <a:p>
                  <a:pPr algn="ctr"/>
                  <a:r>
                    <a:rPr kumimoji="1" lang="en-US" altLang="ja-JP" sz="900" dirty="0">
                      <a:latin typeface="HG丸ｺﾞｼｯｸM-PRO" panose="020F0600000000000000" pitchFamily="50" charset="-128"/>
                      <a:ea typeface="HG丸ｺﾞｼｯｸM-PRO" panose="020F0600000000000000" pitchFamily="50" charset="-128"/>
                    </a:rPr>
                    <a:t>H05</a:t>
                  </a:r>
                  <a:r>
                    <a:rPr kumimoji="1" lang="ja-JP" altLang="en-US" sz="900" dirty="0">
                      <a:latin typeface="HG丸ｺﾞｼｯｸM-PRO" panose="020F0600000000000000" pitchFamily="50" charset="-128"/>
                      <a:ea typeface="HG丸ｺﾞｼｯｸM-PRO" panose="020F0600000000000000" pitchFamily="50" charset="-128"/>
                    </a:rPr>
                    <a:t>丸一橋　</a:t>
                  </a:r>
                  <a:r>
                    <a:rPr kumimoji="1" lang="en-US" altLang="ja-JP" sz="900" dirty="0">
                      <a:latin typeface="HG丸ｺﾞｼｯｸM-PRO" panose="020F0600000000000000" pitchFamily="50" charset="-128"/>
                      <a:ea typeface="HG丸ｺﾞｼｯｸM-PRO" panose="020F0600000000000000" pitchFamily="50" charset="-128"/>
                    </a:rPr>
                    <a:t>2.0k</a:t>
                  </a:r>
                  <a:endParaRPr kumimoji="1" lang="ja-JP" altLang="en-US" sz="900" dirty="0">
                    <a:latin typeface="HG丸ｺﾞｼｯｸM-PRO" panose="020F0600000000000000" pitchFamily="50" charset="-128"/>
                    <a:ea typeface="HG丸ｺﾞｼｯｸM-PRO" panose="020F0600000000000000" pitchFamily="50" charset="-128"/>
                  </a:endParaRPr>
                </a:p>
              </p:txBody>
            </p:sp>
            <p:sp>
              <p:nvSpPr>
                <p:cNvPr id="283" name="テキスト ボックス 282"/>
                <p:cNvSpPr txBox="1"/>
                <p:nvPr/>
              </p:nvSpPr>
              <p:spPr>
                <a:xfrm>
                  <a:off x="15319342" y="3301036"/>
                  <a:ext cx="1188000" cy="136800"/>
                </a:xfrm>
                <a:prstGeom prst="rect">
                  <a:avLst/>
                </a:prstGeom>
                <a:solidFill>
                  <a:srgbClr val="DDF6FF"/>
                </a:solidFill>
                <a:ln w="6350">
                  <a:solidFill>
                    <a:schemeClr val="tx1"/>
                  </a:solidFill>
                </a:ln>
              </p:spPr>
              <p:txBody>
                <a:bodyPr wrap="square" lIns="0" tIns="0" rIns="0" bIns="0" rtlCol="0">
                  <a:noAutofit/>
                </a:bodyPr>
                <a:lstStyle/>
                <a:p>
                  <a:pPr algn="ctr"/>
                  <a:r>
                    <a:rPr kumimoji="1" lang="en-US" altLang="ja-JP" sz="900" dirty="0">
                      <a:latin typeface="HG丸ｺﾞｼｯｸM-PRO" panose="020F0600000000000000" pitchFamily="50" charset="-128"/>
                      <a:ea typeface="HG丸ｺﾞｼｯｸM-PRO" panose="020F0600000000000000" pitchFamily="50" charset="-128"/>
                    </a:rPr>
                    <a:t>H06</a:t>
                  </a:r>
                  <a:r>
                    <a:rPr kumimoji="1" lang="ja-JP" altLang="en-US" sz="900" dirty="0">
                      <a:latin typeface="HG丸ｺﾞｼｯｸM-PRO" panose="020F0600000000000000" pitchFamily="50" charset="-128"/>
                      <a:ea typeface="HG丸ｺﾞｼｯｸM-PRO" panose="020F0600000000000000" pitchFamily="50" charset="-128"/>
                    </a:rPr>
                    <a:t>剣橋　</a:t>
                  </a:r>
                  <a:r>
                    <a:rPr kumimoji="1" lang="en-US" altLang="ja-JP" sz="900" dirty="0">
                      <a:latin typeface="HG丸ｺﾞｼｯｸM-PRO" panose="020F0600000000000000" pitchFamily="50" charset="-128"/>
                      <a:ea typeface="HG丸ｺﾞｼｯｸM-PRO" panose="020F0600000000000000" pitchFamily="50" charset="-128"/>
                    </a:rPr>
                    <a:t>2.5k</a:t>
                  </a:r>
                  <a:endParaRPr kumimoji="1" lang="ja-JP" altLang="en-US" sz="900" dirty="0">
                    <a:latin typeface="HG丸ｺﾞｼｯｸM-PRO" panose="020F0600000000000000" pitchFamily="50" charset="-128"/>
                    <a:ea typeface="HG丸ｺﾞｼｯｸM-PRO" panose="020F0600000000000000" pitchFamily="50" charset="-128"/>
                  </a:endParaRPr>
                </a:p>
              </p:txBody>
            </p:sp>
            <p:sp>
              <p:nvSpPr>
                <p:cNvPr id="384" name="テキスト ボックス 383"/>
                <p:cNvSpPr txBox="1"/>
                <p:nvPr/>
              </p:nvSpPr>
              <p:spPr>
                <a:xfrm>
                  <a:off x="15319342" y="4140420"/>
                  <a:ext cx="1188000" cy="136800"/>
                </a:xfrm>
                <a:prstGeom prst="rect">
                  <a:avLst/>
                </a:prstGeom>
                <a:solidFill>
                  <a:srgbClr val="DDF6FF"/>
                </a:solidFill>
                <a:ln w="6350">
                  <a:solidFill>
                    <a:schemeClr val="tx1"/>
                  </a:solidFill>
                </a:ln>
              </p:spPr>
              <p:txBody>
                <a:bodyPr wrap="square" lIns="0" tIns="0" rIns="0" bIns="0" rtlCol="0">
                  <a:noAutofit/>
                </a:bodyPr>
                <a:lstStyle/>
                <a:p>
                  <a:pPr algn="ctr"/>
                  <a:r>
                    <a:rPr kumimoji="1" lang="en-US" altLang="ja-JP" sz="900" dirty="0">
                      <a:latin typeface="HG丸ｺﾞｼｯｸM-PRO" panose="020F0600000000000000" pitchFamily="50" charset="-128"/>
                      <a:ea typeface="HG丸ｺﾞｼｯｸM-PRO" panose="020F0600000000000000" pitchFamily="50" charset="-128"/>
                    </a:rPr>
                    <a:t>H07</a:t>
                  </a:r>
                  <a:r>
                    <a:rPr kumimoji="1" lang="ja-JP" altLang="en-US" sz="900" dirty="0">
                      <a:latin typeface="HG丸ｺﾞｼｯｸM-PRO" panose="020F0600000000000000" pitchFamily="50" charset="-128"/>
                      <a:ea typeface="HG丸ｺﾞｼｯｸM-PRO" panose="020F0600000000000000" pitchFamily="50" charset="-128"/>
                    </a:rPr>
                    <a:t>南弁天橋　</a:t>
                  </a:r>
                  <a:r>
                    <a:rPr kumimoji="1" lang="en-US" altLang="ja-JP" sz="900" dirty="0">
                      <a:latin typeface="HG丸ｺﾞｼｯｸM-PRO" panose="020F0600000000000000" pitchFamily="50" charset="-128"/>
                      <a:ea typeface="HG丸ｺﾞｼｯｸM-PRO" panose="020F0600000000000000" pitchFamily="50" charset="-128"/>
                    </a:rPr>
                    <a:t>2.7k</a:t>
                  </a:r>
                  <a:endParaRPr kumimoji="1" lang="ja-JP" altLang="en-US" sz="900" dirty="0">
                    <a:latin typeface="HG丸ｺﾞｼｯｸM-PRO" panose="020F0600000000000000" pitchFamily="50" charset="-128"/>
                    <a:ea typeface="HG丸ｺﾞｼｯｸM-PRO" panose="020F0600000000000000" pitchFamily="50" charset="-128"/>
                  </a:endParaRPr>
                </a:p>
              </p:txBody>
            </p:sp>
            <p:sp>
              <p:nvSpPr>
                <p:cNvPr id="385" name="テキスト ボックス 384"/>
                <p:cNvSpPr txBox="1"/>
                <p:nvPr/>
              </p:nvSpPr>
              <p:spPr>
                <a:xfrm>
                  <a:off x="15319342" y="4979804"/>
                  <a:ext cx="1188000" cy="136800"/>
                </a:xfrm>
                <a:prstGeom prst="rect">
                  <a:avLst/>
                </a:prstGeom>
                <a:solidFill>
                  <a:srgbClr val="DDF6FF"/>
                </a:solidFill>
                <a:ln w="6350">
                  <a:solidFill>
                    <a:schemeClr val="tx1"/>
                  </a:solidFill>
                </a:ln>
              </p:spPr>
              <p:txBody>
                <a:bodyPr wrap="square" lIns="0" tIns="0" rIns="0" bIns="0" rtlCol="0">
                  <a:noAutofit/>
                </a:bodyPr>
                <a:lstStyle/>
                <a:p>
                  <a:pPr algn="ctr"/>
                  <a:r>
                    <a:rPr kumimoji="1" lang="en-US" altLang="ja-JP" sz="900" dirty="0">
                      <a:latin typeface="HG丸ｺﾞｼｯｸM-PRO" panose="020F0600000000000000" pitchFamily="50" charset="-128"/>
                      <a:ea typeface="HG丸ｺﾞｼｯｸM-PRO" panose="020F0600000000000000" pitchFamily="50" charset="-128"/>
                    </a:rPr>
                    <a:t>H08</a:t>
                  </a:r>
                  <a:r>
                    <a:rPr kumimoji="1" lang="ja-JP" altLang="en-US" sz="900" dirty="0">
                      <a:latin typeface="HG丸ｺﾞｼｯｸM-PRO" panose="020F0600000000000000" pitchFamily="50" charset="-128"/>
                      <a:ea typeface="HG丸ｺﾞｼｯｸM-PRO" panose="020F0600000000000000" pitchFamily="50" charset="-128"/>
                    </a:rPr>
                    <a:t>千歳橋　</a:t>
                  </a:r>
                  <a:r>
                    <a:rPr kumimoji="1" lang="en-US" altLang="ja-JP" sz="900" dirty="0">
                      <a:latin typeface="HG丸ｺﾞｼｯｸM-PRO" panose="020F0600000000000000" pitchFamily="50" charset="-128"/>
                      <a:ea typeface="HG丸ｺﾞｼｯｸM-PRO" panose="020F0600000000000000" pitchFamily="50" charset="-128"/>
                    </a:rPr>
                    <a:t>3.0k</a:t>
                  </a:r>
                  <a:endParaRPr kumimoji="1" lang="ja-JP" altLang="en-US" sz="900" dirty="0">
                    <a:latin typeface="HG丸ｺﾞｼｯｸM-PRO" panose="020F0600000000000000" pitchFamily="50" charset="-128"/>
                    <a:ea typeface="HG丸ｺﾞｼｯｸM-PRO" panose="020F0600000000000000" pitchFamily="50" charset="-128"/>
                  </a:endParaRPr>
                </a:p>
              </p:txBody>
            </p:sp>
            <p:sp>
              <p:nvSpPr>
                <p:cNvPr id="386" name="テキスト ボックス 385"/>
                <p:cNvSpPr txBox="1"/>
                <p:nvPr/>
              </p:nvSpPr>
              <p:spPr>
                <a:xfrm>
                  <a:off x="15319342" y="5819188"/>
                  <a:ext cx="1188000" cy="136800"/>
                </a:xfrm>
                <a:prstGeom prst="rect">
                  <a:avLst/>
                </a:prstGeom>
                <a:solidFill>
                  <a:srgbClr val="DDF6FF"/>
                </a:solidFill>
                <a:ln w="6350">
                  <a:solidFill>
                    <a:schemeClr val="tx1"/>
                  </a:solidFill>
                </a:ln>
              </p:spPr>
              <p:txBody>
                <a:bodyPr wrap="square" lIns="0" tIns="0" rIns="0" bIns="0" rtlCol="0">
                  <a:noAutofit/>
                </a:bodyPr>
                <a:lstStyle/>
                <a:p>
                  <a:pPr algn="ctr"/>
                  <a:r>
                    <a:rPr kumimoji="1" lang="en-US" altLang="ja-JP" sz="900" dirty="0">
                      <a:latin typeface="HG丸ｺﾞｼｯｸM-PRO" panose="020F0600000000000000" pitchFamily="50" charset="-128"/>
                      <a:ea typeface="HG丸ｺﾞｼｯｸM-PRO" panose="020F0600000000000000" pitchFamily="50" charset="-128"/>
                    </a:rPr>
                    <a:t>H09</a:t>
                  </a:r>
                  <a:r>
                    <a:rPr kumimoji="1" lang="ja-JP" altLang="en-US" sz="900" dirty="0">
                      <a:latin typeface="HG丸ｺﾞｼｯｸM-PRO" panose="020F0600000000000000" pitchFamily="50" charset="-128"/>
                      <a:ea typeface="HG丸ｺﾞｼｯｸM-PRO" panose="020F0600000000000000" pitchFamily="50" charset="-128"/>
                    </a:rPr>
                    <a:t>御幸橋　</a:t>
                  </a:r>
                  <a:r>
                    <a:rPr kumimoji="1" lang="en-US" altLang="ja-JP" sz="900" dirty="0">
                      <a:latin typeface="HG丸ｺﾞｼｯｸM-PRO" panose="020F0600000000000000" pitchFamily="50" charset="-128"/>
                      <a:ea typeface="HG丸ｺﾞｼｯｸM-PRO" panose="020F0600000000000000" pitchFamily="50" charset="-128"/>
                    </a:rPr>
                    <a:t>3.3k</a:t>
                  </a:r>
                  <a:endParaRPr kumimoji="1" lang="ja-JP" altLang="en-US" sz="900" dirty="0">
                    <a:latin typeface="HG丸ｺﾞｼｯｸM-PRO" panose="020F0600000000000000" pitchFamily="50" charset="-128"/>
                    <a:ea typeface="HG丸ｺﾞｼｯｸM-PRO" panose="020F0600000000000000" pitchFamily="50" charset="-128"/>
                  </a:endParaRPr>
                </a:p>
              </p:txBody>
            </p:sp>
            <p:sp>
              <p:nvSpPr>
                <p:cNvPr id="387" name="テキスト ボックス 386"/>
                <p:cNvSpPr txBox="1"/>
                <p:nvPr/>
              </p:nvSpPr>
              <p:spPr>
                <a:xfrm>
                  <a:off x="15319342" y="6658572"/>
                  <a:ext cx="1188000" cy="136800"/>
                </a:xfrm>
                <a:prstGeom prst="rect">
                  <a:avLst/>
                </a:prstGeom>
                <a:solidFill>
                  <a:srgbClr val="DDF6FF"/>
                </a:solidFill>
                <a:ln w="6350">
                  <a:solidFill>
                    <a:schemeClr val="tx1"/>
                  </a:solidFill>
                </a:ln>
              </p:spPr>
              <p:txBody>
                <a:bodyPr wrap="square" lIns="0" tIns="0" rIns="0" bIns="0" rtlCol="0">
                  <a:noAutofit/>
                </a:bodyPr>
                <a:lstStyle/>
                <a:p>
                  <a:pPr algn="ctr"/>
                  <a:r>
                    <a:rPr kumimoji="1" lang="en-US" altLang="ja-JP" sz="900" dirty="0">
                      <a:latin typeface="HG丸ｺﾞｼｯｸM-PRO" panose="020F0600000000000000" pitchFamily="50" charset="-128"/>
                      <a:ea typeface="HG丸ｺﾞｼｯｸM-PRO" panose="020F0600000000000000" pitchFamily="50" charset="-128"/>
                    </a:rPr>
                    <a:t>H10</a:t>
                  </a:r>
                  <a:r>
                    <a:rPr kumimoji="1" lang="ja-JP" altLang="en-US" sz="900" dirty="0">
                      <a:latin typeface="HG丸ｺﾞｼｯｸM-PRO" panose="020F0600000000000000" pitchFamily="50" charset="-128"/>
                      <a:ea typeface="HG丸ｺﾞｼｯｸM-PRO" panose="020F0600000000000000" pitchFamily="50" charset="-128"/>
                    </a:rPr>
                    <a:t>奥田橋　</a:t>
                  </a:r>
                  <a:r>
                    <a:rPr kumimoji="1" lang="en-US" altLang="ja-JP" sz="900" dirty="0">
                      <a:latin typeface="HG丸ｺﾞｼｯｸM-PRO" panose="020F0600000000000000" pitchFamily="50" charset="-128"/>
                      <a:ea typeface="HG丸ｺﾞｼｯｸM-PRO" panose="020F0600000000000000" pitchFamily="50" charset="-128"/>
                    </a:rPr>
                    <a:t>3.7k</a:t>
                  </a:r>
                  <a:endParaRPr kumimoji="1" lang="ja-JP" altLang="en-US" sz="900" dirty="0">
                    <a:latin typeface="HG丸ｺﾞｼｯｸM-PRO" panose="020F0600000000000000" pitchFamily="50" charset="-128"/>
                    <a:ea typeface="HG丸ｺﾞｼｯｸM-PRO" panose="020F0600000000000000" pitchFamily="50" charset="-128"/>
                  </a:endParaRPr>
                </a:p>
              </p:txBody>
            </p:sp>
            <p:sp>
              <p:nvSpPr>
                <p:cNvPr id="388" name="テキスト ボックス 387"/>
                <p:cNvSpPr txBox="1"/>
                <p:nvPr/>
              </p:nvSpPr>
              <p:spPr>
                <a:xfrm>
                  <a:off x="15319342" y="7497956"/>
                  <a:ext cx="1188000" cy="136800"/>
                </a:xfrm>
                <a:prstGeom prst="rect">
                  <a:avLst/>
                </a:prstGeom>
                <a:solidFill>
                  <a:srgbClr val="DDF6FF"/>
                </a:solidFill>
                <a:ln w="6350">
                  <a:solidFill>
                    <a:schemeClr val="tx1"/>
                  </a:solidFill>
                </a:ln>
              </p:spPr>
              <p:txBody>
                <a:bodyPr wrap="square" lIns="0" tIns="0" rIns="0" bIns="0" rtlCol="0">
                  <a:noAutofit/>
                </a:bodyPr>
                <a:lstStyle/>
                <a:p>
                  <a:pPr algn="ctr"/>
                  <a:r>
                    <a:rPr kumimoji="1" lang="en-US" altLang="ja-JP" sz="900" dirty="0">
                      <a:latin typeface="HG丸ｺﾞｼｯｸM-PRO" panose="020F0600000000000000" pitchFamily="50" charset="-128"/>
                      <a:ea typeface="HG丸ｺﾞｼｯｸM-PRO" panose="020F0600000000000000" pitchFamily="50" charset="-128"/>
                    </a:rPr>
                    <a:t>H11</a:t>
                  </a:r>
                  <a:r>
                    <a:rPr kumimoji="1" lang="ja-JP" altLang="en-US" sz="900" dirty="0">
                      <a:latin typeface="HG丸ｺﾞｼｯｸM-PRO" panose="020F0600000000000000" pitchFamily="50" charset="-128"/>
                      <a:ea typeface="HG丸ｺﾞｼｯｸM-PRO" panose="020F0600000000000000" pitchFamily="50" charset="-128"/>
                    </a:rPr>
                    <a:t>万才橋　</a:t>
                  </a:r>
                  <a:r>
                    <a:rPr kumimoji="1" lang="en-US" altLang="ja-JP" sz="900" dirty="0">
                      <a:latin typeface="HG丸ｺﾞｼｯｸM-PRO" panose="020F0600000000000000" pitchFamily="50" charset="-128"/>
                      <a:ea typeface="HG丸ｺﾞｼｯｸM-PRO" panose="020F0600000000000000" pitchFamily="50" charset="-128"/>
                    </a:rPr>
                    <a:t>3.8k</a:t>
                  </a:r>
                  <a:endParaRPr kumimoji="1" lang="ja-JP" altLang="en-US" sz="900" dirty="0">
                    <a:latin typeface="HG丸ｺﾞｼｯｸM-PRO" panose="020F0600000000000000" pitchFamily="50" charset="-128"/>
                    <a:ea typeface="HG丸ｺﾞｼｯｸM-PRO" panose="020F0600000000000000" pitchFamily="50" charset="-128"/>
                  </a:endParaRPr>
                </a:p>
              </p:txBody>
            </p:sp>
            <p:sp>
              <p:nvSpPr>
                <p:cNvPr id="389" name="テキスト ボックス 388"/>
                <p:cNvSpPr txBox="1"/>
                <p:nvPr/>
              </p:nvSpPr>
              <p:spPr>
                <a:xfrm>
                  <a:off x="15319342" y="8337342"/>
                  <a:ext cx="1188000" cy="136800"/>
                </a:xfrm>
                <a:prstGeom prst="rect">
                  <a:avLst/>
                </a:prstGeom>
                <a:solidFill>
                  <a:srgbClr val="DDF6FF"/>
                </a:solidFill>
                <a:ln w="6350">
                  <a:solidFill>
                    <a:schemeClr val="tx1"/>
                  </a:solidFill>
                </a:ln>
              </p:spPr>
              <p:txBody>
                <a:bodyPr wrap="square" lIns="0" tIns="0" rIns="0" bIns="0" rtlCol="0">
                  <a:noAutofit/>
                </a:bodyPr>
                <a:lstStyle/>
                <a:p>
                  <a:pPr algn="ctr"/>
                  <a:r>
                    <a:rPr kumimoji="1" lang="en-US" altLang="ja-JP" sz="900" dirty="0">
                      <a:latin typeface="HG丸ｺﾞｼｯｸM-PRO" panose="020F0600000000000000" pitchFamily="50" charset="-128"/>
                      <a:ea typeface="HG丸ｺﾞｼｯｸM-PRO" panose="020F0600000000000000" pitchFamily="50" charset="-128"/>
                    </a:rPr>
                    <a:t>H12</a:t>
                  </a:r>
                  <a:r>
                    <a:rPr kumimoji="1" lang="ja-JP" altLang="en-US" sz="900" dirty="0">
                      <a:latin typeface="HG丸ｺﾞｼｯｸM-PRO" panose="020F0600000000000000" pitchFamily="50" charset="-128"/>
                      <a:ea typeface="HG丸ｺﾞｼｯｸM-PRO" panose="020F0600000000000000" pitchFamily="50" charset="-128"/>
                    </a:rPr>
                    <a:t>大池橋　</a:t>
                  </a:r>
                  <a:r>
                    <a:rPr kumimoji="1" lang="en-US" altLang="ja-JP" sz="900" dirty="0">
                      <a:latin typeface="HG丸ｺﾞｼｯｸM-PRO" panose="020F0600000000000000" pitchFamily="50" charset="-128"/>
                      <a:ea typeface="HG丸ｺﾞｼｯｸM-PRO" panose="020F0600000000000000" pitchFamily="50" charset="-128"/>
                    </a:rPr>
                    <a:t>4.1k</a:t>
                  </a:r>
                  <a:endParaRPr kumimoji="1" lang="ja-JP" altLang="en-US" sz="900" dirty="0">
                    <a:latin typeface="HG丸ｺﾞｼｯｸM-PRO" panose="020F0600000000000000" pitchFamily="50" charset="-128"/>
                    <a:ea typeface="HG丸ｺﾞｼｯｸM-PRO" panose="020F0600000000000000" pitchFamily="50" charset="-128"/>
                  </a:endParaRPr>
                </a:p>
              </p:txBody>
            </p:sp>
          </p:grpSp>
        </p:grpSp>
        <p:sp>
          <p:nvSpPr>
            <p:cNvPr id="390" name="テキスト ボックス 389"/>
            <p:cNvSpPr txBox="1"/>
            <p:nvPr/>
          </p:nvSpPr>
          <p:spPr>
            <a:xfrm>
              <a:off x="8444815" y="8688269"/>
              <a:ext cx="360146" cy="92666"/>
            </a:xfrm>
            <a:prstGeom prst="rect">
              <a:avLst/>
            </a:prstGeom>
            <a:solidFill>
              <a:schemeClr val="bg1"/>
            </a:solidFill>
          </p:spPr>
          <p:txBody>
            <a:bodyPr wrap="square" lIns="0" tIns="0" rIns="0" bIns="0" rtlCol="0" anchor="ctr">
              <a:noAutofit/>
            </a:bodyPr>
            <a:lstStyle/>
            <a:p>
              <a:pPr algn="ctr"/>
              <a:r>
                <a:rPr kumimoji="1" lang="en-US" altLang="ja-JP" sz="700" dirty="0">
                  <a:latin typeface="HG丸ｺﾞｼｯｸM-PRO" panose="020F0600000000000000" pitchFamily="50" charset="-128"/>
                  <a:ea typeface="HG丸ｺﾞｼｯｸM-PRO" panose="020F0600000000000000" pitchFamily="50" charset="-128"/>
                </a:rPr>
                <a:t>5/18</a:t>
              </a:r>
              <a:endParaRPr kumimoji="1" lang="ja-JP" altLang="en-US" sz="700" dirty="0">
                <a:latin typeface="HG丸ｺﾞｼｯｸM-PRO" panose="020F0600000000000000" pitchFamily="50" charset="-128"/>
                <a:ea typeface="HG丸ｺﾞｼｯｸM-PRO" panose="020F0600000000000000" pitchFamily="50" charset="-128"/>
              </a:endParaRPr>
            </a:p>
          </p:txBody>
        </p:sp>
        <p:sp>
          <p:nvSpPr>
            <p:cNvPr id="391" name="テキスト ボックス 390"/>
            <p:cNvSpPr txBox="1"/>
            <p:nvPr/>
          </p:nvSpPr>
          <p:spPr>
            <a:xfrm>
              <a:off x="10194155" y="8688269"/>
              <a:ext cx="360146" cy="92666"/>
            </a:xfrm>
            <a:prstGeom prst="rect">
              <a:avLst/>
            </a:prstGeom>
            <a:solidFill>
              <a:schemeClr val="bg1"/>
            </a:solidFill>
          </p:spPr>
          <p:txBody>
            <a:bodyPr wrap="square" lIns="0" tIns="0" rIns="0" bIns="0" rtlCol="0" anchor="ctr">
              <a:noAutofit/>
            </a:bodyPr>
            <a:lstStyle/>
            <a:p>
              <a:pPr algn="ctr"/>
              <a:r>
                <a:rPr kumimoji="1" lang="en-US" altLang="ja-JP" sz="700" dirty="0">
                  <a:latin typeface="HG丸ｺﾞｼｯｸM-PRO" panose="020F0600000000000000" pitchFamily="50" charset="-128"/>
                  <a:ea typeface="HG丸ｺﾞｼｯｸM-PRO" panose="020F0600000000000000" pitchFamily="50" charset="-128"/>
                </a:rPr>
                <a:t>5/19</a:t>
              </a:r>
              <a:endParaRPr kumimoji="1" lang="ja-JP" altLang="en-US" sz="700" dirty="0">
                <a:latin typeface="HG丸ｺﾞｼｯｸM-PRO" panose="020F0600000000000000" pitchFamily="50" charset="-128"/>
                <a:ea typeface="HG丸ｺﾞｼｯｸM-PRO" panose="020F0600000000000000" pitchFamily="50" charset="-128"/>
              </a:endParaRPr>
            </a:p>
          </p:txBody>
        </p:sp>
        <p:sp>
          <p:nvSpPr>
            <p:cNvPr id="15" name="フリーフォーム 14"/>
            <p:cNvSpPr/>
            <p:nvPr/>
          </p:nvSpPr>
          <p:spPr>
            <a:xfrm>
              <a:off x="7747000" y="8623300"/>
              <a:ext cx="0" cy="203200"/>
            </a:xfrm>
            <a:custGeom>
              <a:avLst/>
              <a:gdLst>
                <a:gd name="connsiteX0" fmla="*/ 0 w 0"/>
                <a:gd name="connsiteY0" fmla="*/ 0 h 203200"/>
                <a:gd name="connsiteX1" fmla="*/ 0 w 0"/>
                <a:gd name="connsiteY1" fmla="*/ 203200 h 203200"/>
              </a:gdLst>
              <a:ahLst/>
              <a:cxnLst>
                <a:cxn ang="0">
                  <a:pos x="connsiteX0" y="connsiteY0"/>
                </a:cxn>
                <a:cxn ang="0">
                  <a:pos x="connsiteX1" y="connsiteY1"/>
                </a:cxn>
              </a:cxnLst>
              <a:rect l="l" t="t" r="r" b="b"/>
              <a:pathLst>
                <a:path h="203200">
                  <a:moveTo>
                    <a:pt x="0" y="0"/>
                  </a:moveTo>
                  <a:lnTo>
                    <a:pt x="0" y="203200"/>
                  </a:lnTo>
                </a:path>
              </a:pathLst>
            </a:cu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2" name="フリーフォーム 391"/>
            <p:cNvSpPr/>
            <p:nvPr/>
          </p:nvSpPr>
          <p:spPr>
            <a:xfrm>
              <a:off x="9457985" y="8623300"/>
              <a:ext cx="0" cy="203200"/>
            </a:xfrm>
            <a:custGeom>
              <a:avLst/>
              <a:gdLst>
                <a:gd name="connsiteX0" fmla="*/ 0 w 0"/>
                <a:gd name="connsiteY0" fmla="*/ 0 h 203200"/>
                <a:gd name="connsiteX1" fmla="*/ 0 w 0"/>
                <a:gd name="connsiteY1" fmla="*/ 203200 h 203200"/>
              </a:gdLst>
              <a:ahLst/>
              <a:cxnLst>
                <a:cxn ang="0">
                  <a:pos x="connsiteX0" y="connsiteY0"/>
                </a:cxn>
                <a:cxn ang="0">
                  <a:pos x="connsiteX1" y="connsiteY1"/>
                </a:cxn>
              </a:cxnLst>
              <a:rect l="l" t="t" r="r" b="b"/>
              <a:pathLst>
                <a:path h="203200">
                  <a:moveTo>
                    <a:pt x="0" y="0"/>
                  </a:moveTo>
                  <a:lnTo>
                    <a:pt x="0" y="203200"/>
                  </a:lnTo>
                </a:path>
              </a:pathLst>
            </a:cu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3" name="フリーフォーム 392"/>
            <p:cNvSpPr/>
            <p:nvPr/>
          </p:nvSpPr>
          <p:spPr>
            <a:xfrm>
              <a:off x="11149746" y="8623300"/>
              <a:ext cx="0" cy="203200"/>
            </a:xfrm>
            <a:custGeom>
              <a:avLst/>
              <a:gdLst>
                <a:gd name="connsiteX0" fmla="*/ 0 w 0"/>
                <a:gd name="connsiteY0" fmla="*/ 0 h 203200"/>
                <a:gd name="connsiteX1" fmla="*/ 0 w 0"/>
                <a:gd name="connsiteY1" fmla="*/ 203200 h 203200"/>
              </a:gdLst>
              <a:ahLst/>
              <a:cxnLst>
                <a:cxn ang="0">
                  <a:pos x="connsiteX0" y="connsiteY0"/>
                </a:cxn>
                <a:cxn ang="0">
                  <a:pos x="connsiteX1" y="connsiteY1"/>
                </a:cxn>
              </a:cxnLst>
              <a:rect l="l" t="t" r="r" b="b"/>
              <a:pathLst>
                <a:path h="203200">
                  <a:moveTo>
                    <a:pt x="0" y="0"/>
                  </a:moveTo>
                  <a:lnTo>
                    <a:pt x="0" y="203200"/>
                  </a:lnTo>
                </a:path>
              </a:pathLst>
            </a:cu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上矢印 9"/>
          <p:cNvSpPr/>
          <p:nvPr/>
        </p:nvSpPr>
        <p:spPr>
          <a:xfrm rot="167146">
            <a:off x="8550827" y="2748014"/>
            <a:ext cx="282499" cy="7159954"/>
          </a:xfrm>
          <a:prstGeom prst="upArrow">
            <a:avLst/>
          </a:prstGeom>
          <a:solidFill>
            <a:srgbClr val="FF66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74F159FE-F1D6-4109-A54C-1AE8E5FFD685}"/>
              </a:ext>
            </a:extLst>
          </p:cNvPr>
          <p:cNvSpPr/>
          <p:nvPr/>
        </p:nvSpPr>
        <p:spPr>
          <a:xfrm>
            <a:off x="0" y="0"/>
            <a:ext cx="15119350" cy="615267"/>
          </a:xfrm>
          <a:prstGeom prst="rect">
            <a:avLst/>
          </a:prstGeom>
          <a:gradFill flip="none" rotWithShape="1">
            <a:gsLst>
              <a:gs pos="0">
                <a:schemeClr val="accent1">
                  <a:lumMod val="5000"/>
                  <a:lumOff val="95000"/>
                </a:schemeClr>
              </a:gs>
              <a:gs pos="100000">
                <a:srgbClr val="B9DAA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sp>
        <p:nvSpPr>
          <p:cNvPr id="35" name="テキスト ボックス 3"/>
          <p:cNvSpPr txBox="1"/>
          <p:nvPr/>
        </p:nvSpPr>
        <p:spPr>
          <a:xfrm>
            <a:off x="226046" y="5448"/>
            <a:ext cx="7881832" cy="63127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報告事項</a:t>
            </a:r>
            <a:r>
              <a:rPr lang="en-US" altLang="ja-JP"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ja-JP" altLang="en-US" sz="2797"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スカム</a:t>
            </a: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解析</a:t>
            </a: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　</a:t>
            </a:r>
            <a:endPar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cxnSp>
        <p:nvCxnSpPr>
          <p:cNvPr id="578" name="直線矢印コネクタ 577">
            <a:extLst>
              <a:ext uri="{FF2B5EF4-FFF2-40B4-BE49-F238E27FC236}">
                <a16:creationId xmlns:a16="http://schemas.microsoft.com/office/drawing/2014/main" id="{F557F8D0-E3DD-4C1A-A5AE-396B33A02F63}"/>
              </a:ext>
            </a:extLst>
          </p:cNvPr>
          <p:cNvCxnSpPr>
            <a:cxnSpLocks/>
          </p:cNvCxnSpPr>
          <p:nvPr/>
        </p:nvCxnSpPr>
        <p:spPr>
          <a:xfrm flipH="1" flipV="1">
            <a:off x="5879734" y="9180080"/>
            <a:ext cx="35715" cy="192384"/>
          </a:xfrm>
          <a:prstGeom prst="straightConnector1">
            <a:avLst/>
          </a:prstGeom>
          <a:ln>
            <a:solidFill>
              <a:srgbClr val="00FFFF"/>
            </a:solidFill>
            <a:tailEnd type="triangle"/>
          </a:ln>
        </p:spPr>
        <p:style>
          <a:lnRef idx="1">
            <a:schemeClr val="accent1"/>
          </a:lnRef>
          <a:fillRef idx="0">
            <a:schemeClr val="accent1"/>
          </a:fillRef>
          <a:effectRef idx="0">
            <a:schemeClr val="accent1"/>
          </a:effectRef>
          <a:fontRef idx="minor">
            <a:schemeClr val="tx1"/>
          </a:fontRef>
        </p:style>
      </p:cxnSp>
      <p:grpSp>
        <p:nvGrpSpPr>
          <p:cNvPr id="6" name="グループ化 5"/>
          <p:cNvGrpSpPr/>
          <p:nvPr/>
        </p:nvGrpSpPr>
        <p:grpSpPr>
          <a:xfrm>
            <a:off x="4075240" y="2282869"/>
            <a:ext cx="3314528" cy="361945"/>
            <a:chOff x="11207168" y="1569912"/>
            <a:chExt cx="3314528" cy="361945"/>
          </a:xfrm>
        </p:grpSpPr>
        <p:pic>
          <p:nvPicPr>
            <p:cNvPr id="218" name="図 21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07168" y="1569912"/>
              <a:ext cx="2807825" cy="304161"/>
            </a:xfrm>
            <a:prstGeom prst="rect">
              <a:avLst/>
            </a:prstGeom>
            <a:noFill/>
          </p:spPr>
        </p:pic>
        <p:sp>
          <p:nvSpPr>
            <p:cNvPr id="219" name="テキスト ボックス 1"/>
            <p:cNvSpPr txBox="1"/>
            <p:nvPr/>
          </p:nvSpPr>
          <p:spPr>
            <a:xfrm>
              <a:off x="13988324" y="1684210"/>
              <a:ext cx="533372" cy="247647"/>
            </a:xfrm>
            <a:prstGeom prst="rect">
              <a:avLst/>
            </a:prstGeom>
          </p:spPr>
          <p:txBody>
            <a:bodyPr wrap="square" lIns="0" tIns="0" rIns="0" bIns="0" rtlCol="0" anchor="ctr" anchorCtr="0">
              <a:noAutofit/>
            </a:bodyPr>
            <a:lstStyle/>
            <a:p>
              <a:pPr algn="just">
                <a:spcAft>
                  <a:spcPts val="0"/>
                </a:spcAft>
              </a:pPr>
              <a:r>
                <a:rPr lang="ja-JP" sz="700" kern="100">
                  <a:solidFill>
                    <a:srgbClr val="000000"/>
                  </a:solidFill>
                  <a:effectLst/>
                  <a:latin typeface="Century" panose="02040604050505020304" pitchFamily="18" charset="0"/>
                  <a:ea typeface="ＭＳ ゴシック" panose="020B0609070205080204" pitchFamily="49" charset="-128"/>
                  <a:cs typeface="Times New Roman" panose="02020603050405020304" pitchFamily="18" charset="0"/>
                </a:rPr>
                <a:t>（×</a:t>
              </a:r>
              <a:r>
                <a:rPr lang="en-US" sz="700" kern="100">
                  <a:solidFill>
                    <a:srgbClr val="000000"/>
                  </a:solidFill>
                  <a:effectLst/>
                  <a:latin typeface="Century" panose="02040604050505020304" pitchFamily="18" charset="0"/>
                  <a:ea typeface="ＭＳ ゴシック" panose="020B0609070205080204" pitchFamily="49" charset="-128"/>
                  <a:cs typeface="Times New Roman" panose="02020603050405020304" pitchFamily="18" charset="0"/>
                </a:rPr>
                <a:t>100</a:t>
              </a:r>
              <a:r>
                <a:rPr lang="ja-JP" sz="700" kern="100">
                  <a:solidFill>
                    <a:srgbClr val="000000"/>
                  </a:solidFill>
                  <a:effectLst/>
                  <a:latin typeface="Century" panose="02040604050505020304" pitchFamily="18" charset="0"/>
                  <a:ea typeface="ＭＳ ゴシック" panose="020B0609070205080204" pitchFamily="49" charset="-128"/>
                  <a:cs typeface="Times New Roman" panose="02020603050405020304" pitchFamily="18" charset="0"/>
                </a:rPr>
                <a:t>％）</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grpSp>
      <p:grpSp>
        <p:nvGrpSpPr>
          <p:cNvPr id="33" name="グループ化 32"/>
          <p:cNvGrpSpPr/>
          <p:nvPr/>
        </p:nvGrpSpPr>
        <p:grpSpPr>
          <a:xfrm>
            <a:off x="127927" y="8904622"/>
            <a:ext cx="7464087" cy="1369005"/>
            <a:chOff x="161711" y="7231925"/>
            <a:chExt cx="9462967" cy="1569637"/>
          </a:xfrm>
        </p:grpSpPr>
        <p:grpSp>
          <p:nvGrpSpPr>
            <p:cNvPr id="222" name="グループ化 221"/>
            <p:cNvGrpSpPr/>
            <p:nvPr/>
          </p:nvGrpSpPr>
          <p:grpSpPr>
            <a:xfrm>
              <a:off x="161711" y="7231925"/>
              <a:ext cx="2465218" cy="1558583"/>
              <a:chOff x="-106326" y="0"/>
              <a:chExt cx="2877555" cy="1819275"/>
            </a:xfrm>
          </p:grpSpPr>
          <p:pic>
            <p:nvPicPr>
              <p:cNvPr id="223" name="図 222" descr="川の上の橋&#10;&#10;低い精度で自動的に生成された説明"/>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2687955" cy="1511935"/>
              </a:xfrm>
              <a:prstGeom prst="rect">
                <a:avLst/>
              </a:prstGeom>
            </p:spPr>
          </p:pic>
          <p:sp>
            <p:nvSpPr>
              <p:cNvPr id="224" name="テキスト ボックス 40"/>
              <p:cNvSpPr txBox="1"/>
              <p:nvPr/>
            </p:nvSpPr>
            <p:spPr>
              <a:xfrm>
                <a:off x="-106326" y="1485900"/>
                <a:ext cx="2877555" cy="333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sz="1000" kern="100" dirty="0">
                    <a:effectLst/>
                    <a:latin typeface="Century" panose="02040604050505020304" pitchFamily="18" charset="0"/>
                    <a:ea typeface="ＭＳ ゴシック" panose="020B0609070205080204" pitchFamily="49" charset="-128"/>
                    <a:cs typeface="Times New Roman" panose="02020603050405020304" pitchFamily="18" charset="0"/>
                  </a:rPr>
                  <a:t>画像</a:t>
                </a:r>
                <a:r>
                  <a:rPr lang="en-US" altLang="ja-JP" sz="1000" kern="100" dirty="0">
                    <a:effectLst/>
                    <a:latin typeface="Century" panose="02040604050505020304" pitchFamily="18" charset="0"/>
                    <a:ea typeface="ＭＳ ゴシック" panose="020B0609070205080204" pitchFamily="49" charset="-128"/>
                    <a:cs typeface="Times New Roman" panose="02020603050405020304" pitchFamily="18" charset="0"/>
                  </a:rPr>
                  <a:t>1</a:t>
                </a:r>
                <a:r>
                  <a:rPr lang="ja-JP" sz="1000" kern="100" dirty="0">
                    <a:effectLst/>
                    <a:latin typeface="Century" panose="02040604050505020304" pitchFamily="18" charset="0"/>
                    <a:ea typeface="ＭＳ 明朝" panose="02020609040205080304" pitchFamily="17" charset="-128"/>
                    <a:cs typeface="Times New Roman" panose="02020603050405020304" pitchFamily="18" charset="0"/>
                  </a:rPr>
                  <a:t>　奥田橋</a:t>
                </a:r>
                <a:endPar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a:spcAft>
                    <a:spcPts val="0"/>
                  </a:spcAft>
                </a:pPr>
                <a:r>
                  <a:rPr lang="en-US" sz="1000" kern="100" dirty="0">
                    <a:effectLst/>
                    <a:latin typeface="Century" panose="02040604050505020304" pitchFamily="18" charset="0"/>
                    <a:ea typeface="ＭＳ 明朝" panose="02020609040205080304" pitchFamily="17" charset="-128"/>
                    <a:cs typeface="Times New Roman" panose="02020603050405020304" pitchFamily="18" charset="0"/>
                  </a:rPr>
                  <a:t>2021/5/18,5:00</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25" name="テキスト ボックス 69"/>
              <p:cNvSpPr txBox="1"/>
              <p:nvPr/>
            </p:nvSpPr>
            <p:spPr>
              <a:xfrm>
                <a:off x="-1" y="110"/>
                <a:ext cx="1335119" cy="224392"/>
              </a:xfrm>
              <a:prstGeom prst="rect">
                <a:avLst/>
              </a:prstGeom>
              <a:solidFill>
                <a:srgbClr val="000000">
                  <a:alpha val="50196"/>
                </a:srgbClr>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被覆率：</a:t>
                </a:r>
                <a:r>
                  <a:rPr lang="en-US"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38</a:t>
                </a: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a:t>
                </a:r>
              </a:p>
            </p:txBody>
          </p:sp>
        </p:grpSp>
        <p:grpSp>
          <p:nvGrpSpPr>
            <p:cNvPr id="180" name="グループ化 179"/>
            <p:cNvGrpSpPr/>
            <p:nvPr/>
          </p:nvGrpSpPr>
          <p:grpSpPr>
            <a:xfrm>
              <a:off x="4818058" y="7231925"/>
              <a:ext cx="2470152" cy="1566147"/>
              <a:chOff x="-261587" y="0"/>
              <a:chExt cx="2877556" cy="1824489"/>
            </a:xfrm>
          </p:grpSpPr>
          <p:pic>
            <p:nvPicPr>
              <p:cNvPr id="193" name="図 192"/>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55223" y="0"/>
                <a:ext cx="2687848" cy="1511935"/>
              </a:xfrm>
              <a:prstGeom prst="rect">
                <a:avLst/>
              </a:prstGeom>
            </p:spPr>
          </p:pic>
          <p:sp>
            <p:nvSpPr>
              <p:cNvPr id="194" name="テキスト ボックス 68"/>
              <p:cNvSpPr txBox="1"/>
              <p:nvPr/>
            </p:nvSpPr>
            <p:spPr>
              <a:xfrm>
                <a:off x="-261587" y="1485899"/>
                <a:ext cx="2877556" cy="33859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sz="1000" kern="100" dirty="0">
                    <a:effectLst/>
                    <a:latin typeface="Century" panose="02040604050505020304" pitchFamily="18" charset="0"/>
                    <a:ea typeface="ＭＳ ゴシック" panose="020B0609070205080204" pitchFamily="49" charset="-128"/>
                    <a:cs typeface="Times New Roman" panose="02020603050405020304" pitchFamily="18" charset="0"/>
                  </a:rPr>
                  <a:t>画像</a:t>
                </a:r>
                <a:r>
                  <a:rPr lang="en-US" altLang="ja-JP" sz="1000" kern="100" dirty="0">
                    <a:effectLst/>
                    <a:latin typeface="Century" panose="02040604050505020304" pitchFamily="18" charset="0"/>
                    <a:ea typeface="ＭＳ ゴシック" panose="020B0609070205080204" pitchFamily="49" charset="-128"/>
                    <a:cs typeface="Times New Roman" panose="02020603050405020304" pitchFamily="18" charset="0"/>
                  </a:rPr>
                  <a:t>3</a:t>
                </a:r>
                <a:r>
                  <a:rPr lang="ja-JP" sz="1000" kern="100" dirty="0">
                    <a:effectLst/>
                    <a:latin typeface="Century" panose="02040604050505020304" pitchFamily="18" charset="0"/>
                    <a:ea typeface="ＭＳ 明朝" panose="02020609040205080304" pitchFamily="17" charset="-128"/>
                    <a:cs typeface="Times New Roman" panose="02020603050405020304" pitchFamily="18" charset="0"/>
                  </a:rPr>
                  <a:t>　千歳橋</a:t>
                </a:r>
                <a:endPar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a:spcAft>
                    <a:spcPts val="0"/>
                  </a:spcAft>
                </a:pPr>
                <a:r>
                  <a:rPr lang="en-US" sz="1000" kern="100" dirty="0">
                    <a:effectLst/>
                    <a:latin typeface="Century" panose="02040604050505020304" pitchFamily="18" charset="0"/>
                    <a:ea typeface="ＭＳ 明朝" panose="02020609040205080304" pitchFamily="17" charset="-128"/>
                    <a:cs typeface="Times New Roman" panose="02020603050405020304" pitchFamily="18" charset="0"/>
                  </a:rPr>
                  <a:t>2021/5/18,8:12</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95" name="テキスト ボックス 70"/>
              <p:cNvSpPr txBox="1"/>
              <p:nvPr/>
            </p:nvSpPr>
            <p:spPr>
              <a:xfrm>
                <a:off x="-155275" y="110"/>
                <a:ext cx="1332092" cy="224392"/>
              </a:xfrm>
              <a:prstGeom prst="rect">
                <a:avLst/>
              </a:prstGeom>
              <a:solidFill>
                <a:srgbClr val="000000">
                  <a:alpha val="50196"/>
                </a:srgbClr>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被覆率：</a:t>
                </a:r>
                <a:r>
                  <a:rPr lang="en-US"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95</a:t>
                </a: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a:t>
                </a:r>
              </a:p>
            </p:txBody>
          </p:sp>
        </p:grpSp>
        <p:grpSp>
          <p:nvGrpSpPr>
            <p:cNvPr id="181" name="グループ化 180"/>
            <p:cNvGrpSpPr/>
            <p:nvPr/>
          </p:nvGrpSpPr>
          <p:grpSpPr>
            <a:xfrm>
              <a:off x="7154541" y="7235416"/>
              <a:ext cx="2470137" cy="1566146"/>
              <a:chOff x="8040101" y="-1820425"/>
              <a:chExt cx="2877557" cy="1824489"/>
            </a:xfrm>
          </p:grpSpPr>
          <p:pic>
            <p:nvPicPr>
              <p:cNvPr id="190" name="図 189"/>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8146448" y="-1820425"/>
                <a:ext cx="2687883" cy="1511935"/>
              </a:xfrm>
              <a:prstGeom prst="rect">
                <a:avLst/>
              </a:prstGeom>
            </p:spPr>
          </p:pic>
          <p:sp>
            <p:nvSpPr>
              <p:cNvPr id="191" name="テキスト ボックス 77"/>
              <p:cNvSpPr txBox="1"/>
              <p:nvPr/>
            </p:nvSpPr>
            <p:spPr>
              <a:xfrm>
                <a:off x="8040101" y="-334526"/>
                <a:ext cx="2877557" cy="33859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sz="1000" kern="100" dirty="0">
                    <a:effectLst/>
                    <a:latin typeface="Century" panose="02040604050505020304" pitchFamily="18" charset="0"/>
                    <a:ea typeface="ＭＳ ゴシック" panose="020B0609070205080204" pitchFamily="49" charset="-128"/>
                    <a:cs typeface="Times New Roman" panose="02020603050405020304" pitchFamily="18" charset="0"/>
                  </a:rPr>
                  <a:t>画像</a:t>
                </a:r>
                <a:r>
                  <a:rPr lang="en-US" altLang="ja-JP" sz="1000" kern="100" dirty="0">
                    <a:effectLst/>
                    <a:latin typeface="Century" panose="02040604050505020304" pitchFamily="18" charset="0"/>
                    <a:ea typeface="ＭＳ ゴシック" panose="020B0609070205080204" pitchFamily="49" charset="-128"/>
                    <a:cs typeface="Times New Roman" panose="02020603050405020304" pitchFamily="18" charset="0"/>
                  </a:rPr>
                  <a:t>4</a:t>
                </a:r>
                <a:r>
                  <a:rPr lang="ja-JP" sz="1000" kern="100" dirty="0">
                    <a:effectLst/>
                    <a:latin typeface="Century" panose="02040604050505020304" pitchFamily="18" charset="0"/>
                    <a:ea typeface="ＭＳ 明朝" panose="02020609040205080304" pitchFamily="17" charset="-128"/>
                    <a:cs typeface="Times New Roman" panose="02020603050405020304" pitchFamily="18" charset="0"/>
                  </a:rPr>
                  <a:t>　丸一橋</a:t>
                </a:r>
                <a:endPar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a:spcAft>
                    <a:spcPts val="0"/>
                  </a:spcAft>
                </a:pPr>
                <a:r>
                  <a:rPr lang="en-US" sz="1000" kern="100" dirty="0">
                    <a:effectLst/>
                    <a:latin typeface="Century" panose="02040604050505020304" pitchFamily="18" charset="0"/>
                    <a:ea typeface="ＭＳ 明朝" panose="02020609040205080304" pitchFamily="17" charset="-128"/>
                    <a:cs typeface="Times New Roman" panose="02020603050405020304" pitchFamily="18" charset="0"/>
                  </a:rPr>
                  <a:t>2021/5/18,10:04</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92" name="テキスト ボックス 78"/>
              <p:cNvSpPr txBox="1"/>
              <p:nvPr/>
            </p:nvSpPr>
            <p:spPr>
              <a:xfrm>
                <a:off x="8146413" y="-1820315"/>
                <a:ext cx="1332092" cy="224392"/>
              </a:xfrm>
              <a:prstGeom prst="rect">
                <a:avLst/>
              </a:prstGeom>
              <a:solidFill>
                <a:srgbClr val="000000">
                  <a:alpha val="50196"/>
                </a:srgbClr>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被覆率：</a:t>
                </a:r>
                <a:r>
                  <a:rPr lang="en-US"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87</a:t>
                </a: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a:t>
                </a:r>
              </a:p>
            </p:txBody>
          </p:sp>
        </p:grpSp>
        <p:grpSp>
          <p:nvGrpSpPr>
            <p:cNvPr id="226" name="グループ化 225"/>
            <p:cNvGrpSpPr/>
            <p:nvPr/>
          </p:nvGrpSpPr>
          <p:grpSpPr>
            <a:xfrm>
              <a:off x="2490027" y="7231926"/>
              <a:ext cx="2465252" cy="1558584"/>
              <a:chOff x="-186728" y="0"/>
              <a:chExt cx="2877556" cy="1819275"/>
            </a:xfrm>
          </p:grpSpPr>
          <p:pic>
            <p:nvPicPr>
              <p:cNvPr id="227" name="図 226"/>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0368" y="0"/>
                <a:ext cx="2687884" cy="1511935"/>
              </a:xfrm>
              <a:prstGeom prst="rect">
                <a:avLst/>
              </a:prstGeom>
            </p:spPr>
          </p:pic>
          <p:sp>
            <p:nvSpPr>
              <p:cNvPr id="228" name="テキスト ボックス 49"/>
              <p:cNvSpPr txBox="1"/>
              <p:nvPr/>
            </p:nvSpPr>
            <p:spPr>
              <a:xfrm>
                <a:off x="-186728" y="1485900"/>
                <a:ext cx="2877556" cy="333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sz="1000" kern="100" dirty="0">
                    <a:effectLst/>
                    <a:latin typeface="Century" panose="02040604050505020304" pitchFamily="18" charset="0"/>
                    <a:ea typeface="ＭＳ ゴシック" panose="020B0609070205080204" pitchFamily="49" charset="-128"/>
                    <a:cs typeface="Times New Roman" panose="02020603050405020304" pitchFamily="18" charset="0"/>
                  </a:rPr>
                  <a:t>画像</a:t>
                </a:r>
                <a:r>
                  <a:rPr lang="en-US" altLang="ja-JP" sz="1000" kern="100" dirty="0">
                    <a:effectLst/>
                    <a:latin typeface="Century" panose="02040604050505020304" pitchFamily="18" charset="0"/>
                    <a:ea typeface="ＭＳ ゴシック" panose="020B0609070205080204" pitchFamily="49" charset="-128"/>
                    <a:cs typeface="Times New Roman" panose="02020603050405020304" pitchFamily="18" charset="0"/>
                  </a:rPr>
                  <a:t>2</a:t>
                </a:r>
                <a:r>
                  <a:rPr lang="ja-JP" sz="1000" kern="100" dirty="0">
                    <a:effectLst/>
                    <a:latin typeface="Century" panose="02040604050505020304" pitchFamily="18" charset="0"/>
                    <a:ea typeface="ＭＳ 明朝" panose="02020609040205080304" pitchFamily="17" charset="-128"/>
                    <a:cs typeface="Times New Roman" panose="02020603050405020304" pitchFamily="18" charset="0"/>
                  </a:rPr>
                  <a:t>　御幸橋</a:t>
                </a:r>
                <a:endPar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a:spcAft>
                    <a:spcPts val="0"/>
                  </a:spcAft>
                </a:pPr>
                <a:r>
                  <a:rPr lang="en-US" sz="1000" kern="100" dirty="0">
                    <a:effectLst/>
                    <a:latin typeface="Century" panose="02040604050505020304" pitchFamily="18" charset="0"/>
                    <a:ea typeface="ＭＳ 明朝" panose="02020609040205080304" pitchFamily="17" charset="-128"/>
                    <a:cs typeface="Times New Roman" panose="02020603050405020304" pitchFamily="18" charset="0"/>
                  </a:rPr>
                  <a:t>2021/5/18,5:07</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29" name="テキスト ボックス 52"/>
              <p:cNvSpPr txBox="1"/>
              <p:nvPr/>
            </p:nvSpPr>
            <p:spPr>
              <a:xfrm>
                <a:off x="-80403" y="110"/>
                <a:ext cx="1335101" cy="224392"/>
              </a:xfrm>
              <a:prstGeom prst="rect">
                <a:avLst/>
              </a:prstGeom>
              <a:solidFill>
                <a:srgbClr val="000000">
                  <a:alpha val="50196"/>
                </a:srgbClr>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被覆率：</a:t>
                </a:r>
                <a:r>
                  <a:rPr lang="en-US"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55</a:t>
                </a: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a:t>
                </a:r>
              </a:p>
            </p:txBody>
          </p:sp>
        </p:grpSp>
      </p:grpSp>
      <p:sp>
        <p:nvSpPr>
          <p:cNvPr id="30" name="テキスト ボックス 49">
            <a:extLst>
              <a:ext uri="{FF2B5EF4-FFF2-40B4-BE49-F238E27FC236}">
                <a16:creationId xmlns:a16="http://schemas.microsoft.com/office/drawing/2014/main" id="{C36CD557-1FF0-4338-A1F8-F07D26E4B99C}"/>
              </a:ext>
            </a:extLst>
          </p:cNvPr>
          <p:cNvSpPr txBox="1"/>
          <p:nvPr/>
        </p:nvSpPr>
        <p:spPr>
          <a:xfrm>
            <a:off x="3876010" y="137849"/>
            <a:ext cx="4192323" cy="427040"/>
          </a:xfrm>
          <a:prstGeom prst="rect">
            <a:avLst/>
          </a:prstGeom>
          <a:noFill/>
          <a:ln cmpd="dbl">
            <a:no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175" b="1" dirty="0">
                <a:solidFill>
                  <a:srgbClr val="333399"/>
                </a:solidFill>
                <a:latin typeface="ＭＳ ゴシック" panose="020B0609070205080204" pitchFamily="49" charset="-128"/>
                <a:ea typeface="ＭＳ ゴシック" panose="020B0609070205080204" pitchFamily="49" charset="-128"/>
              </a:rPr>
              <a:t>解析結果の整理②</a:t>
            </a:r>
          </a:p>
        </p:txBody>
      </p:sp>
      <p:sp>
        <p:nvSpPr>
          <p:cNvPr id="265" name="テキスト ボックス 264"/>
          <p:cNvSpPr txBox="1"/>
          <p:nvPr/>
        </p:nvSpPr>
        <p:spPr>
          <a:xfrm>
            <a:off x="8649666" y="2289290"/>
            <a:ext cx="1535055" cy="197279"/>
          </a:xfrm>
          <a:prstGeom prst="rect">
            <a:avLst/>
          </a:prstGeom>
          <a:solidFill>
            <a:srgbClr val="002060"/>
          </a:solidFill>
          <a:ln>
            <a:noFill/>
          </a:ln>
        </p:spPr>
        <p:txBody>
          <a:bodyPr wrap="square" lIns="0" tIns="0" rIns="0" bIns="0" rtlCol="0" anchor="ctr">
            <a:noAutofit/>
          </a:bodyPr>
          <a:lstStyle/>
          <a:p>
            <a:pPr algn="ctr"/>
            <a:r>
              <a:rPr kumimoji="1" lang="ja-JP" altLang="en-US" sz="1000" dirty="0">
                <a:solidFill>
                  <a:schemeClr val="bg1"/>
                </a:solidFill>
                <a:latin typeface="HG丸ｺﾞｼｯｸM-PRO" panose="020F0600000000000000" pitchFamily="50" charset="-128"/>
                <a:ea typeface="HG丸ｺﾞｼｯｸM-PRO" panose="020F0600000000000000" pitchFamily="50" charset="-128"/>
              </a:rPr>
              <a:t>各地点の被覆率経時変化</a:t>
            </a:r>
          </a:p>
        </p:txBody>
      </p:sp>
      <p:sp>
        <p:nvSpPr>
          <p:cNvPr id="266" name="テキスト ボックス 265"/>
          <p:cNvSpPr txBox="1"/>
          <p:nvPr/>
        </p:nvSpPr>
        <p:spPr>
          <a:xfrm>
            <a:off x="11746918" y="2289290"/>
            <a:ext cx="2738437" cy="197279"/>
          </a:xfrm>
          <a:prstGeom prst="rect">
            <a:avLst/>
          </a:prstGeom>
          <a:solidFill>
            <a:srgbClr val="002060"/>
          </a:solidFill>
          <a:ln>
            <a:noFill/>
          </a:ln>
        </p:spPr>
        <p:txBody>
          <a:bodyPr wrap="square" lIns="0" tIns="0" rIns="0" bIns="0" rtlCol="0" anchor="ctr">
            <a:noAutofit/>
          </a:bodyPr>
          <a:lstStyle/>
          <a:p>
            <a:pPr algn="ctr"/>
            <a:r>
              <a:rPr kumimoji="1" lang="en-US" altLang="ja-JP" sz="1000" dirty="0">
                <a:solidFill>
                  <a:schemeClr val="bg1"/>
                </a:solidFill>
                <a:latin typeface="HG丸ｺﾞｼｯｸM-PRO" panose="020F0600000000000000" pitchFamily="50" charset="-128"/>
                <a:ea typeface="HG丸ｺﾞｼｯｸM-PRO" panose="020F0600000000000000" pitchFamily="50" charset="-128"/>
              </a:rPr>
              <a:t>5/18 7:00</a:t>
            </a:r>
            <a:r>
              <a:rPr kumimoji="1" lang="ja-JP" altLang="en-US" sz="1000" dirty="0">
                <a:solidFill>
                  <a:schemeClr val="bg1"/>
                </a:solidFill>
                <a:latin typeface="HG丸ｺﾞｼｯｸM-PRO" panose="020F0600000000000000" pitchFamily="50" charset="-128"/>
                <a:ea typeface="HG丸ｺﾞｼｯｸM-PRO" panose="020F0600000000000000" pitchFamily="50" charset="-128"/>
              </a:rPr>
              <a:t>～</a:t>
            </a:r>
            <a:r>
              <a:rPr kumimoji="1" lang="en-US" altLang="ja-JP" sz="1000" dirty="0">
                <a:solidFill>
                  <a:schemeClr val="bg1"/>
                </a:solidFill>
                <a:latin typeface="HG丸ｺﾞｼｯｸM-PRO" panose="020F0600000000000000" pitchFamily="50" charset="-128"/>
                <a:ea typeface="HG丸ｺﾞｼｯｸM-PRO" panose="020F0600000000000000" pitchFamily="50" charset="-128"/>
              </a:rPr>
              <a:t>17:00</a:t>
            </a:r>
            <a:r>
              <a:rPr kumimoji="1" lang="ja-JP" altLang="en-US" sz="1000" dirty="0">
                <a:solidFill>
                  <a:schemeClr val="bg1"/>
                </a:solidFill>
                <a:latin typeface="HG丸ｺﾞｼｯｸM-PRO" panose="020F0600000000000000" pitchFamily="50" charset="-128"/>
                <a:ea typeface="HG丸ｺﾞｼｯｸM-PRO" panose="020F0600000000000000" pitchFamily="50" charset="-128"/>
              </a:rPr>
              <a:t>の縦断方向の被覆率変化</a:t>
            </a:r>
          </a:p>
        </p:txBody>
      </p:sp>
      <p:sp>
        <p:nvSpPr>
          <p:cNvPr id="381" name="テキスト ボックス 1171"/>
          <p:cNvSpPr txBox="1"/>
          <p:nvPr/>
        </p:nvSpPr>
        <p:spPr>
          <a:xfrm>
            <a:off x="8916723" y="3264181"/>
            <a:ext cx="659172" cy="149507"/>
          </a:xfrm>
          <a:prstGeom prst="rect">
            <a:avLst/>
          </a:prstGeom>
          <a:solidFill>
            <a:schemeClr val="bg1">
              <a:alpha val="59000"/>
            </a:schemeClr>
          </a:solidFill>
          <a:ln w="6350">
            <a:noFill/>
          </a:ln>
        </p:spPr>
        <p:txBody>
          <a:bodyPr rot="0" spcFirstLastPara="0" vert="horz" wrap="square" lIns="36000" tIns="0" rIns="36000" bIns="0" numCol="1" spcCol="0" rtlCol="0" fromWordArt="0" anchor="t" anchorCtr="0" forceAA="0" compatLnSpc="1">
            <a:prstTxWarp prst="textNoShape">
              <a:avLst/>
            </a:prstTxWarp>
            <a:noAutofit/>
          </a:bodyPr>
          <a:lstStyle/>
          <a:p>
            <a:pPr algn="ctr">
              <a:lnSpc>
                <a:spcPts val="1200"/>
              </a:lnSpc>
              <a:spcAft>
                <a:spcPts val="0"/>
              </a:spcAft>
            </a:pPr>
            <a:r>
              <a:rPr lang="ja-JP"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下流へ</a:t>
            </a:r>
            <a:r>
              <a:rPr lang="ja-JP" altLang="en-US"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移動</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383" name="テキスト ボックス 1171"/>
          <p:cNvSpPr txBox="1"/>
          <p:nvPr/>
        </p:nvSpPr>
        <p:spPr>
          <a:xfrm>
            <a:off x="12644348" y="9616962"/>
            <a:ext cx="1379162" cy="294159"/>
          </a:xfrm>
          <a:prstGeom prst="rect">
            <a:avLst/>
          </a:prstGeom>
          <a:solidFill>
            <a:schemeClr val="bg1">
              <a:alpha val="59000"/>
            </a:schemeClr>
          </a:solidFill>
          <a:ln w="6350">
            <a:noFill/>
          </a:ln>
        </p:spPr>
        <p:txBody>
          <a:bodyPr rot="0" spcFirstLastPara="0" vert="horz" wrap="square" lIns="36000" tIns="0" rIns="36000" bIns="0" numCol="1" spcCol="0" rtlCol="0" fromWordArt="0" anchor="t" anchorCtr="0" forceAA="0" compatLnSpc="1">
            <a:prstTxWarp prst="textNoShape">
              <a:avLst/>
            </a:prstTxWarp>
            <a:noAutofit/>
          </a:bodyPr>
          <a:lstStyle/>
          <a:p>
            <a:pPr algn="ctr">
              <a:lnSpc>
                <a:spcPts val="1200"/>
              </a:lnSpc>
              <a:spcAft>
                <a:spcPts val="0"/>
              </a:spcAft>
            </a:pPr>
            <a:r>
              <a:rPr lang="ja-JP" altLang="en-US" sz="900" kern="100" dirty="0">
                <a:solidFill>
                  <a:srgbClr val="FF00FF"/>
                </a:solidFill>
                <a:latin typeface="Meiryo UI" panose="020B0604030504040204" pitchFamily="50" charset="-128"/>
                <a:ea typeface="Meiryo UI" panose="020B0604030504040204" pitchFamily="50" charset="-128"/>
                <a:cs typeface="Times New Roman" panose="02020603050405020304" pitchFamily="18" charset="0"/>
              </a:rPr>
              <a:t>時間の経過とともに、高い被覆率の地点が</a:t>
            </a:r>
            <a:r>
              <a:rPr lang="ja-JP"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下流へ</a:t>
            </a:r>
            <a:r>
              <a:rPr lang="ja-JP" altLang="en-US"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移動</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62" name="上矢印 461"/>
          <p:cNvSpPr/>
          <p:nvPr/>
        </p:nvSpPr>
        <p:spPr>
          <a:xfrm rot="330329">
            <a:off x="8277526" y="3069067"/>
            <a:ext cx="282499" cy="5952524"/>
          </a:xfrm>
          <a:prstGeom prst="upArrow">
            <a:avLst/>
          </a:prstGeom>
          <a:solidFill>
            <a:srgbClr val="FF66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p:cNvGrpSpPr/>
          <p:nvPr/>
        </p:nvGrpSpPr>
        <p:grpSpPr>
          <a:xfrm>
            <a:off x="8077725" y="8689988"/>
            <a:ext cx="1762518" cy="1161633"/>
            <a:chOff x="8077725" y="8639188"/>
            <a:chExt cx="1762518" cy="1161633"/>
          </a:xfrm>
        </p:grpSpPr>
        <p:sp>
          <p:nvSpPr>
            <p:cNvPr id="27" name="フリーフォーム 26"/>
            <p:cNvSpPr/>
            <p:nvPr/>
          </p:nvSpPr>
          <p:spPr>
            <a:xfrm>
              <a:off x="8672801" y="9607881"/>
              <a:ext cx="123825" cy="45244"/>
            </a:xfrm>
            <a:custGeom>
              <a:avLst/>
              <a:gdLst>
                <a:gd name="connsiteX0" fmla="*/ 123825 w 123825"/>
                <a:gd name="connsiteY0" fmla="*/ 0 h 45244"/>
                <a:gd name="connsiteX1" fmla="*/ 0 w 123825"/>
                <a:gd name="connsiteY1" fmla="*/ 45244 h 45244"/>
              </a:gdLst>
              <a:ahLst/>
              <a:cxnLst>
                <a:cxn ang="0">
                  <a:pos x="connsiteX0" y="connsiteY0"/>
                </a:cxn>
                <a:cxn ang="0">
                  <a:pos x="connsiteX1" y="connsiteY1"/>
                </a:cxn>
              </a:cxnLst>
              <a:rect l="l" t="t" r="r" b="b"/>
              <a:pathLst>
                <a:path w="123825" h="45244">
                  <a:moveTo>
                    <a:pt x="123825" y="0"/>
                  </a:moveTo>
                  <a:lnTo>
                    <a:pt x="0" y="45244"/>
                  </a:lnTo>
                </a:path>
              </a:pathLst>
            </a:custGeom>
            <a:noFill/>
            <a:ln w="9525">
              <a:solidFill>
                <a:srgbClr val="FF0000"/>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4" name="テキスト ボックス 463"/>
            <p:cNvSpPr txBox="1"/>
            <p:nvPr/>
          </p:nvSpPr>
          <p:spPr>
            <a:xfrm>
              <a:off x="8794065" y="9545871"/>
              <a:ext cx="1046178" cy="254950"/>
            </a:xfrm>
            <a:prstGeom prst="rect">
              <a:avLst/>
            </a:prstGeom>
            <a:noFill/>
          </p:spPr>
          <p:txBody>
            <a:bodyPr wrap="square" lIns="0" tIns="0" rIns="0" bIns="0" rtlCol="0" anchor="ctr">
              <a:noAutofit/>
            </a:bodyPr>
            <a:lstStyle/>
            <a:p>
              <a:r>
                <a:rPr kumimoji="1" lang="en-US" altLang="ja-JP" sz="800" dirty="0">
                  <a:solidFill>
                    <a:srgbClr val="FF0000"/>
                  </a:solidFill>
                  <a:latin typeface="HG丸ｺﾞｼｯｸM-PRO" panose="020F0600000000000000" pitchFamily="50" charset="-128"/>
                  <a:ea typeface="HG丸ｺﾞｼｯｸM-PRO" panose="020F0600000000000000" pitchFamily="50" charset="-128"/>
                </a:rPr>
                <a:t>11</a:t>
              </a:r>
              <a:r>
                <a:rPr kumimoji="1" lang="ja-JP" altLang="en-US" sz="800" dirty="0">
                  <a:solidFill>
                    <a:srgbClr val="FF0000"/>
                  </a:solidFill>
                  <a:latin typeface="HG丸ｺﾞｼｯｸM-PRO" panose="020F0600000000000000" pitchFamily="50" charset="-128"/>
                  <a:ea typeface="HG丸ｺﾞｼｯｸM-PRO" panose="020F0600000000000000" pitchFamily="50" charset="-128"/>
                </a:rPr>
                <a:t>時過ぎにスカムが</a:t>
              </a:r>
              <a:endParaRPr kumimoji="1" lang="en-US" altLang="ja-JP" sz="800" dirty="0">
                <a:solidFill>
                  <a:srgbClr val="FF0000"/>
                </a:solidFill>
                <a:latin typeface="HG丸ｺﾞｼｯｸM-PRO" panose="020F0600000000000000" pitchFamily="50" charset="-128"/>
                <a:ea typeface="HG丸ｺﾞｼｯｸM-PRO" panose="020F0600000000000000" pitchFamily="50" charset="-128"/>
              </a:endParaRPr>
            </a:p>
            <a:p>
              <a:r>
                <a:rPr kumimoji="1" lang="ja-JP" altLang="en-US" sz="800" dirty="0">
                  <a:solidFill>
                    <a:srgbClr val="FF0000"/>
                  </a:solidFill>
                  <a:latin typeface="HG丸ｺﾞｼｯｸM-PRO" panose="020F0600000000000000" pitchFamily="50" charset="-128"/>
                  <a:ea typeface="HG丸ｺﾞｼｯｸM-PRO" panose="020F0600000000000000" pitchFamily="50" charset="-128"/>
                </a:rPr>
                <a:t>発生したと推定される</a:t>
              </a:r>
            </a:p>
          </p:txBody>
        </p:sp>
        <p:sp>
          <p:nvSpPr>
            <p:cNvPr id="28" name="円/楕円 27"/>
            <p:cNvSpPr/>
            <p:nvPr/>
          </p:nvSpPr>
          <p:spPr>
            <a:xfrm>
              <a:off x="8418775" y="9564624"/>
              <a:ext cx="256452" cy="219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9" name="円/楕円 468"/>
            <p:cNvSpPr/>
            <p:nvPr/>
          </p:nvSpPr>
          <p:spPr>
            <a:xfrm>
              <a:off x="8077725" y="8660807"/>
              <a:ext cx="256452" cy="219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0" name="フリーフォーム 469"/>
            <p:cNvSpPr/>
            <p:nvPr/>
          </p:nvSpPr>
          <p:spPr>
            <a:xfrm>
              <a:off x="8328706" y="8701197"/>
              <a:ext cx="412277" cy="67297"/>
            </a:xfrm>
            <a:custGeom>
              <a:avLst/>
              <a:gdLst>
                <a:gd name="connsiteX0" fmla="*/ 123825 w 123825"/>
                <a:gd name="connsiteY0" fmla="*/ 0 h 45244"/>
                <a:gd name="connsiteX1" fmla="*/ 0 w 123825"/>
                <a:gd name="connsiteY1" fmla="*/ 45244 h 45244"/>
              </a:gdLst>
              <a:ahLst/>
              <a:cxnLst>
                <a:cxn ang="0">
                  <a:pos x="connsiteX0" y="connsiteY0"/>
                </a:cxn>
                <a:cxn ang="0">
                  <a:pos x="connsiteX1" y="connsiteY1"/>
                </a:cxn>
              </a:cxnLst>
              <a:rect l="l" t="t" r="r" b="b"/>
              <a:pathLst>
                <a:path w="123825" h="45244">
                  <a:moveTo>
                    <a:pt x="123825" y="0"/>
                  </a:moveTo>
                  <a:lnTo>
                    <a:pt x="0" y="45244"/>
                  </a:lnTo>
                </a:path>
              </a:pathLst>
            </a:custGeom>
            <a:noFill/>
            <a:ln w="9525">
              <a:solidFill>
                <a:srgbClr val="FF0000"/>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1" name="テキスト ボックス 470"/>
            <p:cNvSpPr txBox="1"/>
            <p:nvPr/>
          </p:nvSpPr>
          <p:spPr>
            <a:xfrm>
              <a:off x="8738422" y="8639188"/>
              <a:ext cx="1046178" cy="254950"/>
            </a:xfrm>
            <a:prstGeom prst="rect">
              <a:avLst/>
            </a:prstGeom>
            <a:noFill/>
          </p:spPr>
          <p:txBody>
            <a:bodyPr wrap="square" lIns="0" tIns="0" rIns="0" bIns="0" rtlCol="0" anchor="ctr">
              <a:noAutofit/>
            </a:bodyPr>
            <a:lstStyle/>
            <a:p>
              <a:r>
                <a:rPr kumimoji="1" lang="en-US" altLang="ja-JP" sz="800" dirty="0">
                  <a:solidFill>
                    <a:srgbClr val="FF0000"/>
                  </a:solidFill>
                  <a:latin typeface="HG丸ｺﾞｼｯｸM-PRO" panose="020F0600000000000000" pitchFamily="50" charset="-128"/>
                  <a:ea typeface="HG丸ｺﾞｼｯｸM-PRO" panose="020F0600000000000000" pitchFamily="50" charset="-128"/>
                </a:rPr>
                <a:t>6</a:t>
              </a:r>
              <a:r>
                <a:rPr kumimoji="1" lang="ja-JP" altLang="en-US" sz="800" dirty="0">
                  <a:solidFill>
                    <a:srgbClr val="FF0000"/>
                  </a:solidFill>
                  <a:latin typeface="HG丸ｺﾞｼｯｸM-PRO" panose="020F0600000000000000" pitchFamily="50" charset="-128"/>
                  <a:ea typeface="HG丸ｺﾞｼｯｸM-PRO" panose="020F0600000000000000" pitchFamily="50" charset="-128"/>
                </a:rPr>
                <a:t>時過ぎにスカムが</a:t>
              </a:r>
              <a:endParaRPr kumimoji="1" lang="en-US" altLang="ja-JP" sz="800" dirty="0">
                <a:solidFill>
                  <a:srgbClr val="FF0000"/>
                </a:solidFill>
                <a:latin typeface="HG丸ｺﾞｼｯｸM-PRO" panose="020F0600000000000000" pitchFamily="50" charset="-128"/>
                <a:ea typeface="HG丸ｺﾞｼｯｸM-PRO" panose="020F0600000000000000" pitchFamily="50" charset="-128"/>
              </a:endParaRPr>
            </a:p>
            <a:p>
              <a:r>
                <a:rPr kumimoji="1" lang="ja-JP" altLang="en-US" sz="800" dirty="0">
                  <a:solidFill>
                    <a:srgbClr val="FF0000"/>
                  </a:solidFill>
                  <a:latin typeface="HG丸ｺﾞｼｯｸM-PRO" panose="020F0600000000000000" pitchFamily="50" charset="-128"/>
                  <a:ea typeface="HG丸ｺﾞｼｯｸM-PRO" panose="020F0600000000000000" pitchFamily="50" charset="-128"/>
                </a:rPr>
                <a:t>発生したと推定される</a:t>
              </a:r>
            </a:p>
          </p:txBody>
        </p:sp>
      </p:grpSp>
      <p:grpSp>
        <p:nvGrpSpPr>
          <p:cNvPr id="465" name="グループ化 464"/>
          <p:cNvGrpSpPr/>
          <p:nvPr/>
        </p:nvGrpSpPr>
        <p:grpSpPr>
          <a:xfrm>
            <a:off x="8730843" y="2501999"/>
            <a:ext cx="1421468" cy="418218"/>
            <a:chOff x="8418775" y="9365502"/>
            <a:chExt cx="1421468" cy="418218"/>
          </a:xfrm>
        </p:grpSpPr>
        <p:sp>
          <p:nvSpPr>
            <p:cNvPr id="466" name="フリーフォーム 465"/>
            <p:cNvSpPr/>
            <p:nvPr/>
          </p:nvSpPr>
          <p:spPr>
            <a:xfrm>
              <a:off x="8648007" y="9549902"/>
              <a:ext cx="123825" cy="45244"/>
            </a:xfrm>
            <a:custGeom>
              <a:avLst/>
              <a:gdLst>
                <a:gd name="connsiteX0" fmla="*/ 123825 w 123825"/>
                <a:gd name="connsiteY0" fmla="*/ 0 h 45244"/>
                <a:gd name="connsiteX1" fmla="*/ 0 w 123825"/>
                <a:gd name="connsiteY1" fmla="*/ 45244 h 45244"/>
              </a:gdLst>
              <a:ahLst/>
              <a:cxnLst>
                <a:cxn ang="0">
                  <a:pos x="connsiteX0" y="connsiteY0"/>
                </a:cxn>
                <a:cxn ang="0">
                  <a:pos x="connsiteX1" y="connsiteY1"/>
                </a:cxn>
              </a:cxnLst>
              <a:rect l="l" t="t" r="r" b="b"/>
              <a:pathLst>
                <a:path w="123825" h="45244">
                  <a:moveTo>
                    <a:pt x="123825" y="0"/>
                  </a:moveTo>
                  <a:lnTo>
                    <a:pt x="0" y="45244"/>
                  </a:lnTo>
                </a:path>
              </a:pathLst>
            </a:custGeom>
            <a:noFill/>
            <a:ln w="9525">
              <a:solidFill>
                <a:srgbClr val="FF0000"/>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7" name="テキスト ボックス 466"/>
            <p:cNvSpPr txBox="1"/>
            <p:nvPr/>
          </p:nvSpPr>
          <p:spPr>
            <a:xfrm>
              <a:off x="8794065" y="9365502"/>
              <a:ext cx="1046178" cy="254950"/>
            </a:xfrm>
            <a:prstGeom prst="rect">
              <a:avLst/>
            </a:prstGeom>
            <a:noFill/>
          </p:spPr>
          <p:txBody>
            <a:bodyPr wrap="square" lIns="0" tIns="0" rIns="0" bIns="0" rtlCol="0" anchor="ctr">
              <a:noAutofit/>
            </a:bodyPr>
            <a:lstStyle/>
            <a:p>
              <a:r>
                <a:rPr kumimoji="1" lang="en-US" altLang="ja-JP" sz="800" dirty="0">
                  <a:solidFill>
                    <a:srgbClr val="FF0000"/>
                  </a:solidFill>
                  <a:latin typeface="HG丸ｺﾞｼｯｸM-PRO" panose="020F0600000000000000" pitchFamily="50" charset="-128"/>
                  <a:ea typeface="HG丸ｺﾞｼｯｸM-PRO" panose="020F0600000000000000" pitchFamily="50" charset="-128"/>
                </a:rPr>
                <a:t>15</a:t>
              </a:r>
              <a:r>
                <a:rPr kumimoji="1" lang="ja-JP" altLang="en-US" sz="800" dirty="0">
                  <a:solidFill>
                    <a:srgbClr val="FF0000"/>
                  </a:solidFill>
                  <a:latin typeface="HG丸ｺﾞｼｯｸM-PRO" panose="020F0600000000000000" pitchFamily="50" charset="-128"/>
                  <a:ea typeface="HG丸ｺﾞｼｯｸM-PRO" panose="020F0600000000000000" pitchFamily="50" charset="-128"/>
                </a:rPr>
                <a:t>時過ぎにスカムが流達したと推定される</a:t>
              </a:r>
            </a:p>
          </p:txBody>
        </p:sp>
        <p:sp>
          <p:nvSpPr>
            <p:cNvPr id="468" name="円/楕円 467"/>
            <p:cNvSpPr/>
            <p:nvPr/>
          </p:nvSpPr>
          <p:spPr>
            <a:xfrm>
              <a:off x="8418775" y="9564624"/>
              <a:ext cx="256452" cy="219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72" name="テキスト ボックス 1173"/>
          <p:cNvSpPr txBox="1"/>
          <p:nvPr/>
        </p:nvSpPr>
        <p:spPr>
          <a:xfrm>
            <a:off x="7940119" y="9560909"/>
            <a:ext cx="457244" cy="349694"/>
          </a:xfrm>
          <a:prstGeom prst="rect">
            <a:avLst/>
          </a:prstGeom>
          <a:noFill/>
          <a:ln w="6350">
            <a:noFill/>
          </a:ln>
        </p:spPr>
        <p:txBody>
          <a:bodyPr rot="0" spcFirstLastPara="0" vert="horz" wrap="square" lIns="36000" tIns="0" rIns="36000" bIns="0" numCol="1" spcCol="0" rtlCol="0" fromWordArt="0" anchor="ctr" anchorCtr="0" forceAA="0" compatLnSpc="1">
            <a:prstTxWarp prst="textNoShape">
              <a:avLst/>
            </a:prstTxWarp>
            <a:noAutofit/>
          </a:bodyPr>
          <a:lstStyle/>
          <a:p>
            <a:pPr algn="ctr">
              <a:spcAft>
                <a:spcPts val="0"/>
              </a:spcAft>
            </a:pPr>
            <a:r>
              <a:rPr lang="ja-JP" altLang="en-US"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③</a:t>
            </a:r>
            <a:endParaRPr lang="ja-JP"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73" name="テキスト ボックス 1173"/>
          <p:cNvSpPr txBox="1"/>
          <p:nvPr/>
        </p:nvSpPr>
        <p:spPr>
          <a:xfrm>
            <a:off x="10111342" y="2437168"/>
            <a:ext cx="457244" cy="349694"/>
          </a:xfrm>
          <a:prstGeom prst="rect">
            <a:avLst/>
          </a:prstGeom>
          <a:noFill/>
          <a:ln w="6350">
            <a:noFill/>
          </a:ln>
        </p:spPr>
        <p:txBody>
          <a:bodyPr rot="0" spcFirstLastPara="0" vert="horz" wrap="square" lIns="36000" tIns="0" rIns="36000" bIns="0" numCol="1" spcCol="0" rtlCol="0" fromWordArt="0" anchor="ctr" anchorCtr="0" forceAA="0" compatLnSpc="1">
            <a:prstTxWarp prst="textNoShape">
              <a:avLst/>
            </a:prstTxWarp>
            <a:noAutofit/>
          </a:bodyPr>
          <a:lstStyle/>
          <a:p>
            <a:pPr algn="ctr">
              <a:spcAft>
                <a:spcPts val="0"/>
              </a:spcAft>
            </a:pPr>
            <a:r>
              <a:rPr lang="ja-JP" altLang="en-US"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④</a:t>
            </a:r>
            <a:endParaRPr lang="ja-JP"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74" name="テキスト ボックス 1173"/>
          <p:cNvSpPr txBox="1"/>
          <p:nvPr/>
        </p:nvSpPr>
        <p:spPr>
          <a:xfrm>
            <a:off x="7659788" y="8671720"/>
            <a:ext cx="457244" cy="349694"/>
          </a:xfrm>
          <a:prstGeom prst="rect">
            <a:avLst/>
          </a:prstGeom>
          <a:noFill/>
          <a:ln w="6350">
            <a:noFill/>
          </a:ln>
        </p:spPr>
        <p:txBody>
          <a:bodyPr rot="0" spcFirstLastPara="0" vert="horz" wrap="square" lIns="36000" tIns="0" rIns="36000" bIns="0" numCol="1" spcCol="0" rtlCol="0" fromWordArt="0" anchor="ctr" anchorCtr="0" forceAA="0" compatLnSpc="1">
            <a:prstTxWarp prst="textNoShape">
              <a:avLst/>
            </a:prstTxWarp>
            <a:noAutofit/>
          </a:bodyPr>
          <a:lstStyle/>
          <a:p>
            <a:pPr algn="ctr">
              <a:spcAft>
                <a:spcPts val="0"/>
              </a:spcAft>
            </a:pPr>
            <a:r>
              <a:rPr lang="ja-JP" altLang="en-US"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⑤</a:t>
            </a:r>
            <a:endParaRPr lang="ja-JP"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76" name="円/楕円 475"/>
          <p:cNvSpPr/>
          <p:nvPr/>
        </p:nvSpPr>
        <p:spPr>
          <a:xfrm>
            <a:off x="13334538" y="3053591"/>
            <a:ext cx="477017" cy="219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7" name="テキスト ボックス 1173"/>
          <p:cNvSpPr txBox="1"/>
          <p:nvPr/>
        </p:nvSpPr>
        <p:spPr>
          <a:xfrm>
            <a:off x="13696693" y="3061670"/>
            <a:ext cx="457244" cy="349694"/>
          </a:xfrm>
          <a:prstGeom prst="rect">
            <a:avLst/>
          </a:prstGeom>
          <a:noFill/>
          <a:ln w="6350">
            <a:noFill/>
          </a:ln>
        </p:spPr>
        <p:txBody>
          <a:bodyPr rot="0" spcFirstLastPara="0" vert="horz" wrap="square" lIns="36000" tIns="0" rIns="36000" bIns="0" numCol="1" spcCol="0" rtlCol="0" fromWordArt="0" anchor="ctr" anchorCtr="0" forceAA="0" compatLnSpc="1">
            <a:prstTxWarp prst="textNoShape">
              <a:avLst/>
            </a:prstTxWarp>
            <a:noAutofit/>
          </a:bodyPr>
          <a:lstStyle/>
          <a:p>
            <a:pPr algn="ctr">
              <a:spcAft>
                <a:spcPts val="0"/>
              </a:spcAft>
            </a:pPr>
            <a:r>
              <a:rPr lang="ja-JP" altLang="en-US"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⑤</a:t>
            </a:r>
            <a:endParaRPr lang="ja-JP"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79" name="テキスト ボックス 1173"/>
          <p:cNvSpPr txBox="1"/>
          <p:nvPr/>
        </p:nvSpPr>
        <p:spPr>
          <a:xfrm>
            <a:off x="13684829" y="6523073"/>
            <a:ext cx="457244" cy="349694"/>
          </a:xfrm>
          <a:prstGeom prst="rect">
            <a:avLst/>
          </a:prstGeom>
          <a:noFill/>
          <a:ln w="6350">
            <a:noFill/>
          </a:ln>
        </p:spPr>
        <p:txBody>
          <a:bodyPr rot="0" spcFirstLastPara="0" vert="horz" wrap="square" lIns="36000" tIns="0" rIns="36000" bIns="0" numCol="1" spcCol="0" rtlCol="0" fromWordArt="0" anchor="ctr" anchorCtr="0" forceAA="0" compatLnSpc="1">
            <a:prstTxWarp prst="textNoShape">
              <a:avLst/>
            </a:prstTxWarp>
            <a:noAutofit/>
          </a:bodyPr>
          <a:lstStyle/>
          <a:p>
            <a:pPr algn="ctr">
              <a:spcAft>
                <a:spcPts val="0"/>
              </a:spcAft>
            </a:pPr>
            <a:r>
              <a:rPr lang="ja-JP" altLang="en-US"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④</a:t>
            </a:r>
            <a:endParaRPr lang="ja-JP"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80" name="円/楕円 479"/>
          <p:cNvSpPr/>
          <p:nvPr/>
        </p:nvSpPr>
        <p:spPr>
          <a:xfrm>
            <a:off x="13712652" y="6816603"/>
            <a:ext cx="256452" cy="219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28</a:t>
            </a:fld>
            <a:endParaRPr kumimoji="1" lang="ja-JP" altLang="en-US" dirty="0"/>
          </a:p>
        </p:txBody>
      </p:sp>
      <p:grpSp>
        <p:nvGrpSpPr>
          <p:cNvPr id="29" name="グループ化 28"/>
          <p:cNvGrpSpPr/>
          <p:nvPr/>
        </p:nvGrpSpPr>
        <p:grpSpPr>
          <a:xfrm>
            <a:off x="349020" y="2285753"/>
            <a:ext cx="7017866" cy="6517933"/>
            <a:chOff x="349020" y="2285753"/>
            <a:chExt cx="7017866" cy="6517933"/>
          </a:xfrm>
        </p:grpSpPr>
        <p:grpSp>
          <p:nvGrpSpPr>
            <p:cNvPr id="36" name="グループ化 35"/>
            <p:cNvGrpSpPr/>
            <p:nvPr/>
          </p:nvGrpSpPr>
          <p:grpSpPr>
            <a:xfrm>
              <a:off x="351774" y="2285753"/>
              <a:ext cx="7015112" cy="6517933"/>
              <a:chOff x="608458" y="2562855"/>
              <a:chExt cx="6593711" cy="6126398"/>
            </a:xfrm>
          </p:grpSpPr>
          <p:grpSp>
            <p:nvGrpSpPr>
              <p:cNvPr id="5" name="グループ化 4"/>
              <p:cNvGrpSpPr/>
              <p:nvPr/>
            </p:nvGrpSpPr>
            <p:grpSpPr>
              <a:xfrm>
                <a:off x="608458" y="2619445"/>
                <a:ext cx="6569287" cy="6069808"/>
                <a:chOff x="8694831" y="1725594"/>
                <a:chExt cx="5759789" cy="5321858"/>
              </a:xfrm>
            </p:grpSpPr>
            <p:grpSp>
              <p:nvGrpSpPr>
                <p:cNvPr id="145" name="グループ化 144"/>
                <p:cNvGrpSpPr/>
                <p:nvPr/>
              </p:nvGrpSpPr>
              <p:grpSpPr>
                <a:xfrm>
                  <a:off x="8694831" y="1725594"/>
                  <a:ext cx="5759789" cy="5321858"/>
                  <a:chOff x="1706" y="277692"/>
                  <a:chExt cx="5760085" cy="5321935"/>
                </a:xfrm>
              </p:grpSpPr>
              <p:pic>
                <p:nvPicPr>
                  <p:cNvPr id="146" name="図 145"/>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06" y="277692"/>
                    <a:ext cx="5760085" cy="5321935"/>
                  </a:xfrm>
                  <a:prstGeom prst="rect">
                    <a:avLst/>
                  </a:prstGeom>
                  <a:noFill/>
                  <a:ln>
                    <a:noFill/>
                  </a:ln>
                </p:spPr>
              </p:pic>
              <p:sp>
                <p:nvSpPr>
                  <p:cNvPr id="147" name="楕円 21"/>
                  <p:cNvSpPr/>
                  <p:nvPr/>
                </p:nvSpPr>
                <p:spPr>
                  <a:xfrm>
                    <a:off x="1907202" y="1603217"/>
                    <a:ext cx="35560" cy="3556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150" name="直線コネクタ 149"/>
                  <p:cNvCxnSpPr>
                    <a:endCxn id="151" idx="3"/>
                  </p:cNvCxnSpPr>
                  <p:nvPr/>
                </p:nvCxnSpPr>
                <p:spPr>
                  <a:xfrm flipH="1">
                    <a:off x="1793171" y="1615971"/>
                    <a:ext cx="118164" cy="21181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51" name="テキスト ボックス 27"/>
                  <p:cNvSpPr txBox="1"/>
                  <p:nvPr/>
                </p:nvSpPr>
                <p:spPr>
                  <a:xfrm>
                    <a:off x="1292790" y="1743015"/>
                    <a:ext cx="500380" cy="169545"/>
                  </a:xfrm>
                  <a:prstGeom prst="rect">
                    <a:avLst/>
                  </a:prstGeom>
                  <a:solidFill>
                    <a:schemeClr val="accent4">
                      <a:lumMod val="20000"/>
                      <a:lumOff val="80000"/>
                    </a:schemeClr>
                  </a:solidFill>
                  <a:ln w="6350">
                    <a:solidFill>
                      <a:prstClr val="black"/>
                    </a:solidFill>
                  </a:ln>
                </p:spPr>
                <p:txBody>
                  <a:bodyPr rot="0" spcFirstLastPara="0" vert="horz" wrap="square" lIns="36000" tIns="0" rIns="36000" bIns="0" numCol="1" spcCol="0" rtlCol="0" fromWordArt="0" anchor="ctr" anchorCtr="0" forceAA="0" compatLnSpc="1">
                    <a:prstTxWarp prst="textNoShape">
                      <a:avLst/>
                    </a:prstTxWarp>
                    <a:noAutofit/>
                  </a:bodyPr>
                  <a:lstStyle/>
                  <a:p>
                    <a:pPr algn="ctr">
                      <a:lnSpc>
                        <a:spcPts val="1200"/>
                      </a:lnSpc>
                      <a:spcAft>
                        <a:spcPts val="0"/>
                      </a:spcAft>
                    </a:pPr>
                    <a:r>
                      <a:rPr lang="ja-JP" sz="900" kern="100" dirty="0">
                        <a:effectLst/>
                        <a:latin typeface="Century" panose="02040604050505020304" pitchFamily="18" charset="0"/>
                        <a:ea typeface="ＭＳ Ｐゴシック" panose="020B0600070205080204" pitchFamily="50" charset="-128"/>
                        <a:cs typeface="Times New Roman" panose="02020603050405020304" pitchFamily="18" charset="0"/>
                      </a:rPr>
                      <a:t>画像</a:t>
                    </a:r>
                    <a:r>
                      <a:rPr lang="en-US" altLang="ja-JP" sz="900" kern="100" dirty="0">
                        <a:effectLst/>
                        <a:latin typeface="Century" panose="02040604050505020304" pitchFamily="18" charset="0"/>
                        <a:ea typeface="ＭＳ Ｐゴシック" panose="020B0600070205080204" pitchFamily="50" charset="-128"/>
                        <a:cs typeface="Times New Roman" panose="02020603050405020304" pitchFamily="18" charset="0"/>
                      </a:rPr>
                      <a:t>1</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52" name="楕円 29"/>
                  <p:cNvSpPr/>
                  <p:nvPr/>
                </p:nvSpPr>
                <p:spPr>
                  <a:xfrm>
                    <a:off x="2208810" y="1710046"/>
                    <a:ext cx="35560" cy="3556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55" name="楕円 722"/>
                  <p:cNvSpPr/>
                  <p:nvPr/>
                </p:nvSpPr>
                <p:spPr>
                  <a:xfrm>
                    <a:off x="2054431" y="1413163"/>
                    <a:ext cx="35560" cy="3556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156" name="直線コネクタ 155"/>
                  <p:cNvCxnSpPr/>
                  <p:nvPr/>
                </p:nvCxnSpPr>
                <p:spPr>
                  <a:xfrm flipH="1" flipV="1">
                    <a:off x="1721922" y="950026"/>
                    <a:ext cx="339090" cy="48006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57" name="テキスト ボックス 723"/>
                  <p:cNvSpPr txBox="1"/>
                  <p:nvPr/>
                </p:nvSpPr>
                <p:spPr>
                  <a:xfrm>
                    <a:off x="1318161" y="855023"/>
                    <a:ext cx="500380" cy="169545"/>
                  </a:xfrm>
                  <a:prstGeom prst="rect">
                    <a:avLst/>
                  </a:prstGeom>
                  <a:solidFill>
                    <a:schemeClr val="accent4">
                      <a:lumMod val="20000"/>
                      <a:lumOff val="80000"/>
                    </a:schemeClr>
                  </a:solidFill>
                  <a:ln w="6350">
                    <a:solidFill>
                      <a:prstClr val="black"/>
                    </a:solidFill>
                  </a:ln>
                </p:spPr>
                <p:txBody>
                  <a:bodyPr rot="0" spcFirstLastPara="0" vert="horz" wrap="square" lIns="36000" tIns="0" rIns="36000" bIns="0" numCol="1" spcCol="0" rtlCol="0" fromWordArt="0" anchor="ctr" anchorCtr="0" forceAA="0" compatLnSpc="1">
                    <a:prstTxWarp prst="textNoShape">
                      <a:avLst/>
                    </a:prstTxWarp>
                    <a:noAutofit/>
                  </a:bodyPr>
                  <a:lstStyle/>
                  <a:p>
                    <a:pPr algn="ctr">
                      <a:lnSpc>
                        <a:spcPts val="1200"/>
                      </a:lnSpc>
                      <a:spcAft>
                        <a:spcPts val="0"/>
                      </a:spcAft>
                    </a:pPr>
                    <a:r>
                      <a:rPr lang="ja-JP" sz="900" kern="100" dirty="0">
                        <a:effectLst/>
                        <a:latin typeface="Century" panose="02040604050505020304" pitchFamily="18" charset="0"/>
                        <a:ea typeface="ＭＳ Ｐゴシック" panose="020B0600070205080204" pitchFamily="50" charset="-128"/>
                        <a:cs typeface="Times New Roman" panose="02020603050405020304" pitchFamily="18" charset="0"/>
                      </a:rPr>
                      <a:t>画像</a:t>
                    </a:r>
                    <a:r>
                      <a:rPr lang="en-US" altLang="ja-JP" sz="900" kern="100" dirty="0">
                        <a:effectLst/>
                        <a:latin typeface="Century" panose="02040604050505020304" pitchFamily="18" charset="0"/>
                        <a:ea typeface="ＭＳ Ｐゴシック" panose="020B0600070205080204" pitchFamily="50" charset="-128"/>
                        <a:cs typeface="Times New Roman" panose="02020603050405020304" pitchFamily="18" charset="0"/>
                      </a:rPr>
                      <a:t>3</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58" name="楕円 725"/>
                  <p:cNvSpPr/>
                  <p:nvPr/>
                </p:nvSpPr>
                <p:spPr>
                  <a:xfrm>
                    <a:off x="2161309" y="1140031"/>
                    <a:ext cx="35560" cy="3556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160" name="直線コネクタ 159"/>
                  <p:cNvCxnSpPr/>
                  <p:nvPr/>
                </p:nvCxnSpPr>
                <p:spPr>
                  <a:xfrm flipH="1" flipV="1">
                    <a:off x="1769423" y="665018"/>
                    <a:ext cx="403860" cy="4876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61" name="テキスト ボックス 728"/>
                  <p:cNvSpPr txBox="1"/>
                  <p:nvPr/>
                </p:nvSpPr>
                <p:spPr>
                  <a:xfrm>
                    <a:off x="1318161" y="558140"/>
                    <a:ext cx="500380" cy="169545"/>
                  </a:xfrm>
                  <a:prstGeom prst="rect">
                    <a:avLst/>
                  </a:prstGeom>
                  <a:solidFill>
                    <a:schemeClr val="accent4">
                      <a:lumMod val="20000"/>
                      <a:lumOff val="80000"/>
                    </a:schemeClr>
                  </a:solidFill>
                  <a:ln w="6350">
                    <a:solidFill>
                      <a:prstClr val="black"/>
                    </a:solidFill>
                  </a:ln>
                </p:spPr>
                <p:txBody>
                  <a:bodyPr rot="0" spcFirstLastPara="0" vert="horz" wrap="square" lIns="36000" tIns="0" rIns="36000" bIns="0" numCol="1" spcCol="0" rtlCol="0" fromWordArt="0" anchor="ctr" anchorCtr="0" forceAA="0" compatLnSpc="1">
                    <a:prstTxWarp prst="textNoShape">
                      <a:avLst/>
                    </a:prstTxWarp>
                    <a:noAutofit/>
                  </a:bodyPr>
                  <a:lstStyle/>
                  <a:p>
                    <a:pPr algn="ctr">
                      <a:lnSpc>
                        <a:spcPts val="1200"/>
                      </a:lnSpc>
                      <a:spcAft>
                        <a:spcPts val="0"/>
                      </a:spcAft>
                    </a:pPr>
                    <a:r>
                      <a:rPr lang="ja-JP" sz="900" kern="100" dirty="0">
                        <a:effectLst/>
                        <a:latin typeface="Century" panose="02040604050505020304" pitchFamily="18" charset="0"/>
                        <a:ea typeface="ＭＳ Ｐゴシック" panose="020B0600070205080204" pitchFamily="50" charset="-128"/>
                        <a:cs typeface="Times New Roman" panose="02020603050405020304" pitchFamily="18" charset="0"/>
                      </a:rPr>
                      <a:t>画像</a:t>
                    </a:r>
                    <a:r>
                      <a:rPr lang="en-US" altLang="ja-JP" sz="900" kern="100" dirty="0">
                        <a:effectLst/>
                        <a:latin typeface="Century" panose="02040604050505020304" pitchFamily="18" charset="0"/>
                        <a:ea typeface="ＭＳ Ｐゴシック" panose="020B0600070205080204" pitchFamily="50" charset="-128"/>
                        <a:cs typeface="Times New Roman" panose="02020603050405020304" pitchFamily="18" charset="0"/>
                      </a:rPr>
                      <a:t>4</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8" name="フリーフォーム: 図形 850"/>
                  <p:cNvSpPr/>
                  <p:nvPr/>
                </p:nvSpPr>
                <p:spPr>
                  <a:xfrm>
                    <a:off x="1888176" y="463137"/>
                    <a:ext cx="683895" cy="1315293"/>
                  </a:xfrm>
                  <a:custGeom>
                    <a:avLst/>
                    <a:gdLst>
                      <a:gd name="connsiteX0" fmla="*/ 0 w 718457"/>
                      <a:gd name="connsiteY0" fmla="*/ 1075173 h 1256044"/>
                      <a:gd name="connsiteX1" fmla="*/ 50241 w 718457"/>
                      <a:gd name="connsiteY1" fmla="*/ 999811 h 1256044"/>
                      <a:gd name="connsiteX2" fmla="*/ 125604 w 718457"/>
                      <a:gd name="connsiteY2" fmla="*/ 974690 h 1256044"/>
                      <a:gd name="connsiteX3" fmla="*/ 180870 w 718457"/>
                      <a:gd name="connsiteY3" fmla="*/ 889279 h 1256044"/>
                      <a:gd name="connsiteX4" fmla="*/ 216039 w 718457"/>
                      <a:gd name="connsiteY4" fmla="*/ 768699 h 1256044"/>
                      <a:gd name="connsiteX5" fmla="*/ 251208 w 718457"/>
                      <a:gd name="connsiteY5" fmla="*/ 668215 h 1256044"/>
                      <a:gd name="connsiteX6" fmla="*/ 266281 w 718457"/>
                      <a:gd name="connsiteY6" fmla="*/ 597877 h 1256044"/>
                      <a:gd name="connsiteX7" fmla="*/ 326571 w 718457"/>
                      <a:gd name="connsiteY7" fmla="*/ 482320 h 1256044"/>
                      <a:gd name="connsiteX8" fmla="*/ 381837 w 718457"/>
                      <a:gd name="connsiteY8" fmla="*/ 386861 h 1256044"/>
                      <a:gd name="connsiteX9" fmla="*/ 442127 w 718457"/>
                      <a:gd name="connsiteY9" fmla="*/ 361740 h 1256044"/>
                      <a:gd name="connsiteX10" fmla="*/ 502417 w 718457"/>
                      <a:gd name="connsiteY10" fmla="*/ 231112 h 1256044"/>
                      <a:gd name="connsiteX11" fmla="*/ 502417 w 718457"/>
                      <a:gd name="connsiteY11" fmla="*/ 130628 h 1256044"/>
                      <a:gd name="connsiteX12" fmla="*/ 612949 w 718457"/>
                      <a:gd name="connsiteY12" fmla="*/ 70338 h 1256044"/>
                      <a:gd name="connsiteX13" fmla="*/ 648118 w 718457"/>
                      <a:gd name="connsiteY13" fmla="*/ 55266 h 1256044"/>
                      <a:gd name="connsiteX14" fmla="*/ 668215 w 718457"/>
                      <a:gd name="connsiteY14" fmla="*/ 0 h 1256044"/>
                      <a:gd name="connsiteX15" fmla="*/ 703384 w 718457"/>
                      <a:gd name="connsiteY15" fmla="*/ 0 h 1256044"/>
                      <a:gd name="connsiteX16" fmla="*/ 718457 w 718457"/>
                      <a:gd name="connsiteY16" fmla="*/ 70338 h 1256044"/>
                      <a:gd name="connsiteX17" fmla="*/ 718457 w 718457"/>
                      <a:gd name="connsiteY17" fmla="*/ 537586 h 1256044"/>
                      <a:gd name="connsiteX18" fmla="*/ 698360 w 718457"/>
                      <a:gd name="connsiteY18" fmla="*/ 633046 h 1256044"/>
                      <a:gd name="connsiteX19" fmla="*/ 612949 w 718457"/>
                      <a:gd name="connsiteY19" fmla="*/ 728505 h 1256044"/>
                      <a:gd name="connsiteX20" fmla="*/ 572756 w 718457"/>
                      <a:gd name="connsiteY20" fmla="*/ 859134 h 1256044"/>
                      <a:gd name="connsiteX21" fmla="*/ 562707 w 718457"/>
                      <a:gd name="connsiteY21" fmla="*/ 939520 h 1256044"/>
                      <a:gd name="connsiteX22" fmla="*/ 492369 w 718457"/>
                      <a:gd name="connsiteY22" fmla="*/ 959617 h 1256044"/>
                      <a:gd name="connsiteX23" fmla="*/ 442127 w 718457"/>
                      <a:gd name="connsiteY23" fmla="*/ 1029956 h 1256044"/>
                      <a:gd name="connsiteX24" fmla="*/ 401934 w 718457"/>
                      <a:gd name="connsiteY24" fmla="*/ 1155560 h 1256044"/>
                      <a:gd name="connsiteX25" fmla="*/ 351692 w 718457"/>
                      <a:gd name="connsiteY25" fmla="*/ 1155560 h 1256044"/>
                      <a:gd name="connsiteX26" fmla="*/ 291402 w 718457"/>
                      <a:gd name="connsiteY26" fmla="*/ 1135463 h 1256044"/>
                      <a:gd name="connsiteX27" fmla="*/ 226088 w 718457"/>
                      <a:gd name="connsiteY27" fmla="*/ 1175657 h 1256044"/>
                      <a:gd name="connsiteX28" fmla="*/ 110532 w 718457"/>
                      <a:gd name="connsiteY28" fmla="*/ 1256044 h 1256044"/>
                      <a:gd name="connsiteX29" fmla="*/ 50241 w 718457"/>
                      <a:gd name="connsiteY29" fmla="*/ 1240971 h 1256044"/>
                      <a:gd name="connsiteX30" fmla="*/ 30145 w 718457"/>
                      <a:gd name="connsiteY30" fmla="*/ 1190729 h 1256044"/>
                      <a:gd name="connsiteX31" fmla="*/ 0 w 718457"/>
                      <a:gd name="connsiteY31" fmla="*/ 1075173 h 1256044"/>
                      <a:gd name="connsiteX0" fmla="*/ 0 w 718457"/>
                      <a:gd name="connsiteY0" fmla="*/ 1075173 h 1315879"/>
                      <a:gd name="connsiteX1" fmla="*/ 50241 w 718457"/>
                      <a:gd name="connsiteY1" fmla="*/ 999811 h 1315879"/>
                      <a:gd name="connsiteX2" fmla="*/ 125604 w 718457"/>
                      <a:gd name="connsiteY2" fmla="*/ 974690 h 1315879"/>
                      <a:gd name="connsiteX3" fmla="*/ 180870 w 718457"/>
                      <a:gd name="connsiteY3" fmla="*/ 889279 h 1315879"/>
                      <a:gd name="connsiteX4" fmla="*/ 216039 w 718457"/>
                      <a:gd name="connsiteY4" fmla="*/ 768699 h 1315879"/>
                      <a:gd name="connsiteX5" fmla="*/ 251208 w 718457"/>
                      <a:gd name="connsiteY5" fmla="*/ 668215 h 1315879"/>
                      <a:gd name="connsiteX6" fmla="*/ 266281 w 718457"/>
                      <a:gd name="connsiteY6" fmla="*/ 597877 h 1315879"/>
                      <a:gd name="connsiteX7" fmla="*/ 326571 w 718457"/>
                      <a:gd name="connsiteY7" fmla="*/ 482320 h 1315879"/>
                      <a:gd name="connsiteX8" fmla="*/ 381837 w 718457"/>
                      <a:gd name="connsiteY8" fmla="*/ 386861 h 1315879"/>
                      <a:gd name="connsiteX9" fmla="*/ 442127 w 718457"/>
                      <a:gd name="connsiteY9" fmla="*/ 361740 h 1315879"/>
                      <a:gd name="connsiteX10" fmla="*/ 502417 w 718457"/>
                      <a:gd name="connsiteY10" fmla="*/ 231112 h 1315879"/>
                      <a:gd name="connsiteX11" fmla="*/ 502417 w 718457"/>
                      <a:gd name="connsiteY11" fmla="*/ 130628 h 1315879"/>
                      <a:gd name="connsiteX12" fmla="*/ 612949 w 718457"/>
                      <a:gd name="connsiteY12" fmla="*/ 70338 h 1315879"/>
                      <a:gd name="connsiteX13" fmla="*/ 648118 w 718457"/>
                      <a:gd name="connsiteY13" fmla="*/ 55266 h 1315879"/>
                      <a:gd name="connsiteX14" fmla="*/ 668215 w 718457"/>
                      <a:gd name="connsiteY14" fmla="*/ 0 h 1315879"/>
                      <a:gd name="connsiteX15" fmla="*/ 703384 w 718457"/>
                      <a:gd name="connsiteY15" fmla="*/ 0 h 1315879"/>
                      <a:gd name="connsiteX16" fmla="*/ 718457 w 718457"/>
                      <a:gd name="connsiteY16" fmla="*/ 70338 h 1315879"/>
                      <a:gd name="connsiteX17" fmla="*/ 718457 w 718457"/>
                      <a:gd name="connsiteY17" fmla="*/ 537586 h 1315879"/>
                      <a:gd name="connsiteX18" fmla="*/ 698360 w 718457"/>
                      <a:gd name="connsiteY18" fmla="*/ 633046 h 1315879"/>
                      <a:gd name="connsiteX19" fmla="*/ 612949 w 718457"/>
                      <a:gd name="connsiteY19" fmla="*/ 728505 h 1315879"/>
                      <a:gd name="connsiteX20" fmla="*/ 572756 w 718457"/>
                      <a:gd name="connsiteY20" fmla="*/ 859134 h 1315879"/>
                      <a:gd name="connsiteX21" fmla="*/ 562707 w 718457"/>
                      <a:gd name="connsiteY21" fmla="*/ 939520 h 1315879"/>
                      <a:gd name="connsiteX22" fmla="*/ 492369 w 718457"/>
                      <a:gd name="connsiteY22" fmla="*/ 959617 h 1315879"/>
                      <a:gd name="connsiteX23" fmla="*/ 442127 w 718457"/>
                      <a:gd name="connsiteY23" fmla="*/ 1029956 h 1315879"/>
                      <a:gd name="connsiteX24" fmla="*/ 431633 w 718457"/>
                      <a:gd name="connsiteY24" fmla="*/ 1315879 h 1315879"/>
                      <a:gd name="connsiteX25" fmla="*/ 351692 w 718457"/>
                      <a:gd name="connsiteY25" fmla="*/ 1155560 h 1315879"/>
                      <a:gd name="connsiteX26" fmla="*/ 291402 w 718457"/>
                      <a:gd name="connsiteY26" fmla="*/ 1135463 h 1315879"/>
                      <a:gd name="connsiteX27" fmla="*/ 226088 w 718457"/>
                      <a:gd name="connsiteY27" fmla="*/ 1175657 h 1315879"/>
                      <a:gd name="connsiteX28" fmla="*/ 110532 w 718457"/>
                      <a:gd name="connsiteY28" fmla="*/ 1256044 h 1315879"/>
                      <a:gd name="connsiteX29" fmla="*/ 50241 w 718457"/>
                      <a:gd name="connsiteY29" fmla="*/ 1240971 h 1315879"/>
                      <a:gd name="connsiteX30" fmla="*/ 30145 w 718457"/>
                      <a:gd name="connsiteY30" fmla="*/ 1190729 h 1315879"/>
                      <a:gd name="connsiteX31" fmla="*/ 0 w 718457"/>
                      <a:gd name="connsiteY31" fmla="*/ 1075173 h 1315879"/>
                      <a:gd name="connsiteX0" fmla="*/ 0 w 718457"/>
                      <a:gd name="connsiteY0" fmla="*/ 1075173 h 1315879"/>
                      <a:gd name="connsiteX1" fmla="*/ 50241 w 718457"/>
                      <a:gd name="connsiteY1" fmla="*/ 999811 h 1315879"/>
                      <a:gd name="connsiteX2" fmla="*/ 125604 w 718457"/>
                      <a:gd name="connsiteY2" fmla="*/ 974690 h 1315879"/>
                      <a:gd name="connsiteX3" fmla="*/ 180870 w 718457"/>
                      <a:gd name="connsiteY3" fmla="*/ 889279 h 1315879"/>
                      <a:gd name="connsiteX4" fmla="*/ 216039 w 718457"/>
                      <a:gd name="connsiteY4" fmla="*/ 768699 h 1315879"/>
                      <a:gd name="connsiteX5" fmla="*/ 251208 w 718457"/>
                      <a:gd name="connsiteY5" fmla="*/ 668215 h 1315879"/>
                      <a:gd name="connsiteX6" fmla="*/ 266281 w 718457"/>
                      <a:gd name="connsiteY6" fmla="*/ 597877 h 1315879"/>
                      <a:gd name="connsiteX7" fmla="*/ 326571 w 718457"/>
                      <a:gd name="connsiteY7" fmla="*/ 482320 h 1315879"/>
                      <a:gd name="connsiteX8" fmla="*/ 381837 w 718457"/>
                      <a:gd name="connsiteY8" fmla="*/ 386861 h 1315879"/>
                      <a:gd name="connsiteX9" fmla="*/ 442127 w 718457"/>
                      <a:gd name="connsiteY9" fmla="*/ 361740 h 1315879"/>
                      <a:gd name="connsiteX10" fmla="*/ 502417 w 718457"/>
                      <a:gd name="connsiteY10" fmla="*/ 231112 h 1315879"/>
                      <a:gd name="connsiteX11" fmla="*/ 502417 w 718457"/>
                      <a:gd name="connsiteY11" fmla="*/ 130628 h 1315879"/>
                      <a:gd name="connsiteX12" fmla="*/ 612949 w 718457"/>
                      <a:gd name="connsiteY12" fmla="*/ 70338 h 1315879"/>
                      <a:gd name="connsiteX13" fmla="*/ 648118 w 718457"/>
                      <a:gd name="connsiteY13" fmla="*/ 55266 h 1315879"/>
                      <a:gd name="connsiteX14" fmla="*/ 668215 w 718457"/>
                      <a:gd name="connsiteY14" fmla="*/ 0 h 1315879"/>
                      <a:gd name="connsiteX15" fmla="*/ 703384 w 718457"/>
                      <a:gd name="connsiteY15" fmla="*/ 0 h 1315879"/>
                      <a:gd name="connsiteX16" fmla="*/ 718457 w 718457"/>
                      <a:gd name="connsiteY16" fmla="*/ 70338 h 1315879"/>
                      <a:gd name="connsiteX17" fmla="*/ 718457 w 718457"/>
                      <a:gd name="connsiteY17" fmla="*/ 537586 h 1315879"/>
                      <a:gd name="connsiteX18" fmla="*/ 698360 w 718457"/>
                      <a:gd name="connsiteY18" fmla="*/ 633046 h 1315879"/>
                      <a:gd name="connsiteX19" fmla="*/ 612949 w 718457"/>
                      <a:gd name="connsiteY19" fmla="*/ 728505 h 1315879"/>
                      <a:gd name="connsiteX20" fmla="*/ 572756 w 718457"/>
                      <a:gd name="connsiteY20" fmla="*/ 859134 h 1315879"/>
                      <a:gd name="connsiteX21" fmla="*/ 562707 w 718457"/>
                      <a:gd name="connsiteY21" fmla="*/ 939520 h 1315879"/>
                      <a:gd name="connsiteX22" fmla="*/ 492369 w 718457"/>
                      <a:gd name="connsiteY22" fmla="*/ 959617 h 1315879"/>
                      <a:gd name="connsiteX23" fmla="*/ 442127 w 718457"/>
                      <a:gd name="connsiteY23" fmla="*/ 1029956 h 1315879"/>
                      <a:gd name="connsiteX24" fmla="*/ 431633 w 718457"/>
                      <a:gd name="connsiteY24" fmla="*/ 1315879 h 1315879"/>
                      <a:gd name="connsiteX25" fmla="*/ 375451 w 718457"/>
                      <a:gd name="connsiteY25" fmla="*/ 1304019 h 1315879"/>
                      <a:gd name="connsiteX26" fmla="*/ 291402 w 718457"/>
                      <a:gd name="connsiteY26" fmla="*/ 1135463 h 1315879"/>
                      <a:gd name="connsiteX27" fmla="*/ 226088 w 718457"/>
                      <a:gd name="connsiteY27" fmla="*/ 1175657 h 1315879"/>
                      <a:gd name="connsiteX28" fmla="*/ 110532 w 718457"/>
                      <a:gd name="connsiteY28" fmla="*/ 1256044 h 1315879"/>
                      <a:gd name="connsiteX29" fmla="*/ 50241 w 718457"/>
                      <a:gd name="connsiteY29" fmla="*/ 1240971 h 1315879"/>
                      <a:gd name="connsiteX30" fmla="*/ 30145 w 718457"/>
                      <a:gd name="connsiteY30" fmla="*/ 1190729 h 1315879"/>
                      <a:gd name="connsiteX31" fmla="*/ 0 w 718457"/>
                      <a:gd name="connsiteY31" fmla="*/ 1075173 h 1315879"/>
                      <a:gd name="connsiteX0" fmla="*/ 0 w 695588"/>
                      <a:gd name="connsiteY0" fmla="*/ 1082794 h 1315879"/>
                      <a:gd name="connsiteX1" fmla="*/ 27372 w 695588"/>
                      <a:gd name="connsiteY1" fmla="*/ 999811 h 1315879"/>
                      <a:gd name="connsiteX2" fmla="*/ 102735 w 695588"/>
                      <a:gd name="connsiteY2" fmla="*/ 974690 h 1315879"/>
                      <a:gd name="connsiteX3" fmla="*/ 158001 w 695588"/>
                      <a:gd name="connsiteY3" fmla="*/ 889279 h 1315879"/>
                      <a:gd name="connsiteX4" fmla="*/ 193170 w 695588"/>
                      <a:gd name="connsiteY4" fmla="*/ 768699 h 1315879"/>
                      <a:gd name="connsiteX5" fmla="*/ 228339 w 695588"/>
                      <a:gd name="connsiteY5" fmla="*/ 668215 h 1315879"/>
                      <a:gd name="connsiteX6" fmla="*/ 243412 w 695588"/>
                      <a:gd name="connsiteY6" fmla="*/ 597877 h 1315879"/>
                      <a:gd name="connsiteX7" fmla="*/ 303702 w 695588"/>
                      <a:gd name="connsiteY7" fmla="*/ 482320 h 1315879"/>
                      <a:gd name="connsiteX8" fmla="*/ 358968 w 695588"/>
                      <a:gd name="connsiteY8" fmla="*/ 386861 h 1315879"/>
                      <a:gd name="connsiteX9" fmla="*/ 419258 w 695588"/>
                      <a:gd name="connsiteY9" fmla="*/ 361740 h 1315879"/>
                      <a:gd name="connsiteX10" fmla="*/ 479548 w 695588"/>
                      <a:gd name="connsiteY10" fmla="*/ 231112 h 1315879"/>
                      <a:gd name="connsiteX11" fmla="*/ 479548 w 695588"/>
                      <a:gd name="connsiteY11" fmla="*/ 130628 h 1315879"/>
                      <a:gd name="connsiteX12" fmla="*/ 590080 w 695588"/>
                      <a:gd name="connsiteY12" fmla="*/ 70338 h 1315879"/>
                      <a:gd name="connsiteX13" fmla="*/ 625249 w 695588"/>
                      <a:gd name="connsiteY13" fmla="*/ 55266 h 1315879"/>
                      <a:gd name="connsiteX14" fmla="*/ 645346 w 695588"/>
                      <a:gd name="connsiteY14" fmla="*/ 0 h 1315879"/>
                      <a:gd name="connsiteX15" fmla="*/ 680515 w 695588"/>
                      <a:gd name="connsiteY15" fmla="*/ 0 h 1315879"/>
                      <a:gd name="connsiteX16" fmla="*/ 695588 w 695588"/>
                      <a:gd name="connsiteY16" fmla="*/ 70338 h 1315879"/>
                      <a:gd name="connsiteX17" fmla="*/ 695588 w 695588"/>
                      <a:gd name="connsiteY17" fmla="*/ 537586 h 1315879"/>
                      <a:gd name="connsiteX18" fmla="*/ 675491 w 695588"/>
                      <a:gd name="connsiteY18" fmla="*/ 633046 h 1315879"/>
                      <a:gd name="connsiteX19" fmla="*/ 590080 w 695588"/>
                      <a:gd name="connsiteY19" fmla="*/ 728505 h 1315879"/>
                      <a:gd name="connsiteX20" fmla="*/ 549887 w 695588"/>
                      <a:gd name="connsiteY20" fmla="*/ 859134 h 1315879"/>
                      <a:gd name="connsiteX21" fmla="*/ 539838 w 695588"/>
                      <a:gd name="connsiteY21" fmla="*/ 939520 h 1315879"/>
                      <a:gd name="connsiteX22" fmla="*/ 469500 w 695588"/>
                      <a:gd name="connsiteY22" fmla="*/ 959617 h 1315879"/>
                      <a:gd name="connsiteX23" fmla="*/ 419258 w 695588"/>
                      <a:gd name="connsiteY23" fmla="*/ 1029956 h 1315879"/>
                      <a:gd name="connsiteX24" fmla="*/ 408764 w 695588"/>
                      <a:gd name="connsiteY24" fmla="*/ 1315879 h 1315879"/>
                      <a:gd name="connsiteX25" fmla="*/ 352582 w 695588"/>
                      <a:gd name="connsiteY25" fmla="*/ 1304019 h 1315879"/>
                      <a:gd name="connsiteX26" fmla="*/ 268533 w 695588"/>
                      <a:gd name="connsiteY26" fmla="*/ 1135463 h 1315879"/>
                      <a:gd name="connsiteX27" fmla="*/ 203219 w 695588"/>
                      <a:gd name="connsiteY27" fmla="*/ 1175657 h 1315879"/>
                      <a:gd name="connsiteX28" fmla="*/ 87663 w 695588"/>
                      <a:gd name="connsiteY28" fmla="*/ 1256044 h 1315879"/>
                      <a:gd name="connsiteX29" fmla="*/ 27372 w 695588"/>
                      <a:gd name="connsiteY29" fmla="*/ 1240971 h 1315879"/>
                      <a:gd name="connsiteX30" fmla="*/ 7276 w 695588"/>
                      <a:gd name="connsiteY30" fmla="*/ 1190729 h 1315879"/>
                      <a:gd name="connsiteX31" fmla="*/ 0 w 695588"/>
                      <a:gd name="connsiteY31" fmla="*/ 1082794 h 1315879"/>
                      <a:gd name="connsiteX0" fmla="*/ 0 w 695588"/>
                      <a:gd name="connsiteY0" fmla="*/ 1082794 h 1315879"/>
                      <a:gd name="connsiteX1" fmla="*/ 38807 w 695588"/>
                      <a:gd name="connsiteY1" fmla="*/ 1005962 h 1315879"/>
                      <a:gd name="connsiteX2" fmla="*/ 102735 w 695588"/>
                      <a:gd name="connsiteY2" fmla="*/ 974690 h 1315879"/>
                      <a:gd name="connsiteX3" fmla="*/ 158001 w 695588"/>
                      <a:gd name="connsiteY3" fmla="*/ 889279 h 1315879"/>
                      <a:gd name="connsiteX4" fmla="*/ 193170 w 695588"/>
                      <a:gd name="connsiteY4" fmla="*/ 768699 h 1315879"/>
                      <a:gd name="connsiteX5" fmla="*/ 228339 w 695588"/>
                      <a:gd name="connsiteY5" fmla="*/ 668215 h 1315879"/>
                      <a:gd name="connsiteX6" fmla="*/ 243412 w 695588"/>
                      <a:gd name="connsiteY6" fmla="*/ 597877 h 1315879"/>
                      <a:gd name="connsiteX7" fmla="*/ 303702 w 695588"/>
                      <a:gd name="connsiteY7" fmla="*/ 482320 h 1315879"/>
                      <a:gd name="connsiteX8" fmla="*/ 358968 w 695588"/>
                      <a:gd name="connsiteY8" fmla="*/ 386861 h 1315879"/>
                      <a:gd name="connsiteX9" fmla="*/ 419258 w 695588"/>
                      <a:gd name="connsiteY9" fmla="*/ 361740 h 1315879"/>
                      <a:gd name="connsiteX10" fmla="*/ 479548 w 695588"/>
                      <a:gd name="connsiteY10" fmla="*/ 231112 h 1315879"/>
                      <a:gd name="connsiteX11" fmla="*/ 479548 w 695588"/>
                      <a:gd name="connsiteY11" fmla="*/ 130628 h 1315879"/>
                      <a:gd name="connsiteX12" fmla="*/ 590080 w 695588"/>
                      <a:gd name="connsiteY12" fmla="*/ 70338 h 1315879"/>
                      <a:gd name="connsiteX13" fmla="*/ 625249 w 695588"/>
                      <a:gd name="connsiteY13" fmla="*/ 55266 h 1315879"/>
                      <a:gd name="connsiteX14" fmla="*/ 645346 w 695588"/>
                      <a:gd name="connsiteY14" fmla="*/ 0 h 1315879"/>
                      <a:gd name="connsiteX15" fmla="*/ 680515 w 695588"/>
                      <a:gd name="connsiteY15" fmla="*/ 0 h 1315879"/>
                      <a:gd name="connsiteX16" fmla="*/ 695588 w 695588"/>
                      <a:gd name="connsiteY16" fmla="*/ 70338 h 1315879"/>
                      <a:gd name="connsiteX17" fmla="*/ 695588 w 695588"/>
                      <a:gd name="connsiteY17" fmla="*/ 537586 h 1315879"/>
                      <a:gd name="connsiteX18" fmla="*/ 675491 w 695588"/>
                      <a:gd name="connsiteY18" fmla="*/ 633046 h 1315879"/>
                      <a:gd name="connsiteX19" fmla="*/ 590080 w 695588"/>
                      <a:gd name="connsiteY19" fmla="*/ 728505 h 1315879"/>
                      <a:gd name="connsiteX20" fmla="*/ 549887 w 695588"/>
                      <a:gd name="connsiteY20" fmla="*/ 859134 h 1315879"/>
                      <a:gd name="connsiteX21" fmla="*/ 539838 w 695588"/>
                      <a:gd name="connsiteY21" fmla="*/ 939520 h 1315879"/>
                      <a:gd name="connsiteX22" fmla="*/ 469500 w 695588"/>
                      <a:gd name="connsiteY22" fmla="*/ 959617 h 1315879"/>
                      <a:gd name="connsiteX23" fmla="*/ 419258 w 695588"/>
                      <a:gd name="connsiteY23" fmla="*/ 1029956 h 1315879"/>
                      <a:gd name="connsiteX24" fmla="*/ 408764 w 695588"/>
                      <a:gd name="connsiteY24" fmla="*/ 1315879 h 1315879"/>
                      <a:gd name="connsiteX25" fmla="*/ 352582 w 695588"/>
                      <a:gd name="connsiteY25" fmla="*/ 1304019 h 1315879"/>
                      <a:gd name="connsiteX26" fmla="*/ 268533 w 695588"/>
                      <a:gd name="connsiteY26" fmla="*/ 1135463 h 1315879"/>
                      <a:gd name="connsiteX27" fmla="*/ 203219 w 695588"/>
                      <a:gd name="connsiteY27" fmla="*/ 1175657 h 1315879"/>
                      <a:gd name="connsiteX28" fmla="*/ 87663 w 695588"/>
                      <a:gd name="connsiteY28" fmla="*/ 1256044 h 1315879"/>
                      <a:gd name="connsiteX29" fmla="*/ 27372 w 695588"/>
                      <a:gd name="connsiteY29" fmla="*/ 1240971 h 1315879"/>
                      <a:gd name="connsiteX30" fmla="*/ 7276 w 695588"/>
                      <a:gd name="connsiteY30" fmla="*/ 1190729 h 1315879"/>
                      <a:gd name="connsiteX31" fmla="*/ 0 w 695588"/>
                      <a:gd name="connsiteY31" fmla="*/ 1082794 h 1315879"/>
                      <a:gd name="connsiteX0" fmla="*/ 0 w 695588"/>
                      <a:gd name="connsiteY0" fmla="*/ 1082794 h 1315879"/>
                      <a:gd name="connsiteX1" fmla="*/ 38807 w 695588"/>
                      <a:gd name="connsiteY1" fmla="*/ 1005962 h 1315879"/>
                      <a:gd name="connsiteX2" fmla="*/ 102735 w 695588"/>
                      <a:gd name="connsiteY2" fmla="*/ 974690 h 1315879"/>
                      <a:gd name="connsiteX3" fmla="*/ 158001 w 695588"/>
                      <a:gd name="connsiteY3" fmla="*/ 889279 h 1315879"/>
                      <a:gd name="connsiteX4" fmla="*/ 193170 w 695588"/>
                      <a:gd name="connsiteY4" fmla="*/ 768699 h 1315879"/>
                      <a:gd name="connsiteX5" fmla="*/ 228339 w 695588"/>
                      <a:gd name="connsiteY5" fmla="*/ 668215 h 1315879"/>
                      <a:gd name="connsiteX6" fmla="*/ 243412 w 695588"/>
                      <a:gd name="connsiteY6" fmla="*/ 597877 h 1315879"/>
                      <a:gd name="connsiteX7" fmla="*/ 303702 w 695588"/>
                      <a:gd name="connsiteY7" fmla="*/ 482320 h 1315879"/>
                      <a:gd name="connsiteX8" fmla="*/ 358968 w 695588"/>
                      <a:gd name="connsiteY8" fmla="*/ 386861 h 1315879"/>
                      <a:gd name="connsiteX9" fmla="*/ 419258 w 695588"/>
                      <a:gd name="connsiteY9" fmla="*/ 361740 h 1315879"/>
                      <a:gd name="connsiteX10" fmla="*/ 479548 w 695588"/>
                      <a:gd name="connsiteY10" fmla="*/ 231112 h 1315879"/>
                      <a:gd name="connsiteX11" fmla="*/ 479548 w 695588"/>
                      <a:gd name="connsiteY11" fmla="*/ 130628 h 1315879"/>
                      <a:gd name="connsiteX12" fmla="*/ 590080 w 695588"/>
                      <a:gd name="connsiteY12" fmla="*/ 70338 h 1315879"/>
                      <a:gd name="connsiteX13" fmla="*/ 625249 w 695588"/>
                      <a:gd name="connsiteY13" fmla="*/ 55266 h 1315879"/>
                      <a:gd name="connsiteX14" fmla="*/ 645346 w 695588"/>
                      <a:gd name="connsiteY14" fmla="*/ 0 h 1315879"/>
                      <a:gd name="connsiteX15" fmla="*/ 680515 w 695588"/>
                      <a:gd name="connsiteY15" fmla="*/ 0 h 1315879"/>
                      <a:gd name="connsiteX16" fmla="*/ 695588 w 695588"/>
                      <a:gd name="connsiteY16" fmla="*/ 70338 h 1315879"/>
                      <a:gd name="connsiteX17" fmla="*/ 695588 w 695588"/>
                      <a:gd name="connsiteY17" fmla="*/ 537586 h 1315879"/>
                      <a:gd name="connsiteX18" fmla="*/ 675491 w 695588"/>
                      <a:gd name="connsiteY18" fmla="*/ 633046 h 1315879"/>
                      <a:gd name="connsiteX19" fmla="*/ 590080 w 695588"/>
                      <a:gd name="connsiteY19" fmla="*/ 728505 h 1315879"/>
                      <a:gd name="connsiteX20" fmla="*/ 549887 w 695588"/>
                      <a:gd name="connsiteY20" fmla="*/ 859134 h 1315879"/>
                      <a:gd name="connsiteX21" fmla="*/ 539838 w 695588"/>
                      <a:gd name="connsiteY21" fmla="*/ 939520 h 1315879"/>
                      <a:gd name="connsiteX22" fmla="*/ 469500 w 695588"/>
                      <a:gd name="connsiteY22" fmla="*/ 959617 h 1315879"/>
                      <a:gd name="connsiteX23" fmla="*/ 419258 w 695588"/>
                      <a:gd name="connsiteY23" fmla="*/ 1029956 h 1315879"/>
                      <a:gd name="connsiteX24" fmla="*/ 408764 w 695588"/>
                      <a:gd name="connsiteY24" fmla="*/ 1315879 h 1315879"/>
                      <a:gd name="connsiteX25" fmla="*/ 352582 w 695588"/>
                      <a:gd name="connsiteY25" fmla="*/ 1304019 h 1315879"/>
                      <a:gd name="connsiteX26" fmla="*/ 268533 w 695588"/>
                      <a:gd name="connsiteY26" fmla="*/ 1135463 h 1315879"/>
                      <a:gd name="connsiteX27" fmla="*/ 203219 w 695588"/>
                      <a:gd name="connsiteY27" fmla="*/ 1175657 h 1315879"/>
                      <a:gd name="connsiteX28" fmla="*/ 87663 w 695588"/>
                      <a:gd name="connsiteY28" fmla="*/ 1256044 h 1315879"/>
                      <a:gd name="connsiteX29" fmla="*/ 38807 w 695588"/>
                      <a:gd name="connsiteY29" fmla="*/ 1229540 h 1315879"/>
                      <a:gd name="connsiteX30" fmla="*/ 7276 w 695588"/>
                      <a:gd name="connsiteY30" fmla="*/ 1190729 h 1315879"/>
                      <a:gd name="connsiteX31" fmla="*/ 0 w 695588"/>
                      <a:gd name="connsiteY31" fmla="*/ 1082794 h 1315879"/>
                      <a:gd name="connsiteX0" fmla="*/ 0 w 695588"/>
                      <a:gd name="connsiteY0" fmla="*/ 1082794 h 1315879"/>
                      <a:gd name="connsiteX1" fmla="*/ 38807 w 695588"/>
                      <a:gd name="connsiteY1" fmla="*/ 1005962 h 1315879"/>
                      <a:gd name="connsiteX2" fmla="*/ 102735 w 695588"/>
                      <a:gd name="connsiteY2" fmla="*/ 974690 h 1315879"/>
                      <a:gd name="connsiteX3" fmla="*/ 158001 w 695588"/>
                      <a:gd name="connsiteY3" fmla="*/ 889279 h 1315879"/>
                      <a:gd name="connsiteX4" fmla="*/ 193170 w 695588"/>
                      <a:gd name="connsiteY4" fmla="*/ 768699 h 1315879"/>
                      <a:gd name="connsiteX5" fmla="*/ 228339 w 695588"/>
                      <a:gd name="connsiteY5" fmla="*/ 668215 h 1315879"/>
                      <a:gd name="connsiteX6" fmla="*/ 243412 w 695588"/>
                      <a:gd name="connsiteY6" fmla="*/ 597877 h 1315879"/>
                      <a:gd name="connsiteX7" fmla="*/ 303702 w 695588"/>
                      <a:gd name="connsiteY7" fmla="*/ 482320 h 1315879"/>
                      <a:gd name="connsiteX8" fmla="*/ 358968 w 695588"/>
                      <a:gd name="connsiteY8" fmla="*/ 386861 h 1315879"/>
                      <a:gd name="connsiteX9" fmla="*/ 419258 w 695588"/>
                      <a:gd name="connsiteY9" fmla="*/ 361740 h 1315879"/>
                      <a:gd name="connsiteX10" fmla="*/ 479548 w 695588"/>
                      <a:gd name="connsiteY10" fmla="*/ 231112 h 1315879"/>
                      <a:gd name="connsiteX11" fmla="*/ 479548 w 695588"/>
                      <a:gd name="connsiteY11" fmla="*/ 130628 h 1315879"/>
                      <a:gd name="connsiteX12" fmla="*/ 590080 w 695588"/>
                      <a:gd name="connsiteY12" fmla="*/ 70338 h 1315879"/>
                      <a:gd name="connsiteX13" fmla="*/ 625249 w 695588"/>
                      <a:gd name="connsiteY13" fmla="*/ 55266 h 1315879"/>
                      <a:gd name="connsiteX14" fmla="*/ 645346 w 695588"/>
                      <a:gd name="connsiteY14" fmla="*/ 0 h 1315879"/>
                      <a:gd name="connsiteX15" fmla="*/ 680515 w 695588"/>
                      <a:gd name="connsiteY15" fmla="*/ 0 h 1315879"/>
                      <a:gd name="connsiteX16" fmla="*/ 695588 w 695588"/>
                      <a:gd name="connsiteY16" fmla="*/ 70338 h 1315879"/>
                      <a:gd name="connsiteX17" fmla="*/ 695588 w 695588"/>
                      <a:gd name="connsiteY17" fmla="*/ 537586 h 1315879"/>
                      <a:gd name="connsiteX18" fmla="*/ 675491 w 695588"/>
                      <a:gd name="connsiteY18" fmla="*/ 633046 h 1315879"/>
                      <a:gd name="connsiteX19" fmla="*/ 590080 w 695588"/>
                      <a:gd name="connsiteY19" fmla="*/ 728505 h 1315879"/>
                      <a:gd name="connsiteX20" fmla="*/ 549887 w 695588"/>
                      <a:gd name="connsiteY20" fmla="*/ 859134 h 1315879"/>
                      <a:gd name="connsiteX21" fmla="*/ 539838 w 695588"/>
                      <a:gd name="connsiteY21" fmla="*/ 939520 h 1315879"/>
                      <a:gd name="connsiteX22" fmla="*/ 469500 w 695588"/>
                      <a:gd name="connsiteY22" fmla="*/ 959617 h 1315879"/>
                      <a:gd name="connsiteX23" fmla="*/ 419258 w 695588"/>
                      <a:gd name="connsiteY23" fmla="*/ 1029956 h 1315879"/>
                      <a:gd name="connsiteX24" fmla="*/ 408764 w 695588"/>
                      <a:gd name="connsiteY24" fmla="*/ 1315879 h 1315879"/>
                      <a:gd name="connsiteX25" fmla="*/ 352582 w 695588"/>
                      <a:gd name="connsiteY25" fmla="*/ 1304019 h 1315879"/>
                      <a:gd name="connsiteX26" fmla="*/ 268533 w 695588"/>
                      <a:gd name="connsiteY26" fmla="*/ 1135463 h 1315879"/>
                      <a:gd name="connsiteX27" fmla="*/ 203219 w 695588"/>
                      <a:gd name="connsiteY27" fmla="*/ 1175657 h 1315879"/>
                      <a:gd name="connsiteX28" fmla="*/ 87663 w 695588"/>
                      <a:gd name="connsiteY28" fmla="*/ 1256044 h 1315879"/>
                      <a:gd name="connsiteX29" fmla="*/ 38807 w 695588"/>
                      <a:gd name="connsiteY29" fmla="*/ 1229540 h 1315879"/>
                      <a:gd name="connsiteX30" fmla="*/ 22869 w 695588"/>
                      <a:gd name="connsiteY30" fmla="*/ 1190729 h 1315879"/>
                      <a:gd name="connsiteX31" fmla="*/ 0 w 695588"/>
                      <a:gd name="connsiteY31" fmla="*/ 1082794 h 1315879"/>
                      <a:gd name="connsiteX0" fmla="*/ 0 w 680342"/>
                      <a:gd name="connsiteY0" fmla="*/ 1094225 h 1315879"/>
                      <a:gd name="connsiteX1" fmla="*/ 23561 w 680342"/>
                      <a:gd name="connsiteY1" fmla="*/ 1005962 h 1315879"/>
                      <a:gd name="connsiteX2" fmla="*/ 87489 w 680342"/>
                      <a:gd name="connsiteY2" fmla="*/ 974690 h 1315879"/>
                      <a:gd name="connsiteX3" fmla="*/ 142755 w 680342"/>
                      <a:gd name="connsiteY3" fmla="*/ 889279 h 1315879"/>
                      <a:gd name="connsiteX4" fmla="*/ 177924 w 680342"/>
                      <a:gd name="connsiteY4" fmla="*/ 768699 h 1315879"/>
                      <a:gd name="connsiteX5" fmla="*/ 213093 w 680342"/>
                      <a:gd name="connsiteY5" fmla="*/ 668215 h 1315879"/>
                      <a:gd name="connsiteX6" fmla="*/ 228166 w 680342"/>
                      <a:gd name="connsiteY6" fmla="*/ 597877 h 1315879"/>
                      <a:gd name="connsiteX7" fmla="*/ 288456 w 680342"/>
                      <a:gd name="connsiteY7" fmla="*/ 482320 h 1315879"/>
                      <a:gd name="connsiteX8" fmla="*/ 343722 w 680342"/>
                      <a:gd name="connsiteY8" fmla="*/ 386861 h 1315879"/>
                      <a:gd name="connsiteX9" fmla="*/ 404012 w 680342"/>
                      <a:gd name="connsiteY9" fmla="*/ 361740 h 1315879"/>
                      <a:gd name="connsiteX10" fmla="*/ 464302 w 680342"/>
                      <a:gd name="connsiteY10" fmla="*/ 231112 h 1315879"/>
                      <a:gd name="connsiteX11" fmla="*/ 464302 w 680342"/>
                      <a:gd name="connsiteY11" fmla="*/ 130628 h 1315879"/>
                      <a:gd name="connsiteX12" fmla="*/ 574834 w 680342"/>
                      <a:gd name="connsiteY12" fmla="*/ 70338 h 1315879"/>
                      <a:gd name="connsiteX13" fmla="*/ 610003 w 680342"/>
                      <a:gd name="connsiteY13" fmla="*/ 55266 h 1315879"/>
                      <a:gd name="connsiteX14" fmla="*/ 630100 w 680342"/>
                      <a:gd name="connsiteY14" fmla="*/ 0 h 1315879"/>
                      <a:gd name="connsiteX15" fmla="*/ 665269 w 680342"/>
                      <a:gd name="connsiteY15" fmla="*/ 0 h 1315879"/>
                      <a:gd name="connsiteX16" fmla="*/ 680342 w 680342"/>
                      <a:gd name="connsiteY16" fmla="*/ 70338 h 1315879"/>
                      <a:gd name="connsiteX17" fmla="*/ 680342 w 680342"/>
                      <a:gd name="connsiteY17" fmla="*/ 537586 h 1315879"/>
                      <a:gd name="connsiteX18" fmla="*/ 660245 w 680342"/>
                      <a:gd name="connsiteY18" fmla="*/ 633046 h 1315879"/>
                      <a:gd name="connsiteX19" fmla="*/ 574834 w 680342"/>
                      <a:gd name="connsiteY19" fmla="*/ 728505 h 1315879"/>
                      <a:gd name="connsiteX20" fmla="*/ 534641 w 680342"/>
                      <a:gd name="connsiteY20" fmla="*/ 859134 h 1315879"/>
                      <a:gd name="connsiteX21" fmla="*/ 524592 w 680342"/>
                      <a:gd name="connsiteY21" fmla="*/ 939520 h 1315879"/>
                      <a:gd name="connsiteX22" fmla="*/ 454254 w 680342"/>
                      <a:gd name="connsiteY22" fmla="*/ 959617 h 1315879"/>
                      <a:gd name="connsiteX23" fmla="*/ 404012 w 680342"/>
                      <a:gd name="connsiteY23" fmla="*/ 1029956 h 1315879"/>
                      <a:gd name="connsiteX24" fmla="*/ 393518 w 680342"/>
                      <a:gd name="connsiteY24" fmla="*/ 1315879 h 1315879"/>
                      <a:gd name="connsiteX25" fmla="*/ 337336 w 680342"/>
                      <a:gd name="connsiteY25" fmla="*/ 1304019 h 1315879"/>
                      <a:gd name="connsiteX26" fmla="*/ 253287 w 680342"/>
                      <a:gd name="connsiteY26" fmla="*/ 1135463 h 1315879"/>
                      <a:gd name="connsiteX27" fmla="*/ 187973 w 680342"/>
                      <a:gd name="connsiteY27" fmla="*/ 1175657 h 1315879"/>
                      <a:gd name="connsiteX28" fmla="*/ 72417 w 680342"/>
                      <a:gd name="connsiteY28" fmla="*/ 1256044 h 1315879"/>
                      <a:gd name="connsiteX29" fmla="*/ 23561 w 680342"/>
                      <a:gd name="connsiteY29" fmla="*/ 1229540 h 1315879"/>
                      <a:gd name="connsiteX30" fmla="*/ 7623 w 680342"/>
                      <a:gd name="connsiteY30" fmla="*/ 1190729 h 1315879"/>
                      <a:gd name="connsiteX31" fmla="*/ 0 w 680342"/>
                      <a:gd name="connsiteY31" fmla="*/ 1094225 h 1315879"/>
                      <a:gd name="connsiteX0" fmla="*/ 0 w 684153"/>
                      <a:gd name="connsiteY0" fmla="*/ 1090415 h 1315879"/>
                      <a:gd name="connsiteX1" fmla="*/ 27372 w 684153"/>
                      <a:gd name="connsiteY1" fmla="*/ 1005962 h 1315879"/>
                      <a:gd name="connsiteX2" fmla="*/ 91300 w 684153"/>
                      <a:gd name="connsiteY2" fmla="*/ 974690 h 1315879"/>
                      <a:gd name="connsiteX3" fmla="*/ 146566 w 684153"/>
                      <a:gd name="connsiteY3" fmla="*/ 889279 h 1315879"/>
                      <a:gd name="connsiteX4" fmla="*/ 181735 w 684153"/>
                      <a:gd name="connsiteY4" fmla="*/ 768699 h 1315879"/>
                      <a:gd name="connsiteX5" fmla="*/ 216904 w 684153"/>
                      <a:gd name="connsiteY5" fmla="*/ 668215 h 1315879"/>
                      <a:gd name="connsiteX6" fmla="*/ 231977 w 684153"/>
                      <a:gd name="connsiteY6" fmla="*/ 597877 h 1315879"/>
                      <a:gd name="connsiteX7" fmla="*/ 292267 w 684153"/>
                      <a:gd name="connsiteY7" fmla="*/ 482320 h 1315879"/>
                      <a:gd name="connsiteX8" fmla="*/ 347533 w 684153"/>
                      <a:gd name="connsiteY8" fmla="*/ 386861 h 1315879"/>
                      <a:gd name="connsiteX9" fmla="*/ 407823 w 684153"/>
                      <a:gd name="connsiteY9" fmla="*/ 361740 h 1315879"/>
                      <a:gd name="connsiteX10" fmla="*/ 468113 w 684153"/>
                      <a:gd name="connsiteY10" fmla="*/ 231112 h 1315879"/>
                      <a:gd name="connsiteX11" fmla="*/ 468113 w 684153"/>
                      <a:gd name="connsiteY11" fmla="*/ 130628 h 1315879"/>
                      <a:gd name="connsiteX12" fmla="*/ 578645 w 684153"/>
                      <a:gd name="connsiteY12" fmla="*/ 70338 h 1315879"/>
                      <a:gd name="connsiteX13" fmla="*/ 613814 w 684153"/>
                      <a:gd name="connsiteY13" fmla="*/ 55266 h 1315879"/>
                      <a:gd name="connsiteX14" fmla="*/ 633911 w 684153"/>
                      <a:gd name="connsiteY14" fmla="*/ 0 h 1315879"/>
                      <a:gd name="connsiteX15" fmla="*/ 669080 w 684153"/>
                      <a:gd name="connsiteY15" fmla="*/ 0 h 1315879"/>
                      <a:gd name="connsiteX16" fmla="*/ 684153 w 684153"/>
                      <a:gd name="connsiteY16" fmla="*/ 70338 h 1315879"/>
                      <a:gd name="connsiteX17" fmla="*/ 684153 w 684153"/>
                      <a:gd name="connsiteY17" fmla="*/ 537586 h 1315879"/>
                      <a:gd name="connsiteX18" fmla="*/ 664056 w 684153"/>
                      <a:gd name="connsiteY18" fmla="*/ 633046 h 1315879"/>
                      <a:gd name="connsiteX19" fmla="*/ 578645 w 684153"/>
                      <a:gd name="connsiteY19" fmla="*/ 728505 h 1315879"/>
                      <a:gd name="connsiteX20" fmla="*/ 538452 w 684153"/>
                      <a:gd name="connsiteY20" fmla="*/ 859134 h 1315879"/>
                      <a:gd name="connsiteX21" fmla="*/ 528403 w 684153"/>
                      <a:gd name="connsiteY21" fmla="*/ 939520 h 1315879"/>
                      <a:gd name="connsiteX22" fmla="*/ 458065 w 684153"/>
                      <a:gd name="connsiteY22" fmla="*/ 959617 h 1315879"/>
                      <a:gd name="connsiteX23" fmla="*/ 407823 w 684153"/>
                      <a:gd name="connsiteY23" fmla="*/ 1029956 h 1315879"/>
                      <a:gd name="connsiteX24" fmla="*/ 397329 w 684153"/>
                      <a:gd name="connsiteY24" fmla="*/ 1315879 h 1315879"/>
                      <a:gd name="connsiteX25" fmla="*/ 341147 w 684153"/>
                      <a:gd name="connsiteY25" fmla="*/ 1304019 h 1315879"/>
                      <a:gd name="connsiteX26" fmla="*/ 257098 w 684153"/>
                      <a:gd name="connsiteY26" fmla="*/ 1135463 h 1315879"/>
                      <a:gd name="connsiteX27" fmla="*/ 191784 w 684153"/>
                      <a:gd name="connsiteY27" fmla="*/ 1175657 h 1315879"/>
                      <a:gd name="connsiteX28" fmla="*/ 76228 w 684153"/>
                      <a:gd name="connsiteY28" fmla="*/ 1256044 h 1315879"/>
                      <a:gd name="connsiteX29" fmla="*/ 27372 w 684153"/>
                      <a:gd name="connsiteY29" fmla="*/ 1229540 h 1315879"/>
                      <a:gd name="connsiteX30" fmla="*/ 11434 w 684153"/>
                      <a:gd name="connsiteY30" fmla="*/ 1190729 h 1315879"/>
                      <a:gd name="connsiteX31" fmla="*/ 0 w 684153"/>
                      <a:gd name="connsiteY31" fmla="*/ 1090415 h 1315879"/>
                      <a:gd name="connsiteX0" fmla="*/ 0 w 684153"/>
                      <a:gd name="connsiteY0" fmla="*/ 1090415 h 1315879"/>
                      <a:gd name="connsiteX1" fmla="*/ 27372 w 684153"/>
                      <a:gd name="connsiteY1" fmla="*/ 1005962 h 1315879"/>
                      <a:gd name="connsiteX2" fmla="*/ 91300 w 684153"/>
                      <a:gd name="connsiteY2" fmla="*/ 974690 h 1315879"/>
                      <a:gd name="connsiteX3" fmla="*/ 146566 w 684153"/>
                      <a:gd name="connsiteY3" fmla="*/ 889279 h 1315879"/>
                      <a:gd name="connsiteX4" fmla="*/ 181735 w 684153"/>
                      <a:gd name="connsiteY4" fmla="*/ 768699 h 1315879"/>
                      <a:gd name="connsiteX5" fmla="*/ 216904 w 684153"/>
                      <a:gd name="connsiteY5" fmla="*/ 668215 h 1315879"/>
                      <a:gd name="connsiteX6" fmla="*/ 231977 w 684153"/>
                      <a:gd name="connsiteY6" fmla="*/ 597877 h 1315879"/>
                      <a:gd name="connsiteX7" fmla="*/ 292267 w 684153"/>
                      <a:gd name="connsiteY7" fmla="*/ 482320 h 1315879"/>
                      <a:gd name="connsiteX8" fmla="*/ 347533 w 684153"/>
                      <a:gd name="connsiteY8" fmla="*/ 386861 h 1315879"/>
                      <a:gd name="connsiteX9" fmla="*/ 407823 w 684153"/>
                      <a:gd name="connsiteY9" fmla="*/ 361740 h 1315879"/>
                      <a:gd name="connsiteX10" fmla="*/ 468113 w 684153"/>
                      <a:gd name="connsiteY10" fmla="*/ 231112 h 1315879"/>
                      <a:gd name="connsiteX11" fmla="*/ 468113 w 684153"/>
                      <a:gd name="connsiteY11" fmla="*/ 130628 h 1315879"/>
                      <a:gd name="connsiteX12" fmla="*/ 578645 w 684153"/>
                      <a:gd name="connsiteY12" fmla="*/ 70338 h 1315879"/>
                      <a:gd name="connsiteX13" fmla="*/ 613814 w 684153"/>
                      <a:gd name="connsiteY13" fmla="*/ 55266 h 1315879"/>
                      <a:gd name="connsiteX14" fmla="*/ 633911 w 684153"/>
                      <a:gd name="connsiteY14" fmla="*/ 0 h 1315879"/>
                      <a:gd name="connsiteX15" fmla="*/ 669080 w 684153"/>
                      <a:gd name="connsiteY15" fmla="*/ 0 h 1315879"/>
                      <a:gd name="connsiteX16" fmla="*/ 684153 w 684153"/>
                      <a:gd name="connsiteY16" fmla="*/ 70338 h 1315879"/>
                      <a:gd name="connsiteX17" fmla="*/ 684153 w 684153"/>
                      <a:gd name="connsiteY17" fmla="*/ 537586 h 1315879"/>
                      <a:gd name="connsiteX18" fmla="*/ 664056 w 684153"/>
                      <a:gd name="connsiteY18" fmla="*/ 633046 h 1315879"/>
                      <a:gd name="connsiteX19" fmla="*/ 578645 w 684153"/>
                      <a:gd name="connsiteY19" fmla="*/ 728505 h 1315879"/>
                      <a:gd name="connsiteX20" fmla="*/ 538452 w 684153"/>
                      <a:gd name="connsiteY20" fmla="*/ 859134 h 1315879"/>
                      <a:gd name="connsiteX21" fmla="*/ 528403 w 684153"/>
                      <a:gd name="connsiteY21" fmla="*/ 939520 h 1315879"/>
                      <a:gd name="connsiteX22" fmla="*/ 458065 w 684153"/>
                      <a:gd name="connsiteY22" fmla="*/ 959617 h 1315879"/>
                      <a:gd name="connsiteX23" fmla="*/ 407823 w 684153"/>
                      <a:gd name="connsiteY23" fmla="*/ 1029956 h 1315879"/>
                      <a:gd name="connsiteX24" fmla="*/ 397329 w 684153"/>
                      <a:gd name="connsiteY24" fmla="*/ 1315879 h 1315879"/>
                      <a:gd name="connsiteX25" fmla="*/ 341147 w 684153"/>
                      <a:gd name="connsiteY25" fmla="*/ 1304019 h 1315879"/>
                      <a:gd name="connsiteX26" fmla="*/ 257098 w 684153"/>
                      <a:gd name="connsiteY26" fmla="*/ 1135463 h 1315879"/>
                      <a:gd name="connsiteX27" fmla="*/ 191784 w 684153"/>
                      <a:gd name="connsiteY27" fmla="*/ 1175657 h 1315879"/>
                      <a:gd name="connsiteX28" fmla="*/ 76228 w 684153"/>
                      <a:gd name="connsiteY28" fmla="*/ 1236991 h 1315879"/>
                      <a:gd name="connsiteX29" fmla="*/ 27372 w 684153"/>
                      <a:gd name="connsiteY29" fmla="*/ 1229540 h 1315879"/>
                      <a:gd name="connsiteX30" fmla="*/ 11434 w 684153"/>
                      <a:gd name="connsiteY30" fmla="*/ 1190729 h 1315879"/>
                      <a:gd name="connsiteX31" fmla="*/ 0 w 684153"/>
                      <a:gd name="connsiteY31" fmla="*/ 1090415 h 1315879"/>
                      <a:gd name="connsiteX0" fmla="*/ 0 w 684153"/>
                      <a:gd name="connsiteY0" fmla="*/ 1090415 h 1315879"/>
                      <a:gd name="connsiteX1" fmla="*/ 27372 w 684153"/>
                      <a:gd name="connsiteY1" fmla="*/ 1005962 h 1315879"/>
                      <a:gd name="connsiteX2" fmla="*/ 91300 w 684153"/>
                      <a:gd name="connsiteY2" fmla="*/ 974690 h 1315879"/>
                      <a:gd name="connsiteX3" fmla="*/ 146566 w 684153"/>
                      <a:gd name="connsiteY3" fmla="*/ 889279 h 1315879"/>
                      <a:gd name="connsiteX4" fmla="*/ 181735 w 684153"/>
                      <a:gd name="connsiteY4" fmla="*/ 768699 h 1315879"/>
                      <a:gd name="connsiteX5" fmla="*/ 216904 w 684153"/>
                      <a:gd name="connsiteY5" fmla="*/ 668215 h 1315879"/>
                      <a:gd name="connsiteX6" fmla="*/ 231977 w 684153"/>
                      <a:gd name="connsiteY6" fmla="*/ 597877 h 1315879"/>
                      <a:gd name="connsiteX7" fmla="*/ 292267 w 684153"/>
                      <a:gd name="connsiteY7" fmla="*/ 482320 h 1315879"/>
                      <a:gd name="connsiteX8" fmla="*/ 347533 w 684153"/>
                      <a:gd name="connsiteY8" fmla="*/ 386861 h 1315879"/>
                      <a:gd name="connsiteX9" fmla="*/ 407823 w 684153"/>
                      <a:gd name="connsiteY9" fmla="*/ 361740 h 1315879"/>
                      <a:gd name="connsiteX10" fmla="*/ 468113 w 684153"/>
                      <a:gd name="connsiteY10" fmla="*/ 231112 h 1315879"/>
                      <a:gd name="connsiteX11" fmla="*/ 468113 w 684153"/>
                      <a:gd name="connsiteY11" fmla="*/ 130628 h 1315879"/>
                      <a:gd name="connsiteX12" fmla="*/ 578645 w 684153"/>
                      <a:gd name="connsiteY12" fmla="*/ 70338 h 1315879"/>
                      <a:gd name="connsiteX13" fmla="*/ 613814 w 684153"/>
                      <a:gd name="connsiteY13" fmla="*/ 55266 h 1315879"/>
                      <a:gd name="connsiteX14" fmla="*/ 633911 w 684153"/>
                      <a:gd name="connsiteY14" fmla="*/ 0 h 1315879"/>
                      <a:gd name="connsiteX15" fmla="*/ 669080 w 684153"/>
                      <a:gd name="connsiteY15" fmla="*/ 0 h 1315879"/>
                      <a:gd name="connsiteX16" fmla="*/ 684153 w 684153"/>
                      <a:gd name="connsiteY16" fmla="*/ 70338 h 1315879"/>
                      <a:gd name="connsiteX17" fmla="*/ 684153 w 684153"/>
                      <a:gd name="connsiteY17" fmla="*/ 537586 h 1315879"/>
                      <a:gd name="connsiteX18" fmla="*/ 664056 w 684153"/>
                      <a:gd name="connsiteY18" fmla="*/ 633046 h 1315879"/>
                      <a:gd name="connsiteX19" fmla="*/ 578645 w 684153"/>
                      <a:gd name="connsiteY19" fmla="*/ 728505 h 1315879"/>
                      <a:gd name="connsiteX20" fmla="*/ 538452 w 684153"/>
                      <a:gd name="connsiteY20" fmla="*/ 859134 h 1315879"/>
                      <a:gd name="connsiteX21" fmla="*/ 528403 w 684153"/>
                      <a:gd name="connsiteY21" fmla="*/ 939520 h 1315879"/>
                      <a:gd name="connsiteX22" fmla="*/ 458065 w 684153"/>
                      <a:gd name="connsiteY22" fmla="*/ 959617 h 1315879"/>
                      <a:gd name="connsiteX23" fmla="*/ 407823 w 684153"/>
                      <a:gd name="connsiteY23" fmla="*/ 1029956 h 1315879"/>
                      <a:gd name="connsiteX24" fmla="*/ 397329 w 684153"/>
                      <a:gd name="connsiteY24" fmla="*/ 1315879 h 1315879"/>
                      <a:gd name="connsiteX25" fmla="*/ 341147 w 684153"/>
                      <a:gd name="connsiteY25" fmla="*/ 1304019 h 1315879"/>
                      <a:gd name="connsiteX26" fmla="*/ 270612 w 684153"/>
                      <a:gd name="connsiteY26" fmla="*/ 1181243 h 1315879"/>
                      <a:gd name="connsiteX27" fmla="*/ 257098 w 684153"/>
                      <a:gd name="connsiteY27" fmla="*/ 1135463 h 1315879"/>
                      <a:gd name="connsiteX28" fmla="*/ 191784 w 684153"/>
                      <a:gd name="connsiteY28" fmla="*/ 1175657 h 1315879"/>
                      <a:gd name="connsiteX29" fmla="*/ 76228 w 684153"/>
                      <a:gd name="connsiteY29" fmla="*/ 1236991 h 1315879"/>
                      <a:gd name="connsiteX30" fmla="*/ 27372 w 684153"/>
                      <a:gd name="connsiteY30" fmla="*/ 1229540 h 1315879"/>
                      <a:gd name="connsiteX31" fmla="*/ 11434 w 684153"/>
                      <a:gd name="connsiteY31" fmla="*/ 1190729 h 1315879"/>
                      <a:gd name="connsiteX32" fmla="*/ 0 w 684153"/>
                      <a:gd name="connsiteY32" fmla="*/ 1090415 h 1315879"/>
                      <a:gd name="connsiteX0" fmla="*/ 0 w 684153"/>
                      <a:gd name="connsiteY0" fmla="*/ 1090415 h 1315879"/>
                      <a:gd name="connsiteX1" fmla="*/ 27372 w 684153"/>
                      <a:gd name="connsiteY1" fmla="*/ 1005962 h 1315879"/>
                      <a:gd name="connsiteX2" fmla="*/ 91300 w 684153"/>
                      <a:gd name="connsiteY2" fmla="*/ 974690 h 1315879"/>
                      <a:gd name="connsiteX3" fmla="*/ 146566 w 684153"/>
                      <a:gd name="connsiteY3" fmla="*/ 889279 h 1315879"/>
                      <a:gd name="connsiteX4" fmla="*/ 181735 w 684153"/>
                      <a:gd name="connsiteY4" fmla="*/ 768699 h 1315879"/>
                      <a:gd name="connsiteX5" fmla="*/ 216904 w 684153"/>
                      <a:gd name="connsiteY5" fmla="*/ 668215 h 1315879"/>
                      <a:gd name="connsiteX6" fmla="*/ 231977 w 684153"/>
                      <a:gd name="connsiteY6" fmla="*/ 597877 h 1315879"/>
                      <a:gd name="connsiteX7" fmla="*/ 292267 w 684153"/>
                      <a:gd name="connsiteY7" fmla="*/ 482320 h 1315879"/>
                      <a:gd name="connsiteX8" fmla="*/ 347533 w 684153"/>
                      <a:gd name="connsiteY8" fmla="*/ 386861 h 1315879"/>
                      <a:gd name="connsiteX9" fmla="*/ 407823 w 684153"/>
                      <a:gd name="connsiteY9" fmla="*/ 361740 h 1315879"/>
                      <a:gd name="connsiteX10" fmla="*/ 468113 w 684153"/>
                      <a:gd name="connsiteY10" fmla="*/ 231112 h 1315879"/>
                      <a:gd name="connsiteX11" fmla="*/ 468113 w 684153"/>
                      <a:gd name="connsiteY11" fmla="*/ 130628 h 1315879"/>
                      <a:gd name="connsiteX12" fmla="*/ 578645 w 684153"/>
                      <a:gd name="connsiteY12" fmla="*/ 70338 h 1315879"/>
                      <a:gd name="connsiteX13" fmla="*/ 613814 w 684153"/>
                      <a:gd name="connsiteY13" fmla="*/ 55266 h 1315879"/>
                      <a:gd name="connsiteX14" fmla="*/ 633911 w 684153"/>
                      <a:gd name="connsiteY14" fmla="*/ 0 h 1315879"/>
                      <a:gd name="connsiteX15" fmla="*/ 669080 w 684153"/>
                      <a:gd name="connsiteY15" fmla="*/ 0 h 1315879"/>
                      <a:gd name="connsiteX16" fmla="*/ 684153 w 684153"/>
                      <a:gd name="connsiteY16" fmla="*/ 70338 h 1315879"/>
                      <a:gd name="connsiteX17" fmla="*/ 684153 w 684153"/>
                      <a:gd name="connsiteY17" fmla="*/ 537586 h 1315879"/>
                      <a:gd name="connsiteX18" fmla="*/ 664056 w 684153"/>
                      <a:gd name="connsiteY18" fmla="*/ 633046 h 1315879"/>
                      <a:gd name="connsiteX19" fmla="*/ 578645 w 684153"/>
                      <a:gd name="connsiteY19" fmla="*/ 728505 h 1315879"/>
                      <a:gd name="connsiteX20" fmla="*/ 538452 w 684153"/>
                      <a:gd name="connsiteY20" fmla="*/ 859134 h 1315879"/>
                      <a:gd name="connsiteX21" fmla="*/ 528403 w 684153"/>
                      <a:gd name="connsiteY21" fmla="*/ 939520 h 1315879"/>
                      <a:gd name="connsiteX22" fmla="*/ 458065 w 684153"/>
                      <a:gd name="connsiteY22" fmla="*/ 959617 h 1315879"/>
                      <a:gd name="connsiteX23" fmla="*/ 407823 w 684153"/>
                      <a:gd name="connsiteY23" fmla="*/ 1029956 h 1315879"/>
                      <a:gd name="connsiteX24" fmla="*/ 397329 w 684153"/>
                      <a:gd name="connsiteY24" fmla="*/ 1315879 h 1315879"/>
                      <a:gd name="connsiteX25" fmla="*/ 341147 w 684153"/>
                      <a:gd name="connsiteY25" fmla="*/ 1304019 h 1315879"/>
                      <a:gd name="connsiteX26" fmla="*/ 312538 w 684153"/>
                      <a:gd name="connsiteY26" fmla="*/ 1253641 h 1315879"/>
                      <a:gd name="connsiteX27" fmla="*/ 270612 w 684153"/>
                      <a:gd name="connsiteY27" fmla="*/ 1181243 h 1315879"/>
                      <a:gd name="connsiteX28" fmla="*/ 257098 w 684153"/>
                      <a:gd name="connsiteY28" fmla="*/ 1135463 h 1315879"/>
                      <a:gd name="connsiteX29" fmla="*/ 191784 w 684153"/>
                      <a:gd name="connsiteY29" fmla="*/ 1175657 h 1315879"/>
                      <a:gd name="connsiteX30" fmla="*/ 76228 w 684153"/>
                      <a:gd name="connsiteY30" fmla="*/ 1236991 h 1315879"/>
                      <a:gd name="connsiteX31" fmla="*/ 27372 w 684153"/>
                      <a:gd name="connsiteY31" fmla="*/ 1229540 h 1315879"/>
                      <a:gd name="connsiteX32" fmla="*/ 11434 w 684153"/>
                      <a:gd name="connsiteY32" fmla="*/ 1190729 h 1315879"/>
                      <a:gd name="connsiteX33" fmla="*/ 0 w 684153"/>
                      <a:gd name="connsiteY33" fmla="*/ 1090415 h 1315879"/>
                      <a:gd name="connsiteX0" fmla="*/ 0 w 684153"/>
                      <a:gd name="connsiteY0" fmla="*/ 1090415 h 1315879"/>
                      <a:gd name="connsiteX1" fmla="*/ 27372 w 684153"/>
                      <a:gd name="connsiteY1" fmla="*/ 1005962 h 1315879"/>
                      <a:gd name="connsiteX2" fmla="*/ 91300 w 684153"/>
                      <a:gd name="connsiteY2" fmla="*/ 974690 h 1315879"/>
                      <a:gd name="connsiteX3" fmla="*/ 146566 w 684153"/>
                      <a:gd name="connsiteY3" fmla="*/ 889279 h 1315879"/>
                      <a:gd name="connsiteX4" fmla="*/ 181735 w 684153"/>
                      <a:gd name="connsiteY4" fmla="*/ 768699 h 1315879"/>
                      <a:gd name="connsiteX5" fmla="*/ 216904 w 684153"/>
                      <a:gd name="connsiteY5" fmla="*/ 668215 h 1315879"/>
                      <a:gd name="connsiteX6" fmla="*/ 231977 w 684153"/>
                      <a:gd name="connsiteY6" fmla="*/ 597877 h 1315879"/>
                      <a:gd name="connsiteX7" fmla="*/ 292267 w 684153"/>
                      <a:gd name="connsiteY7" fmla="*/ 482320 h 1315879"/>
                      <a:gd name="connsiteX8" fmla="*/ 347533 w 684153"/>
                      <a:gd name="connsiteY8" fmla="*/ 386861 h 1315879"/>
                      <a:gd name="connsiteX9" fmla="*/ 407823 w 684153"/>
                      <a:gd name="connsiteY9" fmla="*/ 361740 h 1315879"/>
                      <a:gd name="connsiteX10" fmla="*/ 468113 w 684153"/>
                      <a:gd name="connsiteY10" fmla="*/ 231112 h 1315879"/>
                      <a:gd name="connsiteX11" fmla="*/ 468113 w 684153"/>
                      <a:gd name="connsiteY11" fmla="*/ 130628 h 1315879"/>
                      <a:gd name="connsiteX12" fmla="*/ 578645 w 684153"/>
                      <a:gd name="connsiteY12" fmla="*/ 70338 h 1315879"/>
                      <a:gd name="connsiteX13" fmla="*/ 613814 w 684153"/>
                      <a:gd name="connsiteY13" fmla="*/ 55266 h 1315879"/>
                      <a:gd name="connsiteX14" fmla="*/ 633911 w 684153"/>
                      <a:gd name="connsiteY14" fmla="*/ 0 h 1315879"/>
                      <a:gd name="connsiteX15" fmla="*/ 669080 w 684153"/>
                      <a:gd name="connsiteY15" fmla="*/ 0 h 1315879"/>
                      <a:gd name="connsiteX16" fmla="*/ 684153 w 684153"/>
                      <a:gd name="connsiteY16" fmla="*/ 70338 h 1315879"/>
                      <a:gd name="connsiteX17" fmla="*/ 684153 w 684153"/>
                      <a:gd name="connsiteY17" fmla="*/ 537586 h 1315879"/>
                      <a:gd name="connsiteX18" fmla="*/ 664056 w 684153"/>
                      <a:gd name="connsiteY18" fmla="*/ 633046 h 1315879"/>
                      <a:gd name="connsiteX19" fmla="*/ 578645 w 684153"/>
                      <a:gd name="connsiteY19" fmla="*/ 728505 h 1315879"/>
                      <a:gd name="connsiteX20" fmla="*/ 538452 w 684153"/>
                      <a:gd name="connsiteY20" fmla="*/ 859134 h 1315879"/>
                      <a:gd name="connsiteX21" fmla="*/ 528403 w 684153"/>
                      <a:gd name="connsiteY21" fmla="*/ 939520 h 1315879"/>
                      <a:gd name="connsiteX22" fmla="*/ 458065 w 684153"/>
                      <a:gd name="connsiteY22" fmla="*/ 959617 h 1315879"/>
                      <a:gd name="connsiteX23" fmla="*/ 407823 w 684153"/>
                      <a:gd name="connsiteY23" fmla="*/ 1029956 h 1315879"/>
                      <a:gd name="connsiteX24" fmla="*/ 397329 w 684153"/>
                      <a:gd name="connsiteY24" fmla="*/ 1315879 h 1315879"/>
                      <a:gd name="connsiteX25" fmla="*/ 341147 w 684153"/>
                      <a:gd name="connsiteY25" fmla="*/ 1304019 h 1315879"/>
                      <a:gd name="connsiteX26" fmla="*/ 312538 w 684153"/>
                      <a:gd name="connsiteY26" fmla="*/ 1253641 h 1315879"/>
                      <a:gd name="connsiteX27" fmla="*/ 270612 w 684153"/>
                      <a:gd name="connsiteY27" fmla="*/ 1181243 h 1315879"/>
                      <a:gd name="connsiteX28" fmla="*/ 257098 w 684153"/>
                      <a:gd name="connsiteY28" fmla="*/ 1135463 h 1315879"/>
                      <a:gd name="connsiteX29" fmla="*/ 207030 w 684153"/>
                      <a:gd name="connsiteY29" fmla="*/ 1187088 h 1315879"/>
                      <a:gd name="connsiteX30" fmla="*/ 76228 w 684153"/>
                      <a:gd name="connsiteY30" fmla="*/ 1236991 h 1315879"/>
                      <a:gd name="connsiteX31" fmla="*/ 27372 w 684153"/>
                      <a:gd name="connsiteY31" fmla="*/ 1229540 h 1315879"/>
                      <a:gd name="connsiteX32" fmla="*/ 11434 w 684153"/>
                      <a:gd name="connsiteY32" fmla="*/ 1190729 h 1315879"/>
                      <a:gd name="connsiteX33" fmla="*/ 0 w 684153"/>
                      <a:gd name="connsiteY33" fmla="*/ 1090415 h 1315879"/>
                      <a:gd name="connsiteX0" fmla="*/ 0 w 684153"/>
                      <a:gd name="connsiteY0" fmla="*/ 1090415 h 1315879"/>
                      <a:gd name="connsiteX1" fmla="*/ 27372 w 684153"/>
                      <a:gd name="connsiteY1" fmla="*/ 1005962 h 1315879"/>
                      <a:gd name="connsiteX2" fmla="*/ 91300 w 684153"/>
                      <a:gd name="connsiteY2" fmla="*/ 974690 h 1315879"/>
                      <a:gd name="connsiteX3" fmla="*/ 146566 w 684153"/>
                      <a:gd name="connsiteY3" fmla="*/ 889279 h 1315879"/>
                      <a:gd name="connsiteX4" fmla="*/ 181735 w 684153"/>
                      <a:gd name="connsiteY4" fmla="*/ 768699 h 1315879"/>
                      <a:gd name="connsiteX5" fmla="*/ 216904 w 684153"/>
                      <a:gd name="connsiteY5" fmla="*/ 668215 h 1315879"/>
                      <a:gd name="connsiteX6" fmla="*/ 231977 w 684153"/>
                      <a:gd name="connsiteY6" fmla="*/ 597877 h 1315879"/>
                      <a:gd name="connsiteX7" fmla="*/ 292267 w 684153"/>
                      <a:gd name="connsiteY7" fmla="*/ 482320 h 1315879"/>
                      <a:gd name="connsiteX8" fmla="*/ 347533 w 684153"/>
                      <a:gd name="connsiteY8" fmla="*/ 386861 h 1315879"/>
                      <a:gd name="connsiteX9" fmla="*/ 407823 w 684153"/>
                      <a:gd name="connsiteY9" fmla="*/ 361740 h 1315879"/>
                      <a:gd name="connsiteX10" fmla="*/ 468113 w 684153"/>
                      <a:gd name="connsiteY10" fmla="*/ 231112 h 1315879"/>
                      <a:gd name="connsiteX11" fmla="*/ 468113 w 684153"/>
                      <a:gd name="connsiteY11" fmla="*/ 130628 h 1315879"/>
                      <a:gd name="connsiteX12" fmla="*/ 578645 w 684153"/>
                      <a:gd name="connsiteY12" fmla="*/ 70338 h 1315879"/>
                      <a:gd name="connsiteX13" fmla="*/ 613814 w 684153"/>
                      <a:gd name="connsiteY13" fmla="*/ 55266 h 1315879"/>
                      <a:gd name="connsiteX14" fmla="*/ 633911 w 684153"/>
                      <a:gd name="connsiteY14" fmla="*/ 0 h 1315879"/>
                      <a:gd name="connsiteX15" fmla="*/ 669080 w 684153"/>
                      <a:gd name="connsiteY15" fmla="*/ 0 h 1315879"/>
                      <a:gd name="connsiteX16" fmla="*/ 684153 w 684153"/>
                      <a:gd name="connsiteY16" fmla="*/ 70338 h 1315879"/>
                      <a:gd name="connsiteX17" fmla="*/ 684153 w 684153"/>
                      <a:gd name="connsiteY17" fmla="*/ 537586 h 1315879"/>
                      <a:gd name="connsiteX18" fmla="*/ 664056 w 684153"/>
                      <a:gd name="connsiteY18" fmla="*/ 633046 h 1315879"/>
                      <a:gd name="connsiteX19" fmla="*/ 578645 w 684153"/>
                      <a:gd name="connsiteY19" fmla="*/ 728505 h 1315879"/>
                      <a:gd name="connsiteX20" fmla="*/ 538452 w 684153"/>
                      <a:gd name="connsiteY20" fmla="*/ 859134 h 1315879"/>
                      <a:gd name="connsiteX21" fmla="*/ 528403 w 684153"/>
                      <a:gd name="connsiteY21" fmla="*/ 939520 h 1315879"/>
                      <a:gd name="connsiteX22" fmla="*/ 458065 w 684153"/>
                      <a:gd name="connsiteY22" fmla="*/ 959617 h 1315879"/>
                      <a:gd name="connsiteX23" fmla="*/ 407823 w 684153"/>
                      <a:gd name="connsiteY23" fmla="*/ 1029956 h 1315879"/>
                      <a:gd name="connsiteX24" fmla="*/ 397329 w 684153"/>
                      <a:gd name="connsiteY24" fmla="*/ 1315879 h 1315879"/>
                      <a:gd name="connsiteX25" fmla="*/ 341147 w 684153"/>
                      <a:gd name="connsiteY25" fmla="*/ 1304019 h 1315879"/>
                      <a:gd name="connsiteX26" fmla="*/ 312538 w 684153"/>
                      <a:gd name="connsiteY26" fmla="*/ 1253641 h 1315879"/>
                      <a:gd name="connsiteX27" fmla="*/ 270612 w 684153"/>
                      <a:gd name="connsiteY27" fmla="*/ 1181243 h 1315879"/>
                      <a:gd name="connsiteX28" fmla="*/ 306185 w 684153"/>
                      <a:gd name="connsiteY28" fmla="*/ 1120221 h 1315879"/>
                      <a:gd name="connsiteX29" fmla="*/ 207030 w 684153"/>
                      <a:gd name="connsiteY29" fmla="*/ 1187088 h 1315879"/>
                      <a:gd name="connsiteX30" fmla="*/ 76228 w 684153"/>
                      <a:gd name="connsiteY30" fmla="*/ 1236991 h 1315879"/>
                      <a:gd name="connsiteX31" fmla="*/ 27372 w 684153"/>
                      <a:gd name="connsiteY31" fmla="*/ 1229540 h 1315879"/>
                      <a:gd name="connsiteX32" fmla="*/ 11434 w 684153"/>
                      <a:gd name="connsiteY32" fmla="*/ 1190729 h 1315879"/>
                      <a:gd name="connsiteX33" fmla="*/ 0 w 684153"/>
                      <a:gd name="connsiteY33" fmla="*/ 1090415 h 1315879"/>
                      <a:gd name="connsiteX0" fmla="*/ 0 w 684153"/>
                      <a:gd name="connsiteY0" fmla="*/ 1090415 h 1315879"/>
                      <a:gd name="connsiteX1" fmla="*/ 27372 w 684153"/>
                      <a:gd name="connsiteY1" fmla="*/ 1005962 h 1315879"/>
                      <a:gd name="connsiteX2" fmla="*/ 91300 w 684153"/>
                      <a:gd name="connsiteY2" fmla="*/ 974690 h 1315879"/>
                      <a:gd name="connsiteX3" fmla="*/ 146566 w 684153"/>
                      <a:gd name="connsiteY3" fmla="*/ 889279 h 1315879"/>
                      <a:gd name="connsiteX4" fmla="*/ 181735 w 684153"/>
                      <a:gd name="connsiteY4" fmla="*/ 768699 h 1315879"/>
                      <a:gd name="connsiteX5" fmla="*/ 216904 w 684153"/>
                      <a:gd name="connsiteY5" fmla="*/ 668215 h 1315879"/>
                      <a:gd name="connsiteX6" fmla="*/ 231977 w 684153"/>
                      <a:gd name="connsiteY6" fmla="*/ 597877 h 1315879"/>
                      <a:gd name="connsiteX7" fmla="*/ 292267 w 684153"/>
                      <a:gd name="connsiteY7" fmla="*/ 482320 h 1315879"/>
                      <a:gd name="connsiteX8" fmla="*/ 347533 w 684153"/>
                      <a:gd name="connsiteY8" fmla="*/ 386861 h 1315879"/>
                      <a:gd name="connsiteX9" fmla="*/ 407823 w 684153"/>
                      <a:gd name="connsiteY9" fmla="*/ 361740 h 1315879"/>
                      <a:gd name="connsiteX10" fmla="*/ 468113 w 684153"/>
                      <a:gd name="connsiteY10" fmla="*/ 231112 h 1315879"/>
                      <a:gd name="connsiteX11" fmla="*/ 468113 w 684153"/>
                      <a:gd name="connsiteY11" fmla="*/ 130628 h 1315879"/>
                      <a:gd name="connsiteX12" fmla="*/ 578645 w 684153"/>
                      <a:gd name="connsiteY12" fmla="*/ 70338 h 1315879"/>
                      <a:gd name="connsiteX13" fmla="*/ 613814 w 684153"/>
                      <a:gd name="connsiteY13" fmla="*/ 55266 h 1315879"/>
                      <a:gd name="connsiteX14" fmla="*/ 633911 w 684153"/>
                      <a:gd name="connsiteY14" fmla="*/ 0 h 1315879"/>
                      <a:gd name="connsiteX15" fmla="*/ 669080 w 684153"/>
                      <a:gd name="connsiteY15" fmla="*/ 0 h 1315879"/>
                      <a:gd name="connsiteX16" fmla="*/ 684153 w 684153"/>
                      <a:gd name="connsiteY16" fmla="*/ 70338 h 1315879"/>
                      <a:gd name="connsiteX17" fmla="*/ 684153 w 684153"/>
                      <a:gd name="connsiteY17" fmla="*/ 537586 h 1315879"/>
                      <a:gd name="connsiteX18" fmla="*/ 664056 w 684153"/>
                      <a:gd name="connsiteY18" fmla="*/ 633046 h 1315879"/>
                      <a:gd name="connsiteX19" fmla="*/ 578645 w 684153"/>
                      <a:gd name="connsiteY19" fmla="*/ 728505 h 1315879"/>
                      <a:gd name="connsiteX20" fmla="*/ 538452 w 684153"/>
                      <a:gd name="connsiteY20" fmla="*/ 859134 h 1315879"/>
                      <a:gd name="connsiteX21" fmla="*/ 528403 w 684153"/>
                      <a:gd name="connsiteY21" fmla="*/ 939520 h 1315879"/>
                      <a:gd name="connsiteX22" fmla="*/ 458065 w 684153"/>
                      <a:gd name="connsiteY22" fmla="*/ 959617 h 1315879"/>
                      <a:gd name="connsiteX23" fmla="*/ 407823 w 684153"/>
                      <a:gd name="connsiteY23" fmla="*/ 1029956 h 1315879"/>
                      <a:gd name="connsiteX24" fmla="*/ 397329 w 684153"/>
                      <a:gd name="connsiteY24" fmla="*/ 1315879 h 1315879"/>
                      <a:gd name="connsiteX25" fmla="*/ 341147 w 684153"/>
                      <a:gd name="connsiteY25" fmla="*/ 1304019 h 1315879"/>
                      <a:gd name="connsiteX26" fmla="*/ 312538 w 684153"/>
                      <a:gd name="connsiteY26" fmla="*/ 1253641 h 1315879"/>
                      <a:gd name="connsiteX27" fmla="*/ 306185 w 684153"/>
                      <a:gd name="connsiteY27" fmla="*/ 1192674 h 1315879"/>
                      <a:gd name="connsiteX28" fmla="*/ 306185 w 684153"/>
                      <a:gd name="connsiteY28" fmla="*/ 1120221 h 1315879"/>
                      <a:gd name="connsiteX29" fmla="*/ 207030 w 684153"/>
                      <a:gd name="connsiteY29" fmla="*/ 1187088 h 1315879"/>
                      <a:gd name="connsiteX30" fmla="*/ 76228 w 684153"/>
                      <a:gd name="connsiteY30" fmla="*/ 1236991 h 1315879"/>
                      <a:gd name="connsiteX31" fmla="*/ 27372 w 684153"/>
                      <a:gd name="connsiteY31" fmla="*/ 1229540 h 1315879"/>
                      <a:gd name="connsiteX32" fmla="*/ 11434 w 684153"/>
                      <a:gd name="connsiteY32" fmla="*/ 1190729 h 1315879"/>
                      <a:gd name="connsiteX33" fmla="*/ 0 w 684153"/>
                      <a:gd name="connsiteY33" fmla="*/ 1090415 h 1315879"/>
                      <a:gd name="connsiteX0" fmla="*/ 0 w 684153"/>
                      <a:gd name="connsiteY0" fmla="*/ 1090415 h 1315879"/>
                      <a:gd name="connsiteX1" fmla="*/ 27372 w 684153"/>
                      <a:gd name="connsiteY1" fmla="*/ 1005962 h 1315879"/>
                      <a:gd name="connsiteX2" fmla="*/ 91300 w 684153"/>
                      <a:gd name="connsiteY2" fmla="*/ 974690 h 1315879"/>
                      <a:gd name="connsiteX3" fmla="*/ 146566 w 684153"/>
                      <a:gd name="connsiteY3" fmla="*/ 889279 h 1315879"/>
                      <a:gd name="connsiteX4" fmla="*/ 181735 w 684153"/>
                      <a:gd name="connsiteY4" fmla="*/ 768699 h 1315879"/>
                      <a:gd name="connsiteX5" fmla="*/ 216904 w 684153"/>
                      <a:gd name="connsiteY5" fmla="*/ 668215 h 1315879"/>
                      <a:gd name="connsiteX6" fmla="*/ 231977 w 684153"/>
                      <a:gd name="connsiteY6" fmla="*/ 597877 h 1315879"/>
                      <a:gd name="connsiteX7" fmla="*/ 292267 w 684153"/>
                      <a:gd name="connsiteY7" fmla="*/ 482320 h 1315879"/>
                      <a:gd name="connsiteX8" fmla="*/ 347533 w 684153"/>
                      <a:gd name="connsiteY8" fmla="*/ 386861 h 1315879"/>
                      <a:gd name="connsiteX9" fmla="*/ 407823 w 684153"/>
                      <a:gd name="connsiteY9" fmla="*/ 361740 h 1315879"/>
                      <a:gd name="connsiteX10" fmla="*/ 468113 w 684153"/>
                      <a:gd name="connsiteY10" fmla="*/ 231112 h 1315879"/>
                      <a:gd name="connsiteX11" fmla="*/ 468113 w 684153"/>
                      <a:gd name="connsiteY11" fmla="*/ 130628 h 1315879"/>
                      <a:gd name="connsiteX12" fmla="*/ 578645 w 684153"/>
                      <a:gd name="connsiteY12" fmla="*/ 70338 h 1315879"/>
                      <a:gd name="connsiteX13" fmla="*/ 613814 w 684153"/>
                      <a:gd name="connsiteY13" fmla="*/ 55266 h 1315879"/>
                      <a:gd name="connsiteX14" fmla="*/ 633911 w 684153"/>
                      <a:gd name="connsiteY14" fmla="*/ 0 h 1315879"/>
                      <a:gd name="connsiteX15" fmla="*/ 669080 w 684153"/>
                      <a:gd name="connsiteY15" fmla="*/ 0 h 1315879"/>
                      <a:gd name="connsiteX16" fmla="*/ 684153 w 684153"/>
                      <a:gd name="connsiteY16" fmla="*/ 70338 h 1315879"/>
                      <a:gd name="connsiteX17" fmla="*/ 684153 w 684153"/>
                      <a:gd name="connsiteY17" fmla="*/ 537586 h 1315879"/>
                      <a:gd name="connsiteX18" fmla="*/ 664056 w 684153"/>
                      <a:gd name="connsiteY18" fmla="*/ 633046 h 1315879"/>
                      <a:gd name="connsiteX19" fmla="*/ 578645 w 684153"/>
                      <a:gd name="connsiteY19" fmla="*/ 728505 h 1315879"/>
                      <a:gd name="connsiteX20" fmla="*/ 538452 w 684153"/>
                      <a:gd name="connsiteY20" fmla="*/ 859134 h 1315879"/>
                      <a:gd name="connsiteX21" fmla="*/ 528403 w 684153"/>
                      <a:gd name="connsiteY21" fmla="*/ 939520 h 1315879"/>
                      <a:gd name="connsiteX22" fmla="*/ 458065 w 684153"/>
                      <a:gd name="connsiteY22" fmla="*/ 959617 h 1315879"/>
                      <a:gd name="connsiteX23" fmla="*/ 407823 w 684153"/>
                      <a:gd name="connsiteY23" fmla="*/ 1029956 h 1315879"/>
                      <a:gd name="connsiteX24" fmla="*/ 397329 w 684153"/>
                      <a:gd name="connsiteY24" fmla="*/ 1315879 h 1315879"/>
                      <a:gd name="connsiteX25" fmla="*/ 341147 w 684153"/>
                      <a:gd name="connsiteY25" fmla="*/ 1304019 h 1315879"/>
                      <a:gd name="connsiteX26" fmla="*/ 306185 w 684153"/>
                      <a:gd name="connsiteY26" fmla="*/ 1249831 h 1315879"/>
                      <a:gd name="connsiteX27" fmla="*/ 306185 w 684153"/>
                      <a:gd name="connsiteY27" fmla="*/ 1192674 h 1315879"/>
                      <a:gd name="connsiteX28" fmla="*/ 306185 w 684153"/>
                      <a:gd name="connsiteY28" fmla="*/ 1120221 h 1315879"/>
                      <a:gd name="connsiteX29" fmla="*/ 207030 w 684153"/>
                      <a:gd name="connsiteY29" fmla="*/ 1187088 h 1315879"/>
                      <a:gd name="connsiteX30" fmla="*/ 76228 w 684153"/>
                      <a:gd name="connsiteY30" fmla="*/ 1236991 h 1315879"/>
                      <a:gd name="connsiteX31" fmla="*/ 27372 w 684153"/>
                      <a:gd name="connsiteY31" fmla="*/ 1229540 h 1315879"/>
                      <a:gd name="connsiteX32" fmla="*/ 11434 w 684153"/>
                      <a:gd name="connsiteY32" fmla="*/ 1190729 h 1315879"/>
                      <a:gd name="connsiteX33" fmla="*/ 0 w 684153"/>
                      <a:gd name="connsiteY33" fmla="*/ 1090415 h 1315879"/>
                      <a:gd name="connsiteX0" fmla="*/ 0 w 684153"/>
                      <a:gd name="connsiteY0" fmla="*/ 1090415 h 1315879"/>
                      <a:gd name="connsiteX1" fmla="*/ 27372 w 684153"/>
                      <a:gd name="connsiteY1" fmla="*/ 1005962 h 1315879"/>
                      <a:gd name="connsiteX2" fmla="*/ 91300 w 684153"/>
                      <a:gd name="connsiteY2" fmla="*/ 974690 h 1315879"/>
                      <a:gd name="connsiteX3" fmla="*/ 146566 w 684153"/>
                      <a:gd name="connsiteY3" fmla="*/ 889279 h 1315879"/>
                      <a:gd name="connsiteX4" fmla="*/ 181735 w 684153"/>
                      <a:gd name="connsiteY4" fmla="*/ 768699 h 1315879"/>
                      <a:gd name="connsiteX5" fmla="*/ 216904 w 684153"/>
                      <a:gd name="connsiteY5" fmla="*/ 668215 h 1315879"/>
                      <a:gd name="connsiteX6" fmla="*/ 231977 w 684153"/>
                      <a:gd name="connsiteY6" fmla="*/ 597877 h 1315879"/>
                      <a:gd name="connsiteX7" fmla="*/ 292267 w 684153"/>
                      <a:gd name="connsiteY7" fmla="*/ 482320 h 1315879"/>
                      <a:gd name="connsiteX8" fmla="*/ 347533 w 684153"/>
                      <a:gd name="connsiteY8" fmla="*/ 386861 h 1315879"/>
                      <a:gd name="connsiteX9" fmla="*/ 407823 w 684153"/>
                      <a:gd name="connsiteY9" fmla="*/ 361740 h 1315879"/>
                      <a:gd name="connsiteX10" fmla="*/ 468113 w 684153"/>
                      <a:gd name="connsiteY10" fmla="*/ 231112 h 1315879"/>
                      <a:gd name="connsiteX11" fmla="*/ 468113 w 684153"/>
                      <a:gd name="connsiteY11" fmla="*/ 130628 h 1315879"/>
                      <a:gd name="connsiteX12" fmla="*/ 578645 w 684153"/>
                      <a:gd name="connsiteY12" fmla="*/ 70338 h 1315879"/>
                      <a:gd name="connsiteX13" fmla="*/ 613814 w 684153"/>
                      <a:gd name="connsiteY13" fmla="*/ 55266 h 1315879"/>
                      <a:gd name="connsiteX14" fmla="*/ 633911 w 684153"/>
                      <a:gd name="connsiteY14" fmla="*/ 0 h 1315879"/>
                      <a:gd name="connsiteX15" fmla="*/ 669080 w 684153"/>
                      <a:gd name="connsiteY15" fmla="*/ 0 h 1315879"/>
                      <a:gd name="connsiteX16" fmla="*/ 684153 w 684153"/>
                      <a:gd name="connsiteY16" fmla="*/ 70338 h 1315879"/>
                      <a:gd name="connsiteX17" fmla="*/ 684153 w 684153"/>
                      <a:gd name="connsiteY17" fmla="*/ 537586 h 1315879"/>
                      <a:gd name="connsiteX18" fmla="*/ 664056 w 684153"/>
                      <a:gd name="connsiteY18" fmla="*/ 633046 h 1315879"/>
                      <a:gd name="connsiteX19" fmla="*/ 578645 w 684153"/>
                      <a:gd name="connsiteY19" fmla="*/ 728505 h 1315879"/>
                      <a:gd name="connsiteX20" fmla="*/ 538452 w 684153"/>
                      <a:gd name="connsiteY20" fmla="*/ 859134 h 1315879"/>
                      <a:gd name="connsiteX21" fmla="*/ 528403 w 684153"/>
                      <a:gd name="connsiteY21" fmla="*/ 939520 h 1315879"/>
                      <a:gd name="connsiteX22" fmla="*/ 458065 w 684153"/>
                      <a:gd name="connsiteY22" fmla="*/ 959617 h 1315879"/>
                      <a:gd name="connsiteX23" fmla="*/ 407823 w 684153"/>
                      <a:gd name="connsiteY23" fmla="*/ 1029956 h 1315879"/>
                      <a:gd name="connsiteX24" fmla="*/ 397329 w 684153"/>
                      <a:gd name="connsiteY24" fmla="*/ 1315879 h 1315879"/>
                      <a:gd name="connsiteX25" fmla="*/ 322089 w 684153"/>
                      <a:gd name="connsiteY25" fmla="*/ 1304019 h 1315879"/>
                      <a:gd name="connsiteX26" fmla="*/ 306185 w 684153"/>
                      <a:gd name="connsiteY26" fmla="*/ 1249831 h 1315879"/>
                      <a:gd name="connsiteX27" fmla="*/ 306185 w 684153"/>
                      <a:gd name="connsiteY27" fmla="*/ 1192674 h 1315879"/>
                      <a:gd name="connsiteX28" fmla="*/ 306185 w 684153"/>
                      <a:gd name="connsiteY28" fmla="*/ 1120221 h 1315879"/>
                      <a:gd name="connsiteX29" fmla="*/ 207030 w 684153"/>
                      <a:gd name="connsiteY29" fmla="*/ 1187088 h 1315879"/>
                      <a:gd name="connsiteX30" fmla="*/ 76228 w 684153"/>
                      <a:gd name="connsiteY30" fmla="*/ 1236991 h 1315879"/>
                      <a:gd name="connsiteX31" fmla="*/ 27372 w 684153"/>
                      <a:gd name="connsiteY31" fmla="*/ 1229540 h 1315879"/>
                      <a:gd name="connsiteX32" fmla="*/ 11434 w 684153"/>
                      <a:gd name="connsiteY32" fmla="*/ 1190729 h 1315879"/>
                      <a:gd name="connsiteX33" fmla="*/ 0 w 684153"/>
                      <a:gd name="connsiteY33" fmla="*/ 1090415 h 1315879"/>
                      <a:gd name="connsiteX0" fmla="*/ 0 w 684153"/>
                      <a:gd name="connsiteY0" fmla="*/ 1090415 h 1304448"/>
                      <a:gd name="connsiteX1" fmla="*/ 27372 w 684153"/>
                      <a:gd name="connsiteY1" fmla="*/ 1005962 h 1304448"/>
                      <a:gd name="connsiteX2" fmla="*/ 91300 w 684153"/>
                      <a:gd name="connsiteY2" fmla="*/ 974690 h 1304448"/>
                      <a:gd name="connsiteX3" fmla="*/ 146566 w 684153"/>
                      <a:gd name="connsiteY3" fmla="*/ 889279 h 1304448"/>
                      <a:gd name="connsiteX4" fmla="*/ 181735 w 684153"/>
                      <a:gd name="connsiteY4" fmla="*/ 768699 h 1304448"/>
                      <a:gd name="connsiteX5" fmla="*/ 216904 w 684153"/>
                      <a:gd name="connsiteY5" fmla="*/ 668215 h 1304448"/>
                      <a:gd name="connsiteX6" fmla="*/ 231977 w 684153"/>
                      <a:gd name="connsiteY6" fmla="*/ 597877 h 1304448"/>
                      <a:gd name="connsiteX7" fmla="*/ 292267 w 684153"/>
                      <a:gd name="connsiteY7" fmla="*/ 482320 h 1304448"/>
                      <a:gd name="connsiteX8" fmla="*/ 347533 w 684153"/>
                      <a:gd name="connsiteY8" fmla="*/ 386861 h 1304448"/>
                      <a:gd name="connsiteX9" fmla="*/ 407823 w 684153"/>
                      <a:gd name="connsiteY9" fmla="*/ 361740 h 1304448"/>
                      <a:gd name="connsiteX10" fmla="*/ 468113 w 684153"/>
                      <a:gd name="connsiteY10" fmla="*/ 231112 h 1304448"/>
                      <a:gd name="connsiteX11" fmla="*/ 468113 w 684153"/>
                      <a:gd name="connsiteY11" fmla="*/ 130628 h 1304448"/>
                      <a:gd name="connsiteX12" fmla="*/ 578645 w 684153"/>
                      <a:gd name="connsiteY12" fmla="*/ 70338 h 1304448"/>
                      <a:gd name="connsiteX13" fmla="*/ 613814 w 684153"/>
                      <a:gd name="connsiteY13" fmla="*/ 55266 h 1304448"/>
                      <a:gd name="connsiteX14" fmla="*/ 633911 w 684153"/>
                      <a:gd name="connsiteY14" fmla="*/ 0 h 1304448"/>
                      <a:gd name="connsiteX15" fmla="*/ 669080 w 684153"/>
                      <a:gd name="connsiteY15" fmla="*/ 0 h 1304448"/>
                      <a:gd name="connsiteX16" fmla="*/ 684153 w 684153"/>
                      <a:gd name="connsiteY16" fmla="*/ 70338 h 1304448"/>
                      <a:gd name="connsiteX17" fmla="*/ 684153 w 684153"/>
                      <a:gd name="connsiteY17" fmla="*/ 537586 h 1304448"/>
                      <a:gd name="connsiteX18" fmla="*/ 664056 w 684153"/>
                      <a:gd name="connsiteY18" fmla="*/ 633046 h 1304448"/>
                      <a:gd name="connsiteX19" fmla="*/ 578645 w 684153"/>
                      <a:gd name="connsiteY19" fmla="*/ 728505 h 1304448"/>
                      <a:gd name="connsiteX20" fmla="*/ 538452 w 684153"/>
                      <a:gd name="connsiteY20" fmla="*/ 859134 h 1304448"/>
                      <a:gd name="connsiteX21" fmla="*/ 528403 w 684153"/>
                      <a:gd name="connsiteY21" fmla="*/ 939520 h 1304448"/>
                      <a:gd name="connsiteX22" fmla="*/ 458065 w 684153"/>
                      <a:gd name="connsiteY22" fmla="*/ 959617 h 1304448"/>
                      <a:gd name="connsiteX23" fmla="*/ 407823 w 684153"/>
                      <a:gd name="connsiteY23" fmla="*/ 1029956 h 1304448"/>
                      <a:gd name="connsiteX24" fmla="*/ 397329 w 684153"/>
                      <a:gd name="connsiteY24" fmla="*/ 1304448 h 1304448"/>
                      <a:gd name="connsiteX25" fmla="*/ 322089 w 684153"/>
                      <a:gd name="connsiteY25" fmla="*/ 1304019 h 1304448"/>
                      <a:gd name="connsiteX26" fmla="*/ 306185 w 684153"/>
                      <a:gd name="connsiteY26" fmla="*/ 1249831 h 1304448"/>
                      <a:gd name="connsiteX27" fmla="*/ 306185 w 684153"/>
                      <a:gd name="connsiteY27" fmla="*/ 1192674 h 1304448"/>
                      <a:gd name="connsiteX28" fmla="*/ 306185 w 684153"/>
                      <a:gd name="connsiteY28" fmla="*/ 1120221 h 1304448"/>
                      <a:gd name="connsiteX29" fmla="*/ 207030 w 684153"/>
                      <a:gd name="connsiteY29" fmla="*/ 1187088 h 1304448"/>
                      <a:gd name="connsiteX30" fmla="*/ 76228 w 684153"/>
                      <a:gd name="connsiteY30" fmla="*/ 1236991 h 1304448"/>
                      <a:gd name="connsiteX31" fmla="*/ 27372 w 684153"/>
                      <a:gd name="connsiteY31" fmla="*/ 1229540 h 1304448"/>
                      <a:gd name="connsiteX32" fmla="*/ 11434 w 684153"/>
                      <a:gd name="connsiteY32" fmla="*/ 1190729 h 1304448"/>
                      <a:gd name="connsiteX33" fmla="*/ 0 w 684153"/>
                      <a:gd name="connsiteY33" fmla="*/ 1090415 h 1304448"/>
                      <a:gd name="connsiteX0" fmla="*/ 0 w 684153"/>
                      <a:gd name="connsiteY0" fmla="*/ 1090415 h 1304448"/>
                      <a:gd name="connsiteX1" fmla="*/ 27372 w 684153"/>
                      <a:gd name="connsiteY1" fmla="*/ 1005962 h 1304448"/>
                      <a:gd name="connsiteX2" fmla="*/ 91300 w 684153"/>
                      <a:gd name="connsiteY2" fmla="*/ 974690 h 1304448"/>
                      <a:gd name="connsiteX3" fmla="*/ 146566 w 684153"/>
                      <a:gd name="connsiteY3" fmla="*/ 889279 h 1304448"/>
                      <a:gd name="connsiteX4" fmla="*/ 181735 w 684153"/>
                      <a:gd name="connsiteY4" fmla="*/ 768699 h 1304448"/>
                      <a:gd name="connsiteX5" fmla="*/ 216904 w 684153"/>
                      <a:gd name="connsiteY5" fmla="*/ 668215 h 1304448"/>
                      <a:gd name="connsiteX6" fmla="*/ 231977 w 684153"/>
                      <a:gd name="connsiteY6" fmla="*/ 597877 h 1304448"/>
                      <a:gd name="connsiteX7" fmla="*/ 292267 w 684153"/>
                      <a:gd name="connsiteY7" fmla="*/ 482320 h 1304448"/>
                      <a:gd name="connsiteX8" fmla="*/ 347533 w 684153"/>
                      <a:gd name="connsiteY8" fmla="*/ 386861 h 1304448"/>
                      <a:gd name="connsiteX9" fmla="*/ 407823 w 684153"/>
                      <a:gd name="connsiteY9" fmla="*/ 361740 h 1304448"/>
                      <a:gd name="connsiteX10" fmla="*/ 468113 w 684153"/>
                      <a:gd name="connsiteY10" fmla="*/ 231112 h 1304448"/>
                      <a:gd name="connsiteX11" fmla="*/ 468113 w 684153"/>
                      <a:gd name="connsiteY11" fmla="*/ 130628 h 1304448"/>
                      <a:gd name="connsiteX12" fmla="*/ 578645 w 684153"/>
                      <a:gd name="connsiteY12" fmla="*/ 70338 h 1304448"/>
                      <a:gd name="connsiteX13" fmla="*/ 613814 w 684153"/>
                      <a:gd name="connsiteY13" fmla="*/ 55266 h 1304448"/>
                      <a:gd name="connsiteX14" fmla="*/ 633911 w 684153"/>
                      <a:gd name="connsiteY14" fmla="*/ 0 h 1304448"/>
                      <a:gd name="connsiteX15" fmla="*/ 669080 w 684153"/>
                      <a:gd name="connsiteY15" fmla="*/ 0 h 1304448"/>
                      <a:gd name="connsiteX16" fmla="*/ 684153 w 684153"/>
                      <a:gd name="connsiteY16" fmla="*/ 70338 h 1304448"/>
                      <a:gd name="connsiteX17" fmla="*/ 684153 w 684153"/>
                      <a:gd name="connsiteY17" fmla="*/ 537586 h 1304448"/>
                      <a:gd name="connsiteX18" fmla="*/ 664056 w 684153"/>
                      <a:gd name="connsiteY18" fmla="*/ 633046 h 1304448"/>
                      <a:gd name="connsiteX19" fmla="*/ 578645 w 684153"/>
                      <a:gd name="connsiteY19" fmla="*/ 728505 h 1304448"/>
                      <a:gd name="connsiteX20" fmla="*/ 538452 w 684153"/>
                      <a:gd name="connsiteY20" fmla="*/ 859134 h 1304448"/>
                      <a:gd name="connsiteX21" fmla="*/ 528403 w 684153"/>
                      <a:gd name="connsiteY21" fmla="*/ 939520 h 1304448"/>
                      <a:gd name="connsiteX22" fmla="*/ 458065 w 684153"/>
                      <a:gd name="connsiteY22" fmla="*/ 959617 h 1304448"/>
                      <a:gd name="connsiteX23" fmla="*/ 396388 w 684153"/>
                      <a:gd name="connsiteY23" fmla="*/ 1064389 h 1304448"/>
                      <a:gd name="connsiteX24" fmla="*/ 397329 w 684153"/>
                      <a:gd name="connsiteY24" fmla="*/ 1304448 h 1304448"/>
                      <a:gd name="connsiteX25" fmla="*/ 322089 w 684153"/>
                      <a:gd name="connsiteY25" fmla="*/ 1304019 h 1304448"/>
                      <a:gd name="connsiteX26" fmla="*/ 306185 w 684153"/>
                      <a:gd name="connsiteY26" fmla="*/ 1249831 h 1304448"/>
                      <a:gd name="connsiteX27" fmla="*/ 306185 w 684153"/>
                      <a:gd name="connsiteY27" fmla="*/ 1192674 h 1304448"/>
                      <a:gd name="connsiteX28" fmla="*/ 306185 w 684153"/>
                      <a:gd name="connsiteY28" fmla="*/ 1120221 h 1304448"/>
                      <a:gd name="connsiteX29" fmla="*/ 207030 w 684153"/>
                      <a:gd name="connsiteY29" fmla="*/ 1187088 h 1304448"/>
                      <a:gd name="connsiteX30" fmla="*/ 76228 w 684153"/>
                      <a:gd name="connsiteY30" fmla="*/ 1236991 h 1304448"/>
                      <a:gd name="connsiteX31" fmla="*/ 27372 w 684153"/>
                      <a:gd name="connsiteY31" fmla="*/ 1229540 h 1304448"/>
                      <a:gd name="connsiteX32" fmla="*/ 11434 w 684153"/>
                      <a:gd name="connsiteY32" fmla="*/ 1190729 h 1304448"/>
                      <a:gd name="connsiteX33" fmla="*/ 0 w 684153"/>
                      <a:gd name="connsiteY33" fmla="*/ 1090415 h 1304448"/>
                      <a:gd name="connsiteX0" fmla="*/ 0 w 684153"/>
                      <a:gd name="connsiteY0" fmla="*/ 1090415 h 1304019"/>
                      <a:gd name="connsiteX1" fmla="*/ 27372 w 684153"/>
                      <a:gd name="connsiteY1" fmla="*/ 1005962 h 1304019"/>
                      <a:gd name="connsiteX2" fmla="*/ 91300 w 684153"/>
                      <a:gd name="connsiteY2" fmla="*/ 974690 h 1304019"/>
                      <a:gd name="connsiteX3" fmla="*/ 146566 w 684153"/>
                      <a:gd name="connsiteY3" fmla="*/ 889279 h 1304019"/>
                      <a:gd name="connsiteX4" fmla="*/ 181735 w 684153"/>
                      <a:gd name="connsiteY4" fmla="*/ 768699 h 1304019"/>
                      <a:gd name="connsiteX5" fmla="*/ 216904 w 684153"/>
                      <a:gd name="connsiteY5" fmla="*/ 668215 h 1304019"/>
                      <a:gd name="connsiteX6" fmla="*/ 231977 w 684153"/>
                      <a:gd name="connsiteY6" fmla="*/ 597877 h 1304019"/>
                      <a:gd name="connsiteX7" fmla="*/ 292267 w 684153"/>
                      <a:gd name="connsiteY7" fmla="*/ 482320 h 1304019"/>
                      <a:gd name="connsiteX8" fmla="*/ 347533 w 684153"/>
                      <a:gd name="connsiteY8" fmla="*/ 386861 h 1304019"/>
                      <a:gd name="connsiteX9" fmla="*/ 407823 w 684153"/>
                      <a:gd name="connsiteY9" fmla="*/ 361740 h 1304019"/>
                      <a:gd name="connsiteX10" fmla="*/ 468113 w 684153"/>
                      <a:gd name="connsiteY10" fmla="*/ 231112 h 1304019"/>
                      <a:gd name="connsiteX11" fmla="*/ 468113 w 684153"/>
                      <a:gd name="connsiteY11" fmla="*/ 130628 h 1304019"/>
                      <a:gd name="connsiteX12" fmla="*/ 578645 w 684153"/>
                      <a:gd name="connsiteY12" fmla="*/ 70338 h 1304019"/>
                      <a:gd name="connsiteX13" fmla="*/ 613814 w 684153"/>
                      <a:gd name="connsiteY13" fmla="*/ 55266 h 1304019"/>
                      <a:gd name="connsiteX14" fmla="*/ 633911 w 684153"/>
                      <a:gd name="connsiteY14" fmla="*/ 0 h 1304019"/>
                      <a:gd name="connsiteX15" fmla="*/ 669080 w 684153"/>
                      <a:gd name="connsiteY15" fmla="*/ 0 h 1304019"/>
                      <a:gd name="connsiteX16" fmla="*/ 684153 w 684153"/>
                      <a:gd name="connsiteY16" fmla="*/ 70338 h 1304019"/>
                      <a:gd name="connsiteX17" fmla="*/ 684153 w 684153"/>
                      <a:gd name="connsiteY17" fmla="*/ 537586 h 1304019"/>
                      <a:gd name="connsiteX18" fmla="*/ 664056 w 684153"/>
                      <a:gd name="connsiteY18" fmla="*/ 633046 h 1304019"/>
                      <a:gd name="connsiteX19" fmla="*/ 578645 w 684153"/>
                      <a:gd name="connsiteY19" fmla="*/ 728505 h 1304019"/>
                      <a:gd name="connsiteX20" fmla="*/ 538452 w 684153"/>
                      <a:gd name="connsiteY20" fmla="*/ 859134 h 1304019"/>
                      <a:gd name="connsiteX21" fmla="*/ 528403 w 684153"/>
                      <a:gd name="connsiteY21" fmla="*/ 939520 h 1304019"/>
                      <a:gd name="connsiteX22" fmla="*/ 458065 w 684153"/>
                      <a:gd name="connsiteY22" fmla="*/ 959617 h 1304019"/>
                      <a:gd name="connsiteX23" fmla="*/ 396388 w 684153"/>
                      <a:gd name="connsiteY23" fmla="*/ 1064389 h 1304019"/>
                      <a:gd name="connsiteX24" fmla="*/ 401140 w 684153"/>
                      <a:gd name="connsiteY24" fmla="*/ 1266343 h 1304019"/>
                      <a:gd name="connsiteX25" fmla="*/ 322089 w 684153"/>
                      <a:gd name="connsiteY25" fmla="*/ 1304019 h 1304019"/>
                      <a:gd name="connsiteX26" fmla="*/ 306185 w 684153"/>
                      <a:gd name="connsiteY26" fmla="*/ 1249831 h 1304019"/>
                      <a:gd name="connsiteX27" fmla="*/ 306185 w 684153"/>
                      <a:gd name="connsiteY27" fmla="*/ 1192674 h 1304019"/>
                      <a:gd name="connsiteX28" fmla="*/ 306185 w 684153"/>
                      <a:gd name="connsiteY28" fmla="*/ 1120221 h 1304019"/>
                      <a:gd name="connsiteX29" fmla="*/ 207030 w 684153"/>
                      <a:gd name="connsiteY29" fmla="*/ 1187088 h 1304019"/>
                      <a:gd name="connsiteX30" fmla="*/ 76228 w 684153"/>
                      <a:gd name="connsiteY30" fmla="*/ 1236991 h 1304019"/>
                      <a:gd name="connsiteX31" fmla="*/ 27372 w 684153"/>
                      <a:gd name="connsiteY31" fmla="*/ 1229540 h 1304019"/>
                      <a:gd name="connsiteX32" fmla="*/ 11434 w 684153"/>
                      <a:gd name="connsiteY32" fmla="*/ 1190729 h 1304019"/>
                      <a:gd name="connsiteX33" fmla="*/ 0 w 684153"/>
                      <a:gd name="connsiteY33" fmla="*/ 1090415 h 1304019"/>
                      <a:gd name="connsiteX0" fmla="*/ 0 w 684153"/>
                      <a:gd name="connsiteY0" fmla="*/ 1090415 h 1304019"/>
                      <a:gd name="connsiteX1" fmla="*/ 27372 w 684153"/>
                      <a:gd name="connsiteY1" fmla="*/ 1005962 h 1304019"/>
                      <a:gd name="connsiteX2" fmla="*/ 91300 w 684153"/>
                      <a:gd name="connsiteY2" fmla="*/ 974690 h 1304019"/>
                      <a:gd name="connsiteX3" fmla="*/ 146566 w 684153"/>
                      <a:gd name="connsiteY3" fmla="*/ 889279 h 1304019"/>
                      <a:gd name="connsiteX4" fmla="*/ 181735 w 684153"/>
                      <a:gd name="connsiteY4" fmla="*/ 768699 h 1304019"/>
                      <a:gd name="connsiteX5" fmla="*/ 216904 w 684153"/>
                      <a:gd name="connsiteY5" fmla="*/ 668215 h 1304019"/>
                      <a:gd name="connsiteX6" fmla="*/ 231977 w 684153"/>
                      <a:gd name="connsiteY6" fmla="*/ 597877 h 1304019"/>
                      <a:gd name="connsiteX7" fmla="*/ 292267 w 684153"/>
                      <a:gd name="connsiteY7" fmla="*/ 482320 h 1304019"/>
                      <a:gd name="connsiteX8" fmla="*/ 347533 w 684153"/>
                      <a:gd name="connsiteY8" fmla="*/ 386861 h 1304019"/>
                      <a:gd name="connsiteX9" fmla="*/ 407823 w 684153"/>
                      <a:gd name="connsiteY9" fmla="*/ 361740 h 1304019"/>
                      <a:gd name="connsiteX10" fmla="*/ 468113 w 684153"/>
                      <a:gd name="connsiteY10" fmla="*/ 231112 h 1304019"/>
                      <a:gd name="connsiteX11" fmla="*/ 468113 w 684153"/>
                      <a:gd name="connsiteY11" fmla="*/ 130628 h 1304019"/>
                      <a:gd name="connsiteX12" fmla="*/ 578645 w 684153"/>
                      <a:gd name="connsiteY12" fmla="*/ 70338 h 1304019"/>
                      <a:gd name="connsiteX13" fmla="*/ 613814 w 684153"/>
                      <a:gd name="connsiteY13" fmla="*/ 55266 h 1304019"/>
                      <a:gd name="connsiteX14" fmla="*/ 633911 w 684153"/>
                      <a:gd name="connsiteY14" fmla="*/ 0 h 1304019"/>
                      <a:gd name="connsiteX15" fmla="*/ 669080 w 684153"/>
                      <a:gd name="connsiteY15" fmla="*/ 0 h 1304019"/>
                      <a:gd name="connsiteX16" fmla="*/ 684153 w 684153"/>
                      <a:gd name="connsiteY16" fmla="*/ 70338 h 1304019"/>
                      <a:gd name="connsiteX17" fmla="*/ 684153 w 684153"/>
                      <a:gd name="connsiteY17" fmla="*/ 537586 h 1304019"/>
                      <a:gd name="connsiteX18" fmla="*/ 664056 w 684153"/>
                      <a:gd name="connsiteY18" fmla="*/ 633046 h 1304019"/>
                      <a:gd name="connsiteX19" fmla="*/ 578645 w 684153"/>
                      <a:gd name="connsiteY19" fmla="*/ 728505 h 1304019"/>
                      <a:gd name="connsiteX20" fmla="*/ 538452 w 684153"/>
                      <a:gd name="connsiteY20" fmla="*/ 859134 h 1304019"/>
                      <a:gd name="connsiteX21" fmla="*/ 528403 w 684153"/>
                      <a:gd name="connsiteY21" fmla="*/ 939520 h 1304019"/>
                      <a:gd name="connsiteX22" fmla="*/ 446630 w 684153"/>
                      <a:gd name="connsiteY22" fmla="*/ 945144 h 1304019"/>
                      <a:gd name="connsiteX23" fmla="*/ 396388 w 684153"/>
                      <a:gd name="connsiteY23" fmla="*/ 1064389 h 1304019"/>
                      <a:gd name="connsiteX24" fmla="*/ 401140 w 684153"/>
                      <a:gd name="connsiteY24" fmla="*/ 1266343 h 1304019"/>
                      <a:gd name="connsiteX25" fmla="*/ 322089 w 684153"/>
                      <a:gd name="connsiteY25" fmla="*/ 1304019 h 1304019"/>
                      <a:gd name="connsiteX26" fmla="*/ 306185 w 684153"/>
                      <a:gd name="connsiteY26" fmla="*/ 1249831 h 1304019"/>
                      <a:gd name="connsiteX27" fmla="*/ 306185 w 684153"/>
                      <a:gd name="connsiteY27" fmla="*/ 1192674 h 1304019"/>
                      <a:gd name="connsiteX28" fmla="*/ 306185 w 684153"/>
                      <a:gd name="connsiteY28" fmla="*/ 1120221 h 1304019"/>
                      <a:gd name="connsiteX29" fmla="*/ 207030 w 684153"/>
                      <a:gd name="connsiteY29" fmla="*/ 1187088 h 1304019"/>
                      <a:gd name="connsiteX30" fmla="*/ 76228 w 684153"/>
                      <a:gd name="connsiteY30" fmla="*/ 1236991 h 1304019"/>
                      <a:gd name="connsiteX31" fmla="*/ 27372 w 684153"/>
                      <a:gd name="connsiteY31" fmla="*/ 1229540 h 1304019"/>
                      <a:gd name="connsiteX32" fmla="*/ 11434 w 684153"/>
                      <a:gd name="connsiteY32" fmla="*/ 1190729 h 1304019"/>
                      <a:gd name="connsiteX33" fmla="*/ 0 w 684153"/>
                      <a:gd name="connsiteY33" fmla="*/ 1090415 h 1304019"/>
                      <a:gd name="connsiteX0" fmla="*/ 0 w 684153"/>
                      <a:gd name="connsiteY0" fmla="*/ 1090415 h 1304019"/>
                      <a:gd name="connsiteX1" fmla="*/ 27372 w 684153"/>
                      <a:gd name="connsiteY1" fmla="*/ 1005962 h 1304019"/>
                      <a:gd name="connsiteX2" fmla="*/ 91300 w 684153"/>
                      <a:gd name="connsiteY2" fmla="*/ 974690 h 1304019"/>
                      <a:gd name="connsiteX3" fmla="*/ 146566 w 684153"/>
                      <a:gd name="connsiteY3" fmla="*/ 889279 h 1304019"/>
                      <a:gd name="connsiteX4" fmla="*/ 181735 w 684153"/>
                      <a:gd name="connsiteY4" fmla="*/ 768699 h 1304019"/>
                      <a:gd name="connsiteX5" fmla="*/ 216904 w 684153"/>
                      <a:gd name="connsiteY5" fmla="*/ 668215 h 1304019"/>
                      <a:gd name="connsiteX6" fmla="*/ 231977 w 684153"/>
                      <a:gd name="connsiteY6" fmla="*/ 597877 h 1304019"/>
                      <a:gd name="connsiteX7" fmla="*/ 292267 w 684153"/>
                      <a:gd name="connsiteY7" fmla="*/ 482320 h 1304019"/>
                      <a:gd name="connsiteX8" fmla="*/ 347533 w 684153"/>
                      <a:gd name="connsiteY8" fmla="*/ 386861 h 1304019"/>
                      <a:gd name="connsiteX9" fmla="*/ 407823 w 684153"/>
                      <a:gd name="connsiteY9" fmla="*/ 361740 h 1304019"/>
                      <a:gd name="connsiteX10" fmla="*/ 468113 w 684153"/>
                      <a:gd name="connsiteY10" fmla="*/ 231112 h 1304019"/>
                      <a:gd name="connsiteX11" fmla="*/ 468113 w 684153"/>
                      <a:gd name="connsiteY11" fmla="*/ 130628 h 1304019"/>
                      <a:gd name="connsiteX12" fmla="*/ 578645 w 684153"/>
                      <a:gd name="connsiteY12" fmla="*/ 70338 h 1304019"/>
                      <a:gd name="connsiteX13" fmla="*/ 613814 w 684153"/>
                      <a:gd name="connsiteY13" fmla="*/ 55266 h 1304019"/>
                      <a:gd name="connsiteX14" fmla="*/ 633911 w 684153"/>
                      <a:gd name="connsiteY14" fmla="*/ 0 h 1304019"/>
                      <a:gd name="connsiteX15" fmla="*/ 669080 w 684153"/>
                      <a:gd name="connsiteY15" fmla="*/ 0 h 1304019"/>
                      <a:gd name="connsiteX16" fmla="*/ 684153 w 684153"/>
                      <a:gd name="connsiteY16" fmla="*/ 70338 h 1304019"/>
                      <a:gd name="connsiteX17" fmla="*/ 684153 w 684153"/>
                      <a:gd name="connsiteY17" fmla="*/ 537586 h 1304019"/>
                      <a:gd name="connsiteX18" fmla="*/ 664056 w 684153"/>
                      <a:gd name="connsiteY18" fmla="*/ 633046 h 1304019"/>
                      <a:gd name="connsiteX19" fmla="*/ 578645 w 684153"/>
                      <a:gd name="connsiteY19" fmla="*/ 728505 h 1304019"/>
                      <a:gd name="connsiteX20" fmla="*/ 538452 w 684153"/>
                      <a:gd name="connsiteY20" fmla="*/ 859134 h 1304019"/>
                      <a:gd name="connsiteX21" fmla="*/ 524592 w 684153"/>
                      <a:gd name="connsiteY21" fmla="*/ 952766 h 1304019"/>
                      <a:gd name="connsiteX22" fmla="*/ 446630 w 684153"/>
                      <a:gd name="connsiteY22" fmla="*/ 945144 h 1304019"/>
                      <a:gd name="connsiteX23" fmla="*/ 396388 w 684153"/>
                      <a:gd name="connsiteY23" fmla="*/ 1064389 h 1304019"/>
                      <a:gd name="connsiteX24" fmla="*/ 401140 w 684153"/>
                      <a:gd name="connsiteY24" fmla="*/ 1266343 h 1304019"/>
                      <a:gd name="connsiteX25" fmla="*/ 322089 w 684153"/>
                      <a:gd name="connsiteY25" fmla="*/ 1304019 h 1304019"/>
                      <a:gd name="connsiteX26" fmla="*/ 306185 w 684153"/>
                      <a:gd name="connsiteY26" fmla="*/ 1249831 h 1304019"/>
                      <a:gd name="connsiteX27" fmla="*/ 306185 w 684153"/>
                      <a:gd name="connsiteY27" fmla="*/ 1192674 h 1304019"/>
                      <a:gd name="connsiteX28" fmla="*/ 306185 w 684153"/>
                      <a:gd name="connsiteY28" fmla="*/ 1120221 h 1304019"/>
                      <a:gd name="connsiteX29" fmla="*/ 207030 w 684153"/>
                      <a:gd name="connsiteY29" fmla="*/ 1187088 h 1304019"/>
                      <a:gd name="connsiteX30" fmla="*/ 76228 w 684153"/>
                      <a:gd name="connsiteY30" fmla="*/ 1236991 h 1304019"/>
                      <a:gd name="connsiteX31" fmla="*/ 27372 w 684153"/>
                      <a:gd name="connsiteY31" fmla="*/ 1229540 h 1304019"/>
                      <a:gd name="connsiteX32" fmla="*/ 11434 w 684153"/>
                      <a:gd name="connsiteY32" fmla="*/ 1190729 h 1304019"/>
                      <a:gd name="connsiteX33" fmla="*/ 0 w 684153"/>
                      <a:gd name="connsiteY33" fmla="*/ 1090415 h 1304019"/>
                      <a:gd name="connsiteX0" fmla="*/ 0 w 684153"/>
                      <a:gd name="connsiteY0" fmla="*/ 1090415 h 1304019"/>
                      <a:gd name="connsiteX1" fmla="*/ 27372 w 684153"/>
                      <a:gd name="connsiteY1" fmla="*/ 1005962 h 1304019"/>
                      <a:gd name="connsiteX2" fmla="*/ 91300 w 684153"/>
                      <a:gd name="connsiteY2" fmla="*/ 974690 h 1304019"/>
                      <a:gd name="connsiteX3" fmla="*/ 146566 w 684153"/>
                      <a:gd name="connsiteY3" fmla="*/ 889279 h 1304019"/>
                      <a:gd name="connsiteX4" fmla="*/ 181735 w 684153"/>
                      <a:gd name="connsiteY4" fmla="*/ 768699 h 1304019"/>
                      <a:gd name="connsiteX5" fmla="*/ 216904 w 684153"/>
                      <a:gd name="connsiteY5" fmla="*/ 668215 h 1304019"/>
                      <a:gd name="connsiteX6" fmla="*/ 231977 w 684153"/>
                      <a:gd name="connsiteY6" fmla="*/ 597877 h 1304019"/>
                      <a:gd name="connsiteX7" fmla="*/ 292267 w 684153"/>
                      <a:gd name="connsiteY7" fmla="*/ 482320 h 1304019"/>
                      <a:gd name="connsiteX8" fmla="*/ 347533 w 684153"/>
                      <a:gd name="connsiteY8" fmla="*/ 386861 h 1304019"/>
                      <a:gd name="connsiteX9" fmla="*/ 407823 w 684153"/>
                      <a:gd name="connsiteY9" fmla="*/ 361740 h 1304019"/>
                      <a:gd name="connsiteX10" fmla="*/ 468113 w 684153"/>
                      <a:gd name="connsiteY10" fmla="*/ 231112 h 1304019"/>
                      <a:gd name="connsiteX11" fmla="*/ 468113 w 684153"/>
                      <a:gd name="connsiteY11" fmla="*/ 130628 h 1304019"/>
                      <a:gd name="connsiteX12" fmla="*/ 578645 w 684153"/>
                      <a:gd name="connsiteY12" fmla="*/ 70338 h 1304019"/>
                      <a:gd name="connsiteX13" fmla="*/ 613814 w 684153"/>
                      <a:gd name="connsiteY13" fmla="*/ 55266 h 1304019"/>
                      <a:gd name="connsiteX14" fmla="*/ 633911 w 684153"/>
                      <a:gd name="connsiteY14" fmla="*/ 0 h 1304019"/>
                      <a:gd name="connsiteX15" fmla="*/ 669080 w 684153"/>
                      <a:gd name="connsiteY15" fmla="*/ 0 h 1304019"/>
                      <a:gd name="connsiteX16" fmla="*/ 684153 w 684153"/>
                      <a:gd name="connsiteY16" fmla="*/ 70338 h 1304019"/>
                      <a:gd name="connsiteX17" fmla="*/ 684153 w 684153"/>
                      <a:gd name="connsiteY17" fmla="*/ 537586 h 1304019"/>
                      <a:gd name="connsiteX18" fmla="*/ 664056 w 684153"/>
                      <a:gd name="connsiteY18" fmla="*/ 633046 h 1304019"/>
                      <a:gd name="connsiteX19" fmla="*/ 578645 w 684153"/>
                      <a:gd name="connsiteY19" fmla="*/ 728505 h 1304019"/>
                      <a:gd name="connsiteX20" fmla="*/ 557509 w 684153"/>
                      <a:gd name="connsiteY20" fmla="*/ 801968 h 1304019"/>
                      <a:gd name="connsiteX21" fmla="*/ 524592 w 684153"/>
                      <a:gd name="connsiteY21" fmla="*/ 952766 h 1304019"/>
                      <a:gd name="connsiteX22" fmla="*/ 446630 w 684153"/>
                      <a:gd name="connsiteY22" fmla="*/ 945144 h 1304019"/>
                      <a:gd name="connsiteX23" fmla="*/ 396388 w 684153"/>
                      <a:gd name="connsiteY23" fmla="*/ 1064389 h 1304019"/>
                      <a:gd name="connsiteX24" fmla="*/ 401140 w 684153"/>
                      <a:gd name="connsiteY24" fmla="*/ 1266343 h 1304019"/>
                      <a:gd name="connsiteX25" fmla="*/ 322089 w 684153"/>
                      <a:gd name="connsiteY25" fmla="*/ 1304019 h 1304019"/>
                      <a:gd name="connsiteX26" fmla="*/ 306185 w 684153"/>
                      <a:gd name="connsiteY26" fmla="*/ 1249831 h 1304019"/>
                      <a:gd name="connsiteX27" fmla="*/ 306185 w 684153"/>
                      <a:gd name="connsiteY27" fmla="*/ 1192674 h 1304019"/>
                      <a:gd name="connsiteX28" fmla="*/ 306185 w 684153"/>
                      <a:gd name="connsiteY28" fmla="*/ 1120221 h 1304019"/>
                      <a:gd name="connsiteX29" fmla="*/ 207030 w 684153"/>
                      <a:gd name="connsiteY29" fmla="*/ 1187088 h 1304019"/>
                      <a:gd name="connsiteX30" fmla="*/ 76228 w 684153"/>
                      <a:gd name="connsiteY30" fmla="*/ 1236991 h 1304019"/>
                      <a:gd name="connsiteX31" fmla="*/ 27372 w 684153"/>
                      <a:gd name="connsiteY31" fmla="*/ 1229540 h 1304019"/>
                      <a:gd name="connsiteX32" fmla="*/ 11434 w 684153"/>
                      <a:gd name="connsiteY32" fmla="*/ 1190729 h 1304019"/>
                      <a:gd name="connsiteX33" fmla="*/ 0 w 684153"/>
                      <a:gd name="connsiteY33" fmla="*/ 1090415 h 1304019"/>
                      <a:gd name="connsiteX0" fmla="*/ 0 w 684153"/>
                      <a:gd name="connsiteY0" fmla="*/ 1101848 h 1315452"/>
                      <a:gd name="connsiteX1" fmla="*/ 27372 w 684153"/>
                      <a:gd name="connsiteY1" fmla="*/ 1017395 h 1315452"/>
                      <a:gd name="connsiteX2" fmla="*/ 91300 w 684153"/>
                      <a:gd name="connsiteY2" fmla="*/ 986123 h 1315452"/>
                      <a:gd name="connsiteX3" fmla="*/ 146566 w 684153"/>
                      <a:gd name="connsiteY3" fmla="*/ 900712 h 1315452"/>
                      <a:gd name="connsiteX4" fmla="*/ 181735 w 684153"/>
                      <a:gd name="connsiteY4" fmla="*/ 780132 h 1315452"/>
                      <a:gd name="connsiteX5" fmla="*/ 216904 w 684153"/>
                      <a:gd name="connsiteY5" fmla="*/ 679648 h 1315452"/>
                      <a:gd name="connsiteX6" fmla="*/ 231977 w 684153"/>
                      <a:gd name="connsiteY6" fmla="*/ 609310 h 1315452"/>
                      <a:gd name="connsiteX7" fmla="*/ 292267 w 684153"/>
                      <a:gd name="connsiteY7" fmla="*/ 493753 h 1315452"/>
                      <a:gd name="connsiteX8" fmla="*/ 347533 w 684153"/>
                      <a:gd name="connsiteY8" fmla="*/ 398294 h 1315452"/>
                      <a:gd name="connsiteX9" fmla="*/ 407823 w 684153"/>
                      <a:gd name="connsiteY9" fmla="*/ 373173 h 1315452"/>
                      <a:gd name="connsiteX10" fmla="*/ 468113 w 684153"/>
                      <a:gd name="connsiteY10" fmla="*/ 242545 h 1315452"/>
                      <a:gd name="connsiteX11" fmla="*/ 468113 w 684153"/>
                      <a:gd name="connsiteY11" fmla="*/ 142061 h 1315452"/>
                      <a:gd name="connsiteX12" fmla="*/ 578645 w 684153"/>
                      <a:gd name="connsiteY12" fmla="*/ 81771 h 1315452"/>
                      <a:gd name="connsiteX13" fmla="*/ 613814 w 684153"/>
                      <a:gd name="connsiteY13" fmla="*/ 66699 h 1315452"/>
                      <a:gd name="connsiteX14" fmla="*/ 626288 w 684153"/>
                      <a:gd name="connsiteY14" fmla="*/ 0 h 1315452"/>
                      <a:gd name="connsiteX15" fmla="*/ 669080 w 684153"/>
                      <a:gd name="connsiteY15" fmla="*/ 11433 h 1315452"/>
                      <a:gd name="connsiteX16" fmla="*/ 684153 w 684153"/>
                      <a:gd name="connsiteY16" fmla="*/ 81771 h 1315452"/>
                      <a:gd name="connsiteX17" fmla="*/ 684153 w 684153"/>
                      <a:gd name="connsiteY17" fmla="*/ 549019 h 1315452"/>
                      <a:gd name="connsiteX18" fmla="*/ 664056 w 684153"/>
                      <a:gd name="connsiteY18" fmla="*/ 644479 h 1315452"/>
                      <a:gd name="connsiteX19" fmla="*/ 578645 w 684153"/>
                      <a:gd name="connsiteY19" fmla="*/ 739938 h 1315452"/>
                      <a:gd name="connsiteX20" fmla="*/ 557509 w 684153"/>
                      <a:gd name="connsiteY20" fmla="*/ 813401 h 1315452"/>
                      <a:gd name="connsiteX21" fmla="*/ 524592 w 684153"/>
                      <a:gd name="connsiteY21" fmla="*/ 964199 h 1315452"/>
                      <a:gd name="connsiteX22" fmla="*/ 446630 w 684153"/>
                      <a:gd name="connsiteY22" fmla="*/ 956577 h 1315452"/>
                      <a:gd name="connsiteX23" fmla="*/ 396388 w 684153"/>
                      <a:gd name="connsiteY23" fmla="*/ 1075822 h 1315452"/>
                      <a:gd name="connsiteX24" fmla="*/ 401140 w 684153"/>
                      <a:gd name="connsiteY24" fmla="*/ 1277776 h 1315452"/>
                      <a:gd name="connsiteX25" fmla="*/ 322089 w 684153"/>
                      <a:gd name="connsiteY25" fmla="*/ 1315452 h 1315452"/>
                      <a:gd name="connsiteX26" fmla="*/ 306185 w 684153"/>
                      <a:gd name="connsiteY26" fmla="*/ 1261264 h 1315452"/>
                      <a:gd name="connsiteX27" fmla="*/ 306185 w 684153"/>
                      <a:gd name="connsiteY27" fmla="*/ 1204107 h 1315452"/>
                      <a:gd name="connsiteX28" fmla="*/ 306185 w 684153"/>
                      <a:gd name="connsiteY28" fmla="*/ 1131654 h 1315452"/>
                      <a:gd name="connsiteX29" fmla="*/ 207030 w 684153"/>
                      <a:gd name="connsiteY29" fmla="*/ 1198521 h 1315452"/>
                      <a:gd name="connsiteX30" fmla="*/ 76228 w 684153"/>
                      <a:gd name="connsiteY30" fmla="*/ 1248424 h 1315452"/>
                      <a:gd name="connsiteX31" fmla="*/ 27372 w 684153"/>
                      <a:gd name="connsiteY31" fmla="*/ 1240973 h 1315452"/>
                      <a:gd name="connsiteX32" fmla="*/ 11434 w 684153"/>
                      <a:gd name="connsiteY32" fmla="*/ 1202162 h 1315452"/>
                      <a:gd name="connsiteX33" fmla="*/ 0 w 684153"/>
                      <a:gd name="connsiteY33" fmla="*/ 1101848 h 1315452"/>
                      <a:gd name="connsiteX0" fmla="*/ 0 w 684153"/>
                      <a:gd name="connsiteY0" fmla="*/ 1101848 h 1315452"/>
                      <a:gd name="connsiteX1" fmla="*/ 27372 w 684153"/>
                      <a:gd name="connsiteY1" fmla="*/ 1017395 h 1315452"/>
                      <a:gd name="connsiteX2" fmla="*/ 91300 w 684153"/>
                      <a:gd name="connsiteY2" fmla="*/ 986123 h 1315452"/>
                      <a:gd name="connsiteX3" fmla="*/ 146566 w 684153"/>
                      <a:gd name="connsiteY3" fmla="*/ 900712 h 1315452"/>
                      <a:gd name="connsiteX4" fmla="*/ 181735 w 684153"/>
                      <a:gd name="connsiteY4" fmla="*/ 780132 h 1315452"/>
                      <a:gd name="connsiteX5" fmla="*/ 216904 w 684153"/>
                      <a:gd name="connsiteY5" fmla="*/ 679648 h 1315452"/>
                      <a:gd name="connsiteX6" fmla="*/ 231977 w 684153"/>
                      <a:gd name="connsiteY6" fmla="*/ 609310 h 1315452"/>
                      <a:gd name="connsiteX7" fmla="*/ 292267 w 684153"/>
                      <a:gd name="connsiteY7" fmla="*/ 493753 h 1315452"/>
                      <a:gd name="connsiteX8" fmla="*/ 347533 w 684153"/>
                      <a:gd name="connsiteY8" fmla="*/ 398294 h 1315452"/>
                      <a:gd name="connsiteX9" fmla="*/ 407823 w 684153"/>
                      <a:gd name="connsiteY9" fmla="*/ 373173 h 1315452"/>
                      <a:gd name="connsiteX10" fmla="*/ 468113 w 684153"/>
                      <a:gd name="connsiteY10" fmla="*/ 242545 h 1315452"/>
                      <a:gd name="connsiteX11" fmla="*/ 468113 w 684153"/>
                      <a:gd name="connsiteY11" fmla="*/ 142061 h 1315452"/>
                      <a:gd name="connsiteX12" fmla="*/ 578645 w 684153"/>
                      <a:gd name="connsiteY12" fmla="*/ 81771 h 1315452"/>
                      <a:gd name="connsiteX13" fmla="*/ 613814 w 684153"/>
                      <a:gd name="connsiteY13" fmla="*/ 66699 h 1315452"/>
                      <a:gd name="connsiteX14" fmla="*/ 626288 w 684153"/>
                      <a:gd name="connsiteY14" fmla="*/ 0 h 1315452"/>
                      <a:gd name="connsiteX15" fmla="*/ 669080 w 684153"/>
                      <a:gd name="connsiteY15" fmla="*/ 0 h 1315452"/>
                      <a:gd name="connsiteX16" fmla="*/ 684153 w 684153"/>
                      <a:gd name="connsiteY16" fmla="*/ 81771 h 1315452"/>
                      <a:gd name="connsiteX17" fmla="*/ 684153 w 684153"/>
                      <a:gd name="connsiteY17" fmla="*/ 549019 h 1315452"/>
                      <a:gd name="connsiteX18" fmla="*/ 664056 w 684153"/>
                      <a:gd name="connsiteY18" fmla="*/ 644479 h 1315452"/>
                      <a:gd name="connsiteX19" fmla="*/ 578645 w 684153"/>
                      <a:gd name="connsiteY19" fmla="*/ 739938 h 1315452"/>
                      <a:gd name="connsiteX20" fmla="*/ 557509 w 684153"/>
                      <a:gd name="connsiteY20" fmla="*/ 813401 h 1315452"/>
                      <a:gd name="connsiteX21" fmla="*/ 524592 w 684153"/>
                      <a:gd name="connsiteY21" fmla="*/ 964199 h 1315452"/>
                      <a:gd name="connsiteX22" fmla="*/ 446630 w 684153"/>
                      <a:gd name="connsiteY22" fmla="*/ 956577 h 1315452"/>
                      <a:gd name="connsiteX23" fmla="*/ 396388 w 684153"/>
                      <a:gd name="connsiteY23" fmla="*/ 1075822 h 1315452"/>
                      <a:gd name="connsiteX24" fmla="*/ 401140 w 684153"/>
                      <a:gd name="connsiteY24" fmla="*/ 1277776 h 1315452"/>
                      <a:gd name="connsiteX25" fmla="*/ 322089 w 684153"/>
                      <a:gd name="connsiteY25" fmla="*/ 1315452 h 1315452"/>
                      <a:gd name="connsiteX26" fmla="*/ 306185 w 684153"/>
                      <a:gd name="connsiteY26" fmla="*/ 1261264 h 1315452"/>
                      <a:gd name="connsiteX27" fmla="*/ 306185 w 684153"/>
                      <a:gd name="connsiteY27" fmla="*/ 1204107 h 1315452"/>
                      <a:gd name="connsiteX28" fmla="*/ 306185 w 684153"/>
                      <a:gd name="connsiteY28" fmla="*/ 1131654 h 1315452"/>
                      <a:gd name="connsiteX29" fmla="*/ 207030 w 684153"/>
                      <a:gd name="connsiteY29" fmla="*/ 1198521 h 1315452"/>
                      <a:gd name="connsiteX30" fmla="*/ 76228 w 684153"/>
                      <a:gd name="connsiteY30" fmla="*/ 1248424 h 1315452"/>
                      <a:gd name="connsiteX31" fmla="*/ 27372 w 684153"/>
                      <a:gd name="connsiteY31" fmla="*/ 1240973 h 1315452"/>
                      <a:gd name="connsiteX32" fmla="*/ 11434 w 684153"/>
                      <a:gd name="connsiteY32" fmla="*/ 1202162 h 1315452"/>
                      <a:gd name="connsiteX33" fmla="*/ 0 w 684153"/>
                      <a:gd name="connsiteY33" fmla="*/ 1101848 h 1315452"/>
                      <a:gd name="connsiteX0" fmla="*/ 0 w 684153"/>
                      <a:gd name="connsiteY0" fmla="*/ 1101848 h 1315452"/>
                      <a:gd name="connsiteX1" fmla="*/ 27372 w 684153"/>
                      <a:gd name="connsiteY1" fmla="*/ 1017395 h 1315452"/>
                      <a:gd name="connsiteX2" fmla="*/ 91300 w 684153"/>
                      <a:gd name="connsiteY2" fmla="*/ 986123 h 1315452"/>
                      <a:gd name="connsiteX3" fmla="*/ 146566 w 684153"/>
                      <a:gd name="connsiteY3" fmla="*/ 900712 h 1315452"/>
                      <a:gd name="connsiteX4" fmla="*/ 181735 w 684153"/>
                      <a:gd name="connsiteY4" fmla="*/ 780132 h 1315452"/>
                      <a:gd name="connsiteX5" fmla="*/ 216904 w 684153"/>
                      <a:gd name="connsiteY5" fmla="*/ 679648 h 1315452"/>
                      <a:gd name="connsiteX6" fmla="*/ 231977 w 684153"/>
                      <a:gd name="connsiteY6" fmla="*/ 609310 h 1315452"/>
                      <a:gd name="connsiteX7" fmla="*/ 292267 w 684153"/>
                      <a:gd name="connsiteY7" fmla="*/ 493753 h 1315452"/>
                      <a:gd name="connsiteX8" fmla="*/ 347533 w 684153"/>
                      <a:gd name="connsiteY8" fmla="*/ 398294 h 1315452"/>
                      <a:gd name="connsiteX9" fmla="*/ 407823 w 684153"/>
                      <a:gd name="connsiteY9" fmla="*/ 373173 h 1315452"/>
                      <a:gd name="connsiteX10" fmla="*/ 468113 w 684153"/>
                      <a:gd name="connsiteY10" fmla="*/ 242545 h 1315452"/>
                      <a:gd name="connsiteX11" fmla="*/ 483358 w 684153"/>
                      <a:gd name="connsiteY11" fmla="*/ 138250 h 1315452"/>
                      <a:gd name="connsiteX12" fmla="*/ 578645 w 684153"/>
                      <a:gd name="connsiteY12" fmla="*/ 81771 h 1315452"/>
                      <a:gd name="connsiteX13" fmla="*/ 613814 w 684153"/>
                      <a:gd name="connsiteY13" fmla="*/ 66699 h 1315452"/>
                      <a:gd name="connsiteX14" fmla="*/ 626288 w 684153"/>
                      <a:gd name="connsiteY14" fmla="*/ 0 h 1315452"/>
                      <a:gd name="connsiteX15" fmla="*/ 669080 w 684153"/>
                      <a:gd name="connsiteY15" fmla="*/ 0 h 1315452"/>
                      <a:gd name="connsiteX16" fmla="*/ 684153 w 684153"/>
                      <a:gd name="connsiteY16" fmla="*/ 81771 h 1315452"/>
                      <a:gd name="connsiteX17" fmla="*/ 684153 w 684153"/>
                      <a:gd name="connsiteY17" fmla="*/ 549019 h 1315452"/>
                      <a:gd name="connsiteX18" fmla="*/ 664056 w 684153"/>
                      <a:gd name="connsiteY18" fmla="*/ 644479 h 1315452"/>
                      <a:gd name="connsiteX19" fmla="*/ 578645 w 684153"/>
                      <a:gd name="connsiteY19" fmla="*/ 739938 h 1315452"/>
                      <a:gd name="connsiteX20" fmla="*/ 557509 w 684153"/>
                      <a:gd name="connsiteY20" fmla="*/ 813401 h 1315452"/>
                      <a:gd name="connsiteX21" fmla="*/ 524592 w 684153"/>
                      <a:gd name="connsiteY21" fmla="*/ 964199 h 1315452"/>
                      <a:gd name="connsiteX22" fmla="*/ 446630 w 684153"/>
                      <a:gd name="connsiteY22" fmla="*/ 956577 h 1315452"/>
                      <a:gd name="connsiteX23" fmla="*/ 396388 w 684153"/>
                      <a:gd name="connsiteY23" fmla="*/ 1075822 h 1315452"/>
                      <a:gd name="connsiteX24" fmla="*/ 401140 w 684153"/>
                      <a:gd name="connsiteY24" fmla="*/ 1277776 h 1315452"/>
                      <a:gd name="connsiteX25" fmla="*/ 322089 w 684153"/>
                      <a:gd name="connsiteY25" fmla="*/ 1315452 h 1315452"/>
                      <a:gd name="connsiteX26" fmla="*/ 306185 w 684153"/>
                      <a:gd name="connsiteY26" fmla="*/ 1261264 h 1315452"/>
                      <a:gd name="connsiteX27" fmla="*/ 306185 w 684153"/>
                      <a:gd name="connsiteY27" fmla="*/ 1204107 h 1315452"/>
                      <a:gd name="connsiteX28" fmla="*/ 306185 w 684153"/>
                      <a:gd name="connsiteY28" fmla="*/ 1131654 h 1315452"/>
                      <a:gd name="connsiteX29" fmla="*/ 207030 w 684153"/>
                      <a:gd name="connsiteY29" fmla="*/ 1198521 h 1315452"/>
                      <a:gd name="connsiteX30" fmla="*/ 76228 w 684153"/>
                      <a:gd name="connsiteY30" fmla="*/ 1248424 h 1315452"/>
                      <a:gd name="connsiteX31" fmla="*/ 27372 w 684153"/>
                      <a:gd name="connsiteY31" fmla="*/ 1240973 h 1315452"/>
                      <a:gd name="connsiteX32" fmla="*/ 11434 w 684153"/>
                      <a:gd name="connsiteY32" fmla="*/ 1202162 h 1315452"/>
                      <a:gd name="connsiteX33" fmla="*/ 0 w 684153"/>
                      <a:gd name="connsiteY33" fmla="*/ 1101848 h 1315452"/>
                      <a:gd name="connsiteX0" fmla="*/ 0 w 684153"/>
                      <a:gd name="connsiteY0" fmla="*/ 1101848 h 1315452"/>
                      <a:gd name="connsiteX1" fmla="*/ 27372 w 684153"/>
                      <a:gd name="connsiteY1" fmla="*/ 1017395 h 1315452"/>
                      <a:gd name="connsiteX2" fmla="*/ 91300 w 684153"/>
                      <a:gd name="connsiteY2" fmla="*/ 986123 h 1315452"/>
                      <a:gd name="connsiteX3" fmla="*/ 146566 w 684153"/>
                      <a:gd name="connsiteY3" fmla="*/ 900712 h 1315452"/>
                      <a:gd name="connsiteX4" fmla="*/ 181735 w 684153"/>
                      <a:gd name="connsiteY4" fmla="*/ 780132 h 1315452"/>
                      <a:gd name="connsiteX5" fmla="*/ 216904 w 684153"/>
                      <a:gd name="connsiteY5" fmla="*/ 679648 h 1315452"/>
                      <a:gd name="connsiteX6" fmla="*/ 231977 w 684153"/>
                      <a:gd name="connsiteY6" fmla="*/ 609310 h 1315452"/>
                      <a:gd name="connsiteX7" fmla="*/ 292267 w 684153"/>
                      <a:gd name="connsiteY7" fmla="*/ 493753 h 1315452"/>
                      <a:gd name="connsiteX8" fmla="*/ 347533 w 684153"/>
                      <a:gd name="connsiteY8" fmla="*/ 398294 h 1315452"/>
                      <a:gd name="connsiteX9" fmla="*/ 407823 w 684153"/>
                      <a:gd name="connsiteY9" fmla="*/ 373173 h 1315452"/>
                      <a:gd name="connsiteX10" fmla="*/ 452867 w 684153"/>
                      <a:gd name="connsiteY10" fmla="*/ 253978 h 1315452"/>
                      <a:gd name="connsiteX11" fmla="*/ 483358 w 684153"/>
                      <a:gd name="connsiteY11" fmla="*/ 138250 h 1315452"/>
                      <a:gd name="connsiteX12" fmla="*/ 578645 w 684153"/>
                      <a:gd name="connsiteY12" fmla="*/ 81771 h 1315452"/>
                      <a:gd name="connsiteX13" fmla="*/ 613814 w 684153"/>
                      <a:gd name="connsiteY13" fmla="*/ 66699 h 1315452"/>
                      <a:gd name="connsiteX14" fmla="*/ 626288 w 684153"/>
                      <a:gd name="connsiteY14" fmla="*/ 0 h 1315452"/>
                      <a:gd name="connsiteX15" fmla="*/ 669080 w 684153"/>
                      <a:gd name="connsiteY15" fmla="*/ 0 h 1315452"/>
                      <a:gd name="connsiteX16" fmla="*/ 684153 w 684153"/>
                      <a:gd name="connsiteY16" fmla="*/ 81771 h 1315452"/>
                      <a:gd name="connsiteX17" fmla="*/ 684153 w 684153"/>
                      <a:gd name="connsiteY17" fmla="*/ 549019 h 1315452"/>
                      <a:gd name="connsiteX18" fmla="*/ 664056 w 684153"/>
                      <a:gd name="connsiteY18" fmla="*/ 644479 h 1315452"/>
                      <a:gd name="connsiteX19" fmla="*/ 578645 w 684153"/>
                      <a:gd name="connsiteY19" fmla="*/ 739938 h 1315452"/>
                      <a:gd name="connsiteX20" fmla="*/ 557509 w 684153"/>
                      <a:gd name="connsiteY20" fmla="*/ 813401 h 1315452"/>
                      <a:gd name="connsiteX21" fmla="*/ 524592 w 684153"/>
                      <a:gd name="connsiteY21" fmla="*/ 964199 h 1315452"/>
                      <a:gd name="connsiteX22" fmla="*/ 446630 w 684153"/>
                      <a:gd name="connsiteY22" fmla="*/ 956577 h 1315452"/>
                      <a:gd name="connsiteX23" fmla="*/ 396388 w 684153"/>
                      <a:gd name="connsiteY23" fmla="*/ 1075822 h 1315452"/>
                      <a:gd name="connsiteX24" fmla="*/ 401140 w 684153"/>
                      <a:gd name="connsiteY24" fmla="*/ 1277776 h 1315452"/>
                      <a:gd name="connsiteX25" fmla="*/ 322089 w 684153"/>
                      <a:gd name="connsiteY25" fmla="*/ 1315452 h 1315452"/>
                      <a:gd name="connsiteX26" fmla="*/ 306185 w 684153"/>
                      <a:gd name="connsiteY26" fmla="*/ 1261264 h 1315452"/>
                      <a:gd name="connsiteX27" fmla="*/ 306185 w 684153"/>
                      <a:gd name="connsiteY27" fmla="*/ 1204107 h 1315452"/>
                      <a:gd name="connsiteX28" fmla="*/ 306185 w 684153"/>
                      <a:gd name="connsiteY28" fmla="*/ 1131654 h 1315452"/>
                      <a:gd name="connsiteX29" fmla="*/ 207030 w 684153"/>
                      <a:gd name="connsiteY29" fmla="*/ 1198521 h 1315452"/>
                      <a:gd name="connsiteX30" fmla="*/ 76228 w 684153"/>
                      <a:gd name="connsiteY30" fmla="*/ 1248424 h 1315452"/>
                      <a:gd name="connsiteX31" fmla="*/ 27372 w 684153"/>
                      <a:gd name="connsiteY31" fmla="*/ 1240973 h 1315452"/>
                      <a:gd name="connsiteX32" fmla="*/ 11434 w 684153"/>
                      <a:gd name="connsiteY32" fmla="*/ 1202162 h 1315452"/>
                      <a:gd name="connsiteX33" fmla="*/ 0 w 684153"/>
                      <a:gd name="connsiteY33" fmla="*/ 1101848 h 1315452"/>
                      <a:gd name="connsiteX0" fmla="*/ 0 w 684153"/>
                      <a:gd name="connsiteY0" fmla="*/ 1101848 h 1315452"/>
                      <a:gd name="connsiteX1" fmla="*/ 27372 w 684153"/>
                      <a:gd name="connsiteY1" fmla="*/ 1017395 h 1315452"/>
                      <a:gd name="connsiteX2" fmla="*/ 91300 w 684153"/>
                      <a:gd name="connsiteY2" fmla="*/ 986123 h 1315452"/>
                      <a:gd name="connsiteX3" fmla="*/ 146566 w 684153"/>
                      <a:gd name="connsiteY3" fmla="*/ 900712 h 1315452"/>
                      <a:gd name="connsiteX4" fmla="*/ 181735 w 684153"/>
                      <a:gd name="connsiteY4" fmla="*/ 780132 h 1315452"/>
                      <a:gd name="connsiteX5" fmla="*/ 216904 w 684153"/>
                      <a:gd name="connsiteY5" fmla="*/ 679648 h 1315452"/>
                      <a:gd name="connsiteX6" fmla="*/ 231977 w 684153"/>
                      <a:gd name="connsiteY6" fmla="*/ 609310 h 1315452"/>
                      <a:gd name="connsiteX7" fmla="*/ 292267 w 684153"/>
                      <a:gd name="connsiteY7" fmla="*/ 493753 h 1315452"/>
                      <a:gd name="connsiteX8" fmla="*/ 351344 w 684153"/>
                      <a:gd name="connsiteY8" fmla="*/ 379201 h 1315452"/>
                      <a:gd name="connsiteX9" fmla="*/ 407823 w 684153"/>
                      <a:gd name="connsiteY9" fmla="*/ 373173 h 1315452"/>
                      <a:gd name="connsiteX10" fmla="*/ 452867 w 684153"/>
                      <a:gd name="connsiteY10" fmla="*/ 253978 h 1315452"/>
                      <a:gd name="connsiteX11" fmla="*/ 483358 w 684153"/>
                      <a:gd name="connsiteY11" fmla="*/ 138250 h 1315452"/>
                      <a:gd name="connsiteX12" fmla="*/ 578645 w 684153"/>
                      <a:gd name="connsiteY12" fmla="*/ 81771 h 1315452"/>
                      <a:gd name="connsiteX13" fmla="*/ 613814 w 684153"/>
                      <a:gd name="connsiteY13" fmla="*/ 66699 h 1315452"/>
                      <a:gd name="connsiteX14" fmla="*/ 626288 w 684153"/>
                      <a:gd name="connsiteY14" fmla="*/ 0 h 1315452"/>
                      <a:gd name="connsiteX15" fmla="*/ 669080 w 684153"/>
                      <a:gd name="connsiteY15" fmla="*/ 0 h 1315452"/>
                      <a:gd name="connsiteX16" fmla="*/ 684153 w 684153"/>
                      <a:gd name="connsiteY16" fmla="*/ 81771 h 1315452"/>
                      <a:gd name="connsiteX17" fmla="*/ 684153 w 684153"/>
                      <a:gd name="connsiteY17" fmla="*/ 549019 h 1315452"/>
                      <a:gd name="connsiteX18" fmla="*/ 664056 w 684153"/>
                      <a:gd name="connsiteY18" fmla="*/ 644479 h 1315452"/>
                      <a:gd name="connsiteX19" fmla="*/ 578645 w 684153"/>
                      <a:gd name="connsiteY19" fmla="*/ 739938 h 1315452"/>
                      <a:gd name="connsiteX20" fmla="*/ 557509 w 684153"/>
                      <a:gd name="connsiteY20" fmla="*/ 813401 h 1315452"/>
                      <a:gd name="connsiteX21" fmla="*/ 524592 w 684153"/>
                      <a:gd name="connsiteY21" fmla="*/ 964199 h 1315452"/>
                      <a:gd name="connsiteX22" fmla="*/ 446630 w 684153"/>
                      <a:gd name="connsiteY22" fmla="*/ 956577 h 1315452"/>
                      <a:gd name="connsiteX23" fmla="*/ 396388 w 684153"/>
                      <a:gd name="connsiteY23" fmla="*/ 1075822 h 1315452"/>
                      <a:gd name="connsiteX24" fmla="*/ 401140 w 684153"/>
                      <a:gd name="connsiteY24" fmla="*/ 1277776 h 1315452"/>
                      <a:gd name="connsiteX25" fmla="*/ 322089 w 684153"/>
                      <a:gd name="connsiteY25" fmla="*/ 1315452 h 1315452"/>
                      <a:gd name="connsiteX26" fmla="*/ 306185 w 684153"/>
                      <a:gd name="connsiteY26" fmla="*/ 1261264 h 1315452"/>
                      <a:gd name="connsiteX27" fmla="*/ 306185 w 684153"/>
                      <a:gd name="connsiteY27" fmla="*/ 1204107 h 1315452"/>
                      <a:gd name="connsiteX28" fmla="*/ 306185 w 684153"/>
                      <a:gd name="connsiteY28" fmla="*/ 1131654 h 1315452"/>
                      <a:gd name="connsiteX29" fmla="*/ 207030 w 684153"/>
                      <a:gd name="connsiteY29" fmla="*/ 1198521 h 1315452"/>
                      <a:gd name="connsiteX30" fmla="*/ 76228 w 684153"/>
                      <a:gd name="connsiteY30" fmla="*/ 1248424 h 1315452"/>
                      <a:gd name="connsiteX31" fmla="*/ 27372 w 684153"/>
                      <a:gd name="connsiteY31" fmla="*/ 1240973 h 1315452"/>
                      <a:gd name="connsiteX32" fmla="*/ 11434 w 684153"/>
                      <a:gd name="connsiteY32" fmla="*/ 1202162 h 1315452"/>
                      <a:gd name="connsiteX33" fmla="*/ 0 w 684153"/>
                      <a:gd name="connsiteY33" fmla="*/ 1101848 h 1315452"/>
                      <a:gd name="connsiteX0" fmla="*/ 0 w 684153"/>
                      <a:gd name="connsiteY0" fmla="*/ 1101848 h 1315452"/>
                      <a:gd name="connsiteX1" fmla="*/ 27372 w 684153"/>
                      <a:gd name="connsiteY1" fmla="*/ 1017395 h 1315452"/>
                      <a:gd name="connsiteX2" fmla="*/ 91300 w 684153"/>
                      <a:gd name="connsiteY2" fmla="*/ 986123 h 1315452"/>
                      <a:gd name="connsiteX3" fmla="*/ 146566 w 684153"/>
                      <a:gd name="connsiteY3" fmla="*/ 900712 h 1315452"/>
                      <a:gd name="connsiteX4" fmla="*/ 181735 w 684153"/>
                      <a:gd name="connsiteY4" fmla="*/ 780132 h 1315452"/>
                      <a:gd name="connsiteX5" fmla="*/ 216904 w 684153"/>
                      <a:gd name="connsiteY5" fmla="*/ 679648 h 1315452"/>
                      <a:gd name="connsiteX6" fmla="*/ 231977 w 684153"/>
                      <a:gd name="connsiteY6" fmla="*/ 609310 h 1315452"/>
                      <a:gd name="connsiteX7" fmla="*/ 292267 w 684153"/>
                      <a:gd name="connsiteY7" fmla="*/ 493753 h 1315452"/>
                      <a:gd name="connsiteX8" fmla="*/ 351344 w 684153"/>
                      <a:gd name="connsiteY8" fmla="*/ 379201 h 1315452"/>
                      <a:gd name="connsiteX9" fmla="*/ 434503 w 684153"/>
                      <a:gd name="connsiteY9" fmla="*/ 388728 h 1315452"/>
                      <a:gd name="connsiteX10" fmla="*/ 452867 w 684153"/>
                      <a:gd name="connsiteY10" fmla="*/ 253978 h 1315452"/>
                      <a:gd name="connsiteX11" fmla="*/ 483358 w 684153"/>
                      <a:gd name="connsiteY11" fmla="*/ 138250 h 1315452"/>
                      <a:gd name="connsiteX12" fmla="*/ 578645 w 684153"/>
                      <a:gd name="connsiteY12" fmla="*/ 81771 h 1315452"/>
                      <a:gd name="connsiteX13" fmla="*/ 613814 w 684153"/>
                      <a:gd name="connsiteY13" fmla="*/ 66699 h 1315452"/>
                      <a:gd name="connsiteX14" fmla="*/ 626288 w 684153"/>
                      <a:gd name="connsiteY14" fmla="*/ 0 h 1315452"/>
                      <a:gd name="connsiteX15" fmla="*/ 669080 w 684153"/>
                      <a:gd name="connsiteY15" fmla="*/ 0 h 1315452"/>
                      <a:gd name="connsiteX16" fmla="*/ 684153 w 684153"/>
                      <a:gd name="connsiteY16" fmla="*/ 81771 h 1315452"/>
                      <a:gd name="connsiteX17" fmla="*/ 684153 w 684153"/>
                      <a:gd name="connsiteY17" fmla="*/ 549019 h 1315452"/>
                      <a:gd name="connsiteX18" fmla="*/ 664056 w 684153"/>
                      <a:gd name="connsiteY18" fmla="*/ 644479 h 1315452"/>
                      <a:gd name="connsiteX19" fmla="*/ 578645 w 684153"/>
                      <a:gd name="connsiteY19" fmla="*/ 739938 h 1315452"/>
                      <a:gd name="connsiteX20" fmla="*/ 557509 w 684153"/>
                      <a:gd name="connsiteY20" fmla="*/ 813401 h 1315452"/>
                      <a:gd name="connsiteX21" fmla="*/ 524592 w 684153"/>
                      <a:gd name="connsiteY21" fmla="*/ 964199 h 1315452"/>
                      <a:gd name="connsiteX22" fmla="*/ 446630 w 684153"/>
                      <a:gd name="connsiteY22" fmla="*/ 956577 h 1315452"/>
                      <a:gd name="connsiteX23" fmla="*/ 396388 w 684153"/>
                      <a:gd name="connsiteY23" fmla="*/ 1075822 h 1315452"/>
                      <a:gd name="connsiteX24" fmla="*/ 401140 w 684153"/>
                      <a:gd name="connsiteY24" fmla="*/ 1277776 h 1315452"/>
                      <a:gd name="connsiteX25" fmla="*/ 322089 w 684153"/>
                      <a:gd name="connsiteY25" fmla="*/ 1315452 h 1315452"/>
                      <a:gd name="connsiteX26" fmla="*/ 306185 w 684153"/>
                      <a:gd name="connsiteY26" fmla="*/ 1261264 h 1315452"/>
                      <a:gd name="connsiteX27" fmla="*/ 306185 w 684153"/>
                      <a:gd name="connsiteY27" fmla="*/ 1204107 h 1315452"/>
                      <a:gd name="connsiteX28" fmla="*/ 306185 w 684153"/>
                      <a:gd name="connsiteY28" fmla="*/ 1131654 h 1315452"/>
                      <a:gd name="connsiteX29" fmla="*/ 207030 w 684153"/>
                      <a:gd name="connsiteY29" fmla="*/ 1198521 h 1315452"/>
                      <a:gd name="connsiteX30" fmla="*/ 76228 w 684153"/>
                      <a:gd name="connsiteY30" fmla="*/ 1248424 h 1315452"/>
                      <a:gd name="connsiteX31" fmla="*/ 27372 w 684153"/>
                      <a:gd name="connsiteY31" fmla="*/ 1240973 h 1315452"/>
                      <a:gd name="connsiteX32" fmla="*/ 11434 w 684153"/>
                      <a:gd name="connsiteY32" fmla="*/ 1202162 h 1315452"/>
                      <a:gd name="connsiteX33" fmla="*/ 0 w 684153"/>
                      <a:gd name="connsiteY33" fmla="*/ 1101848 h 1315452"/>
                      <a:gd name="connsiteX0" fmla="*/ 0 w 684153"/>
                      <a:gd name="connsiteY0" fmla="*/ 1101848 h 1315452"/>
                      <a:gd name="connsiteX1" fmla="*/ 27372 w 684153"/>
                      <a:gd name="connsiteY1" fmla="*/ 1017395 h 1315452"/>
                      <a:gd name="connsiteX2" fmla="*/ 91300 w 684153"/>
                      <a:gd name="connsiteY2" fmla="*/ 986123 h 1315452"/>
                      <a:gd name="connsiteX3" fmla="*/ 146566 w 684153"/>
                      <a:gd name="connsiteY3" fmla="*/ 900712 h 1315452"/>
                      <a:gd name="connsiteX4" fmla="*/ 181735 w 684153"/>
                      <a:gd name="connsiteY4" fmla="*/ 780132 h 1315452"/>
                      <a:gd name="connsiteX5" fmla="*/ 216904 w 684153"/>
                      <a:gd name="connsiteY5" fmla="*/ 679648 h 1315452"/>
                      <a:gd name="connsiteX6" fmla="*/ 231977 w 684153"/>
                      <a:gd name="connsiteY6" fmla="*/ 609310 h 1315452"/>
                      <a:gd name="connsiteX7" fmla="*/ 292267 w 684153"/>
                      <a:gd name="connsiteY7" fmla="*/ 493753 h 1315452"/>
                      <a:gd name="connsiteX8" fmla="*/ 351344 w 684153"/>
                      <a:gd name="connsiteY8" fmla="*/ 402067 h 1315452"/>
                      <a:gd name="connsiteX9" fmla="*/ 434503 w 684153"/>
                      <a:gd name="connsiteY9" fmla="*/ 388728 h 1315452"/>
                      <a:gd name="connsiteX10" fmla="*/ 452867 w 684153"/>
                      <a:gd name="connsiteY10" fmla="*/ 253978 h 1315452"/>
                      <a:gd name="connsiteX11" fmla="*/ 483358 w 684153"/>
                      <a:gd name="connsiteY11" fmla="*/ 138250 h 1315452"/>
                      <a:gd name="connsiteX12" fmla="*/ 578645 w 684153"/>
                      <a:gd name="connsiteY12" fmla="*/ 81771 h 1315452"/>
                      <a:gd name="connsiteX13" fmla="*/ 613814 w 684153"/>
                      <a:gd name="connsiteY13" fmla="*/ 66699 h 1315452"/>
                      <a:gd name="connsiteX14" fmla="*/ 626288 w 684153"/>
                      <a:gd name="connsiteY14" fmla="*/ 0 h 1315452"/>
                      <a:gd name="connsiteX15" fmla="*/ 669080 w 684153"/>
                      <a:gd name="connsiteY15" fmla="*/ 0 h 1315452"/>
                      <a:gd name="connsiteX16" fmla="*/ 684153 w 684153"/>
                      <a:gd name="connsiteY16" fmla="*/ 81771 h 1315452"/>
                      <a:gd name="connsiteX17" fmla="*/ 684153 w 684153"/>
                      <a:gd name="connsiteY17" fmla="*/ 549019 h 1315452"/>
                      <a:gd name="connsiteX18" fmla="*/ 664056 w 684153"/>
                      <a:gd name="connsiteY18" fmla="*/ 644479 h 1315452"/>
                      <a:gd name="connsiteX19" fmla="*/ 578645 w 684153"/>
                      <a:gd name="connsiteY19" fmla="*/ 739938 h 1315452"/>
                      <a:gd name="connsiteX20" fmla="*/ 557509 w 684153"/>
                      <a:gd name="connsiteY20" fmla="*/ 813401 h 1315452"/>
                      <a:gd name="connsiteX21" fmla="*/ 524592 w 684153"/>
                      <a:gd name="connsiteY21" fmla="*/ 964199 h 1315452"/>
                      <a:gd name="connsiteX22" fmla="*/ 446630 w 684153"/>
                      <a:gd name="connsiteY22" fmla="*/ 956577 h 1315452"/>
                      <a:gd name="connsiteX23" fmla="*/ 396388 w 684153"/>
                      <a:gd name="connsiteY23" fmla="*/ 1075822 h 1315452"/>
                      <a:gd name="connsiteX24" fmla="*/ 401140 w 684153"/>
                      <a:gd name="connsiteY24" fmla="*/ 1277776 h 1315452"/>
                      <a:gd name="connsiteX25" fmla="*/ 322089 w 684153"/>
                      <a:gd name="connsiteY25" fmla="*/ 1315452 h 1315452"/>
                      <a:gd name="connsiteX26" fmla="*/ 306185 w 684153"/>
                      <a:gd name="connsiteY26" fmla="*/ 1261264 h 1315452"/>
                      <a:gd name="connsiteX27" fmla="*/ 306185 w 684153"/>
                      <a:gd name="connsiteY27" fmla="*/ 1204107 h 1315452"/>
                      <a:gd name="connsiteX28" fmla="*/ 306185 w 684153"/>
                      <a:gd name="connsiteY28" fmla="*/ 1131654 h 1315452"/>
                      <a:gd name="connsiteX29" fmla="*/ 207030 w 684153"/>
                      <a:gd name="connsiteY29" fmla="*/ 1198521 h 1315452"/>
                      <a:gd name="connsiteX30" fmla="*/ 76228 w 684153"/>
                      <a:gd name="connsiteY30" fmla="*/ 1248424 h 1315452"/>
                      <a:gd name="connsiteX31" fmla="*/ 27372 w 684153"/>
                      <a:gd name="connsiteY31" fmla="*/ 1240973 h 1315452"/>
                      <a:gd name="connsiteX32" fmla="*/ 11434 w 684153"/>
                      <a:gd name="connsiteY32" fmla="*/ 1202162 h 1315452"/>
                      <a:gd name="connsiteX33" fmla="*/ 0 w 684153"/>
                      <a:gd name="connsiteY33" fmla="*/ 1101848 h 13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153" h="1315452">
                        <a:moveTo>
                          <a:pt x="0" y="1101848"/>
                        </a:moveTo>
                        <a:lnTo>
                          <a:pt x="27372" y="1017395"/>
                        </a:lnTo>
                        <a:lnTo>
                          <a:pt x="91300" y="986123"/>
                        </a:lnTo>
                        <a:lnTo>
                          <a:pt x="146566" y="900712"/>
                        </a:lnTo>
                        <a:lnTo>
                          <a:pt x="181735" y="780132"/>
                        </a:lnTo>
                        <a:lnTo>
                          <a:pt x="216904" y="679648"/>
                        </a:lnTo>
                        <a:lnTo>
                          <a:pt x="231977" y="609310"/>
                        </a:lnTo>
                        <a:lnTo>
                          <a:pt x="292267" y="493753"/>
                        </a:lnTo>
                        <a:lnTo>
                          <a:pt x="351344" y="402067"/>
                        </a:lnTo>
                        <a:lnTo>
                          <a:pt x="434503" y="388728"/>
                        </a:lnTo>
                        <a:lnTo>
                          <a:pt x="452867" y="253978"/>
                        </a:lnTo>
                        <a:lnTo>
                          <a:pt x="483358" y="138250"/>
                        </a:lnTo>
                        <a:lnTo>
                          <a:pt x="578645" y="81771"/>
                        </a:lnTo>
                        <a:lnTo>
                          <a:pt x="613814" y="66699"/>
                        </a:lnTo>
                        <a:lnTo>
                          <a:pt x="626288" y="0"/>
                        </a:lnTo>
                        <a:lnTo>
                          <a:pt x="669080" y="0"/>
                        </a:lnTo>
                        <a:lnTo>
                          <a:pt x="684153" y="81771"/>
                        </a:lnTo>
                        <a:lnTo>
                          <a:pt x="684153" y="549019"/>
                        </a:lnTo>
                        <a:lnTo>
                          <a:pt x="664056" y="644479"/>
                        </a:lnTo>
                        <a:lnTo>
                          <a:pt x="578645" y="739938"/>
                        </a:lnTo>
                        <a:lnTo>
                          <a:pt x="557509" y="813401"/>
                        </a:lnTo>
                        <a:lnTo>
                          <a:pt x="524592" y="964199"/>
                        </a:lnTo>
                        <a:lnTo>
                          <a:pt x="446630" y="956577"/>
                        </a:lnTo>
                        <a:lnTo>
                          <a:pt x="396388" y="1075822"/>
                        </a:lnTo>
                        <a:cubicBezTo>
                          <a:pt x="396702" y="1155842"/>
                          <a:pt x="400826" y="1197756"/>
                          <a:pt x="401140" y="1277776"/>
                        </a:cubicBezTo>
                        <a:lnTo>
                          <a:pt x="322089" y="1315452"/>
                        </a:lnTo>
                        <a:lnTo>
                          <a:pt x="306185" y="1261264"/>
                        </a:lnTo>
                        <a:lnTo>
                          <a:pt x="306185" y="1204107"/>
                        </a:lnTo>
                        <a:lnTo>
                          <a:pt x="306185" y="1131654"/>
                        </a:lnTo>
                        <a:lnTo>
                          <a:pt x="207030" y="1198521"/>
                        </a:lnTo>
                        <a:lnTo>
                          <a:pt x="76228" y="1248424"/>
                        </a:lnTo>
                        <a:lnTo>
                          <a:pt x="27372" y="1240973"/>
                        </a:lnTo>
                        <a:lnTo>
                          <a:pt x="11434" y="1202162"/>
                        </a:lnTo>
                        <a:lnTo>
                          <a:pt x="0" y="1101848"/>
                        </a:lnTo>
                        <a:close/>
                      </a:path>
                    </a:pathLst>
                  </a:custGeom>
                  <a:noFill/>
                  <a:ln w="12700">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69" name="フリーフォーム: 図形 853"/>
                  <p:cNvSpPr/>
                  <p:nvPr/>
                </p:nvSpPr>
                <p:spPr>
                  <a:xfrm>
                    <a:off x="3182587" y="475013"/>
                    <a:ext cx="497877" cy="720790"/>
                  </a:xfrm>
                  <a:custGeom>
                    <a:avLst/>
                    <a:gdLst>
                      <a:gd name="connsiteX0" fmla="*/ 20097 w 552660"/>
                      <a:gd name="connsiteY0" fmla="*/ 788796 h 788796"/>
                      <a:gd name="connsiteX1" fmla="*/ 120581 w 552660"/>
                      <a:gd name="connsiteY1" fmla="*/ 743578 h 788796"/>
                      <a:gd name="connsiteX2" fmla="*/ 180871 w 552660"/>
                      <a:gd name="connsiteY2" fmla="*/ 693336 h 788796"/>
                      <a:gd name="connsiteX3" fmla="*/ 221064 w 552660"/>
                      <a:gd name="connsiteY3" fmla="*/ 668215 h 788796"/>
                      <a:gd name="connsiteX4" fmla="*/ 301451 w 552660"/>
                      <a:gd name="connsiteY4" fmla="*/ 607925 h 788796"/>
                      <a:gd name="connsiteX5" fmla="*/ 336620 w 552660"/>
                      <a:gd name="connsiteY5" fmla="*/ 517490 h 788796"/>
                      <a:gd name="connsiteX6" fmla="*/ 447152 w 552660"/>
                      <a:gd name="connsiteY6" fmla="*/ 411983 h 788796"/>
                      <a:gd name="connsiteX7" fmla="*/ 522515 w 552660"/>
                      <a:gd name="connsiteY7" fmla="*/ 346668 h 788796"/>
                      <a:gd name="connsiteX8" fmla="*/ 552660 w 552660"/>
                      <a:gd name="connsiteY8" fmla="*/ 185895 h 788796"/>
                      <a:gd name="connsiteX9" fmla="*/ 542611 w 552660"/>
                      <a:gd name="connsiteY9" fmla="*/ 75363 h 788796"/>
                      <a:gd name="connsiteX10" fmla="*/ 447152 w 552660"/>
                      <a:gd name="connsiteY10" fmla="*/ 40193 h 788796"/>
                      <a:gd name="connsiteX11" fmla="*/ 336620 w 552660"/>
                      <a:gd name="connsiteY11" fmla="*/ 10048 h 788796"/>
                      <a:gd name="connsiteX12" fmla="*/ 115556 w 552660"/>
                      <a:gd name="connsiteY12" fmla="*/ 0 h 788796"/>
                      <a:gd name="connsiteX13" fmla="*/ 25121 w 552660"/>
                      <a:gd name="connsiteY13" fmla="*/ 105508 h 788796"/>
                      <a:gd name="connsiteX14" fmla="*/ 0 w 552660"/>
                      <a:gd name="connsiteY14" fmla="*/ 221064 h 788796"/>
                      <a:gd name="connsiteX15" fmla="*/ 5025 w 552660"/>
                      <a:gd name="connsiteY15" fmla="*/ 442128 h 788796"/>
                      <a:gd name="connsiteX16" fmla="*/ 20097 w 552660"/>
                      <a:gd name="connsiteY16" fmla="*/ 788796 h 788796"/>
                      <a:gd name="connsiteX0" fmla="*/ 20097 w 552660"/>
                      <a:gd name="connsiteY0" fmla="*/ 800294 h 800294"/>
                      <a:gd name="connsiteX1" fmla="*/ 120581 w 552660"/>
                      <a:gd name="connsiteY1" fmla="*/ 755076 h 800294"/>
                      <a:gd name="connsiteX2" fmla="*/ 180871 w 552660"/>
                      <a:gd name="connsiteY2" fmla="*/ 704834 h 800294"/>
                      <a:gd name="connsiteX3" fmla="*/ 221064 w 552660"/>
                      <a:gd name="connsiteY3" fmla="*/ 679713 h 800294"/>
                      <a:gd name="connsiteX4" fmla="*/ 301451 w 552660"/>
                      <a:gd name="connsiteY4" fmla="*/ 619423 h 800294"/>
                      <a:gd name="connsiteX5" fmla="*/ 336620 w 552660"/>
                      <a:gd name="connsiteY5" fmla="*/ 528988 h 800294"/>
                      <a:gd name="connsiteX6" fmla="*/ 447152 w 552660"/>
                      <a:gd name="connsiteY6" fmla="*/ 423481 h 800294"/>
                      <a:gd name="connsiteX7" fmla="*/ 522515 w 552660"/>
                      <a:gd name="connsiteY7" fmla="*/ 358166 h 800294"/>
                      <a:gd name="connsiteX8" fmla="*/ 552660 w 552660"/>
                      <a:gd name="connsiteY8" fmla="*/ 197393 h 800294"/>
                      <a:gd name="connsiteX9" fmla="*/ 542611 w 552660"/>
                      <a:gd name="connsiteY9" fmla="*/ 86861 h 800294"/>
                      <a:gd name="connsiteX10" fmla="*/ 514764 w 552660"/>
                      <a:gd name="connsiteY10" fmla="*/ 0 h 800294"/>
                      <a:gd name="connsiteX11" fmla="*/ 336620 w 552660"/>
                      <a:gd name="connsiteY11" fmla="*/ 21546 h 800294"/>
                      <a:gd name="connsiteX12" fmla="*/ 115556 w 552660"/>
                      <a:gd name="connsiteY12" fmla="*/ 11498 h 800294"/>
                      <a:gd name="connsiteX13" fmla="*/ 25121 w 552660"/>
                      <a:gd name="connsiteY13" fmla="*/ 117006 h 800294"/>
                      <a:gd name="connsiteX14" fmla="*/ 0 w 552660"/>
                      <a:gd name="connsiteY14" fmla="*/ 232562 h 800294"/>
                      <a:gd name="connsiteX15" fmla="*/ 5025 w 552660"/>
                      <a:gd name="connsiteY15" fmla="*/ 453626 h 800294"/>
                      <a:gd name="connsiteX16" fmla="*/ 20097 w 552660"/>
                      <a:gd name="connsiteY16" fmla="*/ 800294 h 800294"/>
                      <a:gd name="connsiteX0" fmla="*/ 20097 w 552660"/>
                      <a:gd name="connsiteY0" fmla="*/ 788796 h 788796"/>
                      <a:gd name="connsiteX1" fmla="*/ 120581 w 552660"/>
                      <a:gd name="connsiteY1" fmla="*/ 743578 h 788796"/>
                      <a:gd name="connsiteX2" fmla="*/ 180871 w 552660"/>
                      <a:gd name="connsiteY2" fmla="*/ 693336 h 788796"/>
                      <a:gd name="connsiteX3" fmla="*/ 221064 w 552660"/>
                      <a:gd name="connsiteY3" fmla="*/ 668215 h 788796"/>
                      <a:gd name="connsiteX4" fmla="*/ 301451 w 552660"/>
                      <a:gd name="connsiteY4" fmla="*/ 607925 h 788796"/>
                      <a:gd name="connsiteX5" fmla="*/ 336620 w 552660"/>
                      <a:gd name="connsiteY5" fmla="*/ 517490 h 788796"/>
                      <a:gd name="connsiteX6" fmla="*/ 447152 w 552660"/>
                      <a:gd name="connsiteY6" fmla="*/ 411983 h 788796"/>
                      <a:gd name="connsiteX7" fmla="*/ 522515 w 552660"/>
                      <a:gd name="connsiteY7" fmla="*/ 346668 h 788796"/>
                      <a:gd name="connsiteX8" fmla="*/ 552660 w 552660"/>
                      <a:gd name="connsiteY8" fmla="*/ 185895 h 788796"/>
                      <a:gd name="connsiteX9" fmla="*/ 542611 w 552660"/>
                      <a:gd name="connsiteY9" fmla="*/ 75363 h 788796"/>
                      <a:gd name="connsiteX10" fmla="*/ 502832 w 552660"/>
                      <a:gd name="connsiteY10" fmla="*/ 8385 h 788796"/>
                      <a:gd name="connsiteX11" fmla="*/ 336620 w 552660"/>
                      <a:gd name="connsiteY11" fmla="*/ 10048 h 788796"/>
                      <a:gd name="connsiteX12" fmla="*/ 115556 w 552660"/>
                      <a:gd name="connsiteY12" fmla="*/ 0 h 788796"/>
                      <a:gd name="connsiteX13" fmla="*/ 25121 w 552660"/>
                      <a:gd name="connsiteY13" fmla="*/ 105508 h 788796"/>
                      <a:gd name="connsiteX14" fmla="*/ 0 w 552660"/>
                      <a:gd name="connsiteY14" fmla="*/ 221064 h 788796"/>
                      <a:gd name="connsiteX15" fmla="*/ 5025 w 552660"/>
                      <a:gd name="connsiteY15" fmla="*/ 442128 h 788796"/>
                      <a:gd name="connsiteX16" fmla="*/ 20097 w 552660"/>
                      <a:gd name="connsiteY16" fmla="*/ 788796 h 788796"/>
                      <a:gd name="connsiteX0" fmla="*/ 20097 w 552660"/>
                      <a:gd name="connsiteY0" fmla="*/ 788796 h 788796"/>
                      <a:gd name="connsiteX1" fmla="*/ 120581 w 552660"/>
                      <a:gd name="connsiteY1" fmla="*/ 743578 h 788796"/>
                      <a:gd name="connsiteX2" fmla="*/ 180871 w 552660"/>
                      <a:gd name="connsiteY2" fmla="*/ 693336 h 788796"/>
                      <a:gd name="connsiteX3" fmla="*/ 221064 w 552660"/>
                      <a:gd name="connsiteY3" fmla="*/ 668215 h 788796"/>
                      <a:gd name="connsiteX4" fmla="*/ 301451 w 552660"/>
                      <a:gd name="connsiteY4" fmla="*/ 607925 h 788796"/>
                      <a:gd name="connsiteX5" fmla="*/ 336620 w 552660"/>
                      <a:gd name="connsiteY5" fmla="*/ 517490 h 788796"/>
                      <a:gd name="connsiteX6" fmla="*/ 447152 w 552660"/>
                      <a:gd name="connsiteY6" fmla="*/ 411983 h 788796"/>
                      <a:gd name="connsiteX7" fmla="*/ 522515 w 552660"/>
                      <a:gd name="connsiteY7" fmla="*/ 346668 h 788796"/>
                      <a:gd name="connsiteX8" fmla="*/ 552660 w 552660"/>
                      <a:gd name="connsiteY8" fmla="*/ 185895 h 788796"/>
                      <a:gd name="connsiteX9" fmla="*/ 542611 w 552660"/>
                      <a:gd name="connsiteY9" fmla="*/ 75363 h 788796"/>
                      <a:gd name="connsiteX10" fmla="*/ 502832 w 552660"/>
                      <a:gd name="connsiteY10" fmla="*/ 8385 h 788796"/>
                      <a:gd name="connsiteX11" fmla="*/ 388323 w 552660"/>
                      <a:gd name="connsiteY11" fmla="*/ 73669 h 788796"/>
                      <a:gd name="connsiteX12" fmla="*/ 115556 w 552660"/>
                      <a:gd name="connsiteY12" fmla="*/ 0 h 788796"/>
                      <a:gd name="connsiteX13" fmla="*/ 25121 w 552660"/>
                      <a:gd name="connsiteY13" fmla="*/ 105508 h 788796"/>
                      <a:gd name="connsiteX14" fmla="*/ 0 w 552660"/>
                      <a:gd name="connsiteY14" fmla="*/ 221064 h 788796"/>
                      <a:gd name="connsiteX15" fmla="*/ 5025 w 552660"/>
                      <a:gd name="connsiteY15" fmla="*/ 442128 h 788796"/>
                      <a:gd name="connsiteX16" fmla="*/ 20097 w 552660"/>
                      <a:gd name="connsiteY16" fmla="*/ 788796 h 788796"/>
                      <a:gd name="connsiteX0" fmla="*/ 20097 w 552660"/>
                      <a:gd name="connsiteY0" fmla="*/ 780411 h 780411"/>
                      <a:gd name="connsiteX1" fmla="*/ 120581 w 552660"/>
                      <a:gd name="connsiteY1" fmla="*/ 735193 h 780411"/>
                      <a:gd name="connsiteX2" fmla="*/ 180871 w 552660"/>
                      <a:gd name="connsiteY2" fmla="*/ 684951 h 780411"/>
                      <a:gd name="connsiteX3" fmla="*/ 221064 w 552660"/>
                      <a:gd name="connsiteY3" fmla="*/ 659830 h 780411"/>
                      <a:gd name="connsiteX4" fmla="*/ 301451 w 552660"/>
                      <a:gd name="connsiteY4" fmla="*/ 599540 h 780411"/>
                      <a:gd name="connsiteX5" fmla="*/ 336620 w 552660"/>
                      <a:gd name="connsiteY5" fmla="*/ 509105 h 780411"/>
                      <a:gd name="connsiteX6" fmla="*/ 447152 w 552660"/>
                      <a:gd name="connsiteY6" fmla="*/ 403598 h 780411"/>
                      <a:gd name="connsiteX7" fmla="*/ 522515 w 552660"/>
                      <a:gd name="connsiteY7" fmla="*/ 338283 h 780411"/>
                      <a:gd name="connsiteX8" fmla="*/ 552660 w 552660"/>
                      <a:gd name="connsiteY8" fmla="*/ 177510 h 780411"/>
                      <a:gd name="connsiteX9" fmla="*/ 542611 w 552660"/>
                      <a:gd name="connsiteY9" fmla="*/ 66978 h 780411"/>
                      <a:gd name="connsiteX10" fmla="*/ 502832 w 552660"/>
                      <a:gd name="connsiteY10" fmla="*/ 0 h 780411"/>
                      <a:gd name="connsiteX11" fmla="*/ 388323 w 552660"/>
                      <a:gd name="connsiteY11" fmla="*/ 65284 h 780411"/>
                      <a:gd name="connsiteX12" fmla="*/ 183168 w 552660"/>
                      <a:gd name="connsiteY12" fmla="*/ 98975 h 780411"/>
                      <a:gd name="connsiteX13" fmla="*/ 25121 w 552660"/>
                      <a:gd name="connsiteY13" fmla="*/ 97123 h 780411"/>
                      <a:gd name="connsiteX14" fmla="*/ 0 w 552660"/>
                      <a:gd name="connsiteY14" fmla="*/ 212679 h 780411"/>
                      <a:gd name="connsiteX15" fmla="*/ 5025 w 552660"/>
                      <a:gd name="connsiteY15" fmla="*/ 433743 h 780411"/>
                      <a:gd name="connsiteX16" fmla="*/ 20097 w 552660"/>
                      <a:gd name="connsiteY16" fmla="*/ 780411 h 780411"/>
                      <a:gd name="connsiteX0" fmla="*/ 20097 w 552660"/>
                      <a:gd name="connsiteY0" fmla="*/ 780411 h 780411"/>
                      <a:gd name="connsiteX1" fmla="*/ 120581 w 552660"/>
                      <a:gd name="connsiteY1" fmla="*/ 735193 h 780411"/>
                      <a:gd name="connsiteX2" fmla="*/ 180871 w 552660"/>
                      <a:gd name="connsiteY2" fmla="*/ 684951 h 780411"/>
                      <a:gd name="connsiteX3" fmla="*/ 221064 w 552660"/>
                      <a:gd name="connsiteY3" fmla="*/ 659830 h 780411"/>
                      <a:gd name="connsiteX4" fmla="*/ 301451 w 552660"/>
                      <a:gd name="connsiteY4" fmla="*/ 599540 h 780411"/>
                      <a:gd name="connsiteX5" fmla="*/ 336620 w 552660"/>
                      <a:gd name="connsiteY5" fmla="*/ 509105 h 780411"/>
                      <a:gd name="connsiteX6" fmla="*/ 447152 w 552660"/>
                      <a:gd name="connsiteY6" fmla="*/ 403598 h 780411"/>
                      <a:gd name="connsiteX7" fmla="*/ 522515 w 552660"/>
                      <a:gd name="connsiteY7" fmla="*/ 338283 h 780411"/>
                      <a:gd name="connsiteX8" fmla="*/ 552660 w 552660"/>
                      <a:gd name="connsiteY8" fmla="*/ 177510 h 780411"/>
                      <a:gd name="connsiteX9" fmla="*/ 542611 w 552660"/>
                      <a:gd name="connsiteY9" fmla="*/ 66978 h 780411"/>
                      <a:gd name="connsiteX10" fmla="*/ 502832 w 552660"/>
                      <a:gd name="connsiteY10" fmla="*/ 0 h 780411"/>
                      <a:gd name="connsiteX11" fmla="*/ 388323 w 552660"/>
                      <a:gd name="connsiteY11" fmla="*/ 65284 h 780411"/>
                      <a:gd name="connsiteX12" fmla="*/ 183168 w 552660"/>
                      <a:gd name="connsiteY12" fmla="*/ 98975 h 780411"/>
                      <a:gd name="connsiteX13" fmla="*/ 52961 w 552660"/>
                      <a:gd name="connsiteY13" fmla="*/ 136912 h 780411"/>
                      <a:gd name="connsiteX14" fmla="*/ 0 w 552660"/>
                      <a:gd name="connsiteY14" fmla="*/ 212679 h 780411"/>
                      <a:gd name="connsiteX15" fmla="*/ 5025 w 552660"/>
                      <a:gd name="connsiteY15" fmla="*/ 433743 h 780411"/>
                      <a:gd name="connsiteX16" fmla="*/ 20097 w 552660"/>
                      <a:gd name="connsiteY16" fmla="*/ 780411 h 780411"/>
                      <a:gd name="connsiteX0" fmla="*/ 12143 w 552660"/>
                      <a:gd name="connsiteY0" fmla="*/ 732664 h 735193"/>
                      <a:gd name="connsiteX1" fmla="*/ 120581 w 552660"/>
                      <a:gd name="connsiteY1" fmla="*/ 735193 h 735193"/>
                      <a:gd name="connsiteX2" fmla="*/ 180871 w 552660"/>
                      <a:gd name="connsiteY2" fmla="*/ 684951 h 735193"/>
                      <a:gd name="connsiteX3" fmla="*/ 221064 w 552660"/>
                      <a:gd name="connsiteY3" fmla="*/ 659830 h 735193"/>
                      <a:gd name="connsiteX4" fmla="*/ 301451 w 552660"/>
                      <a:gd name="connsiteY4" fmla="*/ 599540 h 735193"/>
                      <a:gd name="connsiteX5" fmla="*/ 336620 w 552660"/>
                      <a:gd name="connsiteY5" fmla="*/ 509105 h 735193"/>
                      <a:gd name="connsiteX6" fmla="*/ 447152 w 552660"/>
                      <a:gd name="connsiteY6" fmla="*/ 403598 h 735193"/>
                      <a:gd name="connsiteX7" fmla="*/ 522515 w 552660"/>
                      <a:gd name="connsiteY7" fmla="*/ 338283 h 735193"/>
                      <a:gd name="connsiteX8" fmla="*/ 552660 w 552660"/>
                      <a:gd name="connsiteY8" fmla="*/ 177510 h 735193"/>
                      <a:gd name="connsiteX9" fmla="*/ 542611 w 552660"/>
                      <a:gd name="connsiteY9" fmla="*/ 66978 h 735193"/>
                      <a:gd name="connsiteX10" fmla="*/ 502832 w 552660"/>
                      <a:gd name="connsiteY10" fmla="*/ 0 h 735193"/>
                      <a:gd name="connsiteX11" fmla="*/ 388323 w 552660"/>
                      <a:gd name="connsiteY11" fmla="*/ 65284 h 735193"/>
                      <a:gd name="connsiteX12" fmla="*/ 183168 w 552660"/>
                      <a:gd name="connsiteY12" fmla="*/ 98975 h 735193"/>
                      <a:gd name="connsiteX13" fmla="*/ 52961 w 552660"/>
                      <a:gd name="connsiteY13" fmla="*/ 136912 h 735193"/>
                      <a:gd name="connsiteX14" fmla="*/ 0 w 552660"/>
                      <a:gd name="connsiteY14" fmla="*/ 212679 h 735193"/>
                      <a:gd name="connsiteX15" fmla="*/ 5025 w 552660"/>
                      <a:gd name="connsiteY15" fmla="*/ 433743 h 735193"/>
                      <a:gd name="connsiteX16" fmla="*/ 12143 w 552660"/>
                      <a:gd name="connsiteY16" fmla="*/ 732664 h 735193"/>
                      <a:gd name="connsiteX0" fmla="*/ 12143 w 552660"/>
                      <a:gd name="connsiteY0" fmla="*/ 712773 h 715302"/>
                      <a:gd name="connsiteX1" fmla="*/ 120581 w 552660"/>
                      <a:gd name="connsiteY1" fmla="*/ 715302 h 715302"/>
                      <a:gd name="connsiteX2" fmla="*/ 180871 w 552660"/>
                      <a:gd name="connsiteY2" fmla="*/ 665060 h 715302"/>
                      <a:gd name="connsiteX3" fmla="*/ 221064 w 552660"/>
                      <a:gd name="connsiteY3" fmla="*/ 639939 h 715302"/>
                      <a:gd name="connsiteX4" fmla="*/ 301451 w 552660"/>
                      <a:gd name="connsiteY4" fmla="*/ 579649 h 715302"/>
                      <a:gd name="connsiteX5" fmla="*/ 336620 w 552660"/>
                      <a:gd name="connsiteY5" fmla="*/ 489214 h 715302"/>
                      <a:gd name="connsiteX6" fmla="*/ 447152 w 552660"/>
                      <a:gd name="connsiteY6" fmla="*/ 383707 h 715302"/>
                      <a:gd name="connsiteX7" fmla="*/ 522515 w 552660"/>
                      <a:gd name="connsiteY7" fmla="*/ 318392 h 715302"/>
                      <a:gd name="connsiteX8" fmla="*/ 552660 w 552660"/>
                      <a:gd name="connsiteY8" fmla="*/ 157619 h 715302"/>
                      <a:gd name="connsiteX9" fmla="*/ 542611 w 552660"/>
                      <a:gd name="connsiteY9" fmla="*/ 47087 h 715302"/>
                      <a:gd name="connsiteX10" fmla="*/ 498855 w 552660"/>
                      <a:gd name="connsiteY10" fmla="*/ 0 h 715302"/>
                      <a:gd name="connsiteX11" fmla="*/ 388323 w 552660"/>
                      <a:gd name="connsiteY11" fmla="*/ 45393 h 715302"/>
                      <a:gd name="connsiteX12" fmla="*/ 183168 w 552660"/>
                      <a:gd name="connsiteY12" fmla="*/ 79084 h 715302"/>
                      <a:gd name="connsiteX13" fmla="*/ 52961 w 552660"/>
                      <a:gd name="connsiteY13" fmla="*/ 117021 h 715302"/>
                      <a:gd name="connsiteX14" fmla="*/ 0 w 552660"/>
                      <a:gd name="connsiteY14" fmla="*/ 192788 h 715302"/>
                      <a:gd name="connsiteX15" fmla="*/ 5025 w 552660"/>
                      <a:gd name="connsiteY15" fmla="*/ 413852 h 715302"/>
                      <a:gd name="connsiteX16" fmla="*/ 12143 w 552660"/>
                      <a:gd name="connsiteY16" fmla="*/ 712773 h 715302"/>
                      <a:gd name="connsiteX0" fmla="*/ 12143 w 552660"/>
                      <a:gd name="connsiteY0" fmla="*/ 712773 h 715302"/>
                      <a:gd name="connsiteX1" fmla="*/ 120581 w 552660"/>
                      <a:gd name="connsiteY1" fmla="*/ 715302 h 715302"/>
                      <a:gd name="connsiteX2" fmla="*/ 180871 w 552660"/>
                      <a:gd name="connsiteY2" fmla="*/ 665060 h 715302"/>
                      <a:gd name="connsiteX3" fmla="*/ 221064 w 552660"/>
                      <a:gd name="connsiteY3" fmla="*/ 639939 h 715302"/>
                      <a:gd name="connsiteX4" fmla="*/ 301451 w 552660"/>
                      <a:gd name="connsiteY4" fmla="*/ 579649 h 715302"/>
                      <a:gd name="connsiteX5" fmla="*/ 336620 w 552660"/>
                      <a:gd name="connsiteY5" fmla="*/ 489214 h 715302"/>
                      <a:gd name="connsiteX6" fmla="*/ 447152 w 552660"/>
                      <a:gd name="connsiteY6" fmla="*/ 383707 h 715302"/>
                      <a:gd name="connsiteX7" fmla="*/ 522515 w 552660"/>
                      <a:gd name="connsiteY7" fmla="*/ 318392 h 715302"/>
                      <a:gd name="connsiteX8" fmla="*/ 552660 w 552660"/>
                      <a:gd name="connsiteY8" fmla="*/ 157619 h 715302"/>
                      <a:gd name="connsiteX9" fmla="*/ 542611 w 552660"/>
                      <a:gd name="connsiteY9" fmla="*/ 47087 h 715302"/>
                      <a:gd name="connsiteX10" fmla="*/ 498855 w 552660"/>
                      <a:gd name="connsiteY10" fmla="*/ 0 h 715302"/>
                      <a:gd name="connsiteX11" fmla="*/ 388323 w 552660"/>
                      <a:gd name="connsiteY11" fmla="*/ 45393 h 715302"/>
                      <a:gd name="connsiteX12" fmla="*/ 183168 w 552660"/>
                      <a:gd name="connsiteY12" fmla="*/ 79084 h 715302"/>
                      <a:gd name="connsiteX13" fmla="*/ 52961 w 552660"/>
                      <a:gd name="connsiteY13" fmla="*/ 117021 h 715302"/>
                      <a:gd name="connsiteX14" fmla="*/ 0 w 552660"/>
                      <a:gd name="connsiteY14" fmla="*/ 192788 h 715302"/>
                      <a:gd name="connsiteX15" fmla="*/ 5025 w 552660"/>
                      <a:gd name="connsiteY15" fmla="*/ 413852 h 715302"/>
                      <a:gd name="connsiteX16" fmla="*/ 12143 w 552660"/>
                      <a:gd name="connsiteY16" fmla="*/ 712773 h 715302"/>
                      <a:gd name="connsiteX0" fmla="*/ 12143 w 552660"/>
                      <a:gd name="connsiteY0" fmla="*/ 712773 h 715302"/>
                      <a:gd name="connsiteX1" fmla="*/ 120581 w 552660"/>
                      <a:gd name="connsiteY1" fmla="*/ 715302 h 715302"/>
                      <a:gd name="connsiteX2" fmla="*/ 180871 w 552660"/>
                      <a:gd name="connsiteY2" fmla="*/ 665060 h 715302"/>
                      <a:gd name="connsiteX3" fmla="*/ 221064 w 552660"/>
                      <a:gd name="connsiteY3" fmla="*/ 639939 h 715302"/>
                      <a:gd name="connsiteX4" fmla="*/ 301451 w 552660"/>
                      <a:gd name="connsiteY4" fmla="*/ 579649 h 715302"/>
                      <a:gd name="connsiteX5" fmla="*/ 336620 w 552660"/>
                      <a:gd name="connsiteY5" fmla="*/ 489214 h 715302"/>
                      <a:gd name="connsiteX6" fmla="*/ 447152 w 552660"/>
                      <a:gd name="connsiteY6" fmla="*/ 383707 h 715302"/>
                      <a:gd name="connsiteX7" fmla="*/ 522515 w 552660"/>
                      <a:gd name="connsiteY7" fmla="*/ 318392 h 715302"/>
                      <a:gd name="connsiteX8" fmla="*/ 552660 w 552660"/>
                      <a:gd name="connsiteY8" fmla="*/ 157619 h 715302"/>
                      <a:gd name="connsiteX9" fmla="*/ 542611 w 552660"/>
                      <a:gd name="connsiteY9" fmla="*/ 47087 h 715302"/>
                      <a:gd name="connsiteX10" fmla="*/ 498855 w 552660"/>
                      <a:gd name="connsiteY10" fmla="*/ 0 h 715302"/>
                      <a:gd name="connsiteX11" fmla="*/ 388323 w 552660"/>
                      <a:gd name="connsiteY11" fmla="*/ 45393 h 715302"/>
                      <a:gd name="connsiteX12" fmla="*/ 315884 w 552660"/>
                      <a:gd name="connsiteY12" fmla="*/ 52648 h 715302"/>
                      <a:gd name="connsiteX13" fmla="*/ 183168 w 552660"/>
                      <a:gd name="connsiteY13" fmla="*/ 79084 h 715302"/>
                      <a:gd name="connsiteX14" fmla="*/ 52961 w 552660"/>
                      <a:gd name="connsiteY14" fmla="*/ 117021 h 715302"/>
                      <a:gd name="connsiteX15" fmla="*/ 0 w 552660"/>
                      <a:gd name="connsiteY15" fmla="*/ 192788 h 715302"/>
                      <a:gd name="connsiteX16" fmla="*/ 5025 w 552660"/>
                      <a:gd name="connsiteY16" fmla="*/ 413852 h 715302"/>
                      <a:gd name="connsiteX17" fmla="*/ 12143 w 552660"/>
                      <a:gd name="connsiteY17" fmla="*/ 712773 h 715302"/>
                      <a:gd name="connsiteX0" fmla="*/ 12143 w 552660"/>
                      <a:gd name="connsiteY0" fmla="*/ 712773 h 715302"/>
                      <a:gd name="connsiteX1" fmla="*/ 120581 w 552660"/>
                      <a:gd name="connsiteY1" fmla="*/ 715302 h 715302"/>
                      <a:gd name="connsiteX2" fmla="*/ 180871 w 552660"/>
                      <a:gd name="connsiteY2" fmla="*/ 665060 h 715302"/>
                      <a:gd name="connsiteX3" fmla="*/ 221064 w 552660"/>
                      <a:gd name="connsiteY3" fmla="*/ 639939 h 715302"/>
                      <a:gd name="connsiteX4" fmla="*/ 301451 w 552660"/>
                      <a:gd name="connsiteY4" fmla="*/ 579649 h 715302"/>
                      <a:gd name="connsiteX5" fmla="*/ 336620 w 552660"/>
                      <a:gd name="connsiteY5" fmla="*/ 489214 h 715302"/>
                      <a:gd name="connsiteX6" fmla="*/ 447152 w 552660"/>
                      <a:gd name="connsiteY6" fmla="*/ 383707 h 715302"/>
                      <a:gd name="connsiteX7" fmla="*/ 522515 w 552660"/>
                      <a:gd name="connsiteY7" fmla="*/ 318392 h 715302"/>
                      <a:gd name="connsiteX8" fmla="*/ 552660 w 552660"/>
                      <a:gd name="connsiteY8" fmla="*/ 157619 h 715302"/>
                      <a:gd name="connsiteX9" fmla="*/ 542611 w 552660"/>
                      <a:gd name="connsiteY9" fmla="*/ 47087 h 715302"/>
                      <a:gd name="connsiteX10" fmla="*/ 498855 w 552660"/>
                      <a:gd name="connsiteY10" fmla="*/ 0 h 715302"/>
                      <a:gd name="connsiteX11" fmla="*/ 388323 w 552660"/>
                      <a:gd name="connsiteY11" fmla="*/ 45393 h 715302"/>
                      <a:gd name="connsiteX12" fmla="*/ 315884 w 552660"/>
                      <a:gd name="connsiteY12" fmla="*/ 52648 h 715302"/>
                      <a:gd name="connsiteX13" fmla="*/ 236913 w 552660"/>
                      <a:gd name="connsiteY13" fmla="*/ 69101 h 715302"/>
                      <a:gd name="connsiteX14" fmla="*/ 183168 w 552660"/>
                      <a:gd name="connsiteY14" fmla="*/ 79084 h 715302"/>
                      <a:gd name="connsiteX15" fmla="*/ 52961 w 552660"/>
                      <a:gd name="connsiteY15" fmla="*/ 117021 h 715302"/>
                      <a:gd name="connsiteX16" fmla="*/ 0 w 552660"/>
                      <a:gd name="connsiteY16" fmla="*/ 192788 h 715302"/>
                      <a:gd name="connsiteX17" fmla="*/ 5025 w 552660"/>
                      <a:gd name="connsiteY17" fmla="*/ 413852 h 715302"/>
                      <a:gd name="connsiteX18" fmla="*/ 12143 w 552660"/>
                      <a:gd name="connsiteY18" fmla="*/ 712773 h 715302"/>
                      <a:gd name="connsiteX0" fmla="*/ 12143 w 552660"/>
                      <a:gd name="connsiteY0" fmla="*/ 712773 h 715302"/>
                      <a:gd name="connsiteX1" fmla="*/ 120581 w 552660"/>
                      <a:gd name="connsiteY1" fmla="*/ 715302 h 715302"/>
                      <a:gd name="connsiteX2" fmla="*/ 180871 w 552660"/>
                      <a:gd name="connsiteY2" fmla="*/ 665060 h 715302"/>
                      <a:gd name="connsiteX3" fmla="*/ 221064 w 552660"/>
                      <a:gd name="connsiteY3" fmla="*/ 639939 h 715302"/>
                      <a:gd name="connsiteX4" fmla="*/ 301451 w 552660"/>
                      <a:gd name="connsiteY4" fmla="*/ 579649 h 715302"/>
                      <a:gd name="connsiteX5" fmla="*/ 336620 w 552660"/>
                      <a:gd name="connsiteY5" fmla="*/ 489214 h 715302"/>
                      <a:gd name="connsiteX6" fmla="*/ 447152 w 552660"/>
                      <a:gd name="connsiteY6" fmla="*/ 383707 h 715302"/>
                      <a:gd name="connsiteX7" fmla="*/ 522515 w 552660"/>
                      <a:gd name="connsiteY7" fmla="*/ 318392 h 715302"/>
                      <a:gd name="connsiteX8" fmla="*/ 552660 w 552660"/>
                      <a:gd name="connsiteY8" fmla="*/ 157619 h 715302"/>
                      <a:gd name="connsiteX9" fmla="*/ 542611 w 552660"/>
                      <a:gd name="connsiteY9" fmla="*/ 47087 h 715302"/>
                      <a:gd name="connsiteX10" fmla="*/ 498855 w 552660"/>
                      <a:gd name="connsiteY10" fmla="*/ 0 h 715302"/>
                      <a:gd name="connsiteX11" fmla="*/ 388323 w 552660"/>
                      <a:gd name="connsiteY11" fmla="*/ 45393 h 715302"/>
                      <a:gd name="connsiteX12" fmla="*/ 315884 w 552660"/>
                      <a:gd name="connsiteY12" fmla="*/ 52648 h 715302"/>
                      <a:gd name="connsiteX13" fmla="*/ 236913 w 552660"/>
                      <a:gd name="connsiteY13" fmla="*/ 69101 h 715302"/>
                      <a:gd name="connsiteX14" fmla="*/ 183168 w 552660"/>
                      <a:gd name="connsiteY14" fmla="*/ 79084 h 715302"/>
                      <a:gd name="connsiteX15" fmla="*/ 121747 w 552660"/>
                      <a:gd name="connsiteY15" fmla="*/ 95426 h 715302"/>
                      <a:gd name="connsiteX16" fmla="*/ 52961 w 552660"/>
                      <a:gd name="connsiteY16" fmla="*/ 117021 h 715302"/>
                      <a:gd name="connsiteX17" fmla="*/ 0 w 552660"/>
                      <a:gd name="connsiteY17" fmla="*/ 192788 h 715302"/>
                      <a:gd name="connsiteX18" fmla="*/ 5025 w 552660"/>
                      <a:gd name="connsiteY18" fmla="*/ 413852 h 715302"/>
                      <a:gd name="connsiteX19" fmla="*/ 12143 w 552660"/>
                      <a:gd name="connsiteY19" fmla="*/ 712773 h 715302"/>
                      <a:gd name="connsiteX0" fmla="*/ 12143 w 552660"/>
                      <a:gd name="connsiteY0" fmla="*/ 712773 h 715302"/>
                      <a:gd name="connsiteX1" fmla="*/ 120581 w 552660"/>
                      <a:gd name="connsiteY1" fmla="*/ 715302 h 715302"/>
                      <a:gd name="connsiteX2" fmla="*/ 180871 w 552660"/>
                      <a:gd name="connsiteY2" fmla="*/ 665060 h 715302"/>
                      <a:gd name="connsiteX3" fmla="*/ 221064 w 552660"/>
                      <a:gd name="connsiteY3" fmla="*/ 639939 h 715302"/>
                      <a:gd name="connsiteX4" fmla="*/ 301451 w 552660"/>
                      <a:gd name="connsiteY4" fmla="*/ 579649 h 715302"/>
                      <a:gd name="connsiteX5" fmla="*/ 336620 w 552660"/>
                      <a:gd name="connsiteY5" fmla="*/ 489214 h 715302"/>
                      <a:gd name="connsiteX6" fmla="*/ 447152 w 552660"/>
                      <a:gd name="connsiteY6" fmla="*/ 383707 h 715302"/>
                      <a:gd name="connsiteX7" fmla="*/ 522515 w 552660"/>
                      <a:gd name="connsiteY7" fmla="*/ 318392 h 715302"/>
                      <a:gd name="connsiteX8" fmla="*/ 552660 w 552660"/>
                      <a:gd name="connsiteY8" fmla="*/ 157619 h 715302"/>
                      <a:gd name="connsiteX9" fmla="*/ 542611 w 552660"/>
                      <a:gd name="connsiteY9" fmla="*/ 47087 h 715302"/>
                      <a:gd name="connsiteX10" fmla="*/ 498855 w 552660"/>
                      <a:gd name="connsiteY10" fmla="*/ 0 h 715302"/>
                      <a:gd name="connsiteX11" fmla="*/ 388323 w 552660"/>
                      <a:gd name="connsiteY11" fmla="*/ 45393 h 715302"/>
                      <a:gd name="connsiteX12" fmla="*/ 315884 w 552660"/>
                      <a:gd name="connsiteY12" fmla="*/ 52648 h 715302"/>
                      <a:gd name="connsiteX13" fmla="*/ 236913 w 552660"/>
                      <a:gd name="connsiteY13" fmla="*/ 69101 h 715302"/>
                      <a:gd name="connsiteX14" fmla="*/ 189748 w 552660"/>
                      <a:gd name="connsiteY14" fmla="*/ 52760 h 715302"/>
                      <a:gd name="connsiteX15" fmla="*/ 121747 w 552660"/>
                      <a:gd name="connsiteY15" fmla="*/ 95426 h 715302"/>
                      <a:gd name="connsiteX16" fmla="*/ 52961 w 552660"/>
                      <a:gd name="connsiteY16" fmla="*/ 117021 h 715302"/>
                      <a:gd name="connsiteX17" fmla="*/ 0 w 552660"/>
                      <a:gd name="connsiteY17" fmla="*/ 192788 h 715302"/>
                      <a:gd name="connsiteX18" fmla="*/ 5025 w 552660"/>
                      <a:gd name="connsiteY18" fmla="*/ 413852 h 715302"/>
                      <a:gd name="connsiteX19" fmla="*/ 12143 w 552660"/>
                      <a:gd name="connsiteY19" fmla="*/ 712773 h 715302"/>
                      <a:gd name="connsiteX0" fmla="*/ 12143 w 552660"/>
                      <a:gd name="connsiteY0" fmla="*/ 712773 h 715302"/>
                      <a:gd name="connsiteX1" fmla="*/ 120581 w 552660"/>
                      <a:gd name="connsiteY1" fmla="*/ 715302 h 715302"/>
                      <a:gd name="connsiteX2" fmla="*/ 180871 w 552660"/>
                      <a:gd name="connsiteY2" fmla="*/ 665060 h 715302"/>
                      <a:gd name="connsiteX3" fmla="*/ 221064 w 552660"/>
                      <a:gd name="connsiteY3" fmla="*/ 639939 h 715302"/>
                      <a:gd name="connsiteX4" fmla="*/ 301451 w 552660"/>
                      <a:gd name="connsiteY4" fmla="*/ 579649 h 715302"/>
                      <a:gd name="connsiteX5" fmla="*/ 336620 w 552660"/>
                      <a:gd name="connsiteY5" fmla="*/ 489214 h 715302"/>
                      <a:gd name="connsiteX6" fmla="*/ 447152 w 552660"/>
                      <a:gd name="connsiteY6" fmla="*/ 383707 h 715302"/>
                      <a:gd name="connsiteX7" fmla="*/ 522515 w 552660"/>
                      <a:gd name="connsiteY7" fmla="*/ 318392 h 715302"/>
                      <a:gd name="connsiteX8" fmla="*/ 552660 w 552660"/>
                      <a:gd name="connsiteY8" fmla="*/ 157619 h 715302"/>
                      <a:gd name="connsiteX9" fmla="*/ 542611 w 552660"/>
                      <a:gd name="connsiteY9" fmla="*/ 47087 h 715302"/>
                      <a:gd name="connsiteX10" fmla="*/ 498855 w 552660"/>
                      <a:gd name="connsiteY10" fmla="*/ 0 h 715302"/>
                      <a:gd name="connsiteX11" fmla="*/ 388323 w 552660"/>
                      <a:gd name="connsiteY11" fmla="*/ 45393 h 715302"/>
                      <a:gd name="connsiteX12" fmla="*/ 315884 w 552660"/>
                      <a:gd name="connsiteY12" fmla="*/ 52648 h 715302"/>
                      <a:gd name="connsiteX13" fmla="*/ 236913 w 552660"/>
                      <a:gd name="connsiteY13" fmla="*/ 69101 h 715302"/>
                      <a:gd name="connsiteX14" fmla="*/ 189748 w 552660"/>
                      <a:gd name="connsiteY14" fmla="*/ 52760 h 715302"/>
                      <a:gd name="connsiteX15" fmla="*/ 134909 w 552660"/>
                      <a:gd name="connsiteY15" fmla="*/ 118459 h 715302"/>
                      <a:gd name="connsiteX16" fmla="*/ 52961 w 552660"/>
                      <a:gd name="connsiteY16" fmla="*/ 117021 h 715302"/>
                      <a:gd name="connsiteX17" fmla="*/ 0 w 552660"/>
                      <a:gd name="connsiteY17" fmla="*/ 192788 h 715302"/>
                      <a:gd name="connsiteX18" fmla="*/ 5025 w 552660"/>
                      <a:gd name="connsiteY18" fmla="*/ 413852 h 715302"/>
                      <a:gd name="connsiteX19" fmla="*/ 12143 w 552660"/>
                      <a:gd name="connsiteY19" fmla="*/ 712773 h 715302"/>
                      <a:gd name="connsiteX0" fmla="*/ 7118 w 547635"/>
                      <a:gd name="connsiteY0" fmla="*/ 712773 h 715302"/>
                      <a:gd name="connsiteX1" fmla="*/ 115556 w 547635"/>
                      <a:gd name="connsiteY1" fmla="*/ 715302 h 715302"/>
                      <a:gd name="connsiteX2" fmla="*/ 175846 w 547635"/>
                      <a:gd name="connsiteY2" fmla="*/ 665060 h 715302"/>
                      <a:gd name="connsiteX3" fmla="*/ 216039 w 547635"/>
                      <a:gd name="connsiteY3" fmla="*/ 639939 h 715302"/>
                      <a:gd name="connsiteX4" fmla="*/ 296426 w 547635"/>
                      <a:gd name="connsiteY4" fmla="*/ 579649 h 715302"/>
                      <a:gd name="connsiteX5" fmla="*/ 331595 w 547635"/>
                      <a:gd name="connsiteY5" fmla="*/ 489214 h 715302"/>
                      <a:gd name="connsiteX6" fmla="*/ 442127 w 547635"/>
                      <a:gd name="connsiteY6" fmla="*/ 383707 h 715302"/>
                      <a:gd name="connsiteX7" fmla="*/ 517490 w 547635"/>
                      <a:gd name="connsiteY7" fmla="*/ 318392 h 715302"/>
                      <a:gd name="connsiteX8" fmla="*/ 547635 w 547635"/>
                      <a:gd name="connsiteY8" fmla="*/ 157619 h 715302"/>
                      <a:gd name="connsiteX9" fmla="*/ 537586 w 547635"/>
                      <a:gd name="connsiteY9" fmla="*/ 47087 h 715302"/>
                      <a:gd name="connsiteX10" fmla="*/ 493830 w 547635"/>
                      <a:gd name="connsiteY10" fmla="*/ 0 h 715302"/>
                      <a:gd name="connsiteX11" fmla="*/ 383298 w 547635"/>
                      <a:gd name="connsiteY11" fmla="*/ 45393 h 715302"/>
                      <a:gd name="connsiteX12" fmla="*/ 310859 w 547635"/>
                      <a:gd name="connsiteY12" fmla="*/ 52648 h 715302"/>
                      <a:gd name="connsiteX13" fmla="*/ 231888 w 547635"/>
                      <a:gd name="connsiteY13" fmla="*/ 69101 h 715302"/>
                      <a:gd name="connsiteX14" fmla="*/ 184723 w 547635"/>
                      <a:gd name="connsiteY14" fmla="*/ 52760 h 715302"/>
                      <a:gd name="connsiteX15" fmla="*/ 129884 w 547635"/>
                      <a:gd name="connsiteY15" fmla="*/ 118459 h 715302"/>
                      <a:gd name="connsiteX16" fmla="*/ 47936 w 547635"/>
                      <a:gd name="connsiteY16" fmla="*/ 117021 h 715302"/>
                      <a:gd name="connsiteX17" fmla="*/ 4847 w 547635"/>
                      <a:gd name="connsiteY17" fmla="*/ 202659 h 715302"/>
                      <a:gd name="connsiteX18" fmla="*/ 0 w 547635"/>
                      <a:gd name="connsiteY18" fmla="*/ 413852 h 715302"/>
                      <a:gd name="connsiteX19" fmla="*/ 7118 w 547635"/>
                      <a:gd name="connsiteY19" fmla="*/ 712773 h 715302"/>
                      <a:gd name="connsiteX0" fmla="*/ 7118 w 547635"/>
                      <a:gd name="connsiteY0" fmla="*/ 725936 h 728465"/>
                      <a:gd name="connsiteX1" fmla="*/ 115556 w 547635"/>
                      <a:gd name="connsiteY1" fmla="*/ 728465 h 728465"/>
                      <a:gd name="connsiteX2" fmla="*/ 175846 w 547635"/>
                      <a:gd name="connsiteY2" fmla="*/ 678223 h 728465"/>
                      <a:gd name="connsiteX3" fmla="*/ 216039 w 547635"/>
                      <a:gd name="connsiteY3" fmla="*/ 653102 h 728465"/>
                      <a:gd name="connsiteX4" fmla="*/ 296426 w 547635"/>
                      <a:gd name="connsiteY4" fmla="*/ 592812 h 728465"/>
                      <a:gd name="connsiteX5" fmla="*/ 331595 w 547635"/>
                      <a:gd name="connsiteY5" fmla="*/ 502377 h 728465"/>
                      <a:gd name="connsiteX6" fmla="*/ 442127 w 547635"/>
                      <a:gd name="connsiteY6" fmla="*/ 396870 h 728465"/>
                      <a:gd name="connsiteX7" fmla="*/ 517490 w 547635"/>
                      <a:gd name="connsiteY7" fmla="*/ 331555 h 728465"/>
                      <a:gd name="connsiteX8" fmla="*/ 547635 w 547635"/>
                      <a:gd name="connsiteY8" fmla="*/ 170782 h 728465"/>
                      <a:gd name="connsiteX9" fmla="*/ 537586 w 547635"/>
                      <a:gd name="connsiteY9" fmla="*/ 60250 h 728465"/>
                      <a:gd name="connsiteX10" fmla="*/ 493830 w 547635"/>
                      <a:gd name="connsiteY10" fmla="*/ 13163 h 728465"/>
                      <a:gd name="connsiteX11" fmla="*/ 383298 w 547635"/>
                      <a:gd name="connsiteY11" fmla="*/ 58556 h 728465"/>
                      <a:gd name="connsiteX12" fmla="*/ 310859 w 547635"/>
                      <a:gd name="connsiteY12" fmla="*/ 65811 h 728465"/>
                      <a:gd name="connsiteX13" fmla="*/ 205561 w 547635"/>
                      <a:gd name="connsiteY13" fmla="*/ 0 h 728465"/>
                      <a:gd name="connsiteX14" fmla="*/ 184723 w 547635"/>
                      <a:gd name="connsiteY14" fmla="*/ 65923 h 728465"/>
                      <a:gd name="connsiteX15" fmla="*/ 129884 w 547635"/>
                      <a:gd name="connsiteY15" fmla="*/ 131622 h 728465"/>
                      <a:gd name="connsiteX16" fmla="*/ 47936 w 547635"/>
                      <a:gd name="connsiteY16" fmla="*/ 130184 h 728465"/>
                      <a:gd name="connsiteX17" fmla="*/ 4847 w 547635"/>
                      <a:gd name="connsiteY17" fmla="*/ 215822 h 728465"/>
                      <a:gd name="connsiteX18" fmla="*/ 0 w 547635"/>
                      <a:gd name="connsiteY18" fmla="*/ 427015 h 728465"/>
                      <a:gd name="connsiteX19" fmla="*/ 7118 w 547635"/>
                      <a:gd name="connsiteY19" fmla="*/ 725936 h 728465"/>
                      <a:gd name="connsiteX0" fmla="*/ 7118 w 547635"/>
                      <a:gd name="connsiteY0" fmla="*/ 725936 h 728465"/>
                      <a:gd name="connsiteX1" fmla="*/ 115556 w 547635"/>
                      <a:gd name="connsiteY1" fmla="*/ 728465 h 728465"/>
                      <a:gd name="connsiteX2" fmla="*/ 175846 w 547635"/>
                      <a:gd name="connsiteY2" fmla="*/ 678223 h 728465"/>
                      <a:gd name="connsiteX3" fmla="*/ 216039 w 547635"/>
                      <a:gd name="connsiteY3" fmla="*/ 653102 h 728465"/>
                      <a:gd name="connsiteX4" fmla="*/ 296426 w 547635"/>
                      <a:gd name="connsiteY4" fmla="*/ 592812 h 728465"/>
                      <a:gd name="connsiteX5" fmla="*/ 331595 w 547635"/>
                      <a:gd name="connsiteY5" fmla="*/ 502377 h 728465"/>
                      <a:gd name="connsiteX6" fmla="*/ 442127 w 547635"/>
                      <a:gd name="connsiteY6" fmla="*/ 396870 h 728465"/>
                      <a:gd name="connsiteX7" fmla="*/ 517490 w 547635"/>
                      <a:gd name="connsiteY7" fmla="*/ 331555 h 728465"/>
                      <a:gd name="connsiteX8" fmla="*/ 547635 w 547635"/>
                      <a:gd name="connsiteY8" fmla="*/ 170782 h 728465"/>
                      <a:gd name="connsiteX9" fmla="*/ 537586 w 547635"/>
                      <a:gd name="connsiteY9" fmla="*/ 60250 h 728465"/>
                      <a:gd name="connsiteX10" fmla="*/ 493830 w 547635"/>
                      <a:gd name="connsiteY10" fmla="*/ 13163 h 728465"/>
                      <a:gd name="connsiteX11" fmla="*/ 383298 w 547635"/>
                      <a:gd name="connsiteY11" fmla="*/ 58556 h 728465"/>
                      <a:gd name="connsiteX12" fmla="*/ 238461 w 547635"/>
                      <a:gd name="connsiteY12" fmla="*/ 6545 h 728465"/>
                      <a:gd name="connsiteX13" fmla="*/ 205561 w 547635"/>
                      <a:gd name="connsiteY13" fmla="*/ 0 h 728465"/>
                      <a:gd name="connsiteX14" fmla="*/ 184723 w 547635"/>
                      <a:gd name="connsiteY14" fmla="*/ 65923 h 728465"/>
                      <a:gd name="connsiteX15" fmla="*/ 129884 w 547635"/>
                      <a:gd name="connsiteY15" fmla="*/ 131622 h 728465"/>
                      <a:gd name="connsiteX16" fmla="*/ 47936 w 547635"/>
                      <a:gd name="connsiteY16" fmla="*/ 130184 h 728465"/>
                      <a:gd name="connsiteX17" fmla="*/ 4847 w 547635"/>
                      <a:gd name="connsiteY17" fmla="*/ 215822 h 728465"/>
                      <a:gd name="connsiteX18" fmla="*/ 0 w 547635"/>
                      <a:gd name="connsiteY18" fmla="*/ 427015 h 728465"/>
                      <a:gd name="connsiteX19" fmla="*/ 7118 w 547635"/>
                      <a:gd name="connsiteY19" fmla="*/ 725936 h 728465"/>
                      <a:gd name="connsiteX0" fmla="*/ 7118 w 547635"/>
                      <a:gd name="connsiteY0" fmla="*/ 725936 h 728465"/>
                      <a:gd name="connsiteX1" fmla="*/ 115556 w 547635"/>
                      <a:gd name="connsiteY1" fmla="*/ 728465 h 728465"/>
                      <a:gd name="connsiteX2" fmla="*/ 175846 w 547635"/>
                      <a:gd name="connsiteY2" fmla="*/ 678223 h 728465"/>
                      <a:gd name="connsiteX3" fmla="*/ 216039 w 547635"/>
                      <a:gd name="connsiteY3" fmla="*/ 653102 h 728465"/>
                      <a:gd name="connsiteX4" fmla="*/ 296426 w 547635"/>
                      <a:gd name="connsiteY4" fmla="*/ 592812 h 728465"/>
                      <a:gd name="connsiteX5" fmla="*/ 331595 w 547635"/>
                      <a:gd name="connsiteY5" fmla="*/ 502377 h 728465"/>
                      <a:gd name="connsiteX6" fmla="*/ 442127 w 547635"/>
                      <a:gd name="connsiteY6" fmla="*/ 396870 h 728465"/>
                      <a:gd name="connsiteX7" fmla="*/ 517490 w 547635"/>
                      <a:gd name="connsiteY7" fmla="*/ 331555 h 728465"/>
                      <a:gd name="connsiteX8" fmla="*/ 547635 w 547635"/>
                      <a:gd name="connsiteY8" fmla="*/ 170782 h 728465"/>
                      <a:gd name="connsiteX9" fmla="*/ 537586 w 547635"/>
                      <a:gd name="connsiteY9" fmla="*/ 60250 h 728465"/>
                      <a:gd name="connsiteX10" fmla="*/ 493830 w 547635"/>
                      <a:gd name="connsiteY10" fmla="*/ 13163 h 728465"/>
                      <a:gd name="connsiteX11" fmla="*/ 281283 w 547635"/>
                      <a:gd name="connsiteY11" fmla="*/ 101360 h 728465"/>
                      <a:gd name="connsiteX12" fmla="*/ 238461 w 547635"/>
                      <a:gd name="connsiteY12" fmla="*/ 6545 h 728465"/>
                      <a:gd name="connsiteX13" fmla="*/ 205561 w 547635"/>
                      <a:gd name="connsiteY13" fmla="*/ 0 h 728465"/>
                      <a:gd name="connsiteX14" fmla="*/ 184723 w 547635"/>
                      <a:gd name="connsiteY14" fmla="*/ 65923 h 728465"/>
                      <a:gd name="connsiteX15" fmla="*/ 129884 w 547635"/>
                      <a:gd name="connsiteY15" fmla="*/ 131622 h 728465"/>
                      <a:gd name="connsiteX16" fmla="*/ 47936 w 547635"/>
                      <a:gd name="connsiteY16" fmla="*/ 130184 h 728465"/>
                      <a:gd name="connsiteX17" fmla="*/ 4847 w 547635"/>
                      <a:gd name="connsiteY17" fmla="*/ 215822 h 728465"/>
                      <a:gd name="connsiteX18" fmla="*/ 0 w 547635"/>
                      <a:gd name="connsiteY18" fmla="*/ 427015 h 728465"/>
                      <a:gd name="connsiteX19" fmla="*/ 7118 w 547635"/>
                      <a:gd name="connsiteY19" fmla="*/ 725936 h 728465"/>
                      <a:gd name="connsiteX0" fmla="*/ 7118 w 547635"/>
                      <a:gd name="connsiteY0" fmla="*/ 725936 h 728465"/>
                      <a:gd name="connsiteX1" fmla="*/ 115556 w 547635"/>
                      <a:gd name="connsiteY1" fmla="*/ 728465 h 728465"/>
                      <a:gd name="connsiteX2" fmla="*/ 175846 w 547635"/>
                      <a:gd name="connsiteY2" fmla="*/ 678223 h 728465"/>
                      <a:gd name="connsiteX3" fmla="*/ 216039 w 547635"/>
                      <a:gd name="connsiteY3" fmla="*/ 653102 h 728465"/>
                      <a:gd name="connsiteX4" fmla="*/ 296426 w 547635"/>
                      <a:gd name="connsiteY4" fmla="*/ 592812 h 728465"/>
                      <a:gd name="connsiteX5" fmla="*/ 331595 w 547635"/>
                      <a:gd name="connsiteY5" fmla="*/ 502377 h 728465"/>
                      <a:gd name="connsiteX6" fmla="*/ 442127 w 547635"/>
                      <a:gd name="connsiteY6" fmla="*/ 396870 h 728465"/>
                      <a:gd name="connsiteX7" fmla="*/ 517490 w 547635"/>
                      <a:gd name="connsiteY7" fmla="*/ 331555 h 728465"/>
                      <a:gd name="connsiteX8" fmla="*/ 547635 w 547635"/>
                      <a:gd name="connsiteY8" fmla="*/ 170782 h 728465"/>
                      <a:gd name="connsiteX9" fmla="*/ 537586 w 547635"/>
                      <a:gd name="connsiteY9" fmla="*/ 60250 h 728465"/>
                      <a:gd name="connsiteX10" fmla="*/ 493830 w 547635"/>
                      <a:gd name="connsiteY10" fmla="*/ 13163 h 728465"/>
                      <a:gd name="connsiteX11" fmla="*/ 408017 w 547635"/>
                      <a:gd name="connsiteY11" fmla="*/ 46068 h 728465"/>
                      <a:gd name="connsiteX12" fmla="*/ 281283 w 547635"/>
                      <a:gd name="connsiteY12" fmla="*/ 101360 h 728465"/>
                      <a:gd name="connsiteX13" fmla="*/ 238461 w 547635"/>
                      <a:gd name="connsiteY13" fmla="*/ 6545 h 728465"/>
                      <a:gd name="connsiteX14" fmla="*/ 205561 w 547635"/>
                      <a:gd name="connsiteY14" fmla="*/ 0 h 728465"/>
                      <a:gd name="connsiteX15" fmla="*/ 184723 w 547635"/>
                      <a:gd name="connsiteY15" fmla="*/ 65923 h 728465"/>
                      <a:gd name="connsiteX16" fmla="*/ 129884 w 547635"/>
                      <a:gd name="connsiteY16" fmla="*/ 131622 h 728465"/>
                      <a:gd name="connsiteX17" fmla="*/ 47936 w 547635"/>
                      <a:gd name="connsiteY17" fmla="*/ 130184 h 728465"/>
                      <a:gd name="connsiteX18" fmla="*/ 4847 w 547635"/>
                      <a:gd name="connsiteY18" fmla="*/ 215822 h 728465"/>
                      <a:gd name="connsiteX19" fmla="*/ 0 w 547635"/>
                      <a:gd name="connsiteY19" fmla="*/ 427015 h 728465"/>
                      <a:gd name="connsiteX20" fmla="*/ 7118 w 547635"/>
                      <a:gd name="connsiteY20" fmla="*/ 725936 h 728465"/>
                      <a:gd name="connsiteX0" fmla="*/ 7118 w 547635"/>
                      <a:gd name="connsiteY0" fmla="*/ 725936 h 728465"/>
                      <a:gd name="connsiteX1" fmla="*/ 115556 w 547635"/>
                      <a:gd name="connsiteY1" fmla="*/ 728465 h 728465"/>
                      <a:gd name="connsiteX2" fmla="*/ 175846 w 547635"/>
                      <a:gd name="connsiteY2" fmla="*/ 678223 h 728465"/>
                      <a:gd name="connsiteX3" fmla="*/ 216039 w 547635"/>
                      <a:gd name="connsiteY3" fmla="*/ 653102 h 728465"/>
                      <a:gd name="connsiteX4" fmla="*/ 296426 w 547635"/>
                      <a:gd name="connsiteY4" fmla="*/ 592812 h 728465"/>
                      <a:gd name="connsiteX5" fmla="*/ 331595 w 547635"/>
                      <a:gd name="connsiteY5" fmla="*/ 502377 h 728465"/>
                      <a:gd name="connsiteX6" fmla="*/ 442127 w 547635"/>
                      <a:gd name="connsiteY6" fmla="*/ 396870 h 728465"/>
                      <a:gd name="connsiteX7" fmla="*/ 517490 w 547635"/>
                      <a:gd name="connsiteY7" fmla="*/ 331555 h 728465"/>
                      <a:gd name="connsiteX8" fmla="*/ 547635 w 547635"/>
                      <a:gd name="connsiteY8" fmla="*/ 170782 h 728465"/>
                      <a:gd name="connsiteX9" fmla="*/ 537586 w 547635"/>
                      <a:gd name="connsiteY9" fmla="*/ 60250 h 728465"/>
                      <a:gd name="connsiteX10" fmla="*/ 493830 w 547635"/>
                      <a:gd name="connsiteY10" fmla="*/ 13163 h 728465"/>
                      <a:gd name="connsiteX11" fmla="*/ 371819 w 547635"/>
                      <a:gd name="connsiteY11" fmla="*/ 98750 h 728465"/>
                      <a:gd name="connsiteX12" fmla="*/ 281283 w 547635"/>
                      <a:gd name="connsiteY12" fmla="*/ 101360 h 728465"/>
                      <a:gd name="connsiteX13" fmla="*/ 238461 w 547635"/>
                      <a:gd name="connsiteY13" fmla="*/ 6545 h 728465"/>
                      <a:gd name="connsiteX14" fmla="*/ 205561 w 547635"/>
                      <a:gd name="connsiteY14" fmla="*/ 0 h 728465"/>
                      <a:gd name="connsiteX15" fmla="*/ 184723 w 547635"/>
                      <a:gd name="connsiteY15" fmla="*/ 65923 h 728465"/>
                      <a:gd name="connsiteX16" fmla="*/ 129884 w 547635"/>
                      <a:gd name="connsiteY16" fmla="*/ 131622 h 728465"/>
                      <a:gd name="connsiteX17" fmla="*/ 47936 w 547635"/>
                      <a:gd name="connsiteY17" fmla="*/ 130184 h 728465"/>
                      <a:gd name="connsiteX18" fmla="*/ 4847 w 547635"/>
                      <a:gd name="connsiteY18" fmla="*/ 215822 h 728465"/>
                      <a:gd name="connsiteX19" fmla="*/ 0 w 547635"/>
                      <a:gd name="connsiteY19" fmla="*/ 427015 h 728465"/>
                      <a:gd name="connsiteX20" fmla="*/ 7118 w 547635"/>
                      <a:gd name="connsiteY20" fmla="*/ 725936 h 728465"/>
                      <a:gd name="connsiteX0" fmla="*/ 7118 w 547635"/>
                      <a:gd name="connsiteY0" fmla="*/ 725936 h 728465"/>
                      <a:gd name="connsiteX1" fmla="*/ 115556 w 547635"/>
                      <a:gd name="connsiteY1" fmla="*/ 728465 h 728465"/>
                      <a:gd name="connsiteX2" fmla="*/ 175846 w 547635"/>
                      <a:gd name="connsiteY2" fmla="*/ 678223 h 728465"/>
                      <a:gd name="connsiteX3" fmla="*/ 216039 w 547635"/>
                      <a:gd name="connsiteY3" fmla="*/ 653102 h 728465"/>
                      <a:gd name="connsiteX4" fmla="*/ 296426 w 547635"/>
                      <a:gd name="connsiteY4" fmla="*/ 592812 h 728465"/>
                      <a:gd name="connsiteX5" fmla="*/ 331595 w 547635"/>
                      <a:gd name="connsiteY5" fmla="*/ 502377 h 728465"/>
                      <a:gd name="connsiteX6" fmla="*/ 442127 w 547635"/>
                      <a:gd name="connsiteY6" fmla="*/ 396870 h 728465"/>
                      <a:gd name="connsiteX7" fmla="*/ 517490 w 547635"/>
                      <a:gd name="connsiteY7" fmla="*/ 331555 h 728465"/>
                      <a:gd name="connsiteX8" fmla="*/ 547635 w 547635"/>
                      <a:gd name="connsiteY8" fmla="*/ 170782 h 728465"/>
                      <a:gd name="connsiteX9" fmla="*/ 537586 w 547635"/>
                      <a:gd name="connsiteY9" fmla="*/ 60250 h 728465"/>
                      <a:gd name="connsiteX10" fmla="*/ 493830 w 547635"/>
                      <a:gd name="connsiteY10" fmla="*/ 13163 h 728465"/>
                      <a:gd name="connsiteX11" fmla="*/ 437631 w 547635"/>
                      <a:gd name="connsiteY11" fmla="*/ 52648 h 728465"/>
                      <a:gd name="connsiteX12" fmla="*/ 371819 w 547635"/>
                      <a:gd name="connsiteY12" fmla="*/ 98750 h 728465"/>
                      <a:gd name="connsiteX13" fmla="*/ 281283 w 547635"/>
                      <a:gd name="connsiteY13" fmla="*/ 101360 h 728465"/>
                      <a:gd name="connsiteX14" fmla="*/ 238461 w 547635"/>
                      <a:gd name="connsiteY14" fmla="*/ 6545 h 728465"/>
                      <a:gd name="connsiteX15" fmla="*/ 205561 w 547635"/>
                      <a:gd name="connsiteY15" fmla="*/ 0 h 728465"/>
                      <a:gd name="connsiteX16" fmla="*/ 184723 w 547635"/>
                      <a:gd name="connsiteY16" fmla="*/ 65923 h 728465"/>
                      <a:gd name="connsiteX17" fmla="*/ 129884 w 547635"/>
                      <a:gd name="connsiteY17" fmla="*/ 131622 h 728465"/>
                      <a:gd name="connsiteX18" fmla="*/ 47936 w 547635"/>
                      <a:gd name="connsiteY18" fmla="*/ 130184 h 728465"/>
                      <a:gd name="connsiteX19" fmla="*/ 4847 w 547635"/>
                      <a:gd name="connsiteY19" fmla="*/ 215822 h 728465"/>
                      <a:gd name="connsiteX20" fmla="*/ 0 w 547635"/>
                      <a:gd name="connsiteY20" fmla="*/ 427015 h 728465"/>
                      <a:gd name="connsiteX21" fmla="*/ 7118 w 547635"/>
                      <a:gd name="connsiteY21" fmla="*/ 725936 h 728465"/>
                      <a:gd name="connsiteX0" fmla="*/ 7118 w 547635"/>
                      <a:gd name="connsiteY0" fmla="*/ 725936 h 728465"/>
                      <a:gd name="connsiteX1" fmla="*/ 115556 w 547635"/>
                      <a:gd name="connsiteY1" fmla="*/ 728465 h 728465"/>
                      <a:gd name="connsiteX2" fmla="*/ 175846 w 547635"/>
                      <a:gd name="connsiteY2" fmla="*/ 678223 h 728465"/>
                      <a:gd name="connsiteX3" fmla="*/ 216039 w 547635"/>
                      <a:gd name="connsiteY3" fmla="*/ 653102 h 728465"/>
                      <a:gd name="connsiteX4" fmla="*/ 296426 w 547635"/>
                      <a:gd name="connsiteY4" fmla="*/ 592812 h 728465"/>
                      <a:gd name="connsiteX5" fmla="*/ 331595 w 547635"/>
                      <a:gd name="connsiteY5" fmla="*/ 502377 h 728465"/>
                      <a:gd name="connsiteX6" fmla="*/ 442127 w 547635"/>
                      <a:gd name="connsiteY6" fmla="*/ 396870 h 728465"/>
                      <a:gd name="connsiteX7" fmla="*/ 517490 w 547635"/>
                      <a:gd name="connsiteY7" fmla="*/ 331555 h 728465"/>
                      <a:gd name="connsiteX8" fmla="*/ 547635 w 547635"/>
                      <a:gd name="connsiteY8" fmla="*/ 170782 h 728465"/>
                      <a:gd name="connsiteX9" fmla="*/ 537586 w 547635"/>
                      <a:gd name="connsiteY9" fmla="*/ 60250 h 728465"/>
                      <a:gd name="connsiteX10" fmla="*/ 493830 w 547635"/>
                      <a:gd name="connsiteY10" fmla="*/ 13163 h 728465"/>
                      <a:gd name="connsiteX11" fmla="*/ 431049 w 547635"/>
                      <a:gd name="connsiteY11" fmla="*/ 92194 h 728465"/>
                      <a:gd name="connsiteX12" fmla="*/ 371819 w 547635"/>
                      <a:gd name="connsiteY12" fmla="*/ 98750 h 728465"/>
                      <a:gd name="connsiteX13" fmla="*/ 281283 w 547635"/>
                      <a:gd name="connsiteY13" fmla="*/ 101360 h 728465"/>
                      <a:gd name="connsiteX14" fmla="*/ 238461 w 547635"/>
                      <a:gd name="connsiteY14" fmla="*/ 6545 h 728465"/>
                      <a:gd name="connsiteX15" fmla="*/ 205561 w 547635"/>
                      <a:gd name="connsiteY15" fmla="*/ 0 h 728465"/>
                      <a:gd name="connsiteX16" fmla="*/ 184723 w 547635"/>
                      <a:gd name="connsiteY16" fmla="*/ 65923 h 728465"/>
                      <a:gd name="connsiteX17" fmla="*/ 129884 w 547635"/>
                      <a:gd name="connsiteY17" fmla="*/ 131622 h 728465"/>
                      <a:gd name="connsiteX18" fmla="*/ 47936 w 547635"/>
                      <a:gd name="connsiteY18" fmla="*/ 130184 h 728465"/>
                      <a:gd name="connsiteX19" fmla="*/ 4847 w 547635"/>
                      <a:gd name="connsiteY19" fmla="*/ 215822 h 728465"/>
                      <a:gd name="connsiteX20" fmla="*/ 0 w 547635"/>
                      <a:gd name="connsiteY20" fmla="*/ 427015 h 728465"/>
                      <a:gd name="connsiteX21" fmla="*/ 7118 w 547635"/>
                      <a:gd name="connsiteY21" fmla="*/ 725936 h 728465"/>
                      <a:gd name="connsiteX0" fmla="*/ 7118 w 547635"/>
                      <a:gd name="connsiteY0" fmla="*/ 725936 h 728465"/>
                      <a:gd name="connsiteX1" fmla="*/ 115556 w 547635"/>
                      <a:gd name="connsiteY1" fmla="*/ 728465 h 728465"/>
                      <a:gd name="connsiteX2" fmla="*/ 175846 w 547635"/>
                      <a:gd name="connsiteY2" fmla="*/ 678223 h 728465"/>
                      <a:gd name="connsiteX3" fmla="*/ 216039 w 547635"/>
                      <a:gd name="connsiteY3" fmla="*/ 653102 h 728465"/>
                      <a:gd name="connsiteX4" fmla="*/ 296426 w 547635"/>
                      <a:gd name="connsiteY4" fmla="*/ 592812 h 728465"/>
                      <a:gd name="connsiteX5" fmla="*/ 331595 w 547635"/>
                      <a:gd name="connsiteY5" fmla="*/ 502377 h 728465"/>
                      <a:gd name="connsiteX6" fmla="*/ 442127 w 547635"/>
                      <a:gd name="connsiteY6" fmla="*/ 396870 h 728465"/>
                      <a:gd name="connsiteX7" fmla="*/ 517490 w 547635"/>
                      <a:gd name="connsiteY7" fmla="*/ 331555 h 728465"/>
                      <a:gd name="connsiteX8" fmla="*/ 547635 w 547635"/>
                      <a:gd name="connsiteY8" fmla="*/ 170782 h 728465"/>
                      <a:gd name="connsiteX9" fmla="*/ 537586 w 547635"/>
                      <a:gd name="connsiteY9" fmla="*/ 60250 h 728465"/>
                      <a:gd name="connsiteX10" fmla="*/ 503703 w 547635"/>
                      <a:gd name="connsiteY10" fmla="*/ 92194 h 728465"/>
                      <a:gd name="connsiteX11" fmla="*/ 431049 w 547635"/>
                      <a:gd name="connsiteY11" fmla="*/ 92194 h 728465"/>
                      <a:gd name="connsiteX12" fmla="*/ 371819 w 547635"/>
                      <a:gd name="connsiteY12" fmla="*/ 98750 h 728465"/>
                      <a:gd name="connsiteX13" fmla="*/ 281283 w 547635"/>
                      <a:gd name="connsiteY13" fmla="*/ 101360 h 728465"/>
                      <a:gd name="connsiteX14" fmla="*/ 238461 w 547635"/>
                      <a:gd name="connsiteY14" fmla="*/ 6545 h 728465"/>
                      <a:gd name="connsiteX15" fmla="*/ 205561 w 547635"/>
                      <a:gd name="connsiteY15" fmla="*/ 0 h 728465"/>
                      <a:gd name="connsiteX16" fmla="*/ 184723 w 547635"/>
                      <a:gd name="connsiteY16" fmla="*/ 65923 h 728465"/>
                      <a:gd name="connsiteX17" fmla="*/ 129884 w 547635"/>
                      <a:gd name="connsiteY17" fmla="*/ 131622 h 728465"/>
                      <a:gd name="connsiteX18" fmla="*/ 47936 w 547635"/>
                      <a:gd name="connsiteY18" fmla="*/ 130184 h 728465"/>
                      <a:gd name="connsiteX19" fmla="*/ 4847 w 547635"/>
                      <a:gd name="connsiteY19" fmla="*/ 215822 h 728465"/>
                      <a:gd name="connsiteX20" fmla="*/ 0 w 547635"/>
                      <a:gd name="connsiteY20" fmla="*/ 427015 h 728465"/>
                      <a:gd name="connsiteX21" fmla="*/ 7118 w 547635"/>
                      <a:gd name="connsiteY21" fmla="*/ 725936 h 728465"/>
                      <a:gd name="connsiteX0" fmla="*/ 7118 w 547635"/>
                      <a:gd name="connsiteY0" fmla="*/ 725936 h 728465"/>
                      <a:gd name="connsiteX1" fmla="*/ 115556 w 547635"/>
                      <a:gd name="connsiteY1" fmla="*/ 728465 h 728465"/>
                      <a:gd name="connsiteX2" fmla="*/ 175846 w 547635"/>
                      <a:gd name="connsiteY2" fmla="*/ 678223 h 728465"/>
                      <a:gd name="connsiteX3" fmla="*/ 216039 w 547635"/>
                      <a:gd name="connsiteY3" fmla="*/ 653102 h 728465"/>
                      <a:gd name="connsiteX4" fmla="*/ 296426 w 547635"/>
                      <a:gd name="connsiteY4" fmla="*/ 592812 h 728465"/>
                      <a:gd name="connsiteX5" fmla="*/ 331595 w 547635"/>
                      <a:gd name="connsiteY5" fmla="*/ 502377 h 728465"/>
                      <a:gd name="connsiteX6" fmla="*/ 442127 w 547635"/>
                      <a:gd name="connsiteY6" fmla="*/ 396870 h 728465"/>
                      <a:gd name="connsiteX7" fmla="*/ 517490 w 547635"/>
                      <a:gd name="connsiteY7" fmla="*/ 331555 h 728465"/>
                      <a:gd name="connsiteX8" fmla="*/ 547635 w 547635"/>
                      <a:gd name="connsiteY8" fmla="*/ 170782 h 728465"/>
                      <a:gd name="connsiteX9" fmla="*/ 527713 w 547635"/>
                      <a:gd name="connsiteY9" fmla="*/ 135981 h 728465"/>
                      <a:gd name="connsiteX10" fmla="*/ 503703 w 547635"/>
                      <a:gd name="connsiteY10" fmla="*/ 92194 h 728465"/>
                      <a:gd name="connsiteX11" fmla="*/ 431049 w 547635"/>
                      <a:gd name="connsiteY11" fmla="*/ 92194 h 728465"/>
                      <a:gd name="connsiteX12" fmla="*/ 371819 w 547635"/>
                      <a:gd name="connsiteY12" fmla="*/ 98750 h 728465"/>
                      <a:gd name="connsiteX13" fmla="*/ 281283 w 547635"/>
                      <a:gd name="connsiteY13" fmla="*/ 101360 h 728465"/>
                      <a:gd name="connsiteX14" fmla="*/ 238461 w 547635"/>
                      <a:gd name="connsiteY14" fmla="*/ 6545 h 728465"/>
                      <a:gd name="connsiteX15" fmla="*/ 205561 w 547635"/>
                      <a:gd name="connsiteY15" fmla="*/ 0 h 728465"/>
                      <a:gd name="connsiteX16" fmla="*/ 184723 w 547635"/>
                      <a:gd name="connsiteY16" fmla="*/ 65923 h 728465"/>
                      <a:gd name="connsiteX17" fmla="*/ 129884 w 547635"/>
                      <a:gd name="connsiteY17" fmla="*/ 131622 h 728465"/>
                      <a:gd name="connsiteX18" fmla="*/ 47936 w 547635"/>
                      <a:gd name="connsiteY18" fmla="*/ 130184 h 728465"/>
                      <a:gd name="connsiteX19" fmla="*/ 4847 w 547635"/>
                      <a:gd name="connsiteY19" fmla="*/ 215822 h 728465"/>
                      <a:gd name="connsiteX20" fmla="*/ 0 w 547635"/>
                      <a:gd name="connsiteY20" fmla="*/ 427015 h 728465"/>
                      <a:gd name="connsiteX21" fmla="*/ 7118 w 547635"/>
                      <a:gd name="connsiteY21" fmla="*/ 725936 h 728465"/>
                      <a:gd name="connsiteX0" fmla="*/ 7118 w 531180"/>
                      <a:gd name="connsiteY0" fmla="*/ 725936 h 728465"/>
                      <a:gd name="connsiteX1" fmla="*/ 115556 w 531180"/>
                      <a:gd name="connsiteY1" fmla="*/ 728465 h 728465"/>
                      <a:gd name="connsiteX2" fmla="*/ 175846 w 531180"/>
                      <a:gd name="connsiteY2" fmla="*/ 678223 h 728465"/>
                      <a:gd name="connsiteX3" fmla="*/ 216039 w 531180"/>
                      <a:gd name="connsiteY3" fmla="*/ 653102 h 728465"/>
                      <a:gd name="connsiteX4" fmla="*/ 296426 w 531180"/>
                      <a:gd name="connsiteY4" fmla="*/ 592812 h 728465"/>
                      <a:gd name="connsiteX5" fmla="*/ 331595 w 531180"/>
                      <a:gd name="connsiteY5" fmla="*/ 502377 h 728465"/>
                      <a:gd name="connsiteX6" fmla="*/ 442127 w 531180"/>
                      <a:gd name="connsiteY6" fmla="*/ 396870 h 728465"/>
                      <a:gd name="connsiteX7" fmla="*/ 517490 w 531180"/>
                      <a:gd name="connsiteY7" fmla="*/ 331555 h 728465"/>
                      <a:gd name="connsiteX8" fmla="*/ 531180 w 531180"/>
                      <a:gd name="connsiteY8" fmla="*/ 200850 h 728465"/>
                      <a:gd name="connsiteX9" fmla="*/ 527713 w 531180"/>
                      <a:gd name="connsiteY9" fmla="*/ 135981 h 728465"/>
                      <a:gd name="connsiteX10" fmla="*/ 503703 w 531180"/>
                      <a:gd name="connsiteY10" fmla="*/ 92194 h 728465"/>
                      <a:gd name="connsiteX11" fmla="*/ 431049 w 531180"/>
                      <a:gd name="connsiteY11" fmla="*/ 92194 h 728465"/>
                      <a:gd name="connsiteX12" fmla="*/ 371819 w 531180"/>
                      <a:gd name="connsiteY12" fmla="*/ 98750 h 728465"/>
                      <a:gd name="connsiteX13" fmla="*/ 281283 w 531180"/>
                      <a:gd name="connsiteY13" fmla="*/ 101360 h 728465"/>
                      <a:gd name="connsiteX14" fmla="*/ 238461 w 531180"/>
                      <a:gd name="connsiteY14" fmla="*/ 6545 h 728465"/>
                      <a:gd name="connsiteX15" fmla="*/ 205561 w 531180"/>
                      <a:gd name="connsiteY15" fmla="*/ 0 h 728465"/>
                      <a:gd name="connsiteX16" fmla="*/ 184723 w 531180"/>
                      <a:gd name="connsiteY16" fmla="*/ 65923 h 728465"/>
                      <a:gd name="connsiteX17" fmla="*/ 129884 w 531180"/>
                      <a:gd name="connsiteY17" fmla="*/ 131622 h 728465"/>
                      <a:gd name="connsiteX18" fmla="*/ 47936 w 531180"/>
                      <a:gd name="connsiteY18" fmla="*/ 130184 h 728465"/>
                      <a:gd name="connsiteX19" fmla="*/ 4847 w 531180"/>
                      <a:gd name="connsiteY19" fmla="*/ 215822 h 728465"/>
                      <a:gd name="connsiteX20" fmla="*/ 0 w 531180"/>
                      <a:gd name="connsiteY20" fmla="*/ 427015 h 728465"/>
                      <a:gd name="connsiteX21" fmla="*/ 7118 w 531180"/>
                      <a:gd name="connsiteY21" fmla="*/ 725936 h 728465"/>
                      <a:gd name="connsiteX0" fmla="*/ 7118 w 531180"/>
                      <a:gd name="connsiteY0" fmla="*/ 725936 h 728465"/>
                      <a:gd name="connsiteX1" fmla="*/ 115556 w 531180"/>
                      <a:gd name="connsiteY1" fmla="*/ 728465 h 728465"/>
                      <a:gd name="connsiteX2" fmla="*/ 175846 w 531180"/>
                      <a:gd name="connsiteY2" fmla="*/ 678223 h 728465"/>
                      <a:gd name="connsiteX3" fmla="*/ 216039 w 531180"/>
                      <a:gd name="connsiteY3" fmla="*/ 653102 h 728465"/>
                      <a:gd name="connsiteX4" fmla="*/ 296426 w 531180"/>
                      <a:gd name="connsiteY4" fmla="*/ 592812 h 728465"/>
                      <a:gd name="connsiteX5" fmla="*/ 331595 w 531180"/>
                      <a:gd name="connsiteY5" fmla="*/ 502377 h 728465"/>
                      <a:gd name="connsiteX6" fmla="*/ 442127 w 531180"/>
                      <a:gd name="connsiteY6" fmla="*/ 396870 h 728465"/>
                      <a:gd name="connsiteX7" fmla="*/ 483805 w 531180"/>
                      <a:gd name="connsiteY7" fmla="*/ 328262 h 728465"/>
                      <a:gd name="connsiteX8" fmla="*/ 531180 w 531180"/>
                      <a:gd name="connsiteY8" fmla="*/ 200850 h 728465"/>
                      <a:gd name="connsiteX9" fmla="*/ 527713 w 531180"/>
                      <a:gd name="connsiteY9" fmla="*/ 135981 h 728465"/>
                      <a:gd name="connsiteX10" fmla="*/ 503703 w 531180"/>
                      <a:gd name="connsiteY10" fmla="*/ 92194 h 728465"/>
                      <a:gd name="connsiteX11" fmla="*/ 431049 w 531180"/>
                      <a:gd name="connsiteY11" fmla="*/ 92194 h 728465"/>
                      <a:gd name="connsiteX12" fmla="*/ 371819 w 531180"/>
                      <a:gd name="connsiteY12" fmla="*/ 98750 h 728465"/>
                      <a:gd name="connsiteX13" fmla="*/ 281283 w 531180"/>
                      <a:gd name="connsiteY13" fmla="*/ 101360 h 728465"/>
                      <a:gd name="connsiteX14" fmla="*/ 238461 w 531180"/>
                      <a:gd name="connsiteY14" fmla="*/ 6545 h 728465"/>
                      <a:gd name="connsiteX15" fmla="*/ 205561 w 531180"/>
                      <a:gd name="connsiteY15" fmla="*/ 0 h 728465"/>
                      <a:gd name="connsiteX16" fmla="*/ 184723 w 531180"/>
                      <a:gd name="connsiteY16" fmla="*/ 65923 h 728465"/>
                      <a:gd name="connsiteX17" fmla="*/ 129884 w 531180"/>
                      <a:gd name="connsiteY17" fmla="*/ 131622 h 728465"/>
                      <a:gd name="connsiteX18" fmla="*/ 47936 w 531180"/>
                      <a:gd name="connsiteY18" fmla="*/ 130184 h 728465"/>
                      <a:gd name="connsiteX19" fmla="*/ 4847 w 531180"/>
                      <a:gd name="connsiteY19" fmla="*/ 215822 h 728465"/>
                      <a:gd name="connsiteX20" fmla="*/ 0 w 531180"/>
                      <a:gd name="connsiteY20" fmla="*/ 427015 h 728465"/>
                      <a:gd name="connsiteX21" fmla="*/ 7118 w 531180"/>
                      <a:gd name="connsiteY21" fmla="*/ 725936 h 728465"/>
                      <a:gd name="connsiteX0" fmla="*/ 7118 w 527713"/>
                      <a:gd name="connsiteY0" fmla="*/ 725936 h 728465"/>
                      <a:gd name="connsiteX1" fmla="*/ 115556 w 527713"/>
                      <a:gd name="connsiteY1" fmla="*/ 728465 h 728465"/>
                      <a:gd name="connsiteX2" fmla="*/ 175846 w 527713"/>
                      <a:gd name="connsiteY2" fmla="*/ 678223 h 728465"/>
                      <a:gd name="connsiteX3" fmla="*/ 216039 w 527713"/>
                      <a:gd name="connsiteY3" fmla="*/ 653102 h 728465"/>
                      <a:gd name="connsiteX4" fmla="*/ 296426 w 527713"/>
                      <a:gd name="connsiteY4" fmla="*/ 592812 h 728465"/>
                      <a:gd name="connsiteX5" fmla="*/ 331595 w 527713"/>
                      <a:gd name="connsiteY5" fmla="*/ 502377 h 728465"/>
                      <a:gd name="connsiteX6" fmla="*/ 442127 w 527713"/>
                      <a:gd name="connsiteY6" fmla="*/ 396870 h 728465"/>
                      <a:gd name="connsiteX7" fmla="*/ 483805 w 527713"/>
                      <a:gd name="connsiteY7" fmla="*/ 328262 h 728465"/>
                      <a:gd name="connsiteX8" fmla="*/ 518015 w 527713"/>
                      <a:gd name="connsiteY8" fmla="*/ 204143 h 728465"/>
                      <a:gd name="connsiteX9" fmla="*/ 527713 w 527713"/>
                      <a:gd name="connsiteY9" fmla="*/ 135981 h 728465"/>
                      <a:gd name="connsiteX10" fmla="*/ 503703 w 527713"/>
                      <a:gd name="connsiteY10" fmla="*/ 92194 h 728465"/>
                      <a:gd name="connsiteX11" fmla="*/ 431049 w 527713"/>
                      <a:gd name="connsiteY11" fmla="*/ 92194 h 728465"/>
                      <a:gd name="connsiteX12" fmla="*/ 371819 w 527713"/>
                      <a:gd name="connsiteY12" fmla="*/ 98750 h 728465"/>
                      <a:gd name="connsiteX13" fmla="*/ 281283 w 527713"/>
                      <a:gd name="connsiteY13" fmla="*/ 101360 h 728465"/>
                      <a:gd name="connsiteX14" fmla="*/ 238461 w 527713"/>
                      <a:gd name="connsiteY14" fmla="*/ 6545 h 728465"/>
                      <a:gd name="connsiteX15" fmla="*/ 205561 w 527713"/>
                      <a:gd name="connsiteY15" fmla="*/ 0 h 728465"/>
                      <a:gd name="connsiteX16" fmla="*/ 184723 w 527713"/>
                      <a:gd name="connsiteY16" fmla="*/ 65923 h 728465"/>
                      <a:gd name="connsiteX17" fmla="*/ 129884 w 527713"/>
                      <a:gd name="connsiteY17" fmla="*/ 131622 h 728465"/>
                      <a:gd name="connsiteX18" fmla="*/ 47936 w 527713"/>
                      <a:gd name="connsiteY18" fmla="*/ 130184 h 728465"/>
                      <a:gd name="connsiteX19" fmla="*/ 4847 w 527713"/>
                      <a:gd name="connsiteY19" fmla="*/ 215822 h 728465"/>
                      <a:gd name="connsiteX20" fmla="*/ 0 w 527713"/>
                      <a:gd name="connsiteY20" fmla="*/ 427015 h 728465"/>
                      <a:gd name="connsiteX21" fmla="*/ 7118 w 527713"/>
                      <a:gd name="connsiteY21" fmla="*/ 725936 h 728465"/>
                      <a:gd name="connsiteX0" fmla="*/ 7118 w 527713"/>
                      <a:gd name="connsiteY0" fmla="*/ 725936 h 728465"/>
                      <a:gd name="connsiteX1" fmla="*/ 115556 w 527713"/>
                      <a:gd name="connsiteY1" fmla="*/ 728465 h 728465"/>
                      <a:gd name="connsiteX2" fmla="*/ 175846 w 527713"/>
                      <a:gd name="connsiteY2" fmla="*/ 678223 h 728465"/>
                      <a:gd name="connsiteX3" fmla="*/ 216039 w 527713"/>
                      <a:gd name="connsiteY3" fmla="*/ 653102 h 728465"/>
                      <a:gd name="connsiteX4" fmla="*/ 296426 w 527713"/>
                      <a:gd name="connsiteY4" fmla="*/ 592812 h 728465"/>
                      <a:gd name="connsiteX5" fmla="*/ 331595 w 527713"/>
                      <a:gd name="connsiteY5" fmla="*/ 502377 h 728465"/>
                      <a:gd name="connsiteX6" fmla="*/ 442127 w 527713"/>
                      <a:gd name="connsiteY6" fmla="*/ 396870 h 728465"/>
                      <a:gd name="connsiteX7" fmla="*/ 483805 w 527713"/>
                      <a:gd name="connsiteY7" fmla="*/ 328262 h 728465"/>
                      <a:gd name="connsiteX8" fmla="*/ 518015 w 527713"/>
                      <a:gd name="connsiteY8" fmla="*/ 204143 h 728465"/>
                      <a:gd name="connsiteX9" fmla="*/ 527713 w 527713"/>
                      <a:gd name="connsiteY9" fmla="*/ 135981 h 728465"/>
                      <a:gd name="connsiteX10" fmla="*/ 503703 w 527713"/>
                      <a:gd name="connsiteY10" fmla="*/ 92194 h 728465"/>
                      <a:gd name="connsiteX11" fmla="*/ 431049 w 527713"/>
                      <a:gd name="connsiteY11" fmla="*/ 92194 h 728465"/>
                      <a:gd name="connsiteX12" fmla="*/ 371819 w 527713"/>
                      <a:gd name="connsiteY12" fmla="*/ 98750 h 728465"/>
                      <a:gd name="connsiteX13" fmla="*/ 281283 w 527713"/>
                      <a:gd name="connsiteY13" fmla="*/ 101360 h 728465"/>
                      <a:gd name="connsiteX14" fmla="*/ 238461 w 527713"/>
                      <a:gd name="connsiteY14" fmla="*/ 6545 h 728465"/>
                      <a:gd name="connsiteX15" fmla="*/ 205561 w 527713"/>
                      <a:gd name="connsiteY15" fmla="*/ 0 h 728465"/>
                      <a:gd name="connsiteX16" fmla="*/ 184723 w 527713"/>
                      <a:gd name="connsiteY16" fmla="*/ 65923 h 728465"/>
                      <a:gd name="connsiteX17" fmla="*/ 129884 w 527713"/>
                      <a:gd name="connsiteY17" fmla="*/ 131622 h 728465"/>
                      <a:gd name="connsiteX18" fmla="*/ 47936 w 527713"/>
                      <a:gd name="connsiteY18" fmla="*/ 130184 h 728465"/>
                      <a:gd name="connsiteX19" fmla="*/ 14728 w 527713"/>
                      <a:gd name="connsiteY19" fmla="*/ 232285 h 728465"/>
                      <a:gd name="connsiteX20" fmla="*/ 0 w 527713"/>
                      <a:gd name="connsiteY20" fmla="*/ 427015 h 728465"/>
                      <a:gd name="connsiteX21" fmla="*/ 7118 w 527713"/>
                      <a:gd name="connsiteY21" fmla="*/ 725936 h 728465"/>
                      <a:gd name="connsiteX0" fmla="*/ 0 w 520595"/>
                      <a:gd name="connsiteY0" fmla="*/ 725936 h 728465"/>
                      <a:gd name="connsiteX1" fmla="*/ 108438 w 520595"/>
                      <a:gd name="connsiteY1" fmla="*/ 728465 h 728465"/>
                      <a:gd name="connsiteX2" fmla="*/ 168728 w 520595"/>
                      <a:gd name="connsiteY2" fmla="*/ 678223 h 728465"/>
                      <a:gd name="connsiteX3" fmla="*/ 208921 w 520595"/>
                      <a:gd name="connsiteY3" fmla="*/ 653102 h 728465"/>
                      <a:gd name="connsiteX4" fmla="*/ 289308 w 520595"/>
                      <a:gd name="connsiteY4" fmla="*/ 592812 h 728465"/>
                      <a:gd name="connsiteX5" fmla="*/ 324477 w 520595"/>
                      <a:gd name="connsiteY5" fmla="*/ 502377 h 728465"/>
                      <a:gd name="connsiteX6" fmla="*/ 435009 w 520595"/>
                      <a:gd name="connsiteY6" fmla="*/ 396870 h 728465"/>
                      <a:gd name="connsiteX7" fmla="*/ 476687 w 520595"/>
                      <a:gd name="connsiteY7" fmla="*/ 328262 h 728465"/>
                      <a:gd name="connsiteX8" fmla="*/ 510897 w 520595"/>
                      <a:gd name="connsiteY8" fmla="*/ 204143 h 728465"/>
                      <a:gd name="connsiteX9" fmla="*/ 520595 w 520595"/>
                      <a:gd name="connsiteY9" fmla="*/ 135981 h 728465"/>
                      <a:gd name="connsiteX10" fmla="*/ 496585 w 520595"/>
                      <a:gd name="connsiteY10" fmla="*/ 92194 h 728465"/>
                      <a:gd name="connsiteX11" fmla="*/ 423931 w 520595"/>
                      <a:gd name="connsiteY11" fmla="*/ 92194 h 728465"/>
                      <a:gd name="connsiteX12" fmla="*/ 364701 w 520595"/>
                      <a:gd name="connsiteY12" fmla="*/ 98750 h 728465"/>
                      <a:gd name="connsiteX13" fmla="*/ 274165 w 520595"/>
                      <a:gd name="connsiteY13" fmla="*/ 101360 h 728465"/>
                      <a:gd name="connsiteX14" fmla="*/ 231343 w 520595"/>
                      <a:gd name="connsiteY14" fmla="*/ 6545 h 728465"/>
                      <a:gd name="connsiteX15" fmla="*/ 198443 w 520595"/>
                      <a:gd name="connsiteY15" fmla="*/ 0 h 728465"/>
                      <a:gd name="connsiteX16" fmla="*/ 177605 w 520595"/>
                      <a:gd name="connsiteY16" fmla="*/ 65923 h 728465"/>
                      <a:gd name="connsiteX17" fmla="*/ 122766 w 520595"/>
                      <a:gd name="connsiteY17" fmla="*/ 131622 h 728465"/>
                      <a:gd name="connsiteX18" fmla="*/ 40818 w 520595"/>
                      <a:gd name="connsiteY18" fmla="*/ 130184 h 728465"/>
                      <a:gd name="connsiteX19" fmla="*/ 7610 w 520595"/>
                      <a:gd name="connsiteY19" fmla="*/ 232285 h 728465"/>
                      <a:gd name="connsiteX20" fmla="*/ 6056 w 520595"/>
                      <a:gd name="connsiteY20" fmla="*/ 430307 h 728465"/>
                      <a:gd name="connsiteX21" fmla="*/ 0 w 520595"/>
                      <a:gd name="connsiteY21" fmla="*/ 725936 h 728465"/>
                      <a:gd name="connsiteX0" fmla="*/ 530 w 514539"/>
                      <a:gd name="connsiteY0" fmla="*/ 689718 h 728465"/>
                      <a:gd name="connsiteX1" fmla="*/ 102382 w 514539"/>
                      <a:gd name="connsiteY1" fmla="*/ 728465 h 728465"/>
                      <a:gd name="connsiteX2" fmla="*/ 162672 w 514539"/>
                      <a:gd name="connsiteY2" fmla="*/ 678223 h 728465"/>
                      <a:gd name="connsiteX3" fmla="*/ 202865 w 514539"/>
                      <a:gd name="connsiteY3" fmla="*/ 653102 h 728465"/>
                      <a:gd name="connsiteX4" fmla="*/ 283252 w 514539"/>
                      <a:gd name="connsiteY4" fmla="*/ 592812 h 728465"/>
                      <a:gd name="connsiteX5" fmla="*/ 318421 w 514539"/>
                      <a:gd name="connsiteY5" fmla="*/ 502377 h 728465"/>
                      <a:gd name="connsiteX6" fmla="*/ 428953 w 514539"/>
                      <a:gd name="connsiteY6" fmla="*/ 396870 h 728465"/>
                      <a:gd name="connsiteX7" fmla="*/ 470631 w 514539"/>
                      <a:gd name="connsiteY7" fmla="*/ 328262 h 728465"/>
                      <a:gd name="connsiteX8" fmla="*/ 504841 w 514539"/>
                      <a:gd name="connsiteY8" fmla="*/ 204143 h 728465"/>
                      <a:gd name="connsiteX9" fmla="*/ 514539 w 514539"/>
                      <a:gd name="connsiteY9" fmla="*/ 135981 h 728465"/>
                      <a:gd name="connsiteX10" fmla="*/ 490529 w 514539"/>
                      <a:gd name="connsiteY10" fmla="*/ 92194 h 728465"/>
                      <a:gd name="connsiteX11" fmla="*/ 417875 w 514539"/>
                      <a:gd name="connsiteY11" fmla="*/ 92194 h 728465"/>
                      <a:gd name="connsiteX12" fmla="*/ 358645 w 514539"/>
                      <a:gd name="connsiteY12" fmla="*/ 98750 h 728465"/>
                      <a:gd name="connsiteX13" fmla="*/ 268109 w 514539"/>
                      <a:gd name="connsiteY13" fmla="*/ 101360 h 728465"/>
                      <a:gd name="connsiteX14" fmla="*/ 225287 w 514539"/>
                      <a:gd name="connsiteY14" fmla="*/ 6545 h 728465"/>
                      <a:gd name="connsiteX15" fmla="*/ 192387 w 514539"/>
                      <a:gd name="connsiteY15" fmla="*/ 0 h 728465"/>
                      <a:gd name="connsiteX16" fmla="*/ 171549 w 514539"/>
                      <a:gd name="connsiteY16" fmla="*/ 65923 h 728465"/>
                      <a:gd name="connsiteX17" fmla="*/ 116710 w 514539"/>
                      <a:gd name="connsiteY17" fmla="*/ 131622 h 728465"/>
                      <a:gd name="connsiteX18" fmla="*/ 34762 w 514539"/>
                      <a:gd name="connsiteY18" fmla="*/ 130184 h 728465"/>
                      <a:gd name="connsiteX19" fmla="*/ 1554 w 514539"/>
                      <a:gd name="connsiteY19" fmla="*/ 232285 h 728465"/>
                      <a:gd name="connsiteX20" fmla="*/ 0 w 514539"/>
                      <a:gd name="connsiteY20" fmla="*/ 430307 h 728465"/>
                      <a:gd name="connsiteX21" fmla="*/ 530 w 514539"/>
                      <a:gd name="connsiteY21" fmla="*/ 689718 h 728465"/>
                      <a:gd name="connsiteX0" fmla="*/ 530 w 514539"/>
                      <a:gd name="connsiteY0" fmla="*/ 689718 h 721084"/>
                      <a:gd name="connsiteX1" fmla="*/ 92498 w 514539"/>
                      <a:gd name="connsiteY1" fmla="*/ 721084 h 721084"/>
                      <a:gd name="connsiteX2" fmla="*/ 162672 w 514539"/>
                      <a:gd name="connsiteY2" fmla="*/ 678223 h 721084"/>
                      <a:gd name="connsiteX3" fmla="*/ 202865 w 514539"/>
                      <a:gd name="connsiteY3" fmla="*/ 653102 h 721084"/>
                      <a:gd name="connsiteX4" fmla="*/ 283252 w 514539"/>
                      <a:gd name="connsiteY4" fmla="*/ 592812 h 721084"/>
                      <a:gd name="connsiteX5" fmla="*/ 318421 w 514539"/>
                      <a:gd name="connsiteY5" fmla="*/ 502377 h 721084"/>
                      <a:gd name="connsiteX6" fmla="*/ 428953 w 514539"/>
                      <a:gd name="connsiteY6" fmla="*/ 396870 h 721084"/>
                      <a:gd name="connsiteX7" fmla="*/ 470631 w 514539"/>
                      <a:gd name="connsiteY7" fmla="*/ 328262 h 721084"/>
                      <a:gd name="connsiteX8" fmla="*/ 504841 w 514539"/>
                      <a:gd name="connsiteY8" fmla="*/ 204143 h 721084"/>
                      <a:gd name="connsiteX9" fmla="*/ 514539 w 514539"/>
                      <a:gd name="connsiteY9" fmla="*/ 135981 h 721084"/>
                      <a:gd name="connsiteX10" fmla="*/ 490529 w 514539"/>
                      <a:gd name="connsiteY10" fmla="*/ 92194 h 721084"/>
                      <a:gd name="connsiteX11" fmla="*/ 417875 w 514539"/>
                      <a:gd name="connsiteY11" fmla="*/ 92194 h 721084"/>
                      <a:gd name="connsiteX12" fmla="*/ 358645 w 514539"/>
                      <a:gd name="connsiteY12" fmla="*/ 98750 h 721084"/>
                      <a:gd name="connsiteX13" fmla="*/ 268109 w 514539"/>
                      <a:gd name="connsiteY13" fmla="*/ 101360 h 721084"/>
                      <a:gd name="connsiteX14" fmla="*/ 225287 w 514539"/>
                      <a:gd name="connsiteY14" fmla="*/ 6545 h 721084"/>
                      <a:gd name="connsiteX15" fmla="*/ 192387 w 514539"/>
                      <a:gd name="connsiteY15" fmla="*/ 0 h 721084"/>
                      <a:gd name="connsiteX16" fmla="*/ 171549 w 514539"/>
                      <a:gd name="connsiteY16" fmla="*/ 65923 h 721084"/>
                      <a:gd name="connsiteX17" fmla="*/ 116710 w 514539"/>
                      <a:gd name="connsiteY17" fmla="*/ 131622 h 721084"/>
                      <a:gd name="connsiteX18" fmla="*/ 34762 w 514539"/>
                      <a:gd name="connsiteY18" fmla="*/ 130184 h 721084"/>
                      <a:gd name="connsiteX19" fmla="*/ 1554 w 514539"/>
                      <a:gd name="connsiteY19" fmla="*/ 232285 h 721084"/>
                      <a:gd name="connsiteX20" fmla="*/ 0 w 514539"/>
                      <a:gd name="connsiteY20" fmla="*/ 430307 h 721084"/>
                      <a:gd name="connsiteX21" fmla="*/ 530 w 514539"/>
                      <a:gd name="connsiteY21" fmla="*/ 689718 h 721084"/>
                      <a:gd name="connsiteX0" fmla="*/ 530 w 514539"/>
                      <a:gd name="connsiteY0" fmla="*/ 689718 h 721084"/>
                      <a:gd name="connsiteX1" fmla="*/ 92498 w 514539"/>
                      <a:gd name="connsiteY1" fmla="*/ 721084 h 721084"/>
                      <a:gd name="connsiteX2" fmla="*/ 165966 w 514539"/>
                      <a:gd name="connsiteY2" fmla="*/ 704242 h 721084"/>
                      <a:gd name="connsiteX3" fmla="*/ 202865 w 514539"/>
                      <a:gd name="connsiteY3" fmla="*/ 653102 h 721084"/>
                      <a:gd name="connsiteX4" fmla="*/ 283252 w 514539"/>
                      <a:gd name="connsiteY4" fmla="*/ 592812 h 721084"/>
                      <a:gd name="connsiteX5" fmla="*/ 318421 w 514539"/>
                      <a:gd name="connsiteY5" fmla="*/ 502377 h 721084"/>
                      <a:gd name="connsiteX6" fmla="*/ 428953 w 514539"/>
                      <a:gd name="connsiteY6" fmla="*/ 396870 h 721084"/>
                      <a:gd name="connsiteX7" fmla="*/ 470631 w 514539"/>
                      <a:gd name="connsiteY7" fmla="*/ 328262 h 721084"/>
                      <a:gd name="connsiteX8" fmla="*/ 504841 w 514539"/>
                      <a:gd name="connsiteY8" fmla="*/ 204143 h 721084"/>
                      <a:gd name="connsiteX9" fmla="*/ 514539 w 514539"/>
                      <a:gd name="connsiteY9" fmla="*/ 135981 h 721084"/>
                      <a:gd name="connsiteX10" fmla="*/ 490529 w 514539"/>
                      <a:gd name="connsiteY10" fmla="*/ 92194 h 721084"/>
                      <a:gd name="connsiteX11" fmla="*/ 417875 w 514539"/>
                      <a:gd name="connsiteY11" fmla="*/ 92194 h 721084"/>
                      <a:gd name="connsiteX12" fmla="*/ 358645 w 514539"/>
                      <a:gd name="connsiteY12" fmla="*/ 98750 h 721084"/>
                      <a:gd name="connsiteX13" fmla="*/ 268109 w 514539"/>
                      <a:gd name="connsiteY13" fmla="*/ 101360 h 721084"/>
                      <a:gd name="connsiteX14" fmla="*/ 225287 w 514539"/>
                      <a:gd name="connsiteY14" fmla="*/ 6545 h 721084"/>
                      <a:gd name="connsiteX15" fmla="*/ 192387 w 514539"/>
                      <a:gd name="connsiteY15" fmla="*/ 0 h 721084"/>
                      <a:gd name="connsiteX16" fmla="*/ 171549 w 514539"/>
                      <a:gd name="connsiteY16" fmla="*/ 65923 h 721084"/>
                      <a:gd name="connsiteX17" fmla="*/ 116710 w 514539"/>
                      <a:gd name="connsiteY17" fmla="*/ 131622 h 721084"/>
                      <a:gd name="connsiteX18" fmla="*/ 34762 w 514539"/>
                      <a:gd name="connsiteY18" fmla="*/ 130184 h 721084"/>
                      <a:gd name="connsiteX19" fmla="*/ 1554 w 514539"/>
                      <a:gd name="connsiteY19" fmla="*/ 232285 h 721084"/>
                      <a:gd name="connsiteX20" fmla="*/ 0 w 514539"/>
                      <a:gd name="connsiteY20" fmla="*/ 430307 h 721084"/>
                      <a:gd name="connsiteX21" fmla="*/ 530 w 514539"/>
                      <a:gd name="connsiteY21" fmla="*/ 689718 h 721084"/>
                      <a:gd name="connsiteX0" fmla="*/ 530 w 514539"/>
                      <a:gd name="connsiteY0" fmla="*/ 689718 h 721084"/>
                      <a:gd name="connsiteX1" fmla="*/ 92498 w 514539"/>
                      <a:gd name="connsiteY1" fmla="*/ 721084 h 721084"/>
                      <a:gd name="connsiteX2" fmla="*/ 165966 w 514539"/>
                      <a:gd name="connsiteY2" fmla="*/ 704242 h 721084"/>
                      <a:gd name="connsiteX3" fmla="*/ 186392 w 514539"/>
                      <a:gd name="connsiteY3" fmla="*/ 649812 h 721084"/>
                      <a:gd name="connsiteX4" fmla="*/ 283252 w 514539"/>
                      <a:gd name="connsiteY4" fmla="*/ 592812 h 721084"/>
                      <a:gd name="connsiteX5" fmla="*/ 318421 w 514539"/>
                      <a:gd name="connsiteY5" fmla="*/ 502377 h 721084"/>
                      <a:gd name="connsiteX6" fmla="*/ 428953 w 514539"/>
                      <a:gd name="connsiteY6" fmla="*/ 396870 h 721084"/>
                      <a:gd name="connsiteX7" fmla="*/ 470631 w 514539"/>
                      <a:gd name="connsiteY7" fmla="*/ 328262 h 721084"/>
                      <a:gd name="connsiteX8" fmla="*/ 504841 w 514539"/>
                      <a:gd name="connsiteY8" fmla="*/ 204143 h 721084"/>
                      <a:gd name="connsiteX9" fmla="*/ 514539 w 514539"/>
                      <a:gd name="connsiteY9" fmla="*/ 135981 h 721084"/>
                      <a:gd name="connsiteX10" fmla="*/ 490529 w 514539"/>
                      <a:gd name="connsiteY10" fmla="*/ 92194 h 721084"/>
                      <a:gd name="connsiteX11" fmla="*/ 417875 w 514539"/>
                      <a:gd name="connsiteY11" fmla="*/ 92194 h 721084"/>
                      <a:gd name="connsiteX12" fmla="*/ 358645 w 514539"/>
                      <a:gd name="connsiteY12" fmla="*/ 98750 h 721084"/>
                      <a:gd name="connsiteX13" fmla="*/ 268109 w 514539"/>
                      <a:gd name="connsiteY13" fmla="*/ 101360 h 721084"/>
                      <a:gd name="connsiteX14" fmla="*/ 225287 w 514539"/>
                      <a:gd name="connsiteY14" fmla="*/ 6545 h 721084"/>
                      <a:gd name="connsiteX15" fmla="*/ 192387 w 514539"/>
                      <a:gd name="connsiteY15" fmla="*/ 0 h 721084"/>
                      <a:gd name="connsiteX16" fmla="*/ 171549 w 514539"/>
                      <a:gd name="connsiteY16" fmla="*/ 65923 h 721084"/>
                      <a:gd name="connsiteX17" fmla="*/ 116710 w 514539"/>
                      <a:gd name="connsiteY17" fmla="*/ 131622 h 721084"/>
                      <a:gd name="connsiteX18" fmla="*/ 34762 w 514539"/>
                      <a:gd name="connsiteY18" fmla="*/ 130184 h 721084"/>
                      <a:gd name="connsiteX19" fmla="*/ 1554 w 514539"/>
                      <a:gd name="connsiteY19" fmla="*/ 232285 h 721084"/>
                      <a:gd name="connsiteX20" fmla="*/ 0 w 514539"/>
                      <a:gd name="connsiteY20" fmla="*/ 430307 h 721084"/>
                      <a:gd name="connsiteX21" fmla="*/ 530 w 514539"/>
                      <a:gd name="connsiteY21" fmla="*/ 689718 h 721084"/>
                      <a:gd name="connsiteX0" fmla="*/ 530 w 514539"/>
                      <a:gd name="connsiteY0" fmla="*/ 689718 h 721084"/>
                      <a:gd name="connsiteX1" fmla="*/ 92498 w 514539"/>
                      <a:gd name="connsiteY1" fmla="*/ 721084 h 721084"/>
                      <a:gd name="connsiteX2" fmla="*/ 165966 w 514539"/>
                      <a:gd name="connsiteY2" fmla="*/ 704242 h 721084"/>
                      <a:gd name="connsiteX3" fmla="*/ 186392 w 514539"/>
                      <a:gd name="connsiteY3" fmla="*/ 649812 h 721084"/>
                      <a:gd name="connsiteX4" fmla="*/ 263485 w 514539"/>
                      <a:gd name="connsiteY4" fmla="*/ 609266 h 721084"/>
                      <a:gd name="connsiteX5" fmla="*/ 318421 w 514539"/>
                      <a:gd name="connsiteY5" fmla="*/ 502377 h 721084"/>
                      <a:gd name="connsiteX6" fmla="*/ 428953 w 514539"/>
                      <a:gd name="connsiteY6" fmla="*/ 396870 h 721084"/>
                      <a:gd name="connsiteX7" fmla="*/ 470631 w 514539"/>
                      <a:gd name="connsiteY7" fmla="*/ 328262 h 721084"/>
                      <a:gd name="connsiteX8" fmla="*/ 504841 w 514539"/>
                      <a:gd name="connsiteY8" fmla="*/ 204143 h 721084"/>
                      <a:gd name="connsiteX9" fmla="*/ 514539 w 514539"/>
                      <a:gd name="connsiteY9" fmla="*/ 135981 h 721084"/>
                      <a:gd name="connsiteX10" fmla="*/ 490529 w 514539"/>
                      <a:gd name="connsiteY10" fmla="*/ 92194 h 721084"/>
                      <a:gd name="connsiteX11" fmla="*/ 417875 w 514539"/>
                      <a:gd name="connsiteY11" fmla="*/ 92194 h 721084"/>
                      <a:gd name="connsiteX12" fmla="*/ 358645 w 514539"/>
                      <a:gd name="connsiteY12" fmla="*/ 98750 h 721084"/>
                      <a:gd name="connsiteX13" fmla="*/ 268109 w 514539"/>
                      <a:gd name="connsiteY13" fmla="*/ 101360 h 721084"/>
                      <a:gd name="connsiteX14" fmla="*/ 225287 w 514539"/>
                      <a:gd name="connsiteY14" fmla="*/ 6545 h 721084"/>
                      <a:gd name="connsiteX15" fmla="*/ 192387 w 514539"/>
                      <a:gd name="connsiteY15" fmla="*/ 0 h 721084"/>
                      <a:gd name="connsiteX16" fmla="*/ 171549 w 514539"/>
                      <a:gd name="connsiteY16" fmla="*/ 65923 h 721084"/>
                      <a:gd name="connsiteX17" fmla="*/ 116710 w 514539"/>
                      <a:gd name="connsiteY17" fmla="*/ 131622 h 721084"/>
                      <a:gd name="connsiteX18" fmla="*/ 34762 w 514539"/>
                      <a:gd name="connsiteY18" fmla="*/ 130184 h 721084"/>
                      <a:gd name="connsiteX19" fmla="*/ 1554 w 514539"/>
                      <a:gd name="connsiteY19" fmla="*/ 232285 h 721084"/>
                      <a:gd name="connsiteX20" fmla="*/ 0 w 514539"/>
                      <a:gd name="connsiteY20" fmla="*/ 430307 h 721084"/>
                      <a:gd name="connsiteX21" fmla="*/ 530 w 514539"/>
                      <a:gd name="connsiteY21" fmla="*/ 689718 h 721084"/>
                      <a:gd name="connsiteX0" fmla="*/ 530 w 514539"/>
                      <a:gd name="connsiteY0" fmla="*/ 689718 h 721084"/>
                      <a:gd name="connsiteX1" fmla="*/ 92498 w 514539"/>
                      <a:gd name="connsiteY1" fmla="*/ 721084 h 721084"/>
                      <a:gd name="connsiteX2" fmla="*/ 165966 w 514539"/>
                      <a:gd name="connsiteY2" fmla="*/ 704242 h 721084"/>
                      <a:gd name="connsiteX3" fmla="*/ 186392 w 514539"/>
                      <a:gd name="connsiteY3" fmla="*/ 649812 h 721084"/>
                      <a:gd name="connsiteX4" fmla="*/ 263485 w 514539"/>
                      <a:gd name="connsiteY4" fmla="*/ 609266 h 721084"/>
                      <a:gd name="connsiteX5" fmla="*/ 318421 w 514539"/>
                      <a:gd name="connsiteY5" fmla="*/ 502377 h 721084"/>
                      <a:gd name="connsiteX6" fmla="*/ 289560 w 514539"/>
                      <a:gd name="connsiteY6" fmla="*/ 552812 h 721084"/>
                      <a:gd name="connsiteX7" fmla="*/ 428953 w 514539"/>
                      <a:gd name="connsiteY7" fmla="*/ 396870 h 721084"/>
                      <a:gd name="connsiteX8" fmla="*/ 470631 w 514539"/>
                      <a:gd name="connsiteY8" fmla="*/ 328262 h 721084"/>
                      <a:gd name="connsiteX9" fmla="*/ 504841 w 514539"/>
                      <a:gd name="connsiteY9" fmla="*/ 204143 h 721084"/>
                      <a:gd name="connsiteX10" fmla="*/ 514539 w 514539"/>
                      <a:gd name="connsiteY10" fmla="*/ 135981 h 721084"/>
                      <a:gd name="connsiteX11" fmla="*/ 490529 w 514539"/>
                      <a:gd name="connsiteY11" fmla="*/ 92194 h 721084"/>
                      <a:gd name="connsiteX12" fmla="*/ 417875 w 514539"/>
                      <a:gd name="connsiteY12" fmla="*/ 92194 h 721084"/>
                      <a:gd name="connsiteX13" fmla="*/ 358645 w 514539"/>
                      <a:gd name="connsiteY13" fmla="*/ 98750 h 721084"/>
                      <a:gd name="connsiteX14" fmla="*/ 268109 w 514539"/>
                      <a:gd name="connsiteY14" fmla="*/ 101360 h 721084"/>
                      <a:gd name="connsiteX15" fmla="*/ 225287 w 514539"/>
                      <a:gd name="connsiteY15" fmla="*/ 6545 h 721084"/>
                      <a:gd name="connsiteX16" fmla="*/ 192387 w 514539"/>
                      <a:gd name="connsiteY16" fmla="*/ 0 h 721084"/>
                      <a:gd name="connsiteX17" fmla="*/ 171549 w 514539"/>
                      <a:gd name="connsiteY17" fmla="*/ 65923 h 721084"/>
                      <a:gd name="connsiteX18" fmla="*/ 116710 w 514539"/>
                      <a:gd name="connsiteY18" fmla="*/ 131622 h 721084"/>
                      <a:gd name="connsiteX19" fmla="*/ 34762 w 514539"/>
                      <a:gd name="connsiteY19" fmla="*/ 130184 h 721084"/>
                      <a:gd name="connsiteX20" fmla="*/ 1554 w 514539"/>
                      <a:gd name="connsiteY20" fmla="*/ 232285 h 721084"/>
                      <a:gd name="connsiteX21" fmla="*/ 0 w 514539"/>
                      <a:gd name="connsiteY21" fmla="*/ 430307 h 721084"/>
                      <a:gd name="connsiteX22" fmla="*/ 530 w 514539"/>
                      <a:gd name="connsiteY22" fmla="*/ 689718 h 721084"/>
                      <a:gd name="connsiteX0" fmla="*/ 530 w 514539"/>
                      <a:gd name="connsiteY0" fmla="*/ 689718 h 721084"/>
                      <a:gd name="connsiteX1" fmla="*/ 92498 w 514539"/>
                      <a:gd name="connsiteY1" fmla="*/ 721084 h 721084"/>
                      <a:gd name="connsiteX2" fmla="*/ 165966 w 514539"/>
                      <a:gd name="connsiteY2" fmla="*/ 704242 h 721084"/>
                      <a:gd name="connsiteX3" fmla="*/ 186392 w 514539"/>
                      <a:gd name="connsiteY3" fmla="*/ 649812 h 721084"/>
                      <a:gd name="connsiteX4" fmla="*/ 263485 w 514539"/>
                      <a:gd name="connsiteY4" fmla="*/ 609266 h 721084"/>
                      <a:gd name="connsiteX5" fmla="*/ 318421 w 514539"/>
                      <a:gd name="connsiteY5" fmla="*/ 502377 h 721084"/>
                      <a:gd name="connsiteX6" fmla="*/ 276382 w 514539"/>
                      <a:gd name="connsiteY6" fmla="*/ 542368 h 721084"/>
                      <a:gd name="connsiteX7" fmla="*/ 428953 w 514539"/>
                      <a:gd name="connsiteY7" fmla="*/ 396870 h 721084"/>
                      <a:gd name="connsiteX8" fmla="*/ 470631 w 514539"/>
                      <a:gd name="connsiteY8" fmla="*/ 328262 h 721084"/>
                      <a:gd name="connsiteX9" fmla="*/ 504841 w 514539"/>
                      <a:gd name="connsiteY9" fmla="*/ 204143 h 721084"/>
                      <a:gd name="connsiteX10" fmla="*/ 514539 w 514539"/>
                      <a:gd name="connsiteY10" fmla="*/ 135981 h 721084"/>
                      <a:gd name="connsiteX11" fmla="*/ 490529 w 514539"/>
                      <a:gd name="connsiteY11" fmla="*/ 92194 h 721084"/>
                      <a:gd name="connsiteX12" fmla="*/ 417875 w 514539"/>
                      <a:gd name="connsiteY12" fmla="*/ 92194 h 721084"/>
                      <a:gd name="connsiteX13" fmla="*/ 358645 w 514539"/>
                      <a:gd name="connsiteY13" fmla="*/ 98750 h 721084"/>
                      <a:gd name="connsiteX14" fmla="*/ 268109 w 514539"/>
                      <a:gd name="connsiteY14" fmla="*/ 101360 h 721084"/>
                      <a:gd name="connsiteX15" fmla="*/ 225287 w 514539"/>
                      <a:gd name="connsiteY15" fmla="*/ 6545 h 721084"/>
                      <a:gd name="connsiteX16" fmla="*/ 192387 w 514539"/>
                      <a:gd name="connsiteY16" fmla="*/ 0 h 721084"/>
                      <a:gd name="connsiteX17" fmla="*/ 171549 w 514539"/>
                      <a:gd name="connsiteY17" fmla="*/ 65923 h 721084"/>
                      <a:gd name="connsiteX18" fmla="*/ 116710 w 514539"/>
                      <a:gd name="connsiteY18" fmla="*/ 131622 h 721084"/>
                      <a:gd name="connsiteX19" fmla="*/ 34762 w 514539"/>
                      <a:gd name="connsiteY19" fmla="*/ 130184 h 721084"/>
                      <a:gd name="connsiteX20" fmla="*/ 1554 w 514539"/>
                      <a:gd name="connsiteY20" fmla="*/ 232285 h 721084"/>
                      <a:gd name="connsiteX21" fmla="*/ 0 w 514539"/>
                      <a:gd name="connsiteY21" fmla="*/ 430307 h 721084"/>
                      <a:gd name="connsiteX22" fmla="*/ 530 w 514539"/>
                      <a:gd name="connsiteY22" fmla="*/ 689718 h 721084"/>
                      <a:gd name="connsiteX0" fmla="*/ 530 w 514539"/>
                      <a:gd name="connsiteY0" fmla="*/ 689718 h 721084"/>
                      <a:gd name="connsiteX1" fmla="*/ 92498 w 514539"/>
                      <a:gd name="connsiteY1" fmla="*/ 721084 h 721084"/>
                      <a:gd name="connsiteX2" fmla="*/ 165966 w 514539"/>
                      <a:gd name="connsiteY2" fmla="*/ 704242 h 721084"/>
                      <a:gd name="connsiteX3" fmla="*/ 186392 w 514539"/>
                      <a:gd name="connsiteY3" fmla="*/ 649812 h 721084"/>
                      <a:gd name="connsiteX4" fmla="*/ 263485 w 514539"/>
                      <a:gd name="connsiteY4" fmla="*/ 609266 h 721084"/>
                      <a:gd name="connsiteX5" fmla="*/ 318421 w 514539"/>
                      <a:gd name="connsiteY5" fmla="*/ 502377 h 721084"/>
                      <a:gd name="connsiteX6" fmla="*/ 276382 w 514539"/>
                      <a:gd name="connsiteY6" fmla="*/ 542368 h 721084"/>
                      <a:gd name="connsiteX7" fmla="*/ 349885 w 514539"/>
                      <a:gd name="connsiteY7" fmla="*/ 416614 h 721084"/>
                      <a:gd name="connsiteX8" fmla="*/ 470631 w 514539"/>
                      <a:gd name="connsiteY8" fmla="*/ 328262 h 721084"/>
                      <a:gd name="connsiteX9" fmla="*/ 504841 w 514539"/>
                      <a:gd name="connsiteY9" fmla="*/ 204143 h 721084"/>
                      <a:gd name="connsiteX10" fmla="*/ 514539 w 514539"/>
                      <a:gd name="connsiteY10" fmla="*/ 135981 h 721084"/>
                      <a:gd name="connsiteX11" fmla="*/ 490529 w 514539"/>
                      <a:gd name="connsiteY11" fmla="*/ 92194 h 721084"/>
                      <a:gd name="connsiteX12" fmla="*/ 417875 w 514539"/>
                      <a:gd name="connsiteY12" fmla="*/ 92194 h 721084"/>
                      <a:gd name="connsiteX13" fmla="*/ 358645 w 514539"/>
                      <a:gd name="connsiteY13" fmla="*/ 98750 h 721084"/>
                      <a:gd name="connsiteX14" fmla="*/ 268109 w 514539"/>
                      <a:gd name="connsiteY14" fmla="*/ 101360 h 721084"/>
                      <a:gd name="connsiteX15" fmla="*/ 225287 w 514539"/>
                      <a:gd name="connsiteY15" fmla="*/ 6545 h 721084"/>
                      <a:gd name="connsiteX16" fmla="*/ 192387 w 514539"/>
                      <a:gd name="connsiteY16" fmla="*/ 0 h 721084"/>
                      <a:gd name="connsiteX17" fmla="*/ 171549 w 514539"/>
                      <a:gd name="connsiteY17" fmla="*/ 65923 h 721084"/>
                      <a:gd name="connsiteX18" fmla="*/ 116710 w 514539"/>
                      <a:gd name="connsiteY18" fmla="*/ 131622 h 721084"/>
                      <a:gd name="connsiteX19" fmla="*/ 34762 w 514539"/>
                      <a:gd name="connsiteY19" fmla="*/ 130184 h 721084"/>
                      <a:gd name="connsiteX20" fmla="*/ 1554 w 514539"/>
                      <a:gd name="connsiteY20" fmla="*/ 232285 h 721084"/>
                      <a:gd name="connsiteX21" fmla="*/ 0 w 514539"/>
                      <a:gd name="connsiteY21" fmla="*/ 430307 h 721084"/>
                      <a:gd name="connsiteX22" fmla="*/ 530 w 514539"/>
                      <a:gd name="connsiteY22" fmla="*/ 689718 h 721084"/>
                      <a:gd name="connsiteX0" fmla="*/ 530 w 514539"/>
                      <a:gd name="connsiteY0" fmla="*/ 689718 h 721084"/>
                      <a:gd name="connsiteX1" fmla="*/ 92498 w 514539"/>
                      <a:gd name="connsiteY1" fmla="*/ 721084 h 721084"/>
                      <a:gd name="connsiteX2" fmla="*/ 165966 w 514539"/>
                      <a:gd name="connsiteY2" fmla="*/ 704242 h 721084"/>
                      <a:gd name="connsiteX3" fmla="*/ 186392 w 514539"/>
                      <a:gd name="connsiteY3" fmla="*/ 649812 h 721084"/>
                      <a:gd name="connsiteX4" fmla="*/ 263485 w 514539"/>
                      <a:gd name="connsiteY4" fmla="*/ 609266 h 721084"/>
                      <a:gd name="connsiteX5" fmla="*/ 318421 w 514539"/>
                      <a:gd name="connsiteY5" fmla="*/ 502377 h 721084"/>
                      <a:gd name="connsiteX6" fmla="*/ 276382 w 514539"/>
                      <a:gd name="connsiteY6" fmla="*/ 542368 h 721084"/>
                      <a:gd name="connsiteX7" fmla="*/ 349885 w 514539"/>
                      <a:gd name="connsiteY7" fmla="*/ 416614 h 721084"/>
                      <a:gd name="connsiteX8" fmla="*/ 384975 w 514539"/>
                      <a:gd name="connsiteY8" fmla="*/ 324972 h 721084"/>
                      <a:gd name="connsiteX9" fmla="*/ 504841 w 514539"/>
                      <a:gd name="connsiteY9" fmla="*/ 204143 h 721084"/>
                      <a:gd name="connsiteX10" fmla="*/ 514539 w 514539"/>
                      <a:gd name="connsiteY10" fmla="*/ 135981 h 721084"/>
                      <a:gd name="connsiteX11" fmla="*/ 490529 w 514539"/>
                      <a:gd name="connsiteY11" fmla="*/ 92194 h 721084"/>
                      <a:gd name="connsiteX12" fmla="*/ 417875 w 514539"/>
                      <a:gd name="connsiteY12" fmla="*/ 92194 h 721084"/>
                      <a:gd name="connsiteX13" fmla="*/ 358645 w 514539"/>
                      <a:gd name="connsiteY13" fmla="*/ 98750 h 721084"/>
                      <a:gd name="connsiteX14" fmla="*/ 268109 w 514539"/>
                      <a:gd name="connsiteY14" fmla="*/ 101360 h 721084"/>
                      <a:gd name="connsiteX15" fmla="*/ 225287 w 514539"/>
                      <a:gd name="connsiteY15" fmla="*/ 6545 h 721084"/>
                      <a:gd name="connsiteX16" fmla="*/ 192387 w 514539"/>
                      <a:gd name="connsiteY16" fmla="*/ 0 h 721084"/>
                      <a:gd name="connsiteX17" fmla="*/ 171549 w 514539"/>
                      <a:gd name="connsiteY17" fmla="*/ 65923 h 721084"/>
                      <a:gd name="connsiteX18" fmla="*/ 116710 w 514539"/>
                      <a:gd name="connsiteY18" fmla="*/ 131622 h 721084"/>
                      <a:gd name="connsiteX19" fmla="*/ 34762 w 514539"/>
                      <a:gd name="connsiteY19" fmla="*/ 130184 h 721084"/>
                      <a:gd name="connsiteX20" fmla="*/ 1554 w 514539"/>
                      <a:gd name="connsiteY20" fmla="*/ 232285 h 721084"/>
                      <a:gd name="connsiteX21" fmla="*/ 0 w 514539"/>
                      <a:gd name="connsiteY21" fmla="*/ 430307 h 721084"/>
                      <a:gd name="connsiteX22" fmla="*/ 530 w 514539"/>
                      <a:gd name="connsiteY22" fmla="*/ 689718 h 721084"/>
                      <a:gd name="connsiteX0" fmla="*/ 530 w 514539"/>
                      <a:gd name="connsiteY0" fmla="*/ 689718 h 721084"/>
                      <a:gd name="connsiteX1" fmla="*/ 92498 w 514539"/>
                      <a:gd name="connsiteY1" fmla="*/ 721084 h 721084"/>
                      <a:gd name="connsiteX2" fmla="*/ 165966 w 514539"/>
                      <a:gd name="connsiteY2" fmla="*/ 704242 h 721084"/>
                      <a:gd name="connsiteX3" fmla="*/ 186392 w 514539"/>
                      <a:gd name="connsiteY3" fmla="*/ 649812 h 721084"/>
                      <a:gd name="connsiteX4" fmla="*/ 263485 w 514539"/>
                      <a:gd name="connsiteY4" fmla="*/ 609266 h 721084"/>
                      <a:gd name="connsiteX5" fmla="*/ 318421 w 514539"/>
                      <a:gd name="connsiteY5" fmla="*/ 502377 h 721084"/>
                      <a:gd name="connsiteX6" fmla="*/ 276382 w 514539"/>
                      <a:gd name="connsiteY6" fmla="*/ 542368 h 721084"/>
                      <a:gd name="connsiteX7" fmla="*/ 349885 w 514539"/>
                      <a:gd name="connsiteY7" fmla="*/ 416614 h 721084"/>
                      <a:gd name="connsiteX8" fmla="*/ 368503 w 514539"/>
                      <a:gd name="connsiteY8" fmla="*/ 315099 h 721084"/>
                      <a:gd name="connsiteX9" fmla="*/ 504841 w 514539"/>
                      <a:gd name="connsiteY9" fmla="*/ 204143 h 721084"/>
                      <a:gd name="connsiteX10" fmla="*/ 514539 w 514539"/>
                      <a:gd name="connsiteY10" fmla="*/ 135981 h 721084"/>
                      <a:gd name="connsiteX11" fmla="*/ 490529 w 514539"/>
                      <a:gd name="connsiteY11" fmla="*/ 92194 h 721084"/>
                      <a:gd name="connsiteX12" fmla="*/ 417875 w 514539"/>
                      <a:gd name="connsiteY12" fmla="*/ 92194 h 721084"/>
                      <a:gd name="connsiteX13" fmla="*/ 358645 w 514539"/>
                      <a:gd name="connsiteY13" fmla="*/ 98750 h 721084"/>
                      <a:gd name="connsiteX14" fmla="*/ 268109 w 514539"/>
                      <a:gd name="connsiteY14" fmla="*/ 101360 h 721084"/>
                      <a:gd name="connsiteX15" fmla="*/ 225287 w 514539"/>
                      <a:gd name="connsiteY15" fmla="*/ 6545 h 721084"/>
                      <a:gd name="connsiteX16" fmla="*/ 192387 w 514539"/>
                      <a:gd name="connsiteY16" fmla="*/ 0 h 721084"/>
                      <a:gd name="connsiteX17" fmla="*/ 171549 w 514539"/>
                      <a:gd name="connsiteY17" fmla="*/ 65923 h 721084"/>
                      <a:gd name="connsiteX18" fmla="*/ 116710 w 514539"/>
                      <a:gd name="connsiteY18" fmla="*/ 131622 h 721084"/>
                      <a:gd name="connsiteX19" fmla="*/ 34762 w 514539"/>
                      <a:gd name="connsiteY19" fmla="*/ 130184 h 721084"/>
                      <a:gd name="connsiteX20" fmla="*/ 1554 w 514539"/>
                      <a:gd name="connsiteY20" fmla="*/ 232285 h 721084"/>
                      <a:gd name="connsiteX21" fmla="*/ 0 w 514539"/>
                      <a:gd name="connsiteY21" fmla="*/ 430307 h 721084"/>
                      <a:gd name="connsiteX22" fmla="*/ 530 w 514539"/>
                      <a:gd name="connsiteY22" fmla="*/ 689718 h 721084"/>
                      <a:gd name="connsiteX0" fmla="*/ 530 w 514539"/>
                      <a:gd name="connsiteY0" fmla="*/ 689718 h 721084"/>
                      <a:gd name="connsiteX1" fmla="*/ 92498 w 514539"/>
                      <a:gd name="connsiteY1" fmla="*/ 721084 h 721084"/>
                      <a:gd name="connsiteX2" fmla="*/ 165966 w 514539"/>
                      <a:gd name="connsiteY2" fmla="*/ 704242 h 721084"/>
                      <a:gd name="connsiteX3" fmla="*/ 186392 w 514539"/>
                      <a:gd name="connsiteY3" fmla="*/ 649812 h 721084"/>
                      <a:gd name="connsiteX4" fmla="*/ 263485 w 514539"/>
                      <a:gd name="connsiteY4" fmla="*/ 609266 h 721084"/>
                      <a:gd name="connsiteX5" fmla="*/ 318421 w 514539"/>
                      <a:gd name="connsiteY5" fmla="*/ 502377 h 721084"/>
                      <a:gd name="connsiteX6" fmla="*/ 276382 w 514539"/>
                      <a:gd name="connsiteY6" fmla="*/ 542368 h 721084"/>
                      <a:gd name="connsiteX7" fmla="*/ 349885 w 514539"/>
                      <a:gd name="connsiteY7" fmla="*/ 416614 h 721084"/>
                      <a:gd name="connsiteX8" fmla="*/ 368503 w 514539"/>
                      <a:gd name="connsiteY8" fmla="*/ 315099 h 721084"/>
                      <a:gd name="connsiteX9" fmla="*/ 437632 w 514539"/>
                      <a:gd name="connsiteY9" fmla="*/ 253372 h 721084"/>
                      <a:gd name="connsiteX10" fmla="*/ 504841 w 514539"/>
                      <a:gd name="connsiteY10" fmla="*/ 204143 h 721084"/>
                      <a:gd name="connsiteX11" fmla="*/ 514539 w 514539"/>
                      <a:gd name="connsiteY11" fmla="*/ 135981 h 721084"/>
                      <a:gd name="connsiteX12" fmla="*/ 490529 w 514539"/>
                      <a:gd name="connsiteY12" fmla="*/ 92194 h 721084"/>
                      <a:gd name="connsiteX13" fmla="*/ 417875 w 514539"/>
                      <a:gd name="connsiteY13" fmla="*/ 92194 h 721084"/>
                      <a:gd name="connsiteX14" fmla="*/ 358645 w 514539"/>
                      <a:gd name="connsiteY14" fmla="*/ 98750 h 721084"/>
                      <a:gd name="connsiteX15" fmla="*/ 268109 w 514539"/>
                      <a:gd name="connsiteY15" fmla="*/ 101360 h 721084"/>
                      <a:gd name="connsiteX16" fmla="*/ 225287 w 514539"/>
                      <a:gd name="connsiteY16" fmla="*/ 6545 h 721084"/>
                      <a:gd name="connsiteX17" fmla="*/ 192387 w 514539"/>
                      <a:gd name="connsiteY17" fmla="*/ 0 h 721084"/>
                      <a:gd name="connsiteX18" fmla="*/ 171549 w 514539"/>
                      <a:gd name="connsiteY18" fmla="*/ 65923 h 721084"/>
                      <a:gd name="connsiteX19" fmla="*/ 116710 w 514539"/>
                      <a:gd name="connsiteY19" fmla="*/ 131622 h 721084"/>
                      <a:gd name="connsiteX20" fmla="*/ 34762 w 514539"/>
                      <a:gd name="connsiteY20" fmla="*/ 130184 h 721084"/>
                      <a:gd name="connsiteX21" fmla="*/ 1554 w 514539"/>
                      <a:gd name="connsiteY21" fmla="*/ 232285 h 721084"/>
                      <a:gd name="connsiteX22" fmla="*/ 0 w 514539"/>
                      <a:gd name="connsiteY22" fmla="*/ 430307 h 721084"/>
                      <a:gd name="connsiteX23" fmla="*/ 530 w 514539"/>
                      <a:gd name="connsiteY23" fmla="*/ 689718 h 721084"/>
                      <a:gd name="connsiteX0" fmla="*/ 530 w 514539"/>
                      <a:gd name="connsiteY0" fmla="*/ 689718 h 721084"/>
                      <a:gd name="connsiteX1" fmla="*/ 92498 w 514539"/>
                      <a:gd name="connsiteY1" fmla="*/ 721084 h 721084"/>
                      <a:gd name="connsiteX2" fmla="*/ 165966 w 514539"/>
                      <a:gd name="connsiteY2" fmla="*/ 704242 h 721084"/>
                      <a:gd name="connsiteX3" fmla="*/ 186392 w 514539"/>
                      <a:gd name="connsiteY3" fmla="*/ 649812 h 721084"/>
                      <a:gd name="connsiteX4" fmla="*/ 263485 w 514539"/>
                      <a:gd name="connsiteY4" fmla="*/ 609266 h 721084"/>
                      <a:gd name="connsiteX5" fmla="*/ 318421 w 514539"/>
                      <a:gd name="connsiteY5" fmla="*/ 502377 h 721084"/>
                      <a:gd name="connsiteX6" fmla="*/ 276382 w 514539"/>
                      <a:gd name="connsiteY6" fmla="*/ 542368 h 721084"/>
                      <a:gd name="connsiteX7" fmla="*/ 349885 w 514539"/>
                      <a:gd name="connsiteY7" fmla="*/ 416614 h 721084"/>
                      <a:gd name="connsiteX8" fmla="*/ 368503 w 514539"/>
                      <a:gd name="connsiteY8" fmla="*/ 315099 h 721084"/>
                      <a:gd name="connsiteX9" fmla="*/ 434337 w 514539"/>
                      <a:gd name="connsiteY9" fmla="*/ 282990 h 721084"/>
                      <a:gd name="connsiteX10" fmla="*/ 504841 w 514539"/>
                      <a:gd name="connsiteY10" fmla="*/ 204143 h 721084"/>
                      <a:gd name="connsiteX11" fmla="*/ 514539 w 514539"/>
                      <a:gd name="connsiteY11" fmla="*/ 135981 h 721084"/>
                      <a:gd name="connsiteX12" fmla="*/ 490529 w 514539"/>
                      <a:gd name="connsiteY12" fmla="*/ 92194 h 721084"/>
                      <a:gd name="connsiteX13" fmla="*/ 417875 w 514539"/>
                      <a:gd name="connsiteY13" fmla="*/ 92194 h 721084"/>
                      <a:gd name="connsiteX14" fmla="*/ 358645 w 514539"/>
                      <a:gd name="connsiteY14" fmla="*/ 98750 h 721084"/>
                      <a:gd name="connsiteX15" fmla="*/ 268109 w 514539"/>
                      <a:gd name="connsiteY15" fmla="*/ 101360 h 721084"/>
                      <a:gd name="connsiteX16" fmla="*/ 225287 w 514539"/>
                      <a:gd name="connsiteY16" fmla="*/ 6545 h 721084"/>
                      <a:gd name="connsiteX17" fmla="*/ 192387 w 514539"/>
                      <a:gd name="connsiteY17" fmla="*/ 0 h 721084"/>
                      <a:gd name="connsiteX18" fmla="*/ 171549 w 514539"/>
                      <a:gd name="connsiteY18" fmla="*/ 65923 h 721084"/>
                      <a:gd name="connsiteX19" fmla="*/ 116710 w 514539"/>
                      <a:gd name="connsiteY19" fmla="*/ 131622 h 721084"/>
                      <a:gd name="connsiteX20" fmla="*/ 34762 w 514539"/>
                      <a:gd name="connsiteY20" fmla="*/ 130184 h 721084"/>
                      <a:gd name="connsiteX21" fmla="*/ 1554 w 514539"/>
                      <a:gd name="connsiteY21" fmla="*/ 232285 h 721084"/>
                      <a:gd name="connsiteX22" fmla="*/ 0 w 514539"/>
                      <a:gd name="connsiteY22" fmla="*/ 430307 h 721084"/>
                      <a:gd name="connsiteX23" fmla="*/ 530 w 514539"/>
                      <a:gd name="connsiteY23" fmla="*/ 689718 h 721084"/>
                      <a:gd name="connsiteX0" fmla="*/ 530 w 514539"/>
                      <a:gd name="connsiteY0" fmla="*/ 689718 h 721084"/>
                      <a:gd name="connsiteX1" fmla="*/ 92498 w 514539"/>
                      <a:gd name="connsiteY1" fmla="*/ 721084 h 721084"/>
                      <a:gd name="connsiteX2" fmla="*/ 165966 w 514539"/>
                      <a:gd name="connsiteY2" fmla="*/ 704242 h 721084"/>
                      <a:gd name="connsiteX3" fmla="*/ 186392 w 514539"/>
                      <a:gd name="connsiteY3" fmla="*/ 649812 h 721084"/>
                      <a:gd name="connsiteX4" fmla="*/ 263485 w 514539"/>
                      <a:gd name="connsiteY4" fmla="*/ 609266 h 721084"/>
                      <a:gd name="connsiteX5" fmla="*/ 318421 w 514539"/>
                      <a:gd name="connsiteY5" fmla="*/ 502377 h 721084"/>
                      <a:gd name="connsiteX6" fmla="*/ 276382 w 514539"/>
                      <a:gd name="connsiteY6" fmla="*/ 542368 h 721084"/>
                      <a:gd name="connsiteX7" fmla="*/ 349885 w 514539"/>
                      <a:gd name="connsiteY7" fmla="*/ 416614 h 721084"/>
                      <a:gd name="connsiteX8" fmla="*/ 368503 w 514539"/>
                      <a:gd name="connsiteY8" fmla="*/ 315099 h 721084"/>
                      <a:gd name="connsiteX9" fmla="*/ 434337 w 514539"/>
                      <a:gd name="connsiteY9" fmla="*/ 282990 h 721084"/>
                      <a:gd name="connsiteX10" fmla="*/ 494958 w 514539"/>
                      <a:gd name="connsiteY10" fmla="*/ 217306 h 721084"/>
                      <a:gd name="connsiteX11" fmla="*/ 514539 w 514539"/>
                      <a:gd name="connsiteY11" fmla="*/ 135981 h 721084"/>
                      <a:gd name="connsiteX12" fmla="*/ 490529 w 514539"/>
                      <a:gd name="connsiteY12" fmla="*/ 92194 h 721084"/>
                      <a:gd name="connsiteX13" fmla="*/ 417875 w 514539"/>
                      <a:gd name="connsiteY13" fmla="*/ 92194 h 721084"/>
                      <a:gd name="connsiteX14" fmla="*/ 358645 w 514539"/>
                      <a:gd name="connsiteY14" fmla="*/ 98750 h 721084"/>
                      <a:gd name="connsiteX15" fmla="*/ 268109 w 514539"/>
                      <a:gd name="connsiteY15" fmla="*/ 101360 h 721084"/>
                      <a:gd name="connsiteX16" fmla="*/ 225287 w 514539"/>
                      <a:gd name="connsiteY16" fmla="*/ 6545 h 721084"/>
                      <a:gd name="connsiteX17" fmla="*/ 192387 w 514539"/>
                      <a:gd name="connsiteY17" fmla="*/ 0 h 721084"/>
                      <a:gd name="connsiteX18" fmla="*/ 171549 w 514539"/>
                      <a:gd name="connsiteY18" fmla="*/ 65923 h 721084"/>
                      <a:gd name="connsiteX19" fmla="*/ 116710 w 514539"/>
                      <a:gd name="connsiteY19" fmla="*/ 131622 h 721084"/>
                      <a:gd name="connsiteX20" fmla="*/ 34762 w 514539"/>
                      <a:gd name="connsiteY20" fmla="*/ 130184 h 721084"/>
                      <a:gd name="connsiteX21" fmla="*/ 1554 w 514539"/>
                      <a:gd name="connsiteY21" fmla="*/ 232285 h 721084"/>
                      <a:gd name="connsiteX22" fmla="*/ 0 w 514539"/>
                      <a:gd name="connsiteY22" fmla="*/ 430307 h 721084"/>
                      <a:gd name="connsiteX23" fmla="*/ 530 w 514539"/>
                      <a:gd name="connsiteY23" fmla="*/ 689718 h 721084"/>
                      <a:gd name="connsiteX0" fmla="*/ 530 w 498067"/>
                      <a:gd name="connsiteY0" fmla="*/ 689718 h 721084"/>
                      <a:gd name="connsiteX1" fmla="*/ 92498 w 498067"/>
                      <a:gd name="connsiteY1" fmla="*/ 721084 h 721084"/>
                      <a:gd name="connsiteX2" fmla="*/ 165966 w 498067"/>
                      <a:gd name="connsiteY2" fmla="*/ 704242 h 721084"/>
                      <a:gd name="connsiteX3" fmla="*/ 186392 w 498067"/>
                      <a:gd name="connsiteY3" fmla="*/ 649812 h 721084"/>
                      <a:gd name="connsiteX4" fmla="*/ 263485 w 498067"/>
                      <a:gd name="connsiteY4" fmla="*/ 609266 h 721084"/>
                      <a:gd name="connsiteX5" fmla="*/ 318421 w 498067"/>
                      <a:gd name="connsiteY5" fmla="*/ 502377 h 721084"/>
                      <a:gd name="connsiteX6" fmla="*/ 276382 w 498067"/>
                      <a:gd name="connsiteY6" fmla="*/ 542368 h 721084"/>
                      <a:gd name="connsiteX7" fmla="*/ 349885 w 498067"/>
                      <a:gd name="connsiteY7" fmla="*/ 416614 h 721084"/>
                      <a:gd name="connsiteX8" fmla="*/ 368503 w 498067"/>
                      <a:gd name="connsiteY8" fmla="*/ 315099 h 721084"/>
                      <a:gd name="connsiteX9" fmla="*/ 434337 w 498067"/>
                      <a:gd name="connsiteY9" fmla="*/ 282990 h 721084"/>
                      <a:gd name="connsiteX10" fmla="*/ 494958 w 498067"/>
                      <a:gd name="connsiteY10" fmla="*/ 217306 h 721084"/>
                      <a:gd name="connsiteX11" fmla="*/ 498067 w 498067"/>
                      <a:gd name="connsiteY11" fmla="*/ 144381 h 721084"/>
                      <a:gd name="connsiteX12" fmla="*/ 490529 w 498067"/>
                      <a:gd name="connsiteY12" fmla="*/ 92194 h 721084"/>
                      <a:gd name="connsiteX13" fmla="*/ 417875 w 498067"/>
                      <a:gd name="connsiteY13" fmla="*/ 92194 h 721084"/>
                      <a:gd name="connsiteX14" fmla="*/ 358645 w 498067"/>
                      <a:gd name="connsiteY14" fmla="*/ 98750 h 721084"/>
                      <a:gd name="connsiteX15" fmla="*/ 268109 w 498067"/>
                      <a:gd name="connsiteY15" fmla="*/ 101360 h 721084"/>
                      <a:gd name="connsiteX16" fmla="*/ 225287 w 498067"/>
                      <a:gd name="connsiteY16" fmla="*/ 6545 h 721084"/>
                      <a:gd name="connsiteX17" fmla="*/ 192387 w 498067"/>
                      <a:gd name="connsiteY17" fmla="*/ 0 h 721084"/>
                      <a:gd name="connsiteX18" fmla="*/ 171549 w 498067"/>
                      <a:gd name="connsiteY18" fmla="*/ 65923 h 721084"/>
                      <a:gd name="connsiteX19" fmla="*/ 116710 w 498067"/>
                      <a:gd name="connsiteY19" fmla="*/ 131622 h 721084"/>
                      <a:gd name="connsiteX20" fmla="*/ 34762 w 498067"/>
                      <a:gd name="connsiteY20" fmla="*/ 130184 h 721084"/>
                      <a:gd name="connsiteX21" fmla="*/ 1554 w 498067"/>
                      <a:gd name="connsiteY21" fmla="*/ 232285 h 721084"/>
                      <a:gd name="connsiteX22" fmla="*/ 0 w 498067"/>
                      <a:gd name="connsiteY22" fmla="*/ 430307 h 721084"/>
                      <a:gd name="connsiteX23" fmla="*/ 530 w 498067"/>
                      <a:gd name="connsiteY23" fmla="*/ 689718 h 721084"/>
                      <a:gd name="connsiteX0" fmla="*/ 530 w 498067"/>
                      <a:gd name="connsiteY0" fmla="*/ 689718 h 721084"/>
                      <a:gd name="connsiteX1" fmla="*/ 92498 w 498067"/>
                      <a:gd name="connsiteY1" fmla="*/ 721084 h 721084"/>
                      <a:gd name="connsiteX2" fmla="*/ 165966 w 498067"/>
                      <a:gd name="connsiteY2" fmla="*/ 704242 h 721084"/>
                      <a:gd name="connsiteX3" fmla="*/ 186392 w 498067"/>
                      <a:gd name="connsiteY3" fmla="*/ 649812 h 721084"/>
                      <a:gd name="connsiteX4" fmla="*/ 263485 w 498067"/>
                      <a:gd name="connsiteY4" fmla="*/ 609266 h 721084"/>
                      <a:gd name="connsiteX5" fmla="*/ 318421 w 498067"/>
                      <a:gd name="connsiteY5" fmla="*/ 502377 h 721084"/>
                      <a:gd name="connsiteX6" fmla="*/ 276382 w 498067"/>
                      <a:gd name="connsiteY6" fmla="*/ 542368 h 721084"/>
                      <a:gd name="connsiteX7" fmla="*/ 349885 w 498067"/>
                      <a:gd name="connsiteY7" fmla="*/ 416614 h 721084"/>
                      <a:gd name="connsiteX8" fmla="*/ 368503 w 498067"/>
                      <a:gd name="connsiteY8" fmla="*/ 315099 h 721084"/>
                      <a:gd name="connsiteX9" fmla="*/ 434337 w 498067"/>
                      <a:gd name="connsiteY9" fmla="*/ 282990 h 721084"/>
                      <a:gd name="connsiteX10" fmla="*/ 494958 w 498067"/>
                      <a:gd name="connsiteY10" fmla="*/ 217306 h 721084"/>
                      <a:gd name="connsiteX11" fmla="*/ 498067 w 498067"/>
                      <a:gd name="connsiteY11" fmla="*/ 144381 h 721084"/>
                      <a:gd name="connsiteX12" fmla="*/ 473241 w 498067"/>
                      <a:gd name="connsiteY12" fmla="*/ 92144 h 721084"/>
                      <a:gd name="connsiteX13" fmla="*/ 417875 w 498067"/>
                      <a:gd name="connsiteY13" fmla="*/ 92194 h 721084"/>
                      <a:gd name="connsiteX14" fmla="*/ 358645 w 498067"/>
                      <a:gd name="connsiteY14" fmla="*/ 98750 h 721084"/>
                      <a:gd name="connsiteX15" fmla="*/ 268109 w 498067"/>
                      <a:gd name="connsiteY15" fmla="*/ 101360 h 721084"/>
                      <a:gd name="connsiteX16" fmla="*/ 225287 w 498067"/>
                      <a:gd name="connsiteY16" fmla="*/ 6545 h 721084"/>
                      <a:gd name="connsiteX17" fmla="*/ 192387 w 498067"/>
                      <a:gd name="connsiteY17" fmla="*/ 0 h 721084"/>
                      <a:gd name="connsiteX18" fmla="*/ 171549 w 498067"/>
                      <a:gd name="connsiteY18" fmla="*/ 65923 h 721084"/>
                      <a:gd name="connsiteX19" fmla="*/ 116710 w 498067"/>
                      <a:gd name="connsiteY19" fmla="*/ 131622 h 721084"/>
                      <a:gd name="connsiteX20" fmla="*/ 34762 w 498067"/>
                      <a:gd name="connsiteY20" fmla="*/ 130184 h 721084"/>
                      <a:gd name="connsiteX21" fmla="*/ 1554 w 498067"/>
                      <a:gd name="connsiteY21" fmla="*/ 232285 h 721084"/>
                      <a:gd name="connsiteX22" fmla="*/ 0 w 498067"/>
                      <a:gd name="connsiteY22" fmla="*/ 430307 h 721084"/>
                      <a:gd name="connsiteX23" fmla="*/ 530 w 498067"/>
                      <a:gd name="connsiteY23" fmla="*/ 689718 h 72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8067" h="721084">
                        <a:moveTo>
                          <a:pt x="530" y="689718"/>
                        </a:moveTo>
                        <a:lnTo>
                          <a:pt x="92498" y="721084"/>
                        </a:lnTo>
                        <a:lnTo>
                          <a:pt x="165966" y="704242"/>
                        </a:lnTo>
                        <a:lnTo>
                          <a:pt x="186392" y="649812"/>
                        </a:lnTo>
                        <a:lnTo>
                          <a:pt x="263485" y="609266"/>
                        </a:lnTo>
                        <a:lnTo>
                          <a:pt x="318421" y="502377"/>
                        </a:lnTo>
                        <a:lnTo>
                          <a:pt x="276382" y="542368"/>
                        </a:lnTo>
                        <a:lnTo>
                          <a:pt x="349885" y="416614"/>
                        </a:lnTo>
                        <a:lnTo>
                          <a:pt x="368503" y="315099"/>
                        </a:lnTo>
                        <a:lnTo>
                          <a:pt x="434337" y="282990"/>
                        </a:lnTo>
                        <a:lnTo>
                          <a:pt x="494958" y="217306"/>
                        </a:lnTo>
                        <a:lnTo>
                          <a:pt x="498067" y="144381"/>
                        </a:lnTo>
                        <a:lnTo>
                          <a:pt x="473241" y="92144"/>
                        </a:lnTo>
                        <a:lnTo>
                          <a:pt x="417875" y="92194"/>
                        </a:lnTo>
                        <a:lnTo>
                          <a:pt x="358645" y="98750"/>
                        </a:lnTo>
                        <a:lnTo>
                          <a:pt x="268109" y="101360"/>
                        </a:lnTo>
                        <a:lnTo>
                          <a:pt x="225287" y="6545"/>
                        </a:lnTo>
                        <a:lnTo>
                          <a:pt x="192387" y="0"/>
                        </a:lnTo>
                        <a:lnTo>
                          <a:pt x="171549" y="65923"/>
                        </a:lnTo>
                        <a:lnTo>
                          <a:pt x="116710" y="131622"/>
                        </a:lnTo>
                        <a:lnTo>
                          <a:pt x="34762" y="130184"/>
                        </a:lnTo>
                        <a:lnTo>
                          <a:pt x="1554" y="232285"/>
                        </a:lnTo>
                        <a:lnTo>
                          <a:pt x="0" y="430307"/>
                        </a:lnTo>
                        <a:cubicBezTo>
                          <a:pt x="177" y="516777"/>
                          <a:pt x="353" y="603248"/>
                          <a:pt x="530" y="689718"/>
                        </a:cubicBezTo>
                        <a:close/>
                      </a:path>
                    </a:pathLst>
                  </a:custGeom>
                  <a:noFill/>
                  <a:ln w="12700">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230" name="直線コネクタ 229"/>
                  <p:cNvCxnSpPr>
                    <a:endCxn id="231" idx="3"/>
                  </p:cNvCxnSpPr>
                  <p:nvPr/>
                </p:nvCxnSpPr>
                <p:spPr>
                  <a:xfrm flipH="1" flipV="1">
                    <a:off x="1793171" y="1414662"/>
                    <a:ext cx="120541" cy="10627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31" name="テキスト ボックス 27"/>
                  <p:cNvSpPr txBox="1"/>
                  <p:nvPr/>
                </p:nvSpPr>
                <p:spPr>
                  <a:xfrm>
                    <a:off x="1292790" y="1329889"/>
                    <a:ext cx="500380" cy="169545"/>
                  </a:xfrm>
                  <a:prstGeom prst="rect">
                    <a:avLst/>
                  </a:prstGeom>
                  <a:solidFill>
                    <a:schemeClr val="accent4">
                      <a:lumMod val="20000"/>
                      <a:lumOff val="80000"/>
                    </a:schemeClr>
                  </a:solidFill>
                  <a:ln w="6350">
                    <a:solidFill>
                      <a:prstClr val="black"/>
                    </a:solidFill>
                  </a:ln>
                </p:spPr>
                <p:txBody>
                  <a:bodyPr rot="0" spcFirstLastPara="0" vert="horz" wrap="square" lIns="36000" tIns="0" rIns="36000" bIns="0" numCol="1" spcCol="0" rtlCol="0" fromWordArt="0" anchor="ctr" anchorCtr="0" forceAA="0" compatLnSpc="1">
                    <a:prstTxWarp prst="textNoShape">
                      <a:avLst/>
                    </a:prstTxWarp>
                    <a:noAutofit/>
                  </a:bodyPr>
                  <a:lstStyle/>
                  <a:p>
                    <a:pPr algn="ctr">
                      <a:lnSpc>
                        <a:spcPts val="1200"/>
                      </a:lnSpc>
                      <a:spcAft>
                        <a:spcPts val="0"/>
                      </a:spcAft>
                    </a:pPr>
                    <a:r>
                      <a:rPr lang="ja-JP" sz="900" kern="100" dirty="0">
                        <a:effectLst/>
                        <a:latin typeface="Century" panose="02040604050505020304" pitchFamily="18" charset="0"/>
                        <a:ea typeface="ＭＳ Ｐゴシック" panose="020B0600070205080204" pitchFamily="50" charset="-128"/>
                        <a:cs typeface="Times New Roman" panose="02020603050405020304" pitchFamily="18" charset="0"/>
                      </a:rPr>
                      <a:t>画像</a:t>
                    </a:r>
                    <a:r>
                      <a:rPr lang="en-US" altLang="ja-JP" sz="900" kern="100" dirty="0">
                        <a:effectLst/>
                        <a:latin typeface="Century" panose="02040604050505020304" pitchFamily="18" charset="0"/>
                        <a:ea typeface="ＭＳ Ｐゴシック" panose="020B0600070205080204" pitchFamily="50" charset="-128"/>
                        <a:cs typeface="Times New Roman" panose="02020603050405020304" pitchFamily="18" charset="0"/>
                      </a:rPr>
                      <a:t>2</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32" name="楕円 21"/>
                  <p:cNvSpPr/>
                  <p:nvPr/>
                </p:nvSpPr>
                <p:spPr>
                  <a:xfrm>
                    <a:off x="1907202" y="1503152"/>
                    <a:ext cx="35560" cy="3556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215" name="楕円 383">
                  <a:extLst>
                    <a:ext uri="{FF2B5EF4-FFF2-40B4-BE49-F238E27FC236}">
                      <a16:creationId xmlns:a16="http://schemas.microsoft.com/office/drawing/2014/main" id="{97EFA3D4-4B17-4657-A1EB-600A94214115}"/>
                    </a:ext>
                  </a:extLst>
                </p:cNvPr>
                <p:cNvSpPr/>
                <p:nvPr/>
              </p:nvSpPr>
              <p:spPr>
                <a:xfrm rot="19315601">
                  <a:off x="10314723" y="2279343"/>
                  <a:ext cx="1174194" cy="804657"/>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6" name="矢印: 右 384">
                  <a:extLst>
                    <a:ext uri="{FF2B5EF4-FFF2-40B4-BE49-F238E27FC236}">
                      <a16:creationId xmlns:a16="http://schemas.microsoft.com/office/drawing/2014/main" id="{B77ED714-D1CF-40EB-A55E-D44328AC6566}"/>
                    </a:ext>
                  </a:extLst>
                </p:cNvPr>
                <p:cNvSpPr/>
                <p:nvPr/>
              </p:nvSpPr>
              <p:spPr>
                <a:xfrm rot="21139284">
                  <a:off x="11491975" y="2396608"/>
                  <a:ext cx="235549" cy="166684"/>
                </a:xfrm>
                <a:prstGeom prst="rightArrow">
                  <a:avLst/>
                </a:prstGeom>
                <a:solidFill>
                  <a:schemeClr val="bg1"/>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7" name="楕円 431">
                  <a:extLst>
                    <a:ext uri="{FF2B5EF4-FFF2-40B4-BE49-F238E27FC236}">
                      <a16:creationId xmlns:a16="http://schemas.microsoft.com/office/drawing/2014/main" id="{697C3713-DC6E-4965-A217-28C2C38FD7B0}"/>
                    </a:ext>
                  </a:extLst>
                </p:cNvPr>
                <p:cNvSpPr/>
                <p:nvPr/>
              </p:nvSpPr>
              <p:spPr>
                <a:xfrm rot="21124241">
                  <a:off x="11758566" y="2133563"/>
                  <a:ext cx="758207" cy="559208"/>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53" name="グループ化 252">
                <a:extLst>
                  <a:ext uri="{FF2B5EF4-FFF2-40B4-BE49-F238E27FC236}">
                    <a16:creationId xmlns:a16="http://schemas.microsoft.com/office/drawing/2014/main" id="{C4E066EB-8BEF-44D2-BD09-7BD521B9669B}"/>
                  </a:ext>
                </a:extLst>
              </p:cNvPr>
              <p:cNvGrpSpPr/>
              <p:nvPr/>
            </p:nvGrpSpPr>
            <p:grpSpPr>
              <a:xfrm rot="20059633">
                <a:off x="2874391" y="4183755"/>
                <a:ext cx="336166" cy="257488"/>
                <a:chOff x="2990317" y="2927834"/>
                <a:chExt cx="336166" cy="257488"/>
              </a:xfrm>
            </p:grpSpPr>
            <p:cxnSp>
              <p:nvCxnSpPr>
                <p:cNvPr id="254" name="直線コネクタ 253">
                  <a:extLst>
                    <a:ext uri="{FF2B5EF4-FFF2-40B4-BE49-F238E27FC236}">
                      <a16:creationId xmlns:a16="http://schemas.microsoft.com/office/drawing/2014/main" id="{EA49BAB6-02E1-4C41-8CDF-38552D87C38C}"/>
                    </a:ext>
                  </a:extLst>
                </p:cNvPr>
                <p:cNvCxnSpPr>
                  <a:cxnSpLocks/>
                  <a:stCxn id="215" idx="3"/>
                  <a:endCxn id="557" idx="1"/>
                </p:cNvCxnSpPr>
                <p:nvPr/>
              </p:nvCxnSpPr>
              <p:spPr>
                <a:xfrm rot="1540367">
                  <a:off x="3052143" y="3019295"/>
                  <a:ext cx="274340" cy="166027"/>
                </a:xfrm>
                <a:prstGeom prst="line">
                  <a:avLst/>
                </a:prstGeom>
                <a:ln w="9525">
                  <a:solidFill>
                    <a:schemeClr val="bg1"/>
                  </a:solidFill>
                  <a:headEnd type="none" w="sm" len="sm"/>
                </a:ln>
              </p:spPr>
              <p:style>
                <a:lnRef idx="1">
                  <a:schemeClr val="accent1"/>
                </a:lnRef>
                <a:fillRef idx="0">
                  <a:schemeClr val="accent1"/>
                </a:fillRef>
                <a:effectRef idx="0">
                  <a:schemeClr val="accent1"/>
                </a:effectRef>
                <a:fontRef idx="minor">
                  <a:schemeClr val="tx1"/>
                </a:fontRef>
              </p:style>
            </p:cxnSp>
            <p:sp>
              <p:nvSpPr>
                <p:cNvPr id="255" name="楕円 254">
                  <a:extLst>
                    <a:ext uri="{FF2B5EF4-FFF2-40B4-BE49-F238E27FC236}">
                      <a16:creationId xmlns:a16="http://schemas.microsoft.com/office/drawing/2014/main" id="{3391BA73-4FEE-4A2C-8FAE-95D6C315B9EF}"/>
                    </a:ext>
                  </a:extLst>
                </p:cNvPr>
                <p:cNvSpPr/>
                <p:nvPr/>
              </p:nvSpPr>
              <p:spPr>
                <a:xfrm>
                  <a:off x="2990317" y="2927834"/>
                  <a:ext cx="36000" cy="360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57" name="テキスト ボックス 556">
                <a:extLst>
                  <a:ext uri="{FF2B5EF4-FFF2-40B4-BE49-F238E27FC236}">
                    <a16:creationId xmlns:a16="http://schemas.microsoft.com/office/drawing/2014/main" id="{FEC741CE-1C22-4775-94E7-63C97A769B0D}"/>
                  </a:ext>
                </a:extLst>
              </p:cNvPr>
              <p:cNvSpPr txBox="1"/>
              <p:nvPr/>
            </p:nvSpPr>
            <p:spPr>
              <a:xfrm>
                <a:off x="3227317" y="4248485"/>
                <a:ext cx="3974852" cy="349702"/>
              </a:xfrm>
              <a:prstGeom prst="rect">
                <a:avLst/>
              </a:prstGeom>
              <a:solidFill>
                <a:srgbClr val="FFDBDB"/>
              </a:solidFill>
              <a:ln w="9525">
                <a:solidFill>
                  <a:schemeClr val="tx1"/>
                </a:solidFill>
              </a:ln>
            </p:spPr>
            <p:txBody>
              <a:bodyPr wrap="square" lIns="36000" tIns="36000" rIns="36000" bIns="36000" rtlCol="0">
                <a:spAutoFit/>
              </a:bodyPr>
              <a:lstStyle/>
              <a:p>
                <a:r>
                  <a:rPr lang="ja-JP" altLang="en-US" sz="900" dirty="0">
                    <a:latin typeface="ＭＳ ゴシック" panose="020B0609070205080204" pitchFamily="49" charset="-128"/>
                    <a:ea typeface="ＭＳ ゴシック" panose="020B0609070205080204" pitchFamily="49" charset="-128"/>
                  </a:rPr>
                  <a:t>≪</a:t>
                </a:r>
                <a:r>
                  <a:rPr lang="en-US" altLang="ja-JP" sz="900" dirty="0">
                    <a:latin typeface="ＭＳ ゴシック" panose="020B0609070205080204" pitchFamily="49" charset="-128"/>
                    <a:ea typeface="ＭＳ ゴシック" panose="020B0609070205080204" pitchFamily="49" charset="-128"/>
                  </a:rPr>
                  <a:t>5/18</a:t>
                </a:r>
                <a:r>
                  <a:rPr lang="ja-JP" altLang="en-US" sz="900" dirty="0">
                    <a:latin typeface="ＭＳ ゴシック" panose="020B0609070205080204" pitchFamily="49" charset="-128"/>
                    <a:ea typeface="ＭＳ ゴシック" panose="020B0609070205080204" pitchFamily="49" charset="-128"/>
                  </a:rPr>
                  <a:t>≫奥田橋の被覆率</a:t>
                </a:r>
                <a:r>
                  <a:rPr lang="en-US" altLang="ja-JP" sz="900" dirty="0">
                    <a:latin typeface="ＭＳ ゴシック" panose="020B0609070205080204" pitchFamily="49" charset="-128"/>
                    <a:ea typeface="ＭＳ ゴシック" panose="020B0609070205080204" pitchFamily="49" charset="-128"/>
                  </a:rPr>
                  <a:t>38</a:t>
                </a:r>
                <a:r>
                  <a:rPr lang="ja-JP" altLang="en-US" sz="900" dirty="0">
                    <a:latin typeface="ＭＳ ゴシック" panose="020B0609070205080204" pitchFamily="49" charset="-128"/>
                    <a:ea typeface="ＭＳ ゴシック" panose="020B0609070205080204" pitchFamily="49" charset="-128"/>
                  </a:rPr>
                  <a:t>％</a:t>
                </a:r>
                <a:r>
                  <a:rPr lang="en-US" altLang="ja-JP" sz="900" dirty="0">
                    <a:latin typeface="ＭＳ ゴシック" panose="020B0609070205080204" pitchFamily="49" charset="-128"/>
                    <a:ea typeface="ＭＳ ゴシック" panose="020B0609070205080204" pitchFamily="49" charset="-128"/>
                  </a:rPr>
                  <a:t>(5:00</a:t>
                </a:r>
                <a:r>
                  <a:rPr lang="ja-JP" altLang="en-US" sz="900" b="1" u="sng" dirty="0">
                    <a:latin typeface="ＭＳ ゴシック" panose="020B0609070205080204" pitchFamily="49" charset="-128"/>
                    <a:ea typeface="ＭＳ ゴシック" panose="020B0609070205080204" pitchFamily="49" charset="-128"/>
                  </a:rPr>
                  <a:t>画像</a:t>
                </a:r>
                <a:r>
                  <a:rPr lang="en-US" altLang="ja-JP" sz="900" b="1" u="sng" dirty="0">
                    <a:latin typeface="ＭＳ ゴシック" panose="020B0609070205080204" pitchFamily="49" charset="-128"/>
                    <a:ea typeface="ＭＳ ゴシック" panose="020B0609070205080204" pitchFamily="49" charset="-128"/>
                  </a:rPr>
                  <a:t>1</a:t>
                </a:r>
                <a:r>
                  <a:rPr lang="en-US" altLang="ja-JP" sz="900" dirty="0">
                    <a:latin typeface="ＭＳ ゴシック" panose="020B0609070205080204" pitchFamily="49" charset="-128"/>
                    <a:ea typeface="ＭＳ ゴシック" panose="020B0609070205080204" pitchFamily="49" charset="-128"/>
                  </a:rPr>
                  <a:t>)</a:t>
                </a:r>
                <a:r>
                  <a:rPr lang="ja-JP" altLang="en-US" sz="900" dirty="0" err="1">
                    <a:latin typeface="ＭＳ ゴシック" panose="020B0609070205080204" pitchFamily="49" charset="-128"/>
                    <a:ea typeface="ＭＳ ゴシック" panose="020B0609070205080204" pitchFamily="49" charset="-128"/>
                  </a:rPr>
                  <a:t>、</a:t>
                </a:r>
                <a:r>
                  <a:rPr lang="ja-JP" altLang="en-US" sz="900" dirty="0">
                    <a:latin typeface="ＭＳ ゴシック" panose="020B0609070205080204" pitchFamily="49" charset="-128"/>
                    <a:ea typeface="ＭＳ ゴシック" panose="020B0609070205080204" pitchFamily="49" charset="-128"/>
                  </a:rPr>
                  <a:t>御幸橋の被覆率</a:t>
                </a:r>
                <a:r>
                  <a:rPr lang="en-US" altLang="ja-JP" sz="900" dirty="0">
                    <a:latin typeface="ＭＳ ゴシック" panose="020B0609070205080204" pitchFamily="49" charset="-128"/>
                    <a:ea typeface="ＭＳ ゴシック" panose="020B0609070205080204" pitchFamily="49" charset="-128"/>
                  </a:rPr>
                  <a:t>55</a:t>
                </a:r>
                <a:r>
                  <a:rPr lang="ja-JP" altLang="en-US" sz="900" dirty="0">
                    <a:latin typeface="ＭＳ ゴシック" panose="020B0609070205080204" pitchFamily="49" charset="-128"/>
                    <a:ea typeface="ＭＳ ゴシック" panose="020B0609070205080204" pitchFamily="49" charset="-128"/>
                  </a:rPr>
                  <a:t>％</a:t>
                </a:r>
                <a:r>
                  <a:rPr lang="en-US" altLang="ja-JP" sz="900" dirty="0">
                    <a:latin typeface="ＭＳ ゴシック" panose="020B0609070205080204" pitchFamily="49" charset="-128"/>
                    <a:ea typeface="ＭＳ ゴシック" panose="020B0609070205080204" pitchFamily="49" charset="-128"/>
                  </a:rPr>
                  <a:t>(5:07</a:t>
                </a:r>
                <a:r>
                  <a:rPr lang="ja-JP" altLang="en-US" sz="900" b="1" u="sng" dirty="0">
                    <a:latin typeface="ＭＳ ゴシック" panose="020B0609070205080204" pitchFamily="49" charset="-128"/>
                    <a:ea typeface="ＭＳ ゴシック" panose="020B0609070205080204" pitchFamily="49" charset="-128"/>
                  </a:rPr>
                  <a:t>画像</a:t>
                </a:r>
                <a:r>
                  <a:rPr lang="en-US" altLang="ja-JP" sz="900" b="1" u="sng" dirty="0">
                    <a:latin typeface="ＭＳ ゴシック" panose="020B0609070205080204" pitchFamily="49" charset="-128"/>
                    <a:ea typeface="ＭＳ ゴシック" panose="020B0609070205080204" pitchFamily="49" charset="-128"/>
                  </a:rPr>
                  <a:t>2</a:t>
                </a:r>
                <a:r>
                  <a:rPr lang="en-US" altLang="ja-JP" sz="900" dirty="0">
                    <a:latin typeface="ＭＳ ゴシック" panose="020B0609070205080204" pitchFamily="49" charset="-128"/>
                    <a:ea typeface="ＭＳ ゴシック" panose="020B0609070205080204" pitchFamily="49" charset="-128"/>
                  </a:rPr>
                  <a:t>)</a:t>
                </a:r>
                <a:r>
                  <a:rPr lang="ja-JP" altLang="en-US" sz="900" dirty="0">
                    <a:latin typeface="ＭＳ ゴシック" panose="020B0609070205080204" pitchFamily="49" charset="-128"/>
                    <a:ea typeface="ＭＳ ゴシック" panose="020B0609070205080204" pitchFamily="49" charset="-128"/>
                  </a:rPr>
                  <a:t>。</a:t>
                </a:r>
                <a:endParaRPr lang="en-US" altLang="ja-JP" sz="900" dirty="0">
                  <a:latin typeface="ＭＳ ゴシック" panose="020B0609070205080204" pitchFamily="49" charset="-128"/>
                  <a:ea typeface="ＭＳ ゴシック" panose="020B0609070205080204" pitchFamily="49" charset="-128"/>
                </a:endParaRPr>
              </a:p>
              <a:p>
                <a:r>
                  <a:rPr lang="ja-JP" altLang="en-US" sz="900" dirty="0">
                    <a:latin typeface="ＭＳ ゴシック" panose="020B0609070205080204" pitchFamily="49" charset="-128"/>
                    <a:ea typeface="ＭＳ ゴシック" panose="020B0609070205080204" pitchFamily="49" charset="-128"/>
                  </a:rPr>
                  <a:t>御幸橋から奥田橋の付近でスカムが発生したと考えられる。</a:t>
                </a:r>
                <a:endParaRPr lang="en-US" altLang="ja-JP" sz="900" dirty="0">
                  <a:latin typeface="ＭＳ ゴシック" panose="020B0609070205080204" pitchFamily="49" charset="-128"/>
                  <a:ea typeface="ＭＳ ゴシック" panose="020B0609070205080204" pitchFamily="49" charset="-128"/>
                </a:endParaRPr>
              </a:p>
            </p:txBody>
          </p:sp>
          <p:cxnSp>
            <p:nvCxnSpPr>
              <p:cNvPr id="233" name="直線矢印コネクタ 232"/>
              <p:cNvCxnSpPr/>
              <p:nvPr/>
            </p:nvCxnSpPr>
            <p:spPr>
              <a:xfrm flipV="1">
                <a:off x="3243173" y="3694362"/>
                <a:ext cx="267424" cy="455230"/>
              </a:xfrm>
              <a:prstGeom prst="straightConnector1">
                <a:avLst/>
              </a:prstGeom>
              <a:ln w="1905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234" name="テキスト ボックス 1171"/>
              <p:cNvSpPr txBox="1"/>
              <p:nvPr/>
            </p:nvSpPr>
            <p:spPr>
              <a:xfrm>
                <a:off x="3373640" y="3990456"/>
                <a:ext cx="659172" cy="149507"/>
              </a:xfrm>
              <a:prstGeom prst="rect">
                <a:avLst/>
              </a:prstGeom>
              <a:solidFill>
                <a:schemeClr val="bg1">
                  <a:alpha val="59000"/>
                </a:schemeClr>
              </a:solidFill>
              <a:ln w="6350">
                <a:noFill/>
              </a:ln>
            </p:spPr>
            <p:txBody>
              <a:bodyPr rot="0" spcFirstLastPara="0" vert="horz" wrap="square" lIns="36000" tIns="0" rIns="36000" bIns="0" numCol="1" spcCol="0" rtlCol="0" fromWordArt="0" anchor="t" anchorCtr="0" forceAA="0" compatLnSpc="1">
                <a:prstTxWarp prst="textNoShape">
                  <a:avLst/>
                </a:prstTxWarp>
                <a:noAutofit/>
              </a:bodyPr>
              <a:lstStyle/>
              <a:p>
                <a:pPr algn="ctr">
                  <a:lnSpc>
                    <a:spcPts val="1200"/>
                  </a:lnSpc>
                  <a:spcAft>
                    <a:spcPts val="0"/>
                  </a:spcAft>
                </a:pPr>
                <a:r>
                  <a:rPr lang="ja-JP"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下流へ</a:t>
                </a:r>
                <a:r>
                  <a:rPr lang="ja-JP" altLang="en-US"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移動</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cxnSp>
            <p:nvCxnSpPr>
              <p:cNvPr id="235" name="直線矢印コネクタ 234"/>
              <p:cNvCxnSpPr/>
              <p:nvPr/>
            </p:nvCxnSpPr>
            <p:spPr>
              <a:xfrm>
                <a:off x="2982464" y="5416247"/>
                <a:ext cx="558800" cy="234315"/>
              </a:xfrm>
              <a:prstGeom prst="straightConnector1">
                <a:avLst/>
              </a:prstGeom>
              <a:ln w="1905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236" name="テキスト ボックス 1173"/>
              <p:cNvSpPr txBox="1"/>
              <p:nvPr/>
            </p:nvSpPr>
            <p:spPr>
              <a:xfrm>
                <a:off x="2759948" y="5239351"/>
                <a:ext cx="719215" cy="168910"/>
              </a:xfrm>
              <a:prstGeom prst="rect">
                <a:avLst/>
              </a:prstGeom>
              <a:noFill/>
              <a:ln w="6350">
                <a:noFill/>
              </a:ln>
            </p:spPr>
            <p:txBody>
              <a:bodyPr rot="0" spcFirstLastPara="0" vert="horz" wrap="square" lIns="36000" tIns="0" rIns="36000" bIns="0" numCol="1" spcCol="0" rtlCol="0" fromWordArt="0" anchor="t" anchorCtr="0" forceAA="0" compatLnSpc="1">
                <a:prstTxWarp prst="textNoShape">
                  <a:avLst/>
                </a:prstTxWarp>
                <a:noAutofit/>
              </a:bodyPr>
              <a:lstStyle/>
              <a:p>
                <a:pPr algn="just">
                  <a:lnSpc>
                    <a:spcPts val="1200"/>
                  </a:lnSpc>
                  <a:spcAft>
                    <a:spcPts val="0"/>
                  </a:spcAft>
                </a:pPr>
                <a:r>
                  <a:rPr lang="ja-JP"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水位が</a:t>
                </a:r>
                <a:r>
                  <a:rPr lang="ja-JP" altLang="en-US"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低下</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9" name="左右矢印 18"/>
              <p:cNvSpPr/>
              <p:nvPr/>
            </p:nvSpPr>
            <p:spPr>
              <a:xfrm>
                <a:off x="1794774" y="6292155"/>
                <a:ext cx="3977640" cy="231565"/>
              </a:xfrm>
              <a:prstGeom prst="leftRightArrow">
                <a:avLst>
                  <a:gd name="adj1" fmla="val 63163"/>
                  <a:gd name="adj2" fmla="val 50000"/>
                </a:avLst>
              </a:prstGeom>
              <a:solidFill>
                <a:srgbClr val="AFEAFF"/>
              </a:solid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0000FF"/>
                    </a:solidFill>
                    <a:latin typeface="Meiryo UI" panose="020B0604030504040204" pitchFamily="50" charset="-128"/>
                    <a:ea typeface="Meiryo UI" panose="020B0604030504040204" pitchFamily="50" charset="-128"/>
                  </a:rPr>
                  <a:t>降雨ほぼなし</a:t>
                </a:r>
                <a:r>
                  <a:rPr kumimoji="1" lang="en-US" altLang="ja-JP" sz="900" dirty="0">
                    <a:solidFill>
                      <a:srgbClr val="0000FF"/>
                    </a:solidFill>
                    <a:latin typeface="Meiryo UI" panose="020B0604030504040204" pitchFamily="50" charset="-128"/>
                    <a:ea typeface="Meiryo UI" panose="020B0604030504040204" pitchFamily="50" charset="-128"/>
                  </a:rPr>
                  <a:t>(</a:t>
                </a:r>
                <a:r>
                  <a:rPr kumimoji="1" lang="ja-JP" altLang="en-US" sz="900" dirty="0">
                    <a:solidFill>
                      <a:srgbClr val="0000FF"/>
                    </a:solidFill>
                    <a:latin typeface="Meiryo UI" panose="020B0604030504040204" pitchFamily="50" charset="-128"/>
                    <a:ea typeface="Meiryo UI" panose="020B0604030504040204" pitchFamily="50" charset="-128"/>
                  </a:rPr>
                  <a:t>合計</a:t>
                </a:r>
                <a:r>
                  <a:rPr kumimoji="1" lang="en-US" altLang="ja-JP" sz="900" dirty="0">
                    <a:solidFill>
                      <a:srgbClr val="0000FF"/>
                    </a:solidFill>
                    <a:latin typeface="Meiryo UI" panose="020B0604030504040204" pitchFamily="50" charset="-128"/>
                    <a:ea typeface="Meiryo UI" panose="020B0604030504040204" pitchFamily="50" charset="-128"/>
                  </a:rPr>
                  <a:t>4mm)</a:t>
                </a:r>
                <a:endParaRPr kumimoji="1" lang="ja-JP" altLang="en-US" sz="900" dirty="0">
                  <a:solidFill>
                    <a:srgbClr val="0000FF"/>
                  </a:solidFill>
                  <a:latin typeface="Meiryo UI" panose="020B0604030504040204" pitchFamily="50" charset="-128"/>
                  <a:ea typeface="Meiryo UI" panose="020B0604030504040204" pitchFamily="50" charset="-128"/>
                </a:endParaRPr>
              </a:p>
            </p:txBody>
          </p:sp>
          <p:sp>
            <p:nvSpPr>
              <p:cNvPr id="240" name="左右矢印 239"/>
              <p:cNvSpPr/>
              <p:nvPr/>
            </p:nvSpPr>
            <p:spPr>
              <a:xfrm>
                <a:off x="1794773" y="7121720"/>
                <a:ext cx="4310873" cy="231565"/>
              </a:xfrm>
              <a:prstGeom prst="leftRightArrow">
                <a:avLst>
                  <a:gd name="adj1" fmla="val 63163"/>
                  <a:gd name="adj2" fmla="val 50000"/>
                </a:avLst>
              </a:prstGeom>
              <a:solidFill>
                <a:srgbClr val="AFEAFF"/>
              </a:solid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0000FF"/>
                    </a:solidFill>
                    <a:latin typeface="Meiryo UI" panose="020B0604030504040204" pitchFamily="50" charset="-128"/>
                    <a:ea typeface="Meiryo UI" panose="020B0604030504040204" pitchFamily="50" charset="-128"/>
                  </a:rPr>
                  <a:t>放流なし</a:t>
                </a:r>
              </a:p>
            </p:txBody>
          </p:sp>
          <p:sp>
            <p:nvSpPr>
              <p:cNvPr id="241" name="左右矢印 240"/>
              <p:cNvSpPr/>
              <p:nvPr/>
            </p:nvSpPr>
            <p:spPr>
              <a:xfrm>
                <a:off x="2240280" y="8046104"/>
                <a:ext cx="3828044" cy="231565"/>
              </a:xfrm>
              <a:prstGeom prst="leftRightArrow">
                <a:avLst>
                  <a:gd name="adj1" fmla="val 63163"/>
                  <a:gd name="adj2" fmla="val 50000"/>
                </a:avLst>
              </a:prstGeom>
              <a:solidFill>
                <a:srgbClr val="AFEAFF"/>
              </a:solid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0000FF"/>
                    </a:solidFill>
                    <a:latin typeface="Meiryo UI" panose="020B0604030504040204" pitchFamily="50" charset="-128"/>
                    <a:ea typeface="Meiryo UI" panose="020B0604030504040204" pitchFamily="50" charset="-128"/>
                  </a:rPr>
                  <a:t>流量変化なし</a:t>
                </a:r>
                <a:r>
                  <a:rPr kumimoji="1" lang="en-US" altLang="ja-JP" sz="900" dirty="0">
                    <a:solidFill>
                      <a:srgbClr val="0000FF"/>
                    </a:solidFill>
                    <a:latin typeface="Meiryo UI" panose="020B0604030504040204" pitchFamily="50" charset="-128"/>
                    <a:ea typeface="Meiryo UI" panose="020B0604030504040204" pitchFamily="50" charset="-128"/>
                  </a:rPr>
                  <a:t>(</a:t>
                </a:r>
                <a:r>
                  <a:rPr kumimoji="1" lang="ja-JP" altLang="en-US" sz="900" dirty="0">
                    <a:solidFill>
                      <a:srgbClr val="0000FF"/>
                    </a:solidFill>
                    <a:latin typeface="Meiryo UI" panose="020B0604030504040204" pitchFamily="50" charset="-128"/>
                    <a:ea typeface="Meiryo UI" panose="020B0604030504040204" pitchFamily="50" charset="-128"/>
                  </a:rPr>
                  <a:t>平均</a:t>
                </a:r>
                <a:r>
                  <a:rPr kumimoji="1" lang="en-US" altLang="ja-JP" sz="900" dirty="0">
                    <a:solidFill>
                      <a:srgbClr val="0000FF"/>
                    </a:solidFill>
                    <a:latin typeface="Meiryo UI" panose="020B0604030504040204" pitchFamily="50" charset="-128"/>
                    <a:ea typeface="Meiryo UI" panose="020B0604030504040204" pitchFamily="50" charset="-128"/>
                  </a:rPr>
                  <a:t>1.06</a:t>
                </a:r>
                <a:r>
                  <a:rPr kumimoji="1" lang="ja-JP" altLang="en-US" sz="900" dirty="0" err="1">
                    <a:solidFill>
                      <a:srgbClr val="0000FF"/>
                    </a:solidFill>
                    <a:latin typeface="Meiryo UI" panose="020B0604030504040204" pitchFamily="50" charset="-128"/>
                    <a:ea typeface="Meiryo UI" panose="020B0604030504040204" pitchFamily="50" charset="-128"/>
                  </a:rPr>
                  <a:t>、</a:t>
                </a:r>
                <a:r>
                  <a:rPr kumimoji="1" lang="ja-JP" altLang="en-US" sz="900" dirty="0">
                    <a:solidFill>
                      <a:srgbClr val="0000FF"/>
                    </a:solidFill>
                    <a:latin typeface="Meiryo UI" panose="020B0604030504040204" pitchFamily="50" charset="-128"/>
                    <a:ea typeface="Meiryo UI" panose="020B0604030504040204" pitchFamily="50" charset="-128"/>
                  </a:rPr>
                  <a:t>最大</a:t>
                </a:r>
                <a:r>
                  <a:rPr kumimoji="1" lang="en-US" altLang="ja-JP" sz="900" dirty="0">
                    <a:solidFill>
                      <a:srgbClr val="0000FF"/>
                    </a:solidFill>
                    <a:latin typeface="Meiryo UI" panose="020B0604030504040204" pitchFamily="50" charset="-128"/>
                    <a:ea typeface="Meiryo UI" panose="020B0604030504040204" pitchFamily="50" charset="-128"/>
                  </a:rPr>
                  <a:t>1.40</a:t>
                </a:r>
                <a:r>
                  <a:rPr kumimoji="1" lang="ja-JP" altLang="en-US" sz="900" dirty="0" err="1">
                    <a:solidFill>
                      <a:srgbClr val="0000FF"/>
                    </a:solidFill>
                    <a:latin typeface="Meiryo UI" panose="020B0604030504040204" pitchFamily="50" charset="-128"/>
                    <a:ea typeface="Meiryo UI" panose="020B0604030504040204" pitchFamily="50" charset="-128"/>
                  </a:rPr>
                  <a:t>、</a:t>
                </a:r>
                <a:r>
                  <a:rPr kumimoji="1" lang="ja-JP" altLang="en-US" sz="900" dirty="0">
                    <a:solidFill>
                      <a:srgbClr val="0000FF"/>
                    </a:solidFill>
                    <a:latin typeface="Meiryo UI" panose="020B0604030504040204" pitchFamily="50" charset="-128"/>
                    <a:ea typeface="Meiryo UI" panose="020B0604030504040204" pitchFamily="50" charset="-128"/>
                  </a:rPr>
                  <a:t>最小</a:t>
                </a:r>
                <a:r>
                  <a:rPr kumimoji="1" lang="en-US" altLang="ja-JP" sz="900" dirty="0">
                    <a:solidFill>
                      <a:srgbClr val="0000FF"/>
                    </a:solidFill>
                    <a:latin typeface="Meiryo UI" panose="020B0604030504040204" pitchFamily="50" charset="-128"/>
                    <a:ea typeface="Meiryo UI" panose="020B0604030504040204" pitchFamily="50" charset="-128"/>
                  </a:rPr>
                  <a:t>0.67m</a:t>
                </a:r>
                <a:r>
                  <a:rPr kumimoji="1" lang="en-US" altLang="ja-JP" sz="900" baseline="30000" dirty="0">
                    <a:solidFill>
                      <a:srgbClr val="0000FF"/>
                    </a:solidFill>
                    <a:latin typeface="Meiryo UI" panose="020B0604030504040204" pitchFamily="50" charset="-128"/>
                    <a:ea typeface="Meiryo UI" panose="020B0604030504040204" pitchFamily="50" charset="-128"/>
                  </a:rPr>
                  <a:t>3</a:t>
                </a:r>
                <a:r>
                  <a:rPr kumimoji="1" lang="en-US" altLang="ja-JP" sz="900" dirty="0">
                    <a:solidFill>
                      <a:srgbClr val="0000FF"/>
                    </a:solidFill>
                    <a:latin typeface="Meiryo UI" panose="020B0604030504040204" pitchFamily="50" charset="-128"/>
                    <a:ea typeface="Meiryo UI" panose="020B0604030504040204" pitchFamily="50" charset="-128"/>
                  </a:rPr>
                  <a:t>/s)</a:t>
                </a:r>
                <a:endParaRPr kumimoji="1" lang="ja-JP" altLang="en-US" sz="900" dirty="0">
                  <a:solidFill>
                    <a:srgbClr val="0000FF"/>
                  </a:solidFill>
                  <a:latin typeface="Meiryo UI" panose="020B0604030504040204" pitchFamily="50" charset="-128"/>
                  <a:ea typeface="Meiryo UI" panose="020B0604030504040204" pitchFamily="50" charset="-128"/>
                </a:endParaRPr>
              </a:p>
            </p:txBody>
          </p:sp>
          <p:sp>
            <p:nvSpPr>
              <p:cNvPr id="243" name="テキスト ボックス 242">
                <a:extLst>
                  <a:ext uri="{FF2B5EF4-FFF2-40B4-BE49-F238E27FC236}">
                    <a16:creationId xmlns:a16="http://schemas.microsoft.com/office/drawing/2014/main" id="{CCA95562-0399-4824-8BCE-BA2EC0660605}"/>
                  </a:ext>
                </a:extLst>
              </p:cNvPr>
              <p:cNvSpPr txBox="1"/>
              <p:nvPr/>
            </p:nvSpPr>
            <p:spPr>
              <a:xfrm>
                <a:off x="3517424" y="5047592"/>
                <a:ext cx="2822715" cy="349702"/>
              </a:xfrm>
              <a:prstGeom prst="rect">
                <a:avLst/>
              </a:prstGeom>
              <a:solidFill>
                <a:srgbClr val="CCFFCC"/>
              </a:solidFill>
              <a:ln w="9525">
                <a:solidFill>
                  <a:schemeClr val="tx1"/>
                </a:solidFill>
              </a:ln>
            </p:spPr>
            <p:txBody>
              <a:bodyPr wrap="square" lIns="36000" tIns="36000" rIns="36000" bIns="36000" rtlCol="0">
                <a:spAutoFit/>
              </a:bodyPr>
              <a:lstStyle/>
              <a:p>
                <a:r>
                  <a:rPr lang="ja-JP" altLang="en-US" sz="900" dirty="0">
                    <a:latin typeface="ＭＳ ゴシック" panose="020B0609070205080204" pitchFamily="49" charset="-128"/>
                    <a:ea typeface="ＭＳ ゴシック" panose="020B0609070205080204" pitchFamily="49" charset="-128"/>
                  </a:rPr>
                  <a:t>城見橋、剣橋、三川合流部で水位差はほとんどなく、水位の低下とともに、スカムが下流に移動。</a:t>
                </a:r>
                <a:endParaRPr lang="en-US" altLang="ja-JP" sz="900" dirty="0">
                  <a:latin typeface="ＭＳ ゴシック" panose="020B0609070205080204" pitchFamily="49" charset="-128"/>
                  <a:ea typeface="ＭＳ ゴシック" panose="020B0609070205080204" pitchFamily="49" charset="-128"/>
                </a:endParaRPr>
              </a:p>
            </p:txBody>
          </p:sp>
          <p:sp>
            <p:nvSpPr>
              <p:cNvPr id="244" name="楕円 555">
                <a:extLst>
                  <a:ext uri="{FF2B5EF4-FFF2-40B4-BE49-F238E27FC236}">
                    <a16:creationId xmlns:a16="http://schemas.microsoft.com/office/drawing/2014/main" id="{13402D2E-E869-496A-B92A-F8E8F56912F7}"/>
                  </a:ext>
                </a:extLst>
              </p:cNvPr>
              <p:cNvSpPr/>
              <p:nvPr/>
            </p:nvSpPr>
            <p:spPr>
              <a:xfrm rot="983149">
                <a:off x="2608066" y="5468851"/>
                <a:ext cx="1325487" cy="352520"/>
              </a:xfrm>
              <a:prstGeom prst="ellipse">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0" name="テキスト ボックス 1173"/>
              <p:cNvSpPr txBox="1"/>
              <p:nvPr/>
            </p:nvSpPr>
            <p:spPr>
              <a:xfrm>
                <a:off x="2660370" y="2562855"/>
                <a:ext cx="429777" cy="328688"/>
              </a:xfrm>
              <a:prstGeom prst="rect">
                <a:avLst/>
              </a:prstGeom>
              <a:noFill/>
              <a:ln w="6350">
                <a:noFill/>
              </a:ln>
            </p:spPr>
            <p:txBody>
              <a:bodyPr rot="0" spcFirstLastPara="0" vert="horz" wrap="square" lIns="36000" tIns="0" rIns="36000" bIns="0" numCol="1" spcCol="0" rtlCol="0" fromWordArt="0" anchor="ctr" anchorCtr="0" forceAA="0" compatLnSpc="1">
                <a:prstTxWarp prst="textNoShape">
                  <a:avLst/>
                </a:prstTxWarp>
                <a:noAutofit/>
              </a:bodyPr>
              <a:lstStyle/>
              <a:p>
                <a:pPr algn="ctr">
                  <a:spcAft>
                    <a:spcPts val="0"/>
                  </a:spcAft>
                </a:pPr>
                <a:r>
                  <a:rPr lang="ja-JP" altLang="en-US"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①</a:t>
                </a:r>
                <a:endParaRPr lang="ja-JP"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61" name="テキスト ボックス 1173"/>
              <p:cNvSpPr txBox="1"/>
              <p:nvPr/>
            </p:nvSpPr>
            <p:spPr>
              <a:xfrm>
                <a:off x="2595915" y="4924521"/>
                <a:ext cx="429777" cy="328688"/>
              </a:xfrm>
              <a:prstGeom prst="rect">
                <a:avLst/>
              </a:prstGeom>
              <a:noFill/>
              <a:ln w="6350">
                <a:noFill/>
              </a:ln>
            </p:spPr>
            <p:txBody>
              <a:bodyPr rot="0" spcFirstLastPara="0" vert="horz" wrap="square" lIns="36000" tIns="0" rIns="36000" bIns="0" numCol="1" spcCol="0" rtlCol="0" fromWordArt="0" anchor="ctr" anchorCtr="0" forceAA="0" compatLnSpc="1">
                <a:prstTxWarp prst="textNoShape">
                  <a:avLst/>
                </a:prstTxWarp>
                <a:noAutofit/>
              </a:bodyPr>
              <a:lstStyle/>
              <a:p>
                <a:pPr algn="ctr">
                  <a:spcAft>
                    <a:spcPts val="0"/>
                  </a:spcAft>
                </a:pPr>
                <a:r>
                  <a:rPr lang="ja-JP" altLang="en-US"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②</a:t>
                </a:r>
                <a:endParaRPr lang="ja-JP"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grpSp>
        <p:grpSp>
          <p:nvGrpSpPr>
            <p:cNvPr id="179" name="グループ化 178"/>
            <p:cNvGrpSpPr/>
            <p:nvPr/>
          </p:nvGrpSpPr>
          <p:grpSpPr>
            <a:xfrm>
              <a:off x="349020" y="2548601"/>
              <a:ext cx="386668" cy="2072590"/>
              <a:chOff x="483299" y="2548601"/>
              <a:chExt cx="386668" cy="2072590"/>
            </a:xfrm>
          </p:grpSpPr>
          <p:sp>
            <p:nvSpPr>
              <p:cNvPr id="182" name="正方形/長方形 181"/>
              <p:cNvSpPr/>
              <p:nvPr/>
            </p:nvSpPr>
            <p:spPr>
              <a:xfrm>
                <a:off x="483299" y="2548601"/>
                <a:ext cx="386668" cy="2059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3" name="グループ化 182"/>
              <p:cNvGrpSpPr/>
              <p:nvPr/>
            </p:nvGrpSpPr>
            <p:grpSpPr>
              <a:xfrm>
                <a:off x="513265" y="2557646"/>
                <a:ext cx="354237" cy="2063545"/>
                <a:chOff x="0" y="95478"/>
                <a:chExt cx="337323" cy="1719412"/>
              </a:xfrm>
              <a:noFill/>
            </p:grpSpPr>
            <p:sp>
              <p:nvSpPr>
                <p:cNvPr id="188" name="テキスト ボックス 120">
                  <a:extLst>
                    <a:ext uri="{FF2B5EF4-FFF2-40B4-BE49-F238E27FC236}">
                      <a16:creationId xmlns:a16="http://schemas.microsoft.com/office/drawing/2014/main" id="{C623FDF1-DF77-48EB-8BAA-18F5D9B0318F}"/>
                    </a:ext>
                  </a:extLst>
                </p:cNvPr>
                <p:cNvSpPr txBox="1"/>
                <p:nvPr/>
              </p:nvSpPr>
              <p:spPr>
                <a:xfrm>
                  <a:off x="0" y="95478"/>
                  <a:ext cx="337323" cy="103174"/>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en-US" altLang="ja-JP" sz="700" dirty="0">
                      <a:latin typeface="ＭＳ ゴシック" panose="020B0609070205080204" pitchFamily="49" charset="-128"/>
                      <a:ea typeface="ＭＳ ゴシック" panose="020B0609070205080204" pitchFamily="49" charset="-128"/>
                    </a:rPr>
                    <a:t>JR</a:t>
                  </a:r>
                  <a:r>
                    <a:rPr kumimoji="1" lang="ja-JP" altLang="en-US" sz="700" dirty="0">
                      <a:latin typeface="ＭＳ ゴシック" panose="020B0609070205080204" pitchFamily="49" charset="-128"/>
                      <a:ea typeface="ＭＳ ゴシック" panose="020B0609070205080204" pitchFamily="49" charset="-128"/>
                    </a:rPr>
                    <a:t>上流</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189" name="テキスト ボックス 121">
                  <a:extLst>
                    <a:ext uri="{FF2B5EF4-FFF2-40B4-BE49-F238E27FC236}">
                      <a16:creationId xmlns:a16="http://schemas.microsoft.com/office/drawing/2014/main" id="{A15447CB-C289-4435-BC17-92096F506CB3}"/>
                    </a:ext>
                  </a:extLst>
                </p:cNvPr>
                <p:cNvSpPr txBox="1"/>
                <p:nvPr/>
              </p:nvSpPr>
              <p:spPr>
                <a:xfrm>
                  <a:off x="0" y="231090"/>
                  <a:ext cx="337323" cy="104537"/>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城見橋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196" name="テキスト ボックス 122">
                  <a:extLst>
                    <a:ext uri="{FF2B5EF4-FFF2-40B4-BE49-F238E27FC236}">
                      <a16:creationId xmlns:a16="http://schemas.microsoft.com/office/drawing/2014/main" id="{EC2AD233-F30F-4650-8673-3BECC245C2C4}"/>
                    </a:ext>
                  </a:extLst>
                </p:cNvPr>
                <p:cNvSpPr txBox="1"/>
                <p:nvPr/>
              </p:nvSpPr>
              <p:spPr>
                <a:xfrm>
                  <a:off x="0" y="345548"/>
                  <a:ext cx="337323" cy="104537"/>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衛門橋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197" name="テキスト ボックス 123">
                  <a:extLst>
                    <a:ext uri="{FF2B5EF4-FFF2-40B4-BE49-F238E27FC236}">
                      <a16:creationId xmlns:a16="http://schemas.microsoft.com/office/drawing/2014/main" id="{F572247B-442A-4889-B9CF-067FAF5DC134}"/>
                    </a:ext>
                  </a:extLst>
                </p:cNvPr>
                <p:cNvSpPr txBox="1"/>
                <p:nvPr/>
              </p:nvSpPr>
              <p:spPr>
                <a:xfrm>
                  <a:off x="0" y="442229"/>
                  <a:ext cx="337323" cy="103174"/>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日吉橋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198" name="テキスト ボックス 124">
                  <a:extLst>
                    <a:ext uri="{FF2B5EF4-FFF2-40B4-BE49-F238E27FC236}">
                      <a16:creationId xmlns:a16="http://schemas.microsoft.com/office/drawing/2014/main" id="{A1BFE121-B131-4E15-B610-74EC4C78BFFE}"/>
                    </a:ext>
                  </a:extLst>
                </p:cNvPr>
                <p:cNvSpPr txBox="1"/>
                <p:nvPr/>
              </p:nvSpPr>
              <p:spPr>
                <a:xfrm>
                  <a:off x="0" y="612625"/>
                  <a:ext cx="337323" cy="104537"/>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中本橋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199" name="テキスト ボックス 125">
                  <a:extLst>
                    <a:ext uri="{FF2B5EF4-FFF2-40B4-BE49-F238E27FC236}">
                      <a16:creationId xmlns:a16="http://schemas.microsoft.com/office/drawing/2014/main" id="{0F85A856-DD21-4E3C-9E27-5E9DE9EDC755}"/>
                    </a:ext>
                  </a:extLst>
                </p:cNvPr>
                <p:cNvSpPr txBox="1"/>
                <p:nvPr/>
              </p:nvSpPr>
              <p:spPr>
                <a:xfrm>
                  <a:off x="0" y="771938"/>
                  <a:ext cx="337323" cy="104537"/>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丸一橋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200" name="テキスト ボックス 126">
                  <a:extLst>
                    <a:ext uri="{FF2B5EF4-FFF2-40B4-BE49-F238E27FC236}">
                      <a16:creationId xmlns:a16="http://schemas.microsoft.com/office/drawing/2014/main" id="{5DB21A48-B39C-404C-8804-402ADE048EE0}"/>
                    </a:ext>
                  </a:extLst>
                </p:cNvPr>
                <p:cNvSpPr txBox="1"/>
                <p:nvPr/>
              </p:nvSpPr>
              <p:spPr>
                <a:xfrm>
                  <a:off x="0" y="900205"/>
                  <a:ext cx="337323" cy="104537"/>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剣橋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201" name="テキスト ボックス 127">
                  <a:extLst>
                    <a:ext uri="{FF2B5EF4-FFF2-40B4-BE49-F238E27FC236}">
                      <a16:creationId xmlns:a16="http://schemas.microsoft.com/office/drawing/2014/main" id="{82633F74-D56A-4269-BF5A-6311C55B3383}"/>
                    </a:ext>
                  </a:extLst>
                </p:cNvPr>
                <p:cNvSpPr txBox="1"/>
                <p:nvPr/>
              </p:nvSpPr>
              <p:spPr>
                <a:xfrm>
                  <a:off x="0" y="970043"/>
                  <a:ext cx="337323" cy="104537"/>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南弁天橋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202" name="テキスト ボックス 128">
                  <a:extLst>
                    <a:ext uri="{FF2B5EF4-FFF2-40B4-BE49-F238E27FC236}">
                      <a16:creationId xmlns:a16="http://schemas.microsoft.com/office/drawing/2014/main" id="{923ED9B0-0581-441B-9DD9-8FB9713DF194}"/>
                    </a:ext>
                  </a:extLst>
                </p:cNvPr>
                <p:cNvSpPr txBox="1"/>
                <p:nvPr/>
              </p:nvSpPr>
              <p:spPr>
                <a:xfrm>
                  <a:off x="0" y="1056531"/>
                  <a:ext cx="337323" cy="103174"/>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千歳橋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204" name="テキスト ボックス 129">
                  <a:extLst>
                    <a:ext uri="{FF2B5EF4-FFF2-40B4-BE49-F238E27FC236}">
                      <a16:creationId xmlns:a16="http://schemas.microsoft.com/office/drawing/2014/main" id="{FD84F208-FB58-495F-907A-07FCE5F2A200}"/>
                    </a:ext>
                  </a:extLst>
                </p:cNvPr>
                <p:cNvSpPr txBox="1"/>
                <p:nvPr/>
              </p:nvSpPr>
              <p:spPr>
                <a:xfrm>
                  <a:off x="0" y="1137457"/>
                  <a:ext cx="337323" cy="103174"/>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a:latin typeface="ＭＳ ゴシック" panose="020B0609070205080204" pitchFamily="49" charset="-128"/>
                      <a:ea typeface="ＭＳ ゴシック" panose="020B0609070205080204" pitchFamily="49" charset="-128"/>
                    </a:rPr>
                    <a:t>御幸橋</a:t>
                  </a:r>
                  <a:endParaRPr kumimoji="1" lang="en-US" altLang="ja-JP" sz="700">
                    <a:latin typeface="ＭＳ ゴシック" panose="020B0609070205080204" pitchFamily="49" charset="-128"/>
                    <a:ea typeface="ＭＳ ゴシック" panose="020B0609070205080204" pitchFamily="49" charset="-128"/>
                  </a:endParaRPr>
                </a:p>
              </p:txBody>
            </p:sp>
            <p:sp>
              <p:nvSpPr>
                <p:cNvPr id="205" name="テキスト ボックス 130">
                  <a:extLst>
                    <a:ext uri="{FF2B5EF4-FFF2-40B4-BE49-F238E27FC236}">
                      <a16:creationId xmlns:a16="http://schemas.microsoft.com/office/drawing/2014/main" id="{EC9B96AB-B31E-479A-BBD8-6D137A4C68D5}"/>
                    </a:ext>
                  </a:extLst>
                </p:cNvPr>
                <p:cNvSpPr txBox="1"/>
                <p:nvPr/>
              </p:nvSpPr>
              <p:spPr>
                <a:xfrm>
                  <a:off x="0" y="1212342"/>
                  <a:ext cx="337323" cy="103174"/>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奥田橋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206" name="テキスト ボックス 131">
                  <a:extLst>
                    <a:ext uri="{FF2B5EF4-FFF2-40B4-BE49-F238E27FC236}">
                      <a16:creationId xmlns:a16="http://schemas.microsoft.com/office/drawing/2014/main" id="{5E3B4756-6F71-49AE-82E6-624C70709657}"/>
                    </a:ext>
                  </a:extLst>
                </p:cNvPr>
                <p:cNvSpPr txBox="1"/>
                <p:nvPr/>
              </p:nvSpPr>
              <p:spPr>
                <a:xfrm>
                  <a:off x="0" y="1281361"/>
                  <a:ext cx="337323" cy="104537"/>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万才橋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207" name="テキスト ボックス 132">
                  <a:extLst>
                    <a:ext uri="{FF2B5EF4-FFF2-40B4-BE49-F238E27FC236}">
                      <a16:creationId xmlns:a16="http://schemas.microsoft.com/office/drawing/2014/main" id="{D9D01BE4-9652-4A6A-B227-08EA95D09C87}"/>
                    </a:ext>
                  </a:extLst>
                </p:cNvPr>
                <p:cNvSpPr txBox="1"/>
                <p:nvPr/>
              </p:nvSpPr>
              <p:spPr>
                <a:xfrm>
                  <a:off x="0" y="1352215"/>
                  <a:ext cx="337323" cy="104536"/>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大池橋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208" name="テキスト ボックス 133">
                  <a:extLst>
                    <a:ext uri="{FF2B5EF4-FFF2-40B4-BE49-F238E27FC236}">
                      <a16:creationId xmlns:a16="http://schemas.microsoft.com/office/drawing/2014/main" id="{01B37EFA-93D7-48BC-90E1-4774485E9D7A}"/>
                    </a:ext>
                  </a:extLst>
                </p:cNvPr>
                <p:cNvSpPr txBox="1"/>
                <p:nvPr/>
              </p:nvSpPr>
              <p:spPr>
                <a:xfrm>
                  <a:off x="0" y="1490731"/>
                  <a:ext cx="337323" cy="104537"/>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開橋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209" name="テキスト ボックス 134">
                  <a:extLst>
                    <a:ext uri="{FF2B5EF4-FFF2-40B4-BE49-F238E27FC236}">
                      <a16:creationId xmlns:a16="http://schemas.microsoft.com/office/drawing/2014/main" id="{A94DFCE7-F9CD-40A7-861C-EE388EB15330}"/>
                    </a:ext>
                  </a:extLst>
                </p:cNvPr>
                <p:cNvSpPr txBox="1"/>
                <p:nvPr/>
              </p:nvSpPr>
              <p:spPr>
                <a:xfrm>
                  <a:off x="0" y="1566080"/>
                  <a:ext cx="337323" cy="104538"/>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a:latin typeface="ＭＳ ゴシック" panose="020B0609070205080204" pitchFamily="49" charset="-128"/>
                      <a:ea typeface="ＭＳ ゴシック" panose="020B0609070205080204" pitchFamily="49" charset="-128"/>
                    </a:rPr>
                    <a:t>眼鏡橋</a:t>
                  </a:r>
                  <a:endParaRPr kumimoji="1" lang="en-US" altLang="ja-JP" sz="700">
                    <a:latin typeface="ＭＳ ゴシック" panose="020B0609070205080204" pitchFamily="49" charset="-128"/>
                    <a:ea typeface="ＭＳ ゴシック" panose="020B0609070205080204" pitchFamily="49" charset="-128"/>
                  </a:endParaRPr>
                </a:p>
              </p:txBody>
            </p:sp>
            <p:sp>
              <p:nvSpPr>
                <p:cNvPr id="210" name="テキスト ボックス 135">
                  <a:extLst>
                    <a:ext uri="{FF2B5EF4-FFF2-40B4-BE49-F238E27FC236}">
                      <a16:creationId xmlns:a16="http://schemas.microsoft.com/office/drawing/2014/main" id="{671D6FF4-CF1F-41E1-B0BD-CB0DE6531FC3}"/>
                    </a:ext>
                  </a:extLst>
                </p:cNvPr>
                <p:cNvSpPr txBox="1"/>
                <p:nvPr/>
              </p:nvSpPr>
              <p:spPr>
                <a:xfrm>
                  <a:off x="0" y="1636600"/>
                  <a:ext cx="337323" cy="103174"/>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宮下橋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211" name="テキスト ボックス 136">
                  <a:extLst>
                    <a:ext uri="{FF2B5EF4-FFF2-40B4-BE49-F238E27FC236}">
                      <a16:creationId xmlns:a16="http://schemas.microsoft.com/office/drawing/2014/main" id="{DA66F113-640F-486B-8D90-74DCCE3A6C5C}"/>
                    </a:ext>
                  </a:extLst>
                </p:cNvPr>
                <p:cNvSpPr txBox="1"/>
                <p:nvPr/>
              </p:nvSpPr>
              <p:spPr>
                <a:xfrm>
                  <a:off x="0" y="1711717"/>
                  <a:ext cx="337323" cy="103173"/>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庚申橋</a:t>
                  </a:r>
                  <a:endParaRPr kumimoji="1" lang="en-US" altLang="ja-JP" sz="700" dirty="0">
                    <a:latin typeface="ＭＳ ゴシック" panose="020B0609070205080204" pitchFamily="49" charset="-128"/>
                    <a:ea typeface="ＭＳ ゴシック" panose="020B0609070205080204" pitchFamily="49" charset="-128"/>
                  </a:endParaRPr>
                </a:p>
              </p:txBody>
            </p:sp>
          </p:grpSp>
          <p:sp>
            <p:nvSpPr>
              <p:cNvPr id="184" name="フリーフォーム 183"/>
              <p:cNvSpPr/>
              <p:nvPr/>
            </p:nvSpPr>
            <p:spPr>
              <a:xfrm flipV="1">
                <a:off x="787217" y="3952854"/>
                <a:ext cx="80961" cy="36000"/>
              </a:xfrm>
              <a:custGeom>
                <a:avLst/>
                <a:gdLst>
                  <a:gd name="connsiteX0" fmla="*/ 0 w 69056"/>
                  <a:gd name="connsiteY0" fmla="*/ 26194 h 26194"/>
                  <a:gd name="connsiteX1" fmla="*/ 69056 w 69056"/>
                  <a:gd name="connsiteY1" fmla="*/ 0 h 26194"/>
                </a:gdLst>
                <a:ahLst/>
                <a:cxnLst>
                  <a:cxn ang="0">
                    <a:pos x="connsiteX0" y="connsiteY0"/>
                  </a:cxn>
                  <a:cxn ang="0">
                    <a:pos x="connsiteX1" y="connsiteY1"/>
                  </a:cxn>
                </a:cxnLst>
                <a:rect l="l" t="t" r="r" b="b"/>
                <a:pathLst>
                  <a:path w="69056" h="26194">
                    <a:moveTo>
                      <a:pt x="0" y="26194"/>
                    </a:moveTo>
                    <a:lnTo>
                      <a:pt x="69056"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5" name="フリーフォーム 184"/>
              <p:cNvSpPr/>
              <p:nvPr/>
            </p:nvSpPr>
            <p:spPr>
              <a:xfrm>
                <a:off x="787217" y="4497368"/>
                <a:ext cx="78728" cy="61154"/>
              </a:xfrm>
              <a:custGeom>
                <a:avLst/>
                <a:gdLst>
                  <a:gd name="connsiteX0" fmla="*/ 0 w 71437"/>
                  <a:gd name="connsiteY0" fmla="*/ 33338 h 33338"/>
                  <a:gd name="connsiteX1" fmla="*/ 71437 w 71437"/>
                  <a:gd name="connsiteY1" fmla="*/ 0 h 33338"/>
                </a:gdLst>
                <a:ahLst/>
                <a:cxnLst>
                  <a:cxn ang="0">
                    <a:pos x="connsiteX0" y="connsiteY0"/>
                  </a:cxn>
                  <a:cxn ang="0">
                    <a:pos x="connsiteX1" y="connsiteY1"/>
                  </a:cxn>
                </a:cxnLst>
                <a:rect l="l" t="t" r="r" b="b"/>
                <a:pathLst>
                  <a:path w="71437" h="33338">
                    <a:moveTo>
                      <a:pt x="0" y="33338"/>
                    </a:moveTo>
                    <a:lnTo>
                      <a:pt x="71437"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6" name="フリーフォーム 185"/>
              <p:cNvSpPr/>
              <p:nvPr/>
            </p:nvSpPr>
            <p:spPr>
              <a:xfrm>
                <a:off x="787217" y="4422643"/>
                <a:ext cx="78728" cy="46486"/>
              </a:xfrm>
              <a:custGeom>
                <a:avLst/>
                <a:gdLst>
                  <a:gd name="connsiteX0" fmla="*/ 0 w 71437"/>
                  <a:gd name="connsiteY0" fmla="*/ 33338 h 33338"/>
                  <a:gd name="connsiteX1" fmla="*/ 71437 w 71437"/>
                  <a:gd name="connsiteY1" fmla="*/ 0 h 33338"/>
                </a:gdLst>
                <a:ahLst/>
                <a:cxnLst>
                  <a:cxn ang="0">
                    <a:pos x="connsiteX0" y="connsiteY0"/>
                  </a:cxn>
                  <a:cxn ang="0">
                    <a:pos x="connsiteX1" y="connsiteY1"/>
                  </a:cxn>
                </a:cxnLst>
                <a:rect l="l" t="t" r="r" b="b"/>
                <a:pathLst>
                  <a:path w="71437" h="33338">
                    <a:moveTo>
                      <a:pt x="0" y="33338"/>
                    </a:moveTo>
                    <a:lnTo>
                      <a:pt x="71437"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7" name="フリーフォーム 186"/>
              <p:cNvSpPr/>
              <p:nvPr/>
            </p:nvSpPr>
            <p:spPr>
              <a:xfrm>
                <a:off x="787217" y="4022475"/>
                <a:ext cx="78728" cy="36000"/>
              </a:xfrm>
              <a:custGeom>
                <a:avLst/>
                <a:gdLst>
                  <a:gd name="connsiteX0" fmla="*/ 0 w 71437"/>
                  <a:gd name="connsiteY0" fmla="*/ 33338 h 33338"/>
                  <a:gd name="connsiteX1" fmla="*/ 71437 w 71437"/>
                  <a:gd name="connsiteY1" fmla="*/ 0 h 33338"/>
                </a:gdLst>
                <a:ahLst/>
                <a:cxnLst>
                  <a:cxn ang="0">
                    <a:pos x="connsiteX0" y="connsiteY0"/>
                  </a:cxn>
                  <a:cxn ang="0">
                    <a:pos x="connsiteX1" y="connsiteY1"/>
                  </a:cxn>
                </a:cxnLst>
                <a:rect l="l" t="t" r="r" b="b"/>
                <a:pathLst>
                  <a:path w="71437" h="33338">
                    <a:moveTo>
                      <a:pt x="0" y="33338"/>
                    </a:moveTo>
                    <a:lnTo>
                      <a:pt x="71437"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30676087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テキスト ボックス 104"/>
          <p:cNvSpPr txBox="1"/>
          <p:nvPr/>
        </p:nvSpPr>
        <p:spPr>
          <a:xfrm>
            <a:off x="566597" y="1116503"/>
            <a:ext cx="13986153" cy="523220"/>
          </a:xfrm>
          <a:prstGeom prst="rect">
            <a:avLst/>
          </a:prstGeom>
          <a:noFill/>
        </p:spPr>
        <p:txBody>
          <a:bodyPr wrap="square" rtlCol="0">
            <a:spAutoFit/>
          </a:bodyPr>
          <a:lstStyle/>
          <a:p>
            <a:r>
              <a:rPr lang="ja-JP" altLang="en-US" sz="1398" dirty="0" smtClean="0">
                <a:latin typeface="ＭＳ ゴシック" panose="020B0609070205080204" pitchFamily="49" charset="-128"/>
                <a:ea typeface="ＭＳ ゴシック" panose="020B0609070205080204" pitchFamily="49" charset="-128"/>
              </a:rPr>
              <a:t>・</a:t>
            </a:r>
            <a:r>
              <a:rPr lang="ja-JP" altLang="en-US" sz="1400" dirty="0" smtClean="0">
                <a:latin typeface="ＭＳ ゴシック" panose="020B0609070205080204" pitchFamily="49" charset="-128"/>
                <a:ea typeface="ＭＳ ゴシック" panose="020B0609070205080204" pitchFamily="49" charset="-128"/>
              </a:rPr>
              <a:t>平野川では年間を通じて断続的にスカム発生が確認されている。</a:t>
            </a:r>
            <a:r>
              <a:rPr lang="ja-JP" altLang="en-US" sz="1400" dirty="0">
                <a:latin typeface="ＭＳ ゴシック" panose="020B0609070205080204" pitchFamily="49" charset="-128"/>
                <a:ea typeface="ＭＳ ゴシック" panose="020B0609070205080204" pitchFamily="49" charset="-128"/>
              </a:rPr>
              <a:t>この</a:t>
            </a:r>
            <a:r>
              <a:rPr lang="ja-JP" altLang="en-US" sz="1400" dirty="0" smtClean="0">
                <a:latin typeface="ＭＳ ゴシック" panose="020B0609070205080204" pitchFamily="49" charset="-128"/>
                <a:ea typeface="ＭＳ ゴシック" panose="020B0609070205080204" pitchFamily="49" charset="-128"/>
              </a:rPr>
              <a:t>対策案として、令和</a:t>
            </a:r>
            <a:r>
              <a:rPr lang="en-US" altLang="ja-JP" sz="1400" dirty="0">
                <a:latin typeface="ＭＳ ゴシック" panose="020B0609070205080204" pitchFamily="49" charset="-128"/>
                <a:ea typeface="ＭＳ ゴシック" panose="020B0609070205080204" pitchFamily="49" charset="-128"/>
              </a:rPr>
              <a:t>2</a:t>
            </a:r>
            <a:r>
              <a:rPr lang="ja-JP" altLang="en-US" sz="1400" dirty="0" smtClean="0">
                <a:latin typeface="ＭＳ ゴシック" panose="020B0609070205080204" pitchFamily="49" charset="-128"/>
                <a:ea typeface="ＭＳ ゴシック" panose="020B0609070205080204" pitchFamily="49" charset="-128"/>
              </a:rPr>
              <a:t>年度の現地実験で選定</a:t>
            </a:r>
            <a:r>
              <a:rPr lang="ja-JP" altLang="en-US" sz="1400" dirty="0">
                <a:latin typeface="ＭＳ ゴシック" panose="020B0609070205080204" pitchFamily="49" charset="-128"/>
                <a:ea typeface="ＭＳ ゴシック" panose="020B0609070205080204" pitchFamily="49" charset="-128"/>
              </a:rPr>
              <a:t>された</a:t>
            </a:r>
            <a:r>
              <a:rPr lang="ja-JP" altLang="en-US" sz="1400" dirty="0" smtClean="0">
                <a:latin typeface="ＭＳ ゴシック" panose="020B0609070205080204" pitchFamily="49" charset="-128"/>
                <a:ea typeface="ＭＳ ゴシック" panose="020B0609070205080204" pitchFamily="49" charset="-128"/>
              </a:rPr>
              <a:t>薬剤による底質改善効果を検証する。</a:t>
            </a:r>
            <a:endParaRPr lang="ja-JP" altLang="en-US" sz="1400" dirty="0">
              <a:latin typeface="ＭＳ ゴシック" panose="020B0609070205080204" pitchFamily="49" charset="-128"/>
              <a:ea typeface="ＭＳ ゴシック" panose="020B0609070205080204" pitchFamily="49" charset="-128"/>
            </a:endParaRPr>
          </a:p>
          <a:p>
            <a:r>
              <a:rPr lang="ja-JP" altLang="en-US" sz="1400" dirty="0">
                <a:latin typeface="ＭＳ ゴシック" panose="020B0609070205080204" pitchFamily="49" charset="-128"/>
                <a:ea typeface="ＭＳ ゴシック" panose="020B0609070205080204" pitchFamily="49" charset="-128"/>
              </a:rPr>
              <a:t>・薬剤散布量や散布頻度を変化させ、効果的・効率的な散布方法を検証する。</a:t>
            </a:r>
            <a:endParaRPr lang="en-US" altLang="ja-JP" sz="1400" dirty="0">
              <a:latin typeface="ＭＳ ゴシック" panose="020B0609070205080204" pitchFamily="49" charset="-128"/>
              <a:ea typeface="ＭＳ ゴシック" panose="020B0609070205080204" pitchFamily="49" charset="-128"/>
            </a:endParaRPr>
          </a:p>
        </p:txBody>
      </p:sp>
      <p:sp>
        <p:nvSpPr>
          <p:cNvPr id="106" name="正方形/長方形 105"/>
          <p:cNvSpPr/>
          <p:nvPr/>
        </p:nvSpPr>
        <p:spPr>
          <a:xfrm>
            <a:off x="557013" y="729564"/>
            <a:ext cx="13995738" cy="984681"/>
          </a:xfrm>
          <a:prstGeom prst="rect">
            <a:avLst/>
          </a:prstGeom>
          <a:noFill/>
          <a:ln w="28575">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64">
              <a:latin typeface="ＭＳ ゴシック" panose="020B0609070205080204" pitchFamily="49" charset="-128"/>
              <a:ea typeface="ＭＳ ゴシック" panose="020B0609070205080204" pitchFamily="49" charset="-128"/>
            </a:endParaRPr>
          </a:p>
        </p:txBody>
      </p:sp>
      <p:sp>
        <p:nvSpPr>
          <p:cNvPr id="107" name="テキスト ボックス 106"/>
          <p:cNvSpPr txBox="1"/>
          <p:nvPr/>
        </p:nvSpPr>
        <p:spPr>
          <a:xfrm>
            <a:off x="512623" y="705375"/>
            <a:ext cx="1204703" cy="427040"/>
          </a:xfrm>
          <a:prstGeom prst="rect">
            <a:avLst/>
          </a:prstGeom>
          <a:noFill/>
          <a:ln cmpd="dbl">
            <a:noFill/>
          </a:ln>
        </p:spPr>
        <p:txBody>
          <a:bodyPr wrap="square" rtlCol="0">
            <a:spAutoFit/>
          </a:bodyPr>
          <a:lstStyle/>
          <a:p>
            <a:r>
              <a:rPr lang="ja-JP" altLang="en-US" sz="2175" b="1" dirty="0">
                <a:solidFill>
                  <a:srgbClr val="333399"/>
                </a:solidFill>
                <a:latin typeface="ＭＳ ゴシック" panose="020B0609070205080204" pitchFamily="49" charset="-128"/>
                <a:ea typeface="ＭＳ ゴシック" panose="020B0609070205080204" pitchFamily="49" charset="-128"/>
              </a:rPr>
              <a:t>目的</a:t>
            </a:r>
            <a:endParaRPr lang="en-US" altLang="ja-JP" sz="2175" b="1" dirty="0">
              <a:solidFill>
                <a:srgbClr val="333399"/>
              </a:solidFill>
              <a:latin typeface="ＭＳ ゴシック" panose="020B0609070205080204" pitchFamily="49" charset="-128"/>
              <a:ea typeface="ＭＳ ゴシック" panose="020B0609070205080204" pitchFamily="49" charset="-128"/>
            </a:endParaRPr>
          </a:p>
        </p:txBody>
      </p:sp>
      <p:sp>
        <p:nvSpPr>
          <p:cNvPr id="55" name="正方形/長方形 54">
            <a:extLst>
              <a:ext uri="{FF2B5EF4-FFF2-40B4-BE49-F238E27FC236}">
                <a16:creationId xmlns:a16="http://schemas.microsoft.com/office/drawing/2014/main" id="{FE47E054-4D98-4E07-94F8-4DB042855034}"/>
              </a:ext>
            </a:extLst>
          </p:cNvPr>
          <p:cNvSpPr/>
          <p:nvPr/>
        </p:nvSpPr>
        <p:spPr>
          <a:xfrm>
            <a:off x="557015" y="1793311"/>
            <a:ext cx="6501914" cy="4636482"/>
          </a:xfrm>
          <a:prstGeom prst="rect">
            <a:avLst/>
          </a:prstGeom>
          <a:noFill/>
          <a:ln w="28575">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64">
              <a:latin typeface="ＭＳ ゴシック" panose="020B0609070205080204" pitchFamily="49" charset="-128"/>
              <a:ea typeface="ＭＳ ゴシック" panose="020B0609070205080204" pitchFamily="49" charset="-128"/>
            </a:endParaRPr>
          </a:p>
        </p:txBody>
      </p:sp>
      <p:sp>
        <p:nvSpPr>
          <p:cNvPr id="56" name="テキスト ボックス 55">
            <a:extLst>
              <a:ext uri="{FF2B5EF4-FFF2-40B4-BE49-F238E27FC236}">
                <a16:creationId xmlns:a16="http://schemas.microsoft.com/office/drawing/2014/main" id="{97FCE84E-A241-497D-B453-1FD5F0C972F4}"/>
              </a:ext>
            </a:extLst>
          </p:cNvPr>
          <p:cNvSpPr txBox="1"/>
          <p:nvPr/>
        </p:nvSpPr>
        <p:spPr>
          <a:xfrm>
            <a:off x="557013" y="2118914"/>
            <a:ext cx="6501914" cy="838691"/>
          </a:xfrm>
          <a:prstGeom prst="rect">
            <a:avLst/>
          </a:prstGeom>
          <a:noFill/>
        </p:spPr>
        <p:txBody>
          <a:bodyPr wrap="square" rtlCol="0">
            <a:spAutoFit/>
          </a:bodyPr>
          <a:lstStyle/>
          <a:p>
            <a:pPr>
              <a:spcBef>
                <a:spcPts val="621"/>
              </a:spcBef>
            </a:pPr>
            <a:r>
              <a:rPr lang="ja-JP" altLang="en-US" sz="1554" dirty="0">
                <a:latin typeface="ＭＳ ゴシック" panose="020B0609070205080204" pitchFamily="49" charset="-128"/>
                <a:ea typeface="ＭＳ ゴシック" panose="020B0609070205080204" pitchFamily="49" charset="-128"/>
              </a:rPr>
              <a:t>・平野川において</a:t>
            </a:r>
            <a:r>
              <a:rPr lang="en-US" altLang="ja-JP" sz="1554" dirty="0">
                <a:latin typeface="ＭＳ ゴシック" panose="020B0609070205080204" pitchFamily="49" charset="-128"/>
                <a:ea typeface="ＭＳ ゴシック" panose="020B0609070205080204" pitchFamily="49" charset="-128"/>
              </a:rPr>
              <a:t>3</a:t>
            </a:r>
            <a:r>
              <a:rPr lang="ja-JP" altLang="en-US" sz="1554" dirty="0">
                <a:latin typeface="ＭＳ ゴシック" panose="020B0609070205080204" pitchFamily="49" charset="-128"/>
                <a:ea typeface="ＭＳ ゴシック" panose="020B0609070205080204" pitchFamily="49" charset="-128"/>
              </a:rPr>
              <a:t>つの実験エリア</a:t>
            </a:r>
            <a:r>
              <a:rPr lang="en-US" altLang="ja-JP" sz="1554" dirty="0">
                <a:latin typeface="ＭＳ ゴシック" panose="020B0609070205080204" pitchFamily="49" charset="-128"/>
                <a:ea typeface="ＭＳ ゴシック" panose="020B0609070205080204" pitchFamily="49" charset="-128"/>
              </a:rPr>
              <a:t>(</a:t>
            </a:r>
            <a:r>
              <a:rPr lang="ja-JP" altLang="en-US" sz="1554" dirty="0">
                <a:latin typeface="ＭＳ ゴシック" panose="020B0609070205080204" pitchFamily="49" charset="-128"/>
                <a:ea typeface="ＭＳ ゴシック" panose="020B0609070205080204" pitchFamily="49" charset="-128"/>
              </a:rPr>
              <a:t>万才橋・千歳橋・南弁天橋</a:t>
            </a:r>
            <a:r>
              <a:rPr lang="en-US" altLang="ja-JP" sz="1554" dirty="0">
                <a:latin typeface="ＭＳ ゴシック" panose="020B0609070205080204" pitchFamily="49" charset="-128"/>
                <a:ea typeface="ＭＳ ゴシック" panose="020B0609070205080204" pitchFamily="49" charset="-128"/>
              </a:rPr>
              <a:t>)</a:t>
            </a:r>
            <a:r>
              <a:rPr lang="ja-JP" altLang="en-US" sz="1554" dirty="0">
                <a:latin typeface="ＭＳ ゴシック" panose="020B0609070205080204" pitchFamily="49" charset="-128"/>
                <a:ea typeface="ＭＳ ゴシック" panose="020B0609070205080204" pitchFamily="49" charset="-128"/>
              </a:rPr>
              <a:t>を設定。</a:t>
            </a:r>
            <a:endParaRPr lang="en-US" altLang="ja-JP" sz="1554" dirty="0">
              <a:latin typeface="ＭＳ ゴシック" panose="020B0609070205080204" pitchFamily="49" charset="-128"/>
              <a:ea typeface="ＭＳ ゴシック" panose="020B0609070205080204" pitchFamily="49" charset="-128"/>
            </a:endParaRPr>
          </a:p>
          <a:p>
            <a:pPr marL="279666" indent="-281181">
              <a:spcBef>
                <a:spcPts val="621"/>
              </a:spcBef>
            </a:pPr>
            <a:r>
              <a:rPr lang="ja-JP" altLang="en-US" sz="1243" dirty="0">
                <a:latin typeface="ＭＳ ゴシック" panose="020B0609070205080204" pitchFamily="49" charset="-128"/>
                <a:ea typeface="ＭＳ ゴシック" panose="020B0609070205080204" pitchFamily="49" charset="-128"/>
              </a:rPr>
              <a:t>　</a:t>
            </a:r>
            <a:r>
              <a:rPr lang="ja-JP" altLang="en-US" sz="1398" dirty="0">
                <a:latin typeface="ＭＳ ゴシック" panose="020B0609070205080204" pitchFamily="49" charset="-128"/>
                <a:ea typeface="ＭＳ ゴシック" panose="020B0609070205080204" pitchFamily="49" charset="-128"/>
              </a:rPr>
              <a:t>注</a:t>
            </a:r>
            <a:r>
              <a:rPr lang="en-US" altLang="ja-JP" sz="1398" dirty="0">
                <a:latin typeface="ＭＳ ゴシック" panose="020B0609070205080204" pitchFamily="49" charset="-128"/>
                <a:ea typeface="ＭＳ ゴシック" panose="020B0609070205080204" pitchFamily="49" charset="-128"/>
              </a:rPr>
              <a:t>)</a:t>
            </a:r>
            <a:r>
              <a:rPr lang="ja-JP" altLang="en-US" sz="1398" dirty="0">
                <a:latin typeface="ＭＳ ゴシック" panose="020B0609070205080204" pitchFamily="49" charset="-128"/>
                <a:ea typeface="ＭＳ ゴシック" panose="020B0609070205080204" pitchFamily="49" charset="-128"/>
              </a:rPr>
              <a:t>エリアは、平野川において底質の強熱減量が比較的高い箇所のうち、</a:t>
            </a:r>
            <a:endParaRPr lang="en-US" altLang="ja-JP" sz="1398" dirty="0">
              <a:latin typeface="ＭＳ ゴシック" panose="020B0609070205080204" pitchFamily="49" charset="-128"/>
              <a:ea typeface="ＭＳ ゴシック" panose="020B0609070205080204" pitchFamily="49" charset="-128"/>
            </a:endParaRPr>
          </a:p>
          <a:p>
            <a:pPr marL="279666" indent="-281181"/>
            <a:r>
              <a:rPr lang="ja-JP" altLang="en-US" sz="1398" dirty="0">
                <a:latin typeface="ＭＳ ゴシック" panose="020B0609070205080204" pitchFamily="49" charset="-128"/>
                <a:ea typeface="ＭＳ ゴシック" panose="020B0609070205080204" pitchFamily="49" charset="-128"/>
              </a:rPr>
              <a:t>　　　試行実施場所としてなじまない箇所を除いて選定</a:t>
            </a:r>
            <a:endParaRPr lang="ja-JP" altLang="en-US" sz="1088" dirty="0">
              <a:latin typeface="ＭＳ ゴシック" panose="020B0609070205080204" pitchFamily="49" charset="-128"/>
              <a:ea typeface="ＭＳ ゴシック" panose="020B0609070205080204" pitchFamily="49" charset="-128"/>
            </a:endParaRPr>
          </a:p>
        </p:txBody>
      </p:sp>
      <p:sp>
        <p:nvSpPr>
          <p:cNvPr id="57" name="テキスト ボックス 56">
            <a:extLst>
              <a:ext uri="{FF2B5EF4-FFF2-40B4-BE49-F238E27FC236}">
                <a16:creationId xmlns:a16="http://schemas.microsoft.com/office/drawing/2014/main" id="{409CC1D7-76C4-43D9-AD10-D0443994C00F}"/>
              </a:ext>
            </a:extLst>
          </p:cNvPr>
          <p:cNvSpPr txBox="1"/>
          <p:nvPr/>
        </p:nvSpPr>
        <p:spPr>
          <a:xfrm>
            <a:off x="503030" y="1754758"/>
            <a:ext cx="1769404" cy="427040"/>
          </a:xfrm>
          <a:prstGeom prst="rect">
            <a:avLst/>
          </a:prstGeom>
          <a:noFill/>
          <a:ln cmpd="dbl">
            <a:noFill/>
          </a:ln>
        </p:spPr>
        <p:txBody>
          <a:bodyPr wrap="square" rtlCol="0">
            <a:spAutoFit/>
          </a:bodyPr>
          <a:lstStyle/>
          <a:p>
            <a:r>
              <a:rPr lang="ja-JP" altLang="en-US" sz="2175" b="1" dirty="0">
                <a:solidFill>
                  <a:srgbClr val="333399"/>
                </a:solidFill>
                <a:latin typeface="ＭＳ ゴシック" panose="020B0609070205080204" pitchFamily="49" charset="-128"/>
                <a:ea typeface="ＭＳ ゴシック" panose="020B0609070205080204" pitchFamily="49" charset="-128"/>
              </a:rPr>
              <a:t>実施エリア</a:t>
            </a:r>
            <a:endParaRPr lang="en-US" altLang="ja-JP" sz="2175" b="1" dirty="0">
              <a:solidFill>
                <a:srgbClr val="333399"/>
              </a:solidFill>
              <a:latin typeface="ＭＳ ゴシック" panose="020B0609070205080204" pitchFamily="49" charset="-128"/>
              <a:ea typeface="ＭＳ ゴシック" panose="020B0609070205080204" pitchFamily="49" charset="-128"/>
            </a:endParaRPr>
          </a:p>
        </p:txBody>
      </p:sp>
      <p:graphicFrame>
        <p:nvGraphicFramePr>
          <p:cNvPr id="6" name="表 5">
            <a:extLst>
              <a:ext uri="{FF2B5EF4-FFF2-40B4-BE49-F238E27FC236}">
                <a16:creationId xmlns:a16="http://schemas.microsoft.com/office/drawing/2014/main" id="{0F1E72D8-FE0B-474C-A336-B244E8507BFE}"/>
              </a:ext>
            </a:extLst>
          </p:cNvPr>
          <p:cNvGraphicFramePr>
            <a:graphicFrameLocks noGrp="1"/>
          </p:cNvGraphicFramePr>
          <p:nvPr/>
        </p:nvGraphicFramePr>
        <p:xfrm>
          <a:off x="7275858" y="2173518"/>
          <a:ext cx="7152625" cy="3388878"/>
        </p:xfrm>
        <a:graphic>
          <a:graphicData uri="http://schemas.openxmlformats.org/drawingml/2006/table">
            <a:tbl>
              <a:tblPr firstRow="1" firstCol="1" bandRow="1">
                <a:tableStyleId>{5940675A-B579-460E-94D1-54222C63F5DA}</a:tableStyleId>
              </a:tblPr>
              <a:tblGrid>
                <a:gridCol w="1044439">
                  <a:extLst>
                    <a:ext uri="{9D8B030D-6E8A-4147-A177-3AD203B41FA5}">
                      <a16:colId xmlns:a16="http://schemas.microsoft.com/office/drawing/2014/main" val="2472869605"/>
                    </a:ext>
                  </a:extLst>
                </a:gridCol>
                <a:gridCol w="953977">
                  <a:extLst>
                    <a:ext uri="{9D8B030D-6E8A-4147-A177-3AD203B41FA5}">
                      <a16:colId xmlns:a16="http://schemas.microsoft.com/office/drawing/2014/main" val="725340216"/>
                    </a:ext>
                  </a:extLst>
                </a:gridCol>
                <a:gridCol w="767219">
                  <a:extLst>
                    <a:ext uri="{9D8B030D-6E8A-4147-A177-3AD203B41FA5}">
                      <a16:colId xmlns:a16="http://schemas.microsoft.com/office/drawing/2014/main" val="1448768199"/>
                    </a:ext>
                  </a:extLst>
                </a:gridCol>
                <a:gridCol w="767219">
                  <a:extLst>
                    <a:ext uri="{9D8B030D-6E8A-4147-A177-3AD203B41FA5}">
                      <a16:colId xmlns:a16="http://schemas.microsoft.com/office/drawing/2014/main" val="2568480034"/>
                    </a:ext>
                  </a:extLst>
                </a:gridCol>
                <a:gridCol w="767219">
                  <a:extLst>
                    <a:ext uri="{9D8B030D-6E8A-4147-A177-3AD203B41FA5}">
                      <a16:colId xmlns:a16="http://schemas.microsoft.com/office/drawing/2014/main" val="147814452"/>
                    </a:ext>
                  </a:extLst>
                </a:gridCol>
                <a:gridCol w="2852552">
                  <a:extLst>
                    <a:ext uri="{9D8B030D-6E8A-4147-A177-3AD203B41FA5}">
                      <a16:colId xmlns:a16="http://schemas.microsoft.com/office/drawing/2014/main" val="2129557036"/>
                    </a:ext>
                  </a:extLst>
                </a:gridCol>
              </a:tblGrid>
              <a:tr h="274218">
                <a:tc rowSpan="2">
                  <a:txBody>
                    <a:bodyPr/>
                    <a:lstStyle/>
                    <a:p>
                      <a:pPr algn="ctr">
                        <a:lnSpc>
                          <a:spcPts val="1000"/>
                        </a:lnSpc>
                      </a:pPr>
                      <a:r>
                        <a:rPr lang="ja-JP" sz="1200" kern="0" dirty="0">
                          <a:effectLst/>
                          <a:latin typeface="ＭＳ Ｐゴシック" panose="020B0600070205080204" pitchFamily="50" charset="-128"/>
                          <a:ea typeface="ＭＳ Ｐゴシック" panose="020B0600070205080204" pitchFamily="50" charset="-128"/>
                        </a:rPr>
                        <a:t>地点</a:t>
                      </a:r>
                      <a:endPar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solidFill>
                      <a:schemeClr val="bg1">
                        <a:lumMod val="85000"/>
                      </a:schemeClr>
                    </a:solidFill>
                  </a:tcPr>
                </a:tc>
                <a:tc rowSpan="2">
                  <a:txBody>
                    <a:bodyPr/>
                    <a:lstStyle/>
                    <a:p>
                      <a:pPr algn="ctr">
                        <a:lnSpc>
                          <a:spcPts val="1000"/>
                        </a:lnSpc>
                      </a:pPr>
                      <a:r>
                        <a:rPr lang="ja-JP" sz="1200" kern="0" dirty="0">
                          <a:effectLst/>
                          <a:latin typeface="ＭＳ Ｐゴシック" panose="020B0600070205080204" pitchFamily="50" charset="-128"/>
                          <a:ea typeface="ＭＳ Ｐゴシック" panose="020B0600070205080204" pitchFamily="50" charset="-128"/>
                        </a:rPr>
                        <a:t>実験区</a:t>
                      </a:r>
                      <a:endPar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solidFill>
                      <a:schemeClr val="bg1">
                        <a:lumMod val="85000"/>
                      </a:schemeClr>
                    </a:solidFill>
                  </a:tcPr>
                </a:tc>
                <a:tc gridSpan="3">
                  <a:txBody>
                    <a:bodyPr/>
                    <a:lstStyle/>
                    <a:p>
                      <a:pPr algn="ctr">
                        <a:lnSpc>
                          <a:spcPts val="1000"/>
                        </a:lnSpc>
                      </a:pPr>
                      <a:r>
                        <a:rPr lang="ja-JP" altLang="en-US" sz="1200" kern="0" dirty="0">
                          <a:effectLst/>
                          <a:latin typeface="ＭＳ Ｐゴシック" panose="020B0600070205080204" pitchFamily="50" charset="-128"/>
                          <a:ea typeface="ＭＳ Ｐゴシック" panose="020B0600070205080204" pitchFamily="50" charset="-128"/>
                        </a:rPr>
                        <a:t>薬剤散布諸元</a:t>
                      </a:r>
                      <a:endParaRPr lang="ja-JP" altLang="ja-JP"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rowSpan="2">
                  <a:txBody>
                    <a:bodyPr/>
                    <a:lstStyle/>
                    <a:p>
                      <a:pPr algn="ctr">
                        <a:lnSpc>
                          <a:spcPts val="1000"/>
                        </a:lnSpc>
                      </a:pPr>
                      <a:r>
                        <a:rPr lang="ja-JP" altLang="en-US"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備考</a:t>
                      </a:r>
                      <a:endParaRPr lang="ja-JP" altLang="ja-JP"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solidFill>
                      <a:schemeClr val="bg1">
                        <a:lumMod val="85000"/>
                      </a:schemeClr>
                    </a:solidFill>
                  </a:tcPr>
                </a:tc>
                <a:extLst>
                  <a:ext uri="{0D108BD9-81ED-4DB2-BD59-A6C34878D82A}">
                    <a16:rowId xmlns:a16="http://schemas.microsoft.com/office/drawing/2014/main" val="1481424330"/>
                  </a:ext>
                </a:extLst>
              </a:tr>
              <a:tr h="591854">
                <a:tc vMerge="1">
                  <a:txBody>
                    <a:bodyPr/>
                    <a:lstStyle/>
                    <a:p>
                      <a:endParaRPr kumimoji="1" lang="ja-JP" altLang="en-US"/>
                    </a:p>
                  </a:txBody>
                  <a:tcPr/>
                </a:tc>
                <a:tc vMerge="1">
                  <a:txBody>
                    <a:bodyPr/>
                    <a:lstStyle/>
                    <a:p>
                      <a:endParaRPr kumimoji="1" lang="ja-JP" altLang="en-US"/>
                    </a:p>
                  </a:txBody>
                  <a:tcPr/>
                </a:tc>
                <a:tc>
                  <a:txBody>
                    <a:bodyPr/>
                    <a:lstStyle/>
                    <a:p>
                      <a:pPr algn="ctr">
                        <a:lnSpc>
                          <a:spcPct val="100000"/>
                        </a:lnSpc>
                      </a:pPr>
                      <a:r>
                        <a:rPr lang="ja-JP" sz="1200" kern="0" dirty="0">
                          <a:effectLst/>
                          <a:latin typeface="ＭＳ Ｐゴシック" panose="020B0600070205080204" pitchFamily="50" charset="-128"/>
                          <a:ea typeface="ＭＳ Ｐゴシック" panose="020B0600070205080204" pitchFamily="50" charset="-128"/>
                        </a:rPr>
                        <a:t>散布</a:t>
                      </a:r>
                      <a:endParaRPr lang="en-US" altLang="ja-JP" sz="1200" kern="0" dirty="0">
                        <a:effectLst/>
                        <a:latin typeface="ＭＳ Ｐゴシック" panose="020B0600070205080204" pitchFamily="50" charset="-128"/>
                        <a:ea typeface="ＭＳ Ｐゴシック" panose="020B0600070205080204" pitchFamily="50" charset="-128"/>
                      </a:endParaRPr>
                    </a:p>
                    <a:p>
                      <a:pPr algn="ctr">
                        <a:lnSpc>
                          <a:spcPct val="100000"/>
                        </a:lnSpc>
                      </a:pPr>
                      <a:r>
                        <a:rPr lang="ja-JP" sz="1200" kern="0" dirty="0">
                          <a:effectLst/>
                          <a:latin typeface="ＭＳ Ｐゴシック" panose="020B0600070205080204" pitchFamily="50" charset="-128"/>
                          <a:ea typeface="ＭＳ Ｐゴシック" panose="020B0600070205080204" pitchFamily="50" charset="-128"/>
                        </a:rPr>
                        <a:t>回数</a:t>
                      </a:r>
                      <a:endParaRPr lang="en-US" altLang="ja-JP" sz="1200" kern="0" dirty="0">
                        <a:effectLst/>
                        <a:latin typeface="ＭＳ Ｐゴシック" panose="020B0600070205080204" pitchFamily="50" charset="-128"/>
                        <a:ea typeface="ＭＳ Ｐゴシック" panose="020B0600070205080204" pitchFamily="50" charset="-128"/>
                      </a:endParaRPr>
                    </a:p>
                    <a:p>
                      <a:pPr algn="ctr">
                        <a:lnSpc>
                          <a:spcPct val="100000"/>
                        </a:lnSpc>
                      </a:pPr>
                      <a:r>
                        <a:rPr lang="en-US" altLang="ja-JP" sz="1200" kern="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1200" kern="0" dirty="0">
                          <a:effectLst/>
                          <a:latin typeface="ＭＳ Ｐゴシック" panose="020B0600070205080204" pitchFamily="50" charset="-128"/>
                          <a:ea typeface="ＭＳ Ｐゴシック" panose="020B0600070205080204" pitchFamily="50" charset="-128"/>
                        </a:rPr>
                        <a:t>回</a:t>
                      </a:r>
                      <a:r>
                        <a:rPr lang="en-US" altLang="ja-JP" sz="1200" kern="0" dirty="0">
                          <a:effectLst/>
                          <a:latin typeface="ＭＳ Ｐゴシック" panose="020B0600070205080204" pitchFamily="50" charset="-128"/>
                          <a:ea typeface="ＭＳ Ｐゴシック" panose="020B0600070205080204" pitchFamily="50" charset="-128"/>
                        </a:rPr>
                        <a:t>/</a:t>
                      </a:r>
                      <a:r>
                        <a:rPr lang="ja-JP" altLang="ja-JP" sz="1200" kern="0" dirty="0">
                          <a:effectLst/>
                          <a:latin typeface="ＭＳ Ｐゴシック" panose="020B0600070205080204" pitchFamily="50" charset="-128"/>
                          <a:ea typeface="ＭＳ Ｐゴシック" panose="020B0600070205080204" pitchFamily="50" charset="-128"/>
                        </a:rPr>
                        <a:t>年</a:t>
                      </a:r>
                      <a:r>
                        <a:rPr lang="en-US" altLang="ja-JP" sz="1200" kern="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lang="ja-JP"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solidFill>
                      <a:schemeClr val="bg1">
                        <a:lumMod val="85000"/>
                      </a:schemeClr>
                    </a:solidFill>
                  </a:tcPr>
                </a:tc>
                <a:tc>
                  <a:txBody>
                    <a:bodyPr/>
                    <a:lstStyle/>
                    <a:p>
                      <a:pPr algn="ctr">
                        <a:lnSpc>
                          <a:spcPct val="100000"/>
                        </a:lnSpc>
                      </a:pPr>
                      <a:r>
                        <a:rPr lang="ja-JP" sz="1200" kern="0" dirty="0">
                          <a:effectLst/>
                          <a:latin typeface="ＭＳ Ｐゴシック" panose="020B0600070205080204" pitchFamily="50" charset="-128"/>
                          <a:ea typeface="ＭＳ Ｐゴシック" panose="020B0600070205080204" pitchFamily="50" charset="-128"/>
                        </a:rPr>
                        <a:t>散布</a:t>
                      </a:r>
                      <a:endParaRPr lang="en-US" altLang="ja-JP" sz="1200" kern="0" dirty="0">
                        <a:effectLst/>
                        <a:latin typeface="ＭＳ Ｐゴシック" panose="020B0600070205080204" pitchFamily="50" charset="-128"/>
                        <a:ea typeface="ＭＳ Ｐゴシック" panose="020B0600070205080204" pitchFamily="50" charset="-128"/>
                      </a:endParaRPr>
                    </a:p>
                    <a:p>
                      <a:pPr algn="ctr">
                        <a:lnSpc>
                          <a:spcPct val="100000"/>
                        </a:lnSpc>
                      </a:pPr>
                      <a:r>
                        <a:rPr lang="ja-JP" sz="1200" kern="0" dirty="0">
                          <a:effectLst/>
                          <a:latin typeface="ＭＳ Ｐゴシック" panose="020B0600070205080204" pitchFamily="50" charset="-128"/>
                          <a:ea typeface="ＭＳ Ｐゴシック" panose="020B0600070205080204" pitchFamily="50" charset="-128"/>
                        </a:rPr>
                        <a:t>単位量</a:t>
                      </a:r>
                      <a:endParaRPr lang="en-US" altLang="ja-JP" sz="1200" kern="0" dirty="0">
                        <a:effectLst/>
                        <a:latin typeface="ＭＳ Ｐゴシック" panose="020B0600070205080204" pitchFamily="50" charset="-128"/>
                        <a:ea typeface="ＭＳ Ｐゴシック" panose="020B0600070205080204" pitchFamily="50" charset="-128"/>
                      </a:endParaRPr>
                    </a:p>
                    <a:p>
                      <a:pPr algn="ctr">
                        <a:lnSpc>
                          <a:spcPct val="100000"/>
                        </a:lnSpc>
                      </a:pPr>
                      <a:r>
                        <a:rPr lang="en-US" altLang="ja-JP" sz="1200" kern="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(kg/m</a:t>
                      </a:r>
                      <a:r>
                        <a:rPr lang="en-US" altLang="ja-JP" sz="1200" kern="0" baseline="30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2</a:t>
                      </a:r>
                      <a:r>
                        <a:rPr lang="en-US" altLang="ja-JP" sz="1200" kern="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lang="ja-JP"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solidFill>
                      <a:schemeClr val="bg1">
                        <a:lumMod val="85000"/>
                      </a:schemeClr>
                    </a:solidFill>
                  </a:tcPr>
                </a:tc>
                <a:tc>
                  <a:txBody>
                    <a:bodyPr/>
                    <a:lstStyle/>
                    <a:p>
                      <a:pPr algn="ctr">
                        <a:lnSpc>
                          <a:spcPct val="100000"/>
                        </a:lnSpc>
                      </a:pPr>
                      <a:r>
                        <a:rPr lang="ja-JP" sz="1200" kern="0" dirty="0">
                          <a:effectLst/>
                          <a:latin typeface="ＭＳ Ｐゴシック" panose="020B0600070205080204" pitchFamily="50" charset="-128"/>
                          <a:ea typeface="ＭＳ Ｐゴシック" panose="020B0600070205080204" pitchFamily="50" charset="-128"/>
                        </a:rPr>
                        <a:t>散布</a:t>
                      </a:r>
                      <a:endParaRPr lang="en-US" altLang="ja-JP" sz="1200" kern="0" dirty="0">
                        <a:effectLst/>
                        <a:latin typeface="ＭＳ Ｐゴシック" panose="020B0600070205080204" pitchFamily="50" charset="-128"/>
                        <a:ea typeface="ＭＳ Ｐゴシック" panose="020B0600070205080204" pitchFamily="50" charset="-128"/>
                      </a:endParaRPr>
                    </a:p>
                    <a:p>
                      <a:pPr algn="ctr">
                        <a:lnSpc>
                          <a:spcPct val="100000"/>
                        </a:lnSpc>
                      </a:pPr>
                      <a:r>
                        <a:rPr lang="ja-JP" sz="1200" kern="0" dirty="0">
                          <a:effectLst/>
                          <a:latin typeface="ＭＳ Ｐゴシック" panose="020B0600070205080204" pitchFamily="50" charset="-128"/>
                          <a:ea typeface="ＭＳ Ｐゴシック" panose="020B0600070205080204" pitchFamily="50" charset="-128"/>
                        </a:rPr>
                        <a:t>総量</a:t>
                      </a:r>
                      <a:endParaRPr lang="en-US" altLang="ja-JP" sz="1200" kern="0" dirty="0">
                        <a:effectLst/>
                        <a:latin typeface="ＭＳ Ｐゴシック" panose="020B0600070205080204" pitchFamily="50" charset="-128"/>
                        <a:ea typeface="ＭＳ Ｐゴシック" panose="020B0600070205080204" pitchFamily="50" charset="-128"/>
                      </a:endParaRPr>
                    </a:p>
                    <a:p>
                      <a:pPr algn="ctr">
                        <a:lnSpc>
                          <a:spcPct val="100000"/>
                        </a:lnSpc>
                      </a:pPr>
                      <a:r>
                        <a:rPr lang="en-US" altLang="ja-JP" sz="1200" kern="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(kg)</a:t>
                      </a:r>
                      <a:endParaRPr lang="ja-JP"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solidFill>
                      <a:schemeClr val="bg1">
                        <a:lumMod val="85000"/>
                      </a:schemeClr>
                    </a:solidFill>
                  </a:tcPr>
                </a:tc>
                <a:tc vMerge="1">
                  <a:txBody>
                    <a:bodyPr/>
                    <a:lstStyle/>
                    <a:p>
                      <a:pPr algn="ctr">
                        <a:lnSpc>
                          <a:spcPts val="1000"/>
                        </a:lnSpc>
                      </a:pPr>
                      <a:endParaRPr lang="ja-JP" sz="105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62865" marR="62865" marT="0" marB="0" anchor="ctr">
                    <a:solidFill>
                      <a:schemeClr val="accent6">
                        <a:lumMod val="40000"/>
                        <a:lumOff val="60000"/>
                      </a:schemeClr>
                    </a:solidFill>
                  </a:tcPr>
                </a:tc>
                <a:extLst>
                  <a:ext uri="{0D108BD9-81ED-4DB2-BD59-A6C34878D82A}">
                    <a16:rowId xmlns:a16="http://schemas.microsoft.com/office/drawing/2014/main" val="1683403145"/>
                  </a:ext>
                </a:extLst>
              </a:tr>
              <a:tr h="274218">
                <a:tc rowSpan="3">
                  <a:txBody>
                    <a:bodyPr/>
                    <a:lstStyle/>
                    <a:p>
                      <a:pPr algn="ctr">
                        <a:lnSpc>
                          <a:spcPct val="100000"/>
                        </a:lnSpc>
                      </a:pPr>
                      <a:r>
                        <a:rPr lang="ja-JP" sz="1200" kern="0" dirty="0">
                          <a:effectLst/>
                          <a:latin typeface="ＭＳ Ｐゴシック" panose="020B0600070205080204" pitchFamily="50" charset="-128"/>
                          <a:ea typeface="ＭＳ Ｐゴシック" panose="020B0600070205080204" pitchFamily="50" charset="-128"/>
                        </a:rPr>
                        <a:t>エリア１</a:t>
                      </a:r>
                      <a:endParaRPr lang="ja-JP" sz="1600" kern="100" dirty="0">
                        <a:effectLst/>
                        <a:latin typeface="ＭＳ Ｐゴシック" panose="020B0600070205080204" pitchFamily="50" charset="-128"/>
                        <a:ea typeface="ＭＳ Ｐゴシック" panose="020B0600070205080204" pitchFamily="50" charset="-128"/>
                      </a:endParaRPr>
                    </a:p>
                    <a:p>
                      <a:pPr algn="ctr">
                        <a:lnSpc>
                          <a:spcPct val="100000"/>
                        </a:lnSpc>
                      </a:pPr>
                      <a:r>
                        <a:rPr lang="ja-JP" sz="1200" kern="0" dirty="0">
                          <a:effectLst/>
                          <a:latin typeface="ＭＳ Ｐゴシック" panose="020B0600070205080204" pitchFamily="50" charset="-128"/>
                          <a:ea typeface="ＭＳ Ｐゴシック" panose="020B0600070205080204" pitchFamily="50" charset="-128"/>
                        </a:rPr>
                        <a:t>万才橋</a:t>
                      </a:r>
                      <a:endParaRPr lang="en-US" altLang="ja-JP" sz="1200" kern="0" dirty="0">
                        <a:effectLst/>
                        <a:latin typeface="ＭＳ Ｐゴシック" panose="020B0600070205080204" pitchFamily="50" charset="-128"/>
                        <a:ea typeface="ＭＳ Ｐゴシック" panose="020B0600070205080204" pitchFamily="50" charset="-128"/>
                      </a:endParaRPr>
                    </a:p>
                    <a:p>
                      <a:pPr algn="ctr">
                        <a:lnSpc>
                          <a:spcPct val="100000"/>
                        </a:lnSpc>
                      </a:pPr>
                      <a:r>
                        <a:rPr lang="en-US" altLang="ja-JP" sz="1200" kern="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(3.7k)</a:t>
                      </a:r>
                      <a:endPar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tc>
                <a:tc>
                  <a:txBody>
                    <a:bodyPr/>
                    <a:lstStyle/>
                    <a:p>
                      <a:pPr algn="ctr">
                        <a:lnSpc>
                          <a:spcPts val="1000"/>
                        </a:lnSpc>
                      </a:pPr>
                      <a:r>
                        <a:rPr lang="ja-JP" altLang="en-US" sz="1200" kern="0" dirty="0">
                          <a:effectLst/>
                          <a:latin typeface="ＭＳ Ｐゴシック" panose="020B0600070205080204" pitchFamily="50" charset="-128"/>
                          <a:ea typeface="ＭＳ Ｐゴシック" panose="020B0600070205080204" pitchFamily="50" charset="-128"/>
                        </a:rPr>
                        <a:t>実験区</a:t>
                      </a:r>
                      <a:r>
                        <a:rPr lang="en-US" altLang="ja-JP" sz="1200" kern="0" dirty="0">
                          <a:effectLst/>
                          <a:latin typeface="ＭＳ Ｐゴシック" panose="020B0600070205080204" pitchFamily="50" charset="-128"/>
                          <a:ea typeface="ＭＳ Ｐゴシック" panose="020B0600070205080204" pitchFamily="50" charset="-128"/>
                        </a:rPr>
                        <a:t>1-</a:t>
                      </a:r>
                      <a:r>
                        <a:rPr lang="en-US" sz="1200" kern="0" dirty="0">
                          <a:effectLst/>
                          <a:latin typeface="ＭＳ Ｐゴシック" panose="020B0600070205080204" pitchFamily="50" charset="-128"/>
                          <a:ea typeface="ＭＳ Ｐゴシック" panose="020B0600070205080204" pitchFamily="50" charset="-128"/>
                        </a:rPr>
                        <a:t>1</a:t>
                      </a:r>
                      <a:endPar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B w="6350" cap="flat" cmpd="sng" algn="ctr">
                      <a:solidFill>
                        <a:schemeClr val="tx1"/>
                      </a:solidFill>
                      <a:prstDash val="solid"/>
                      <a:round/>
                      <a:headEnd type="none" w="med" len="med"/>
                      <a:tailEnd type="none" w="med" len="med"/>
                    </a:lnB>
                  </a:tcPr>
                </a:tc>
                <a:tc>
                  <a:txBody>
                    <a:bodyPr/>
                    <a:lstStyle/>
                    <a:p>
                      <a:pPr algn="ctr">
                        <a:lnSpc>
                          <a:spcPts val="1000"/>
                        </a:lnSpc>
                      </a:pPr>
                      <a:r>
                        <a:rPr lang="en-US" sz="1200" kern="0" dirty="0">
                          <a:effectLst/>
                          <a:latin typeface="ＭＳ Ｐゴシック" panose="020B0600070205080204" pitchFamily="50" charset="-128"/>
                          <a:ea typeface="ＭＳ Ｐゴシック" panose="020B0600070205080204" pitchFamily="50" charset="-128"/>
                        </a:rPr>
                        <a:t>1</a:t>
                      </a:r>
                      <a:endPar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B w="6350" cap="flat" cmpd="sng" algn="ctr">
                      <a:solidFill>
                        <a:schemeClr val="tx1"/>
                      </a:solidFill>
                      <a:prstDash val="solid"/>
                      <a:round/>
                      <a:headEnd type="none" w="med" len="med"/>
                      <a:tailEnd type="none" w="med" len="med"/>
                    </a:lnB>
                    <a:solidFill>
                      <a:srgbClr val="CCECFF"/>
                    </a:solidFill>
                  </a:tcPr>
                </a:tc>
                <a:tc>
                  <a:txBody>
                    <a:bodyPr/>
                    <a:lstStyle/>
                    <a:p>
                      <a:pPr algn="ctr">
                        <a:lnSpc>
                          <a:spcPts val="1000"/>
                        </a:lnSpc>
                      </a:pPr>
                      <a:r>
                        <a:rPr lang="en-US" sz="1200" kern="0" dirty="0">
                          <a:effectLst/>
                          <a:latin typeface="ＭＳ Ｐゴシック" panose="020B0600070205080204" pitchFamily="50" charset="-128"/>
                          <a:ea typeface="ＭＳ Ｐゴシック" panose="020B0600070205080204" pitchFamily="50" charset="-128"/>
                        </a:rPr>
                        <a:t>0.9</a:t>
                      </a:r>
                      <a:endPar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B w="6350" cap="flat" cmpd="sng" algn="ctr">
                      <a:solidFill>
                        <a:schemeClr val="tx1"/>
                      </a:solidFill>
                      <a:prstDash val="solid"/>
                      <a:round/>
                      <a:headEnd type="none" w="med" len="med"/>
                      <a:tailEnd type="none" w="med" len="med"/>
                    </a:lnB>
                    <a:solidFill>
                      <a:srgbClr val="CCFFCC"/>
                    </a:solidFill>
                  </a:tcPr>
                </a:tc>
                <a:tc>
                  <a:txBody>
                    <a:bodyPr/>
                    <a:lstStyle/>
                    <a:p>
                      <a:pPr algn="ctr">
                        <a:lnSpc>
                          <a:spcPts val="1000"/>
                        </a:lnSpc>
                      </a:pPr>
                      <a:r>
                        <a:rPr lang="en-US" sz="1200" kern="0" dirty="0">
                          <a:effectLst/>
                          <a:latin typeface="ＭＳ Ｐゴシック" panose="020B0600070205080204" pitchFamily="50" charset="-128"/>
                          <a:ea typeface="ＭＳ Ｐゴシック" panose="020B0600070205080204" pitchFamily="50" charset="-128"/>
                        </a:rPr>
                        <a:t>43.2</a:t>
                      </a:r>
                      <a:endPar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B w="635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685800" rtl="0" eaLnBrk="1" fontAlgn="auto" latinLnBrk="0" hangingPunct="1">
                        <a:lnSpc>
                          <a:spcPts val="1000"/>
                        </a:lnSpc>
                        <a:spcBef>
                          <a:spcPts val="0"/>
                        </a:spcBef>
                        <a:spcAft>
                          <a:spcPts val="0"/>
                        </a:spcAft>
                        <a:buClrTx/>
                        <a:buSzTx/>
                        <a:buFontTx/>
                        <a:buNone/>
                        <a:tabLst/>
                        <a:defRPr/>
                      </a:pPr>
                      <a:r>
                        <a:rPr lang="en-US" altLang="ja-JP" sz="1200" kern="100" dirty="0">
                          <a:solidFill>
                            <a:srgbClr val="0000FF"/>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※R2(</a:t>
                      </a:r>
                      <a:r>
                        <a:rPr lang="ja-JP" altLang="en-US" sz="1200" kern="100" dirty="0">
                          <a:solidFill>
                            <a:srgbClr val="0000FF"/>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実証実験</a:t>
                      </a:r>
                      <a:r>
                        <a:rPr lang="en-US" altLang="ja-JP" sz="1200" kern="100" dirty="0">
                          <a:solidFill>
                            <a:srgbClr val="0000FF"/>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1200" kern="100" dirty="0">
                          <a:solidFill>
                            <a:srgbClr val="0000FF"/>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と同条件</a:t>
                      </a:r>
                      <a:endParaRPr lang="ja-JP" sz="1200" kern="100" dirty="0">
                        <a:solidFill>
                          <a:srgbClr val="0000FF"/>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7717916"/>
                  </a:ext>
                </a:extLst>
              </a:tr>
              <a:tr h="274218">
                <a:tc vMerge="1">
                  <a:txBody>
                    <a:bodyPr/>
                    <a:lstStyle/>
                    <a:p>
                      <a:endParaRPr kumimoji="1" lang="ja-JP" altLang="en-US"/>
                    </a:p>
                  </a:txBody>
                  <a:tcPr/>
                </a:tc>
                <a:tc>
                  <a:txBody>
                    <a:bodyPr/>
                    <a:lstStyle/>
                    <a:p>
                      <a:pPr algn="ctr">
                        <a:lnSpc>
                          <a:spcPts val="1000"/>
                        </a:lnSpc>
                      </a:pPr>
                      <a:r>
                        <a:rPr lang="ja-JP" altLang="en-US" sz="1200" kern="0" dirty="0">
                          <a:effectLst/>
                          <a:latin typeface="ＭＳ Ｐゴシック" panose="020B0600070205080204" pitchFamily="50" charset="-128"/>
                          <a:ea typeface="ＭＳ Ｐゴシック" panose="020B0600070205080204" pitchFamily="50" charset="-128"/>
                        </a:rPr>
                        <a:t>実験区</a:t>
                      </a:r>
                      <a:r>
                        <a:rPr lang="en-US" altLang="ja-JP" sz="1200" kern="0" dirty="0">
                          <a:effectLst/>
                          <a:latin typeface="ＭＳ Ｐゴシック" panose="020B0600070205080204" pitchFamily="50" charset="-128"/>
                          <a:ea typeface="ＭＳ Ｐゴシック" panose="020B0600070205080204" pitchFamily="50" charset="-128"/>
                        </a:rPr>
                        <a:t>1-</a:t>
                      </a:r>
                      <a:r>
                        <a:rPr lang="en-US" sz="1200" kern="0" dirty="0">
                          <a:effectLst/>
                          <a:latin typeface="ＭＳ Ｐゴシック" panose="020B0600070205080204" pitchFamily="50" charset="-128"/>
                          <a:ea typeface="ＭＳ Ｐゴシック" panose="020B0600070205080204" pitchFamily="50" charset="-128"/>
                        </a:rPr>
                        <a:t>2</a:t>
                      </a:r>
                      <a:endPar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lang="en-US" sz="1200" kern="0" dirty="0">
                          <a:effectLst/>
                          <a:latin typeface="ＭＳ Ｐゴシック" panose="020B0600070205080204" pitchFamily="50" charset="-128"/>
                          <a:ea typeface="ＭＳ Ｐゴシック" panose="020B0600070205080204" pitchFamily="50" charset="-128"/>
                        </a:rPr>
                        <a:t>1</a:t>
                      </a:r>
                      <a:endPar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ECFF"/>
                    </a:solidFill>
                  </a:tcPr>
                </a:tc>
                <a:tc>
                  <a:txBody>
                    <a:bodyPr/>
                    <a:lstStyle/>
                    <a:p>
                      <a:pPr algn="ctr">
                        <a:lnSpc>
                          <a:spcPts val="1000"/>
                        </a:lnSpc>
                      </a:pPr>
                      <a:r>
                        <a:rPr lang="en-US" sz="1200" kern="0" dirty="0">
                          <a:effectLst/>
                          <a:latin typeface="ＭＳ Ｐゴシック" panose="020B0600070205080204" pitchFamily="50" charset="-128"/>
                          <a:ea typeface="ＭＳ Ｐゴシック" panose="020B0600070205080204" pitchFamily="50" charset="-128"/>
                        </a:rPr>
                        <a:t>1.8</a:t>
                      </a:r>
                      <a:endPar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CFF"/>
                    </a:solidFill>
                  </a:tcPr>
                </a:tc>
                <a:tc>
                  <a:txBody>
                    <a:bodyPr/>
                    <a:lstStyle/>
                    <a:p>
                      <a:pPr algn="ctr">
                        <a:lnSpc>
                          <a:spcPts val="1000"/>
                        </a:lnSpc>
                      </a:pPr>
                      <a:r>
                        <a:rPr lang="en-US" sz="1200" kern="0" dirty="0">
                          <a:effectLst/>
                          <a:latin typeface="ＭＳ Ｐゴシック" panose="020B0600070205080204" pitchFamily="50" charset="-128"/>
                          <a:ea typeface="ＭＳ Ｐゴシック" panose="020B0600070205080204" pitchFamily="50" charset="-128"/>
                        </a:rPr>
                        <a:t>86.4</a:t>
                      </a:r>
                      <a:endPar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685800" rtl="0" eaLnBrk="1" fontAlgn="auto" latinLnBrk="0" hangingPunct="1">
                        <a:lnSpc>
                          <a:spcPts val="1000"/>
                        </a:lnSpc>
                        <a:spcBef>
                          <a:spcPts val="0"/>
                        </a:spcBef>
                        <a:spcAft>
                          <a:spcPts val="0"/>
                        </a:spcAft>
                        <a:buClrTx/>
                        <a:buSzTx/>
                        <a:buFontTx/>
                        <a:buNone/>
                        <a:tabLst/>
                        <a:defRPr/>
                      </a:pPr>
                      <a:endParaRPr lang="ja-JP" sz="1200" kern="100" dirty="0">
                        <a:solidFill>
                          <a:srgbClr val="0000FF"/>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789414"/>
                  </a:ext>
                </a:extLst>
              </a:tr>
              <a:tr h="274218">
                <a:tc vMerge="1">
                  <a:txBody>
                    <a:bodyPr/>
                    <a:lstStyle/>
                    <a:p>
                      <a:endParaRPr kumimoji="1" lang="ja-JP" altLang="en-US"/>
                    </a:p>
                  </a:txBody>
                  <a:tcPr/>
                </a:tc>
                <a:tc>
                  <a:txBody>
                    <a:bodyPr/>
                    <a:lstStyle/>
                    <a:p>
                      <a:pPr algn="ctr">
                        <a:lnSpc>
                          <a:spcPts val="1000"/>
                        </a:lnSpc>
                      </a:pPr>
                      <a:r>
                        <a:rPr lang="ja-JP" sz="1200" kern="0" dirty="0">
                          <a:effectLst/>
                          <a:latin typeface="ＭＳ Ｐゴシック" panose="020B0600070205080204" pitchFamily="50" charset="-128"/>
                          <a:ea typeface="ＭＳ Ｐゴシック" panose="020B0600070205080204" pitchFamily="50" charset="-128"/>
                        </a:rPr>
                        <a:t>対照区</a:t>
                      </a:r>
                      <a:r>
                        <a:rPr lang="en-US" altLang="ja-JP" sz="1200" kern="0" dirty="0">
                          <a:effectLst/>
                          <a:latin typeface="ＭＳ Ｐゴシック" panose="020B0600070205080204" pitchFamily="50" charset="-128"/>
                          <a:ea typeface="ＭＳ Ｐゴシック" panose="020B0600070205080204" pitchFamily="50" charset="-128"/>
                        </a:rPr>
                        <a:t>1</a:t>
                      </a:r>
                      <a:endPar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T w="6350" cap="flat" cmpd="sng" algn="ctr">
                      <a:solidFill>
                        <a:schemeClr val="tx1"/>
                      </a:solidFill>
                      <a:prstDash val="solid"/>
                      <a:round/>
                      <a:headEnd type="none" w="med" len="med"/>
                      <a:tailEnd type="none" w="med" len="med"/>
                    </a:lnT>
                  </a:tcPr>
                </a:tc>
                <a:tc>
                  <a:txBody>
                    <a:bodyPr/>
                    <a:lstStyle/>
                    <a:p>
                      <a:pPr algn="ctr">
                        <a:lnSpc>
                          <a:spcPts val="1000"/>
                        </a:lnSpc>
                      </a:pPr>
                      <a:r>
                        <a:rPr lang="en-US" sz="1200" kern="0" dirty="0">
                          <a:effectLst/>
                          <a:latin typeface="ＭＳ Ｐゴシック" panose="020B0600070205080204" pitchFamily="50" charset="-128"/>
                          <a:ea typeface="ＭＳ Ｐゴシック" panose="020B0600070205080204" pitchFamily="50" charset="-128"/>
                        </a:rPr>
                        <a:t>-</a:t>
                      </a:r>
                      <a:endPar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T w="6350" cap="flat" cmpd="sng" algn="ctr">
                      <a:solidFill>
                        <a:schemeClr val="tx1"/>
                      </a:solidFill>
                      <a:prstDash val="solid"/>
                      <a:round/>
                      <a:headEnd type="none" w="med" len="med"/>
                      <a:tailEnd type="none" w="med" len="med"/>
                    </a:lnT>
                  </a:tcPr>
                </a:tc>
                <a:tc>
                  <a:txBody>
                    <a:bodyPr/>
                    <a:lstStyle/>
                    <a:p>
                      <a:pPr algn="ctr">
                        <a:lnSpc>
                          <a:spcPts val="1000"/>
                        </a:lnSpc>
                      </a:pPr>
                      <a:r>
                        <a:rPr lang="en-US" sz="1200" kern="0" dirty="0">
                          <a:effectLst/>
                          <a:latin typeface="ＭＳ Ｐゴシック" panose="020B0600070205080204" pitchFamily="50" charset="-128"/>
                          <a:ea typeface="ＭＳ Ｐゴシック" panose="020B0600070205080204" pitchFamily="50" charset="-128"/>
                        </a:rPr>
                        <a:t>-</a:t>
                      </a:r>
                      <a:endPar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T w="6350" cap="flat" cmpd="sng" algn="ctr">
                      <a:solidFill>
                        <a:schemeClr val="tx1"/>
                      </a:solidFill>
                      <a:prstDash val="solid"/>
                      <a:round/>
                      <a:headEnd type="none" w="med" len="med"/>
                      <a:tailEnd type="none" w="med" len="med"/>
                    </a:lnT>
                  </a:tcPr>
                </a:tc>
                <a:tc>
                  <a:txBody>
                    <a:bodyPr/>
                    <a:lstStyle/>
                    <a:p>
                      <a:pPr algn="ctr">
                        <a:lnSpc>
                          <a:spcPts val="1000"/>
                        </a:lnSpc>
                      </a:pPr>
                      <a:r>
                        <a:rPr lang="en-US" sz="1200" kern="0" dirty="0">
                          <a:effectLst/>
                          <a:latin typeface="ＭＳ Ｐゴシック" panose="020B0600070205080204" pitchFamily="50" charset="-128"/>
                          <a:ea typeface="ＭＳ Ｐゴシック" panose="020B0600070205080204" pitchFamily="50" charset="-128"/>
                        </a:rPr>
                        <a:t>-</a:t>
                      </a:r>
                      <a:endPar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T w="6350" cap="flat" cmpd="sng" algn="ctr">
                      <a:solidFill>
                        <a:schemeClr val="tx1"/>
                      </a:solidFill>
                      <a:prstDash val="solid"/>
                      <a:round/>
                      <a:headEnd type="none" w="med" len="med"/>
                      <a:tailEnd type="none" w="med" len="med"/>
                    </a:lnT>
                  </a:tcPr>
                </a:tc>
                <a:tc>
                  <a:txBody>
                    <a:bodyPr/>
                    <a:lstStyle/>
                    <a:p>
                      <a:pPr algn="l">
                        <a:lnSpc>
                          <a:spcPts val="1000"/>
                        </a:lnSpc>
                      </a:pPr>
                      <a:endParaRPr lang="ja-JP"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T w="63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85197945"/>
                  </a:ext>
                </a:extLst>
              </a:tr>
              <a:tr h="274218">
                <a:tc rowSpan="3">
                  <a:txBody>
                    <a:bodyPr/>
                    <a:lstStyle/>
                    <a:p>
                      <a:pPr algn="ctr">
                        <a:lnSpc>
                          <a:spcPct val="100000"/>
                        </a:lnSpc>
                      </a:pPr>
                      <a:r>
                        <a:rPr lang="ja-JP" sz="1200" kern="0" dirty="0">
                          <a:effectLst/>
                          <a:latin typeface="ＭＳ Ｐゴシック" panose="020B0600070205080204" pitchFamily="50" charset="-128"/>
                          <a:ea typeface="ＭＳ Ｐゴシック" panose="020B0600070205080204" pitchFamily="50" charset="-128"/>
                        </a:rPr>
                        <a:t>エリア２</a:t>
                      </a:r>
                      <a:endParaRPr lang="ja-JP" sz="1200" kern="100" dirty="0">
                        <a:effectLst/>
                        <a:latin typeface="ＭＳ Ｐゴシック" panose="020B0600070205080204" pitchFamily="50" charset="-128"/>
                        <a:ea typeface="ＭＳ Ｐゴシック" panose="020B0600070205080204" pitchFamily="50" charset="-128"/>
                      </a:endParaRPr>
                    </a:p>
                    <a:p>
                      <a:pPr algn="ctr">
                        <a:lnSpc>
                          <a:spcPct val="100000"/>
                        </a:lnSpc>
                      </a:pPr>
                      <a:r>
                        <a:rPr lang="ja-JP" sz="1200" kern="0" dirty="0">
                          <a:effectLst/>
                          <a:latin typeface="ＭＳ Ｐゴシック" panose="020B0600070205080204" pitchFamily="50" charset="-128"/>
                          <a:ea typeface="ＭＳ Ｐゴシック" panose="020B0600070205080204" pitchFamily="50" charset="-128"/>
                        </a:rPr>
                        <a:t>千歳橋</a:t>
                      </a:r>
                      <a:endParaRPr lang="en-US" altLang="ja-JP" sz="1200" kern="0" dirty="0">
                        <a:effectLst/>
                        <a:latin typeface="ＭＳ Ｐゴシック" panose="020B0600070205080204" pitchFamily="50" charset="-128"/>
                        <a:ea typeface="ＭＳ Ｐゴシック" panose="020B0600070205080204" pitchFamily="50" charset="-128"/>
                      </a:endParaRPr>
                    </a:p>
                    <a:p>
                      <a:pPr marL="0" marR="0" lvl="0" indent="0" algn="ctr" defTabSz="1420703" rtl="0" eaLnBrk="1" fontAlgn="auto" latinLnBrk="0" hangingPunct="1">
                        <a:lnSpc>
                          <a:spcPct val="100000"/>
                        </a:lnSpc>
                        <a:spcBef>
                          <a:spcPts val="0"/>
                        </a:spcBef>
                        <a:spcAft>
                          <a:spcPts val="0"/>
                        </a:spcAft>
                        <a:buClrTx/>
                        <a:buSzTx/>
                        <a:buFontTx/>
                        <a:buNone/>
                        <a:tabLst/>
                        <a:defRPr/>
                      </a:pPr>
                      <a:r>
                        <a:rPr lang="en-US" altLang="ja-JP" sz="1200" kern="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(2.9k)</a:t>
                      </a:r>
                      <a:endParaRPr lang="ja-JP" altLang="ja-JP"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tc>
                <a:tc>
                  <a:txBody>
                    <a:bodyPr/>
                    <a:lstStyle/>
                    <a:p>
                      <a:pPr algn="ctr">
                        <a:lnSpc>
                          <a:spcPts val="1000"/>
                        </a:lnSpc>
                      </a:pPr>
                      <a:r>
                        <a:rPr lang="ja-JP" altLang="en-US" sz="1200" kern="0" dirty="0">
                          <a:effectLst/>
                          <a:latin typeface="ＭＳ Ｐゴシック" panose="020B0600070205080204" pitchFamily="50" charset="-128"/>
                          <a:ea typeface="ＭＳ Ｐゴシック" panose="020B0600070205080204" pitchFamily="50" charset="-128"/>
                        </a:rPr>
                        <a:t>実験区</a:t>
                      </a:r>
                      <a:r>
                        <a:rPr lang="en-US" altLang="ja-JP" sz="1200" kern="0" dirty="0">
                          <a:effectLst/>
                          <a:latin typeface="ＭＳ Ｐゴシック" panose="020B0600070205080204" pitchFamily="50" charset="-128"/>
                          <a:ea typeface="ＭＳ Ｐゴシック" panose="020B0600070205080204" pitchFamily="50" charset="-128"/>
                        </a:rPr>
                        <a:t>2-</a:t>
                      </a:r>
                      <a:r>
                        <a:rPr lang="en-US" sz="1200" kern="0" dirty="0">
                          <a:effectLst/>
                          <a:latin typeface="ＭＳ Ｐゴシック" panose="020B0600070205080204" pitchFamily="50" charset="-128"/>
                          <a:ea typeface="ＭＳ Ｐゴシック" panose="020B0600070205080204" pitchFamily="50" charset="-128"/>
                        </a:rPr>
                        <a:t>1</a:t>
                      </a:r>
                      <a:endPar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B w="6350" cap="flat" cmpd="sng" algn="ctr">
                      <a:solidFill>
                        <a:schemeClr val="tx1"/>
                      </a:solidFill>
                      <a:prstDash val="solid"/>
                      <a:round/>
                      <a:headEnd type="none" w="med" len="med"/>
                      <a:tailEnd type="none" w="med" len="med"/>
                    </a:lnB>
                  </a:tcPr>
                </a:tc>
                <a:tc>
                  <a:txBody>
                    <a:bodyPr/>
                    <a:lstStyle/>
                    <a:p>
                      <a:pPr algn="ctr">
                        <a:lnSpc>
                          <a:spcPts val="1000"/>
                        </a:lnSpc>
                      </a:pPr>
                      <a:r>
                        <a:rPr lang="en-US" altLang="ja-JP"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4</a:t>
                      </a:r>
                      <a:endParaRPr lang="ja-JP"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B w="6350" cap="flat" cmpd="sng" algn="ctr">
                      <a:solidFill>
                        <a:schemeClr val="tx1"/>
                      </a:solidFill>
                      <a:prstDash val="solid"/>
                      <a:round/>
                      <a:headEnd type="none" w="med" len="med"/>
                      <a:tailEnd type="none" w="med" len="med"/>
                    </a:lnB>
                    <a:solidFill>
                      <a:srgbClr val="CCFFCC"/>
                    </a:solidFill>
                  </a:tcPr>
                </a:tc>
                <a:tc>
                  <a:txBody>
                    <a:bodyPr/>
                    <a:lstStyle/>
                    <a:p>
                      <a:pPr algn="ctr">
                        <a:lnSpc>
                          <a:spcPts val="1000"/>
                        </a:lnSpc>
                      </a:pPr>
                      <a:r>
                        <a:rPr lang="en-US" altLang="ja-JP"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0.6</a:t>
                      </a:r>
                      <a:endParaRPr lang="ja-JP"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B w="6350" cap="flat" cmpd="sng" algn="ctr">
                      <a:solidFill>
                        <a:schemeClr val="tx1"/>
                      </a:solidFill>
                      <a:prstDash val="solid"/>
                      <a:round/>
                      <a:headEnd type="none" w="med" len="med"/>
                      <a:tailEnd type="none" w="med" len="med"/>
                    </a:lnB>
                    <a:solidFill>
                      <a:srgbClr val="CCECFF"/>
                    </a:solidFill>
                  </a:tcPr>
                </a:tc>
                <a:tc>
                  <a:txBody>
                    <a:bodyPr/>
                    <a:lstStyle/>
                    <a:p>
                      <a:pPr algn="ctr">
                        <a:lnSpc>
                          <a:spcPts val="1000"/>
                        </a:lnSpc>
                      </a:pPr>
                      <a:r>
                        <a:rPr lang="en-US" altLang="ja-JP"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115.2</a:t>
                      </a:r>
                      <a:endParaRPr lang="ja-JP"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B w="6350" cap="flat" cmpd="sng" algn="ctr">
                      <a:solidFill>
                        <a:schemeClr val="tx1"/>
                      </a:solidFill>
                      <a:prstDash val="solid"/>
                      <a:round/>
                      <a:headEnd type="none" w="med" len="med"/>
                      <a:tailEnd type="none" w="med" len="med"/>
                    </a:lnB>
                    <a:solidFill>
                      <a:srgbClr val="CCECFF"/>
                    </a:solidFill>
                  </a:tcPr>
                </a:tc>
                <a:tc>
                  <a:txBody>
                    <a:bodyPr/>
                    <a:lstStyle/>
                    <a:p>
                      <a:pPr algn="l">
                        <a:lnSpc>
                          <a:spcPts val="1000"/>
                        </a:lnSpc>
                      </a:pPr>
                      <a:endParaRPr lang="ja-JP"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7946959"/>
                  </a:ext>
                </a:extLst>
              </a:tr>
              <a:tr h="274218">
                <a:tc vMerge="1">
                  <a:txBody>
                    <a:bodyPr/>
                    <a:lstStyle/>
                    <a:p>
                      <a:endParaRPr kumimoji="1" lang="ja-JP" altLang="en-US"/>
                    </a:p>
                  </a:txBody>
                  <a:tcPr/>
                </a:tc>
                <a:tc>
                  <a:txBody>
                    <a:bodyPr/>
                    <a:lstStyle/>
                    <a:p>
                      <a:pPr algn="ctr">
                        <a:lnSpc>
                          <a:spcPts val="1000"/>
                        </a:lnSpc>
                      </a:pPr>
                      <a:r>
                        <a:rPr lang="ja-JP" altLang="en-US" sz="1200" kern="0" dirty="0">
                          <a:effectLst/>
                          <a:latin typeface="ＭＳ Ｐゴシック" panose="020B0600070205080204" pitchFamily="50" charset="-128"/>
                          <a:ea typeface="ＭＳ Ｐゴシック" panose="020B0600070205080204" pitchFamily="50" charset="-128"/>
                        </a:rPr>
                        <a:t>実験区</a:t>
                      </a:r>
                      <a:r>
                        <a:rPr lang="en-US" altLang="ja-JP" sz="1200" kern="0" dirty="0">
                          <a:effectLst/>
                          <a:latin typeface="ＭＳ Ｐゴシック" panose="020B0600070205080204" pitchFamily="50" charset="-128"/>
                          <a:ea typeface="ＭＳ Ｐゴシック" panose="020B0600070205080204" pitchFamily="50" charset="-128"/>
                        </a:rPr>
                        <a:t>2-</a:t>
                      </a:r>
                      <a:r>
                        <a:rPr lang="en-US" sz="1200" kern="0" dirty="0">
                          <a:effectLst/>
                          <a:latin typeface="ＭＳ Ｐゴシック" panose="020B0600070205080204" pitchFamily="50" charset="-128"/>
                          <a:ea typeface="ＭＳ Ｐゴシック" panose="020B0600070205080204" pitchFamily="50" charset="-128"/>
                        </a:rPr>
                        <a:t>2</a:t>
                      </a:r>
                      <a:endPar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lang="en-US" sz="1200" b="1" kern="0" dirty="0">
                          <a:effectLst/>
                          <a:latin typeface="ＭＳ Ｐゴシック" panose="020B0600070205080204" pitchFamily="50" charset="-128"/>
                          <a:ea typeface="ＭＳ Ｐゴシック" panose="020B0600070205080204" pitchFamily="50" charset="-128"/>
                        </a:rPr>
                        <a:t>4</a:t>
                      </a:r>
                      <a:endParaRPr lang="ja-JP" sz="1600" b="1"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FFCC"/>
                    </a:solidFill>
                  </a:tcPr>
                </a:tc>
                <a:tc>
                  <a:txBody>
                    <a:bodyPr/>
                    <a:lstStyle/>
                    <a:p>
                      <a:pPr algn="ctr">
                        <a:lnSpc>
                          <a:spcPts val="1000"/>
                        </a:lnSpc>
                      </a:pPr>
                      <a:r>
                        <a:rPr lang="en-US" sz="1200" b="1" kern="0" dirty="0">
                          <a:effectLst/>
                          <a:latin typeface="ＭＳ Ｐゴシック" panose="020B0600070205080204" pitchFamily="50" charset="-128"/>
                          <a:ea typeface="ＭＳ Ｐゴシック" panose="020B0600070205080204" pitchFamily="50" charset="-128"/>
                        </a:rPr>
                        <a:t>0.9</a:t>
                      </a:r>
                      <a:endParaRPr lang="ja-JP" sz="1600" b="1"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FFCC"/>
                    </a:solidFill>
                  </a:tcPr>
                </a:tc>
                <a:tc>
                  <a:txBody>
                    <a:bodyPr/>
                    <a:lstStyle/>
                    <a:p>
                      <a:pPr algn="ctr">
                        <a:lnSpc>
                          <a:spcPts val="1000"/>
                        </a:lnSpc>
                      </a:pPr>
                      <a:r>
                        <a:rPr lang="en-US" sz="1200" b="1" kern="0" dirty="0">
                          <a:effectLst/>
                          <a:latin typeface="ＭＳ Ｐゴシック" panose="020B0600070205080204" pitchFamily="50" charset="-128"/>
                          <a:ea typeface="ＭＳ Ｐゴシック" panose="020B0600070205080204" pitchFamily="50" charset="-128"/>
                        </a:rPr>
                        <a:t>172.8</a:t>
                      </a:r>
                      <a:endParaRPr lang="ja-JP" sz="1600" b="1"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FFCC"/>
                    </a:solidFill>
                  </a:tcPr>
                </a:tc>
                <a:tc>
                  <a:txBody>
                    <a:bodyPr/>
                    <a:lstStyle/>
                    <a:p>
                      <a:pPr algn="l">
                        <a:lnSpc>
                          <a:spcPts val="1000"/>
                        </a:lnSpc>
                      </a:pPr>
                      <a:r>
                        <a:rPr lang="ja-JP" altLang="en-US" sz="1200" b="1"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メーカー推奨条件</a:t>
                      </a:r>
                      <a:r>
                        <a:rPr lang="en-US" altLang="ja-JP" sz="1200" b="1"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1200" b="1"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基準</a:t>
                      </a:r>
                      <a:r>
                        <a:rPr lang="en-US" altLang="ja-JP" sz="1200" b="1"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lang="ja-JP" sz="1200" b="1" kern="100" dirty="0">
                        <a:solidFill>
                          <a:srgbClr val="00B05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3622340"/>
                  </a:ext>
                </a:extLst>
              </a:tr>
              <a:tr h="274218">
                <a:tc vMerge="1">
                  <a:txBody>
                    <a:bodyPr/>
                    <a:lstStyle/>
                    <a:p>
                      <a:endParaRPr kumimoji="1" lang="ja-JP" altLang="en-US"/>
                    </a:p>
                  </a:txBody>
                  <a:tcPr/>
                </a:tc>
                <a:tc>
                  <a:txBody>
                    <a:bodyPr/>
                    <a:lstStyle/>
                    <a:p>
                      <a:pPr algn="ctr">
                        <a:lnSpc>
                          <a:spcPts val="1000"/>
                        </a:lnSpc>
                      </a:pPr>
                      <a:r>
                        <a:rPr lang="ja-JP" sz="1200" kern="0" dirty="0">
                          <a:effectLst/>
                          <a:latin typeface="ＭＳ Ｐゴシック" panose="020B0600070205080204" pitchFamily="50" charset="-128"/>
                          <a:ea typeface="ＭＳ Ｐゴシック" panose="020B0600070205080204" pitchFamily="50" charset="-128"/>
                        </a:rPr>
                        <a:t>対照区</a:t>
                      </a:r>
                      <a:r>
                        <a:rPr lang="en-US" altLang="ja-JP" sz="1200" kern="0" dirty="0">
                          <a:effectLst/>
                          <a:latin typeface="ＭＳ Ｐゴシック" panose="020B0600070205080204" pitchFamily="50" charset="-128"/>
                          <a:ea typeface="ＭＳ Ｐゴシック" panose="020B0600070205080204" pitchFamily="50" charset="-128"/>
                        </a:rPr>
                        <a:t>2</a:t>
                      </a:r>
                      <a:endPar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T w="6350" cap="flat" cmpd="sng" algn="ctr">
                      <a:solidFill>
                        <a:schemeClr val="tx1"/>
                      </a:solidFill>
                      <a:prstDash val="solid"/>
                      <a:round/>
                      <a:headEnd type="none" w="med" len="med"/>
                      <a:tailEnd type="none" w="med" len="med"/>
                    </a:lnT>
                  </a:tcPr>
                </a:tc>
                <a:tc>
                  <a:txBody>
                    <a:bodyPr/>
                    <a:lstStyle/>
                    <a:p>
                      <a:pPr algn="ctr">
                        <a:lnSpc>
                          <a:spcPts val="1000"/>
                        </a:lnSpc>
                      </a:pPr>
                      <a:r>
                        <a:rPr lang="en-US" sz="1200" kern="0" dirty="0">
                          <a:effectLst/>
                          <a:latin typeface="ＭＳ Ｐゴシック" panose="020B0600070205080204" pitchFamily="50" charset="-128"/>
                          <a:ea typeface="ＭＳ Ｐゴシック" panose="020B0600070205080204" pitchFamily="50" charset="-128"/>
                        </a:rPr>
                        <a:t>-</a:t>
                      </a:r>
                      <a:endPar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T w="6350" cap="flat" cmpd="sng" algn="ctr">
                      <a:solidFill>
                        <a:schemeClr val="tx1"/>
                      </a:solidFill>
                      <a:prstDash val="solid"/>
                      <a:round/>
                      <a:headEnd type="none" w="med" len="med"/>
                      <a:tailEnd type="none" w="med" len="med"/>
                    </a:lnT>
                  </a:tcPr>
                </a:tc>
                <a:tc>
                  <a:txBody>
                    <a:bodyPr/>
                    <a:lstStyle/>
                    <a:p>
                      <a:pPr algn="ctr">
                        <a:lnSpc>
                          <a:spcPts val="1000"/>
                        </a:lnSpc>
                      </a:pPr>
                      <a:r>
                        <a:rPr lang="en-US" sz="1200" kern="0" dirty="0">
                          <a:effectLst/>
                          <a:latin typeface="ＭＳ Ｐゴシック" panose="020B0600070205080204" pitchFamily="50" charset="-128"/>
                          <a:ea typeface="ＭＳ Ｐゴシック" panose="020B0600070205080204" pitchFamily="50" charset="-128"/>
                        </a:rPr>
                        <a:t>-</a:t>
                      </a:r>
                      <a:endPar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T w="6350" cap="flat" cmpd="sng" algn="ctr">
                      <a:solidFill>
                        <a:schemeClr val="tx1"/>
                      </a:solidFill>
                      <a:prstDash val="solid"/>
                      <a:round/>
                      <a:headEnd type="none" w="med" len="med"/>
                      <a:tailEnd type="none" w="med" len="med"/>
                    </a:lnT>
                  </a:tcPr>
                </a:tc>
                <a:tc>
                  <a:txBody>
                    <a:bodyPr/>
                    <a:lstStyle/>
                    <a:p>
                      <a:pPr algn="ctr">
                        <a:lnSpc>
                          <a:spcPts val="1000"/>
                        </a:lnSpc>
                      </a:pPr>
                      <a:r>
                        <a:rPr lang="en-US" sz="1200" kern="0" dirty="0">
                          <a:effectLst/>
                          <a:latin typeface="ＭＳ Ｐゴシック" panose="020B0600070205080204" pitchFamily="50" charset="-128"/>
                          <a:ea typeface="ＭＳ Ｐゴシック" panose="020B0600070205080204" pitchFamily="50" charset="-128"/>
                        </a:rPr>
                        <a:t>-</a:t>
                      </a:r>
                      <a:endPar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T w="6350" cap="flat" cmpd="sng" algn="ctr">
                      <a:solidFill>
                        <a:schemeClr val="tx1"/>
                      </a:solidFill>
                      <a:prstDash val="solid"/>
                      <a:round/>
                      <a:headEnd type="none" w="med" len="med"/>
                      <a:tailEnd type="none" w="med" len="med"/>
                    </a:lnT>
                  </a:tcPr>
                </a:tc>
                <a:tc>
                  <a:txBody>
                    <a:bodyPr/>
                    <a:lstStyle/>
                    <a:p>
                      <a:pPr algn="l">
                        <a:lnSpc>
                          <a:spcPts val="1000"/>
                        </a:lnSpc>
                      </a:pPr>
                      <a:endParaRPr lang="ja-JP"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T w="63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53289445"/>
                  </a:ext>
                </a:extLst>
              </a:tr>
              <a:tr h="274218">
                <a:tc rowSpan="3">
                  <a:txBody>
                    <a:bodyPr/>
                    <a:lstStyle/>
                    <a:p>
                      <a:pPr algn="ctr">
                        <a:lnSpc>
                          <a:spcPct val="100000"/>
                        </a:lnSpc>
                      </a:pPr>
                      <a:r>
                        <a:rPr lang="ja-JP" sz="1200" kern="0" dirty="0">
                          <a:effectLst/>
                          <a:latin typeface="ＭＳ Ｐゴシック" panose="020B0600070205080204" pitchFamily="50" charset="-128"/>
                          <a:ea typeface="ＭＳ Ｐゴシック" panose="020B0600070205080204" pitchFamily="50" charset="-128"/>
                        </a:rPr>
                        <a:t>エリア３</a:t>
                      </a:r>
                      <a:endParaRPr lang="ja-JP" sz="1200" kern="100" dirty="0">
                        <a:effectLst/>
                        <a:latin typeface="ＭＳ Ｐゴシック" panose="020B0600070205080204" pitchFamily="50" charset="-128"/>
                        <a:ea typeface="ＭＳ Ｐゴシック" panose="020B0600070205080204" pitchFamily="50" charset="-128"/>
                      </a:endParaRPr>
                    </a:p>
                    <a:p>
                      <a:pPr algn="ctr">
                        <a:lnSpc>
                          <a:spcPct val="100000"/>
                        </a:lnSpc>
                      </a:pPr>
                      <a:r>
                        <a:rPr lang="ja-JP" sz="1200" kern="0" dirty="0">
                          <a:effectLst/>
                          <a:latin typeface="ＭＳ Ｐゴシック" panose="020B0600070205080204" pitchFamily="50" charset="-128"/>
                          <a:ea typeface="ＭＳ Ｐゴシック" panose="020B0600070205080204" pitchFamily="50" charset="-128"/>
                        </a:rPr>
                        <a:t>南弁天橋</a:t>
                      </a:r>
                      <a:endParaRPr lang="en-US" altLang="ja-JP" sz="1200" kern="0" dirty="0">
                        <a:effectLst/>
                        <a:latin typeface="ＭＳ Ｐゴシック" panose="020B0600070205080204" pitchFamily="50" charset="-128"/>
                        <a:ea typeface="ＭＳ Ｐゴシック" panose="020B0600070205080204" pitchFamily="50" charset="-128"/>
                      </a:endParaRPr>
                    </a:p>
                    <a:p>
                      <a:pPr marL="0" marR="0" lvl="0" indent="0" algn="ctr" defTabSz="1420703" rtl="0" eaLnBrk="1" fontAlgn="auto" latinLnBrk="0" hangingPunct="1">
                        <a:lnSpc>
                          <a:spcPct val="100000"/>
                        </a:lnSpc>
                        <a:spcBef>
                          <a:spcPts val="0"/>
                        </a:spcBef>
                        <a:spcAft>
                          <a:spcPts val="0"/>
                        </a:spcAft>
                        <a:buClrTx/>
                        <a:buSzTx/>
                        <a:buFontTx/>
                        <a:buNone/>
                        <a:tabLst/>
                        <a:defRPr/>
                      </a:pPr>
                      <a:r>
                        <a:rPr lang="en-US" altLang="ja-JP" sz="1200" kern="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(2.6k)</a:t>
                      </a:r>
                      <a:endParaRPr lang="ja-JP" altLang="ja-JP"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tc>
                <a:tc>
                  <a:txBody>
                    <a:bodyPr/>
                    <a:lstStyle/>
                    <a:p>
                      <a:pPr algn="ctr">
                        <a:lnSpc>
                          <a:spcPts val="1000"/>
                        </a:lnSpc>
                      </a:pPr>
                      <a:r>
                        <a:rPr lang="ja-JP" altLang="en-US" sz="1200" kern="0" dirty="0">
                          <a:effectLst/>
                          <a:latin typeface="ＭＳ Ｐゴシック" panose="020B0600070205080204" pitchFamily="50" charset="-128"/>
                          <a:ea typeface="ＭＳ Ｐゴシック" panose="020B0600070205080204" pitchFamily="50" charset="-128"/>
                        </a:rPr>
                        <a:t>実験区</a:t>
                      </a:r>
                      <a:r>
                        <a:rPr lang="en-US" altLang="ja-JP" sz="1200" kern="0" dirty="0">
                          <a:effectLst/>
                          <a:latin typeface="ＭＳ Ｐゴシック" panose="020B0600070205080204" pitchFamily="50" charset="-128"/>
                          <a:ea typeface="ＭＳ Ｐゴシック" panose="020B0600070205080204" pitchFamily="50" charset="-128"/>
                        </a:rPr>
                        <a:t>3-</a:t>
                      </a:r>
                      <a:r>
                        <a:rPr lang="en-US" sz="1200" kern="0" dirty="0">
                          <a:effectLst/>
                          <a:latin typeface="ＭＳ Ｐゴシック" panose="020B0600070205080204" pitchFamily="50" charset="-128"/>
                          <a:ea typeface="ＭＳ Ｐゴシック" panose="020B0600070205080204" pitchFamily="50" charset="-128"/>
                        </a:rPr>
                        <a:t>1</a:t>
                      </a:r>
                      <a:endPar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B w="6350" cap="flat" cmpd="sng" algn="ctr">
                      <a:solidFill>
                        <a:schemeClr val="tx1"/>
                      </a:solidFill>
                      <a:prstDash val="solid"/>
                      <a:round/>
                      <a:headEnd type="none" w="med" len="med"/>
                      <a:tailEnd type="none" w="med" len="med"/>
                    </a:lnB>
                  </a:tcPr>
                </a:tc>
                <a:tc>
                  <a:txBody>
                    <a:bodyPr/>
                    <a:lstStyle/>
                    <a:p>
                      <a:pPr algn="ctr">
                        <a:lnSpc>
                          <a:spcPts val="1000"/>
                        </a:lnSpc>
                      </a:pPr>
                      <a:r>
                        <a:rPr lang="en-US" sz="1200" kern="0" dirty="0">
                          <a:effectLst/>
                          <a:latin typeface="ＭＳ Ｐゴシック" panose="020B0600070205080204" pitchFamily="50" charset="-128"/>
                          <a:ea typeface="ＭＳ Ｐゴシック" panose="020B0600070205080204" pitchFamily="50" charset="-128"/>
                        </a:rPr>
                        <a:t>6</a:t>
                      </a:r>
                      <a:endPar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B w="6350" cap="flat" cmpd="sng" algn="ctr">
                      <a:solidFill>
                        <a:schemeClr val="tx1"/>
                      </a:solidFill>
                      <a:prstDash val="solid"/>
                      <a:round/>
                      <a:headEnd type="none" w="med" len="med"/>
                      <a:tailEnd type="none" w="med" len="med"/>
                    </a:lnB>
                    <a:solidFill>
                      <a:srgbClr val="FFCCFF"/>
                    </a:solidFill>
                  </a:tcPr>
                </a:tc>
                <a:tc>
                  <a:txBody>
                    <a:bodyPr/>
                    <a:lstStyle/>
                    <a:p>
                      <a:pPr algn="ctr">
                        <a:lnSpc>
                          <a:spcPts val="1000"/>
                        </a:lnSpc>
                      </a:pPr>
                      <a:r>
                        <a:rPr lang="en-US" sz="1200" kern="0" dirty="0">
                          <a:effectLst/>
                          <a:latin typeface="ＭＳ Ｐゴシック" panose="020B0600070205080204" pitchFamily="50" charset="-128"/>
                          <a:ea typeface="ＭＳ Ｐゴシック" panose="020B0600070205080204" pitchFamily="50" charset="-128"/>
                        </a:rPr>
                        <a:t>0.6</a:t>
                      </a:r>
                      <a:endPar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B w="6350" cap="flat" cmpd="sng" algn="ctr">
                      <a:solidFill>
                        <a:schemeClr val="tx1"/>
                      </a:solidFill>
                      <a:prstDash val="solid"/>
                      <a:round/>
                      <a:headEnd type="none" w="med" len="med"/>
                      <a:tailEnd type="none" w="med" len="med"/>
                    </a:lnB>
                    <a:solidFill>
                      <a:srgbClr val="CCECFF"/>
                    </a:solidFill>
                  </a:tcPr>
                </a:tc>
                <a:tc>
                  <a:txBody>
                    <a:bodyPr/>
                    <a:lstStyle/>
                    <a:p>
                      <a:pPr marL="0" marR="0" lvl="0" indent="0" algn="ctr" defTabSz="685800" rtl="0" eaLnBrk="1" fontAlgn="auto" latinLnBrk="0" hangingPunct="1">
                        <a:lnSpc>
                          <a:spcPts val="1000"/>
                        </a:lnSpc>
                        <a:spcBef>
                          <a:spcPts val="0"/>
                        </a:spcBef>
                        <a:spcAft>
                          <a:spcPts val="0"/>
                        </a:spcAft>
                        <a:buClrTx/>
                        <a:buSzTx/>
                        <a:buFontTx/>
                        <a:buNone/>
                        <a:tabLst/>
                        <a:defRPr/>
                      </a:pPr>
                      <a:r>
                        <a:rPr lang="en-US" altLang="ja-JP" sz="1200" kern="0" dirty="0">
                          <a:effectLst/>
                          <a:latin typeface="ＭＳ Ｐゴシック" panose="020B0600070205080204" pitchFamily="50" charset="-128"/>
                          <a:ea typeface="ＭＳ Ｐゴシック" panose="020B0600070205080204" pitchFamily="50" charset="-128"/>
                        </a:rPr>
                        <a:t>172.8</a:t>
                      </a:r>
                      <a:endParaRPr lang="ja-JP" alt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B w="6350" cap="flat" cmpd="sng" algn="ctr">
                      <a:solidFill>
                        <a:schemeClr val="tx1"/>
                      </a:solidFill>
                      <a:prstDash val="solid"/>
                      <a:round/>
                      <a:headEnd type="none" w="med" len="med"/>
                      <a:tailEnd type="none" w="med" len="med"/>
                    </a:lnB>
                    <a:solidFill>
                      <a:srgbClr val="CCFFCC"/>
                    </a:solidFill>
                  </a:tcPr>
                </a:tc>
                <a:tc>
                  <a:txBody>
                    <a:bodyPr/>
                    <a:lstStyle/>
                    <a:p>
                      <a:pPr marL="0" marR="0" lvl="0" indent="0" algn="l" defTabSz="685800" rtl="0" eaLnBrk="1" fontAlgn="auto" latinLnBrk="0" hangingPunct="1">
                        <a:lnSpc>
                          <a:spcPts val="1000"/>
                        </a:lnSpc>
                        <a:spcBef>
                          <a:spcPts val="0"/>
                        </a:spcBef>
                        <a:spcAft>
                          <a:spcPts val="0"/>
                        </a:spcAft>
                        <a:buClrTx/>
                        <a:buSzTx/>
                        <a:buFontTx/>
                        <a:buNone/>
                        <a:tabLst/>
                        <a:defRPr/>
                      </a:pPr>
                      <a:endParaRPr lang="ja-JP" altLang="ja-JP"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5062408"/>
                  </a:ext>
                </a:extLst>
              </a:tr>
              <a:tr h="329062">
                <a:tc vMerge="1">
                  <a:txBody>
                    <a:bodyPr/>
                    <a:lstStyle/>
                    <a:p>
                      <a:endParaRPr kumimoji="1" lang="ja-JP" altLang="en-US"/>
                    </a:p>
                  </a:txBody>
                  <a:tcPr/>
                </a:tc>
                <a:tc>
                  <a:txBody>
                    <a:bodyPr/>
                    <a:lstStyle/>
                    <a:p>
                      <a:pPr algn="ctr">
                        <a:lnSpc>
                          <a:spcPts val="1000"/>
                        </a:lnSpc>
                      </a:pPr>
                      <a:r>
                        <a:rPr lang="ja-JP" altLang="en-US" sz="1200" kern="0" dirty="0">
                          <a:effectLst/>
                          <a:latin typeface="ＭＳ Ｐゴシック" panose="020B0600070205080204" pitchFamily="50" charset="-128"/>
                          <a:ea typeface="ＭＳ Ｐゴシック" panose="020B0600070205080204" pitchFamily="50" charset="-128"/>
                        </a:rPr>
                        <a:t>実験区</a:t>
                      </a:r>
                      <a:r>
                        <a:rPr lang="en-US" altLang="ja-JP" sz="1200" kern="0" dirty="0">
                          <a:effectLst/>
                          <a:latin typeface="ＭＳ Ｐゴシック" panose="020B0600070205080204" pitchFamily="50" charset="-128"/>
                          <a:ea typeface="ＭＳ Ｐゴシック" panose="020B0600070205080204" pitchFamily="50" charset="-128"/>
                        </a:rPr>
                        <a:t>3-</a:t>
                      </a:r>
                      <a:r>
                        <a:rPr lang="en-US" sz="1200" kern="0" dirty="0">
                          <a:effectLst/>
                          <a:latin typeface="ＭＳ Ｐゴシック" panose="020B0600070205080204" pitchFamily="50" charset="-128"/>
                          <a:ea typeface="ＭＳ Ｐゴシック" panose="020B0600070205080204" pitchFamily="50" charset="-128"/>
                        </a:rPr>
                        <a:t>2</a:t>
                      </a:r>
                      <a:endPar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lang="en-US" sz="1200" kern="0" dirty="0">
                          <a:effectLst/>
                          <a:latin typeface="ＭＳ Ｐゴシック" panose="020B0600070205080204" pitchFamily="50" charset="-128"/>
                          <a:ea typeface="ＭＳ Ｐゴシック" panose="020B0600070205080204" pitchFamily="50" charset="-128"/>
                        </a:rPr>
                        <a:t>6</a:t>
                      </a:r>
                      <a:endPar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CFF"/>
                    </a:solidFill>
                  </a:tcPr>
                </a:tc>
                <a:tc>
                  <a:txBody>
                    <a:bodyPr/>
                    <a:lstStyle/>
                    <a:p>
                      <a:pPr algn="ctr">
                        <a:lnSpc>
                          <a:spcPts val="1000"/>
                        </a:lnSpc>
                      </a:pPr>
                      <a:r>
                        <a:rPr lang="en-US" sz="1200" kern="0" dirty="0">
                          <a:effectLst/>
                          <a:latin typeface="ＭＳ Ｐゴシック" panose="020B0600070205080204" pitchFamily="50" charset="-128"/>
                          <a:ea typeface="ＭＳ Ｐゴシック" panose="020B0600070205080204" pitchFamily="50" charset="-128"/>
                        </a:rPr>
                        <a:t>0.9</a:t>
                      </a:r>
                      <a:endPar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FFCC"/>
                    </a:solidFill>
                  </a:tcPr>
                </a:tc>
                <a:tc>
                  <a:txBody>
                    <a:bodyPr/>
                    <a:lstStyle/>
                    <a:p>
                      <a:pPr algn="ctr">
                        <a:lnSpc>
                          <a:spcPts val="1000"/>
                        </a:lnSpc>
                      </a:pPr>
                      <a:r>
                        <a:rPr lang="en-US" altLang="ja-JP" sz="1200" kern="0" dirty="0">
                          <a:effectLst/>
                          <a:latin typeface="ＭＳ Ｐゴシック" panose="020B0600070205080204" pitchFamily="50" charset="-128"/>
                          <a:ea typeface="ＭＳ Ｐゴシック" panose="020B0600070205080204" pitchFamily="50" charset="-128"/>
                        </a:rPr>
                        <a:t>259.2</a:t>
                      </a:r>
                      <a:endParaRPr lang="ja-JP"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CFF"/>
                    </a:solidFill>
                  </a:tcPr>
                </a:tc>
                <a:tc>
                  <a:txBody>
                    <a:bodyPr/>
                    <a:lstStyle/>
                    <a:p>
                      <a:pPr marL="0" marR="0" lvl="0" indent="0" algn="l" defTabSz="685800" rtl="0" eaLnBrk="1" fontAlgn="auto" latinLnBrk="0" hangingPunct="1">
                        <a:lnSpc>
                          <a:spcPts val="1000"/>
                        </a:lnSpc>
                        <a:spcBef>
                          <a:spcPts val="0"/>
                        </a:spcBef>
                        <a:spcAft>
                          <a:spcPts val="0"/>
                        </a:spcAft>
                        <a:buClrTx/>
                        <a:buSzTx/>
                        <a:buFontTx/>
                        <a:buNone/>
                        <a:tabLst/>
                        <a:defRPr/>
                      </a:pPr>
                      <a:endParaRPr lang="ja-JP" altLang="ja-JP"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1450091"/>
                  </a:ext>
                </a:extLst>
              </a:tr>
              <a:tr h="274218">
                <a:tc vMerge="1">
                  <a:txBody>
                    <a:bodyPr/>
                    <a:lstStyle/>
                    <a:p>
                      <a:endParaRPr kumimoji="1" lang="ja-JP" altLang="en-US"/>
                    </a:p>
                  </a:txBody>
                  <a:tcPr/>
                </a:tc>
                <a:tc>
                  <a:txBody>
                    <a:bodyPr/>
                    <a:lstStyle/>
                    <a:p>
                      <a:pPr algn="ctr">
                        <a:lnSpc>
                          <a:spcPts val="1000"/>
                        </a:lnSpc>
                      </a:pPr>
                      <a:r>
                        <a:rPr lang="ja-JP" sz="1200" kern="0" dirty="0">
                          <a:effectLst/>
                          <a:latin typeface="ＭＳ Ｐゴシック" panose="020B0600070205080204" pitchFamily="50" charset="-128"/>
                          <a:ea typeface="ＭＳ Ｐゴシック" panose="020B0600070205080204" pitchFamily="50" charset="-128"/>
                        </a:rPr>
                        <a:t>対照区</a:t>
                      </a:r>
                      <a:r>
                        <a:rPr lang="en-US" altLang="ja-JP" sz="1200" kern="0" dirty="0">
                          <a:effectLst/>
                          <a:latin typeface="ＭＳ Ｐゴシック" panose="020B0600070205080204" pitchFamily="50" charset="-128"/>
                          <a:ea typeface="ＭＳ Ｐゴシック" panose="020B0600070205080204" pitchFamily="50" charset="-128"/>
                        </a:rPr>
                        <a:t>3</a:t>
                      </a:r>
                      <a:endPar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T w="6350" cap="flat" cmpd="sng" algn="ctr">
                      <a:solidFill>
                        <a:schemeClr val="tx1"/>
                      </a:solidFill>
                      <a:prstDash val="solid"/>
                      <a:round/>
                      <a:headEnd type="none" w="med" len="med"/>
                      <a:tailEnd type="none" w="med" len="med"/>
                    </a:lnT>
                  </a:tcPr>
                </a:tc>
                <a:tc>
                  <a:txBody>
                    <a:bodyPr/>
                    <a:lstStyle/>
                    <a:p>
                      <a:pPr algn="ctr">
                        <a:lnSpc>
                          <a:spcPts val="1000"/>
                        </a:lnSpc>
                      </a:pPr>
                      <a:r>
                        <a:rPr lang="en-US" sz="1400" kern="0" dirty="0">
                          <a:effectLst/>
                          <a:latin typeface="ＭＳ Ｐゴシック" panose="020B0600070205080204" pitchFamily="50" charset="-128"/>
                          <a:ea typeface="ＭＳ Ｐゴシック" panose="020B0600070205080204" pitchFamily="50" charset="-128"/>
                        </a:rPr>
                        <a:t>-</a:t>
                      </a:r>
                      <a:endPar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lang="en-US" sz="1400" kern="0" dirty="0">
                          <a:effectLst/>
                          <a:latin typeface="ＭＳ Ｐゴシック" panose="020B0600070205080204" pitchFamily="50" charset="-128"/>
                          <a:ea typeface="ＭＳ Ｐゴシック" panose="020B0600070205080204" pitchFamily="50" charset="-128"/>
                        </a:rPr>
                        <a:t>-</a:t>
                      </a:r>
                      <a:endPar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lang="en-US" sz="1400" kern="0" dirty="0">
                          <a:effectLst/>
                          <a:latin typeface="ＭＳ Ｐゴシック" panose="020B0600070205080204" pitchFamily="50" charset="-128"/>
                          <a:ea typeface="ＭＳ Ｐゴシック" panose="020B0600070205080204" pitchFamily="50" charset="-128"/>
                        </a:rPr>
                        <a:t>-</a:t>
                      </a:r>
                      <a:endPar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lnSpc>
                          <a:spcPts val="1000"/>
                        </a:lnSpc>
                      </a:pPr>
                      <a:endParaRPr lang="ja-JP" sz="1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27967" marR="27967"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798283"/>
                  </a:ext>
                </a:extLst>
              </a:tr>
            </a:tbl>
          </a:graphicData>
        </a:graphic>
      </p:graphicFrame>
      <p:sp>
        <p:nvSpPr>
          <p:cNvPr id="78" name="テキスト ボックス 77">
            <a:extLst>
              <a:ext uri="{FF2B5EF4-FFF2-40B4-BE49-F238E27FC236}">
                <a16:creationId xmlns:a16="http://schemas.microsoft.com/office/drawing/2014/main" id="{825A8111-2C85-44EA-B9A4-D2F74DB47BD3}"/>
              </a:ext>
            </a:extLst>
          </p:cNvPr>
          <p:cNvSpPr txBox="1"/>
          <p:nvPr/>
        </p:nvSpPr>
        <p:spPr>
          <a:xfrm>
            <a:off x="9779459" y="9928871"/>
            <a:ext cx="2555324" cy="343299"/>
          </a:xfrm>
          <a:prstGeom prst="rect">
            <a:avLst/>
          </a:prstGeom>
          <a:noFill/>
          <a:ln cmpd="dbl">
            <a:noFill/>
          </a:ln>
        </p:spPr>
        <p:txBody>
          <a:bodyPr wrap="square" rtlCol="0">
            <a:spAutoFit/>
          </a:bodyPr>
          <a:lstStyle/>
          <a:p>
            <a:pPr algn="ctr"/>
            <a:r>
              <a:rPr lang="ja-JP" altLang="en-US" sz="1631" dirty="0">
                <a:latin typeface="ＭＳ ゴシック" panose="020B0609070205080204" pitchFamily="49" charset="-128"/>
                <a:ea typeface="ＭＳ ゴシック" panose="020B0609070205080204" pitchFamily="49" charset="-128"/>
              </a:rPr>
              <a:t>実験区の拡大図</a:t>
            </a:r>
          </a:p>
        </p:txBody>
      </p:sp>
      <p:sp>
        <p:nvSpPr>
          <p:cNvPr id="80" name="テキスト ボックス 79">
            <a:extLst>
              <a:ext uri="{FF2B5EF4-FFF2-40B4-BE49-F238E27FC236}">
                <a16:creationId xmlns:a16="http://schemas.microsoft.com/office/drawing/2014/main" id="{2A6FB64C-0CD9-4973-9C49-EDCBBB5A711F}"/>
              </a:ext>
            </a:extLst>
          </p:cNvPr>
          <p:cNvSpPr txBox="1"/>
          <p:nvPr/>
        </p:nvSpPr>
        <p:spPr>
          <a:xfrm>
            <a:off x="7740732" y="1793502"/>
            <a:ext cx="6167422" cy="343299"/>
          </a:xfrm>
          <a:prstGeom prst="rect">
            <a:avLst/>
          </a:prstGeom>
          <a:noFill/>
          <a:ln cmpd="dbl">
            <a:noFill/>
          </a:ln>
        </p:spPr>
        <p:txBody>
          <a:bodyPr wrap="square" rtlCol="0">
            <a:spAutoFit/>
          </a:bodyPr>
          <a:lstStyle/>
          <a:p>
            <a:pPr algn="ctr"/>
            <a:r>
              <a:rPr lang="ja-JP" altLang="en-US" sz="1631" dirty="0">
                <a:latin typeface="ＭＳ ゴシック" panose="020B0609070205080204" pitchFamily="49" charset="-128"/>
                <a:ea typeface="ＭＳ ゴシック" panose="020B0609070205080204" pitchFamily="49" charset="-128"/>
              </a:rPr>
              <a:t>各実験区の条件</a:t>
            </a:r>
          </a:p>
        </p:txBody>
      </p:sp>
      <p:pic>
        <p:nvPicPr>
          <p:cNvPr id="5" name="図 4">
            <a:extLst>
              <a:ext uri="{FF2B5EF4-FFF2-40B4-BE49-F238E27FC236}">
                <a16:creationId xmlns:a16="http://schemas.microsoft.com/office/drawing/2014/main" id="{22656EB5-49F7-40E1-AC98-7184F43A38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5293" y="4841048"/>
            <a:ext cx="2051350" cy="1538513"/>
          </a:xfrm>
          <a:prstGeom prst="rect">
            <a:avLst/>
          </a:prstGeom>
        </p:spPr>
      </p:pic>
      <p:cxnSp>
        <p:nvCxnSpPr>
          <p:cNvPr id="82" name="直線矢印コネクタ 81">
            <a:extLst>
              <a:ext uri="{FF2B5EF4-FFF2-40B4-BE49-F238E27FC236}">
                <a16:creationId xmlns:a16="http://schemas.microsoft.com/office/drawing/2014/main" id="{9E8EEB87-DD5D-487A-986D-38E1555D2417}"/>
              </a:ext>
            </a:extLst>
          </p:cNvPr>
          <p:cNvCxnSpPr>
            <a:cxnSpLocks/>
          </p:cNvCxnSpPr>
          <p:nvPr/>
        </p:nvCxnSpPr>
        <p:spPr>
          <a:xfrm flipV="1">
            <a:off x="1728585" y="5990096"/>
            <a:ext cx="0" cy="261512"/>
          </a:xfrm>
          <a:prstGeom prst="straightConnector1">
            <a:avLst/>
          </a:prstGeom>
          <a:ln>
            <a:solidFill>
              <a:srgbClr val="00FFFF"/>
            </a:solidFill>
            <a:tailEnd type="triangle"/>
          </a:ln>
        </p:spPr>
        <p:style>
          <a:lnRef idx="1">
            <a:schemeClr val="accent1"/>
          </a:lnRef>
          <a:fillRef idx="0">
            <a:schemeClr val="accent1"/>
          </a:fillRef>
          <a:effectRef idx="0">
            <a:schemeClr val="accent1"/>
          </a:effectRef>
          <a:fontRef idx="minor">
            <a:schemeClr val="tx1"/>
          </a:fontRef>
        </p:style>
      </p:cxnSp>
      <p:sp>
        <p:nvSpPr>
          <p:cNvPr id="83" name="テキスト ボックス 82">
            <a:extLst>
              <a:ext uri="{FF2B5EF4-FFF2-40B4-BE49-F238E27FC236}">
                <a16:creationId xmlns:a16="http://schemas.microsoft.com/office/drawing/2014/main" id="{F6EC739E-42D6-45A3-BA8E-8ABF17EE5052}"/>
              </a:ext>
            </a:extLst>
          </p:cNvPr>
          <p:cNvSpPr txBox="1"/>
          <p:nvPr/>
        </p:nvSpPr>
        <p:spPr>
          <a:xfrm>
            <a:off x="1832219" y="6142875"/>
            <a:ext cx="1022022" cy="235770"/>
          </a:xfrm>
          <a:prstGeom prst="rect">
            <a:avLst/>
          </a:prstGeom>
          <a:noFill/>
          <a:ln cmpd="dbl">
            <a:noFill/>
          </a:ln>
        </p:spPr>
        <p:txBody>
          <a:bodyPr wrap="square" rtlCol="0">
            <a:spAutoFit/>
          </a:bodyPr>
          <a:lstStyle/>
          <a:p>
            <a:pPr algn="ctr"/>
            <a:r>
              <a:rPr lang="en-US" altLang="ja-JP" sz="932" dirty="0">
                <a:solidFill>
                  <a:schemeClr val="bg1"/>
                </a:solidFill>
                <a:latin typeface="ＭＳ ゴシック" panose="020B0609070205080204" pitchFamily="49" charset="-128"/>
                <a:ea typeface="ＭＳ ゴシック" panose="020B0609070205080204" pitchFamily="49" charset="-128"/>
              </a:rPr>
              <a:t>R3.6.30</a:t>
            </a:r>
            <a:r>
              <a:rPr lang="ja-JP" altLang="en-US" sz="932" dirty="0">
                <a:solidFill>
                  <a:schemeClr val="bg1"/>
                </a:solidFill>
                <a:latin typeface="ＭＳ ゴシック" panose="020B0609070205080204" pitchFamily="49" charset="-128"/>
                <a:ea typeface="ＭＳ ゴシック" panose="020B0609070205080204" pitchFamily="49" charset="-128"/>
              </a:rPr>
              <a:t>撮影</a:t>
            </a:r>
          </a:p>
        </p:txBody>
      </p:sp>
      <p:sp>
        <p:nvSpPr>
          <p:cNvPr id="79" name="テキスト ボックス 78">
            <a:extLst>
              <a:ext uri="{FF2B5EF4-FFF2-40B4-BE49-F238E27FC236}">
                <a16:creationId xmlns:a16="http://schemas.microsoft.com/office/drawing/2014/main" id="{9620BEC7-CE67-4362-AA83-DAFB13E2EDE5}"/>
              </a:ext>
            </a:extLst>
          </p:cNvPr>
          <p:cNvSpPr txBox="1"/>
          <p:nvPr/>
        </p:nvSpPr>
        <p:spPr>
          <a:xfrm>
            <a:off x="730714" y="4881458"/>
            <a:ext cx="1517739" cy="223898"/>
          </a:xfrm>
          <a:prstGeom prst="rect">
            <a:avLst/>
          </a:prstGeom>
          <a:solidFill>
            <a:schemeClr val="bg1">
              <a:alpha val="70000"/>
            </a:schemeClr>
          </a:solidFill>
          <a:ln w="12700" cmpd="dbl">
            <a:solidFill>
              <a:srgbClr val="FF0000"/>
            </a:solidFill>
          </a:ln>
        </p:spPr>
        <p:txBody>
          <a:bodyPr wrap="square" lIns="27967" tIns="27967" rIns="27967" bIns="27967" rtlCol="0">
            <a:spAutoFit/>
          </a:bodyPr>
          <a:lstStyle/>
          <a:p>
            <a:pPr algn="ctr"/>
            <a:r>
              <a:rPr lang="ja-JP" altLang="en-US" sz="1088" dirty="0">
                <a:latin typeface="ＭＳ ゴシック" panose="020B0609070205080204" pitchFamily="49" charset="-128"/>
                <a:ea typeface="ＭＳ ゴシック" panose="020B0609070205080204" pitchFamily="49" charset="-128"/>
              </a:rPr>
              <a:t>エリア３</a:t>
            </a:r>
            <a:r>
              <a:rPr lang="en-US" altLang="ja-JP" sz="1088" dirty="0">
                <a:latin typeface="ＭＳ ゴシック" panose="020B0609070205080204" pitchFamily="49" charset="-128"/>
                <a:ea typeface="ＭＳ ゴシック" panose="020B0609070205080204" pitchFamily="49" charset="-128"/>
              </a:rPr>
              <a:t>(</a:t>
            </a:r>
            <a:r>
              <a:rPr lang="ja-JP" altLang="en-US" sz="1088" dirty="0">
                <a:latin typeface="ＭＳ ゴシック" panose="020B0609070205080204" pitchFamily="49" charset="-128"/>
                <a:ea typeface="ＭＳ ゴシック" panose="020B0609070205080204" pitchFamily="49" charset="-128"/>
              </a:rPr>
              <a:t>南弁天橋</a:t>
            </a:r>
            <a:r>
              <a:rPr lang="en-US" altLang="ja-JP" sz="1088" dirty="0">
                <a:latin typeface="ＭＳ ゴシック" panose="020B0609070205080204" pitchFamily="49" charset="-128"/>
                <a:ea typeface="ＭＳ ゴシック" panose="020B0609070205080204" pitchFamily="49" charset="-128"/>
              </a:rPr>
              <a:t>)</a:t>
            </a:r>
            <a:endParaRPr lang="ja-JP" altLang="en-US" sz="1088" dirty="0">
              <a:latin typeface="ＭＳ ゴシック" panose="020B0609070205080204" pitchFamily="49" charset="-128"/>
              <a:ea typeface="ＭＳ ゴシック" panose="020B0609070205080204" pitchFamily="49" charset="-128"/>
            </a:endParaRPr>
          </a:p>
        </p:txBody>
      </p:sp>
      <p:pic>
        <p:nvPicPr>
          <p:cNvPr id="11" name="図 10">
            <a:extLst>
              <a:ext uri="{FF2B5EF4-FFF2-40B4-BE49-F238E27FC236}">
                <a16:creationId xmlns:a16="http://schemas.microsoft.com/office/drawing/2014/main" id="{76724337-070F-4A58-AEEC-E3D58DCE4B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85647" y="4841048"/>
            <a:ext cx="2051352" cy="1538513"/>
          </a:xfrm>
          <a:prstGeom prst="rect">
            <a:avLst/>
          </a:prstGeom>
        </p:spPr>
      </p:pic>
      <p:cxnSp>
        <p:nvCxnSpPr>
          <p:cNvPr id="13" name="直線矢印コネクタ 12">
            <a:extLst>
              <a:ext uri="{FF2B5EF4-FFF2-40B4-BE49-F238E27FC236}">
                <a16:creationId xmlns:a16="http://schemas.microsoft.com/office/drawing/2014/main" id="{3CE7DAF1-3F43-4399-963B-D4B616B0F120}"/>
              </a:ext>
            </a:extLst>
          </p:cNvPr>
          <p:cNvCxnSpPr>
            <a:cxnSpLocks/>
          </p:cNvCxnSpPr>
          <p:nvPr/>
        </p:nvCxnSpPr>
        <p:spPr>
          <a:xfrm flipV="1">
            <a:off x="5911323" y="5990096"/>
            <a:ext cx="0" cy="261512"/>
          </a:xfrm>
          <a:prstGeom prst="straightConnector1">
            <a:avLst/>
          </a:prstGeom>
          <a:ln>
            <a:solidFill>
              <a:srgbClr val="00FFFF"/>
            </a:solidFill>
            <a:tailEnd type="triangle"/>
          </a:ln>
        </p:spPr>
        <p:style>
          <a:lnRef idx="1">
            <a:schemeClr val="accent1"/>
          </a:lnRef>
          <a:fillRef idx="0">
            <a:schemeClr val="accent1"/>
          </a:fillRef>
          <a:effectRef idx="0">
            <a:schemeClr val="accent1"/>
          </a:effectRef>
          <a:fontRef idx="minor">
            <a:schemeClr val="tx1"/>
          </a:fontRef>
        </p:style>
      </p:cxnSp>
      <p:sp>
        <p:nvSpPr>
          <p:cNvPr id="85" name="テキスト ボックス 84">
            <a:extLst>
              <a:ext uri="{FF2B5EF4-FFF2-40B4-BE49-F238E27FC236}">
                <a16:creationId xmlns:a16="http://schemas.microsoft.com/office/drawing/2014/main" id="{1F01E15F-2962-4F37-8E17-7CE332FC760F}"/>
              </a:ext>
            </a:extLst>
          </p:cNvPr>
          <p:cNvSpPr txBox="1"/>
          <p:nvPr/>
        </p:nvSpPr>
        <p:spPr>
          <a:xfrm>
            <a:off x="6036912" y="6149903"/>
            <a:ext cx="1022022" cy="235770"/>
          </a:xfrm>
          <a:prstGeom prst="rect">
            <a:avLst/>
          </a:prstGeom>
          <a:noFill/>
          <a:ln cmpd="dbl">
            <a:noFill/>
          </a:ln>
        </p:spPr>
        <p:txBody>
          <a:bodyPr wrap="square" rtlCol="0">
            <a:spAutoFit/>
          </a:bodyPr>
          <a:lstStyle/>
          <a:p>
            <a:pPr algn="ctr"/>
            <a:r>
              <a:rPr lang="en-US" altLang="ja-JP" sz="932" dirty="0">
                <a:solidFill>
                  <a:schemeClr val="bg1"/>
                </a:solidFill>
                <a:latin typeface="ＭＳ ゴシック" panose="020B0609070205080204" pitchFamily="49" charset="-128"/>
                <a:ea typeface="ＭＳ ゴシック" panose="020B0609070205080204" pitchFamily="49" charset="-128"/>
              </a:rPr>
              <a:t>R3.6.30</a:t>
            </a:r>
            <a:r>
              <a:rPr lang="ja-JP" altLang="en-US" sz="932" dirty="0">
                <a:solidFill>
                  <a:schemeClr val="bg1"/>
                </a:solidFill>
                <a:latin typeface="ＭＳ ゴシック" panose="020B0609070205080204" pitchFamily="49" charset="-128"/>
                <a:ea typeface="ＭＳ ゴシック" panose="020B0609070205080204" pitchFamily="49" charset="-128"/>
              </a:rPr>
              <a:t>撮影</a:t>
            </a:r>
          </a:p>
        </p:txBody>
      </p:sp>
      <p:sp>
        <p:nvSpPr>
          <p:cNvPr id="67" name="テキスト ボックス 66">
            <a:extLst>
              <a:ext uri="{FF2B5EF4-FFF2-40B4-BE49-F238E27FC236}">
                <a16:creationId xmlns:a16="http://schemas.microsoft.com/office/drawing/2014/main" id="{EF496AEA-BFF8-4F52-826D-D4DF70EF7A11}"/>
              </a:ext>
            </a:extLst>
          </p:cNvPr>
          <p:cNvSpPr txBox="1"/>
          <p:nvPr/>
        </p:nvSpPr>
        <p:spPr>
          <a:xfrm>
            <a:off x="4922719" y="4881458"/>
            <a:ext cx="1358451" cy="223898"/>
          </a:xfrm>
          <a:prstGeom prst="rect">
            <a:avLst/>
          </a:prstGeom>
          <a:solidFill>
            <a:schemeClr val="bg1">
              <a:alpha val="70000"/>
            </a:schemeClr>
          </a:solidFill>
          <a:ln w="12700" cmpd="dbl">
            <a:solidFill>
              <a:srgbClr val="FF0000"/>
            </a:solidFill>
          </a:ln>
        </p:spPr>
        <p:txBody>
          <a:bodyPr wrap="square" lIns="27967" tIns="27967" rIns="27967" bIns="27967" rtlCol="0">
            <a:spAutoFit/>
          </a:bodyPr>
          <a:lstStyle/>
          <a:p>
            <a:pPr algn="ctr"/>
            <a:r>
              <a:rPr lang="ja-JP" altLang="en-US" sz="1088" dirty="0">
                <a:latin typeface="ＭＳ ゴシック" panose="020B0609070205080204" pitchFamily="49" charset="-128"/>
                <a:ea typeface="ＭＳ ゴシック" panose="020B0609070205080204" pitchFamily="49" charset="-128"/>
              </a:rPr>
              <a:t>エリア１</a:t>
            </a:r>
            <a:r>
              <a:rPr lang="en-US" altLang="ja-JP" sz="1088" dirty="0">
                <a:latin typeface="ＭＳ ゴシック" panose="020B0609070205080204" pitchFamily="49" charset="-128"/>
                <a:ea typeface="ＭＳ ゴシック" panose="020B0609070205080204" pitchFamily="49" charset="-128"/>
              </a:rPr>
              <a:t>(</a:t>
            </a:r>
            <a:r>
              <a:rPr lang="ja-JP" altLang="en-US" sz="1088" dirty="0">
                <a:latin typeface="ＭＳ ゴシック" panose="020B0609070205080204" pitchFamily="49" charset="-128"/>
                <a:ea typeface="ＭＳ ゴシック" panose="020B0609070205080204" pitchFamily="49" charset="-128"/>
              </a:rPr>
              <a:t>万才橋</a:t>
            </a:r>
            <a:r>
              <a:rPr lang="en-US" altLang="ja-JP" sz="1088" dirty="0">
                <a:latin typeface="ＭＳ ゴシック" panose="020B0609070205080204" pitchFamily="49" charset="-128"/>
                <a:ea typeface="ＭＳ ゴシック" panose="020B0609070205080204" pitchFamily="49" charset="-128"/>
              </a:rPr>
              <a:t>)</a:t>
            </a:r>
            <a:endParaRPr lang="ja-JP" altLang="en-US" sz="1088" dirty="0">
              <a:latin typeface="ＭＳ ゴシック" panose="020B0609070205080204" pitchFamily="49" charset="-128"/>
              <a:ea typeface="ＭＳ ゴシック" panose="020B0609070205080204" pitchFamily="49" charset="-128"/>
            </a:endParaRPr>
          </a:p>
        </p:txBody>
      </p:sp>
      <p:pic>
        <p:nvPicPr>
          <p:cNvPr id="8" name="図 7">
            <a:extLst>
              <a:ext uri="{FF2B5EF4-FFF2-40B4-BE49-F238E27FC236}">
                <a16:creationId xmlns:a16="http://schemas.microsoft.com/office/drawing/2014/main" id="{D5E6C81C-28CF-4153-83F7-6B7BE240CC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92921" y="4842195"/>
            <a:ext cx="2051352" cy="1538513"/>
          </a:xfrm>
          <a:prstGeom prst="rect">
            <a:avLst/>
          </a:prstGeom>
        </p:spPr>
      </p:pic>
      <p:cxnSp>
        <p:nvCxnSpPr>
          <p:cNvPr id="81" name="直線矢印コネクタ 80">
            <a:extLst>
              <a:ext uri="{FF2B5EF4-FFF2-40B4-BE49-F238E27FC236}">
                <a16:creationId xmlns:a16="http://schemas.microsoft.com/office/drawing/2014/main" id="{735D3744-3788-4F92-855A-610E98C940B2}"/>
              </a:ext>
            </a:extLst>
          </p:cNvPr>
          <p:cNvCxnSpPr>
            <a:cxnSpLocks/>
          </p:cNvCxnSpPr>
          <p:nvPr/>
        </p:nvCxnSpPr>
        <p:spPr>
          <a:xfrm flipV="1">
            <a:off x="3818597" y="5990096"/>
            <a:ext cx="0" cy="261512"/>
          </a:xfrm>
          <a:prstGeom prst="straightConnector1">
            <a:avLst/>
          </a:prstGeom>
          <a:ln>
            <a:solidFill>
              <a:srgbClr val="00FFFF"/>
            </a:solidFill>
            <a:tailEnd type="triangle"/>
          </a:ln>
        </p:spPr>
        <p:style>
          <a:lnRef idx="1">
            <a:schemeClr val="accent1"/>
          </a:lnRef>
          <a:fillRef idx="0">
            <a:schemeClr val="accent1"/>
          </a:fillRef>
          <a:effectRef idx="0">
            <a:schemeClr val="accent1"/>
          </a:effectRef>
          <a:fontRef idx="minor">
            <a:schemeClr val="tx1"/>
          </a:fontRef>
        </p:style>
      </p:cxnSp>
      <p:sp>
        <p:nvSpPr>
          <p:cNvPr id="84" name="テキスト ボックス 83">
            <a:extLst>
              <a:ext uri="{FF2B5EF4-FFF2-40B4-BE49-F238E27FC236}">
                <a16:creationId xmlns:a16="http://schemas.microsoft.com/office/drawing/2014/main" id="{EA16F4AA-775A-4F8A-9D64-F58877F1C186}"/>
              </a:ext>
            </a:extLst>
          </p:cNvPr>
          <p:cNvSpPr txBox="1"/>
          <p:nvPr/>
        </p:nvSpPr>
        <p:spPr>
          <a:xfrm>
            <a:off x="3944513" y="6129350"/>
            <a:ext cx="1022022" cy="235770"/>
          </a:xfrm>
          <a:prstGeom prst="rect">
            <a:avLst/>
          </a:prstGeom>
          <a:noFill/>
          <a:ln cmpd="dbl">
            <a:noFill/>
          </a:ln>
        </p:spPr>
        <p:txBody>
          <a:bodyPr wrap="square" rtlCol="0">
            <a:spAutoFit/>
          </a:bodyPr>
          <a:lstStyle/>
          <a:p>
            <a:pPr algn="ctr"/>
            <a:r>
              <a:rPr lang="en-US" altLang="ja-JP" sz="932" dirty="0">
                <a:solidFill>
                  <a:schemeClr val="bg1"/>
                </a:solidFill>
                <a:latin typeface="ＭＳ ゴシック" panose="020B0609070205080204" pitchFamily="49" charset="-128"/>
                <a:ea typeface="ＭＳ ゴシック" panose="020B0609070205080204" pitchFamily="49" charset="-128"/>
              </a:rPr>
              <a:t>R3.6.30</a:t>
            </a:r>
            <a:r>
              <a:rPr lang="ja-JP" altLang="en-US" sz="932" dirty="0">
                <a:solidFill>
                  <a:schemeClr val="bg1"/>
                </a:solidFill>
                <a:latin typeface="ＭＳ ゴシック" panose="020B0609070205080204" pitchFamily="49" charset="-128"/>
                <a:ea typeface="ＭＳ ゴシック" panose="020B0609070205080204" pitchFamily="49" charset="-128"/>
              </a:rPr>
              <a:t>撮影</a:t>
            </a:r>
          </a:p>
        </p:txBody>
      </p:sp>
      <p:sp>
        <p:nvSpPr>
          <p:cNvPr id="70" name="テキスト ボックス 69">
            <a:extLst>
              <a:ext uri="{FF2B5EF4-FFF2-40B4-BE49-F238E27FC236}">
                <a16:creationId xmlns:a16="http://schemas.microsoft.com/office/drawing/2014/main" id="{1787E323-1B78-46AA-B5E4-2EB04C84D0D4}"/>
              </a:ext>
            </a:extLst>
          </p:cNvPr>
          <p:cNvSpPr txBox="1"/>
          <p:nvPr/>
        </p:nvSpPr>
        <p:spPr>
          <a:xfrm>
            <a:off x="2825247" y="4881458"/>
            <a:ext cx="1358451" cy="223898"/>
          </a:xfrm>
          <a:prstGeom prst="rect">
            <a:avLst/>
          </a:prstGeom>
          <a:solidFill>
            <a:schemeClr val="bg1">
              <a:alpha val="70000"/>
            </a:schemeClr>
          </a:solidFill>
          <a:ln w="12700" cmpd="sng">
            <a:solidFill>
              <a:srgbClr val="FF0000"/>
            </a:solidFill>
          </a:ln>
        </p:spPr>
        <p:txBody>
          <a:bodyPr wrap="square" lIns="27967" tIns="27967" rIns="27967" bIns="27967" rtlCol="0">
            <a:spAutoFit/>
          </a:bodyPr>
          <a:lstStyle/>
          <a:p>
            <a:pPr algn="ctr"/>
            <a:r>
              <a:rPr lang="ja-JP" altLang="en-US" sz="1088" dirty="0">
                <a:latin typeface="ＭＳ ゴシック" panose="020B0609070205080204" pitchFamily="49" charset="-128"/>
                <a:ea typeface="ＭＳ ゴシック" panose="020B0609070205080204" pitchFamily="49" charset="-128"/>
              </a:rPr>
              <a:t>エリア２</a:t>
            </a:r>
            <a:r>
              <a:rPr lang="en-US" altLang="ja-JP" sz="1088" dirty="0">
                <a:latin typeface="ＭＳ ゴシック" panose="020B0609070205080204" pitchFamily="49" charset="-128"/>
                <a:ea typeface="ＭＳ ゴシック" panose="020B0609070205080204" pitchFamily="49" charset="-128"/>
              </a:rPr>
              <a:t>(</a:t>
            </a:r>
            <a:r>
              <a:rPr lang="ja-JP" altLang="en-US" sz="1088" dirty="0">
                <a:latin typeface="ＭＳ ゴシック" panose="020B0609070205080204" pitchFamily="49" charset="-128"/>
                <a:ea typeface="ＭＳ ゴシック" panose="020B0609070205080204" pitchFamily="49" charset="-128"/>
              </a:rPr>
              <a:t>千歳橋</a:t>
            </a:r>
            <a:r>
              <a:rPr lang="en-US" altLang="ja-JP" sz="1088" dirty="0">
                <a:latin typeface="ＭＳ ゴシック" panose="020B0609070205080204" pitchFamily="49" charset="-128"/>
                <a:ea typeface="ＭＳ ゴシック" panose="020B0609070205080204" pitchFamily="49" charset="-128"/>
              </a:rPr>
              <a:t>)</a:t>
            </a:r>
            <a:endParaRPr lang="ja-JP" altLang="en-US" sz="1088" dirty="0">
              <a:latin typeface="ＭＳ ゴシック" panose="020B0609070205080204" pitchFamily="49" charset="-128"/>
              <a:ea typeface="ＭＳ ゴシック" panose="020B0609070205080204" pitchFamily="49" charset="-128"/>
            </a:endParaRPr>
          </a:p>
        </p:txBody>
      </p:sp>
      <p:sp>
        <p:nvSpPr>
          <p:cNvPr id="89" name="テキスト ボックス 88">
            <a:extLst>
              <a:ext uri="{FF2B5EF4-FFF2-40B4-BE49-F238E27FC236}">
                <a16:creationId xmlns:a16="http://schemas.microsoft.com/office/drawing/2014/main" id="{300E04AE-A2D8-47FD-8419-91BE0C85CE36}"/>
              </a:ext>
            </a:extLst>
          </p:cNvPr>
          <p:cNvSpPr txBox="1"/>
          <p:nvPr/>
        </p:nvSpPr>
        <p:spPr>
          <a:xfrm>
            <a:off x="570419" y="6910154"/>
            <a:ext cx="6807660" cy="1268937"/>
          </a:xfrm>
          <a:prstGeom prst="rect">
            <a:avLst/>
          </a:prstGeom>
          <a:noFill/>
        </p:spPr>
        <p:txBody>
          <a:bodyPr wrap="square" rtlCol="0">
            <a:spAutoFit/>
          </a:bodyPr>
          <a:lstStyle/>
          <a:p>
            <a:r>
              <a:rPr lang="ja-JP" altLang="en-US" sz="1554" dirty="0">
                <a:latin typeface="ＭＳ Ｐゴシック" panose="020B0600070205080204" pitchFamily="50" charset="-128"/>
                <a:ea typeface="ＭＳ Ｐゴシック" panose="020B0600070205080204" pitchFamily="50" charset="-128"/>
              </a:rPr>
              <a:t>・各エリアにおいて、</a:t>
            </a:r>
            <a:r>
              <a:rPr lang="en-US" altLang="ja-JP" sz="1554" dirty="0">
                <a:latin typeface="ＭＳ Ｐゴシック" panose="020B0600070205080204" pitchFamily="50" charset="-128"/>
                <a:ea typeface="ＭＳ Ｐゴシック" panose="020B0600070205080204" pitchFamily="50" charset="-128"/>
              </a:rPr>
              <a:t>”</a:t>
            </a:r>
            <a:r>
              <a:rPr lang="ja-JP" altLang="en-US" sz="1554" dirty="0">
                <a:latin typeface="ＭＳ Ｐゴシック" panose="020B0600070205080204" pitchFamily="50" charset="-128"/>
                <a:ea typeface="ＭＳ Ｐゴシック" panose="020B0600070205080204" pitchFamily="50" charset="-128"/>
              </a:rPr>
              <a:t>実験区</a:t>
            </a:r>
            <a:r>
              <a:rPr lang="en-US" altLang="ja-JP" sz="1554" dirty="0">
                <a:latin typeface="ＭＳ Ｐゴシック" panose="020B0600070205080204" pitchFamily="50" charset="-128"/>
                <a:ea typeface="ＭＳ Ｐゴシック" panose="020B0600070205080204" pitchFamily="50" charset="-128"/>
              </a:rPr>
              <a:t>”2</a:t>
            </a:r>
            <a:r>
              <a:rPr lang="ja-JP" altLang="en-US" sz="1554" dirty="0">
                <a:latin typeface="ＭＳ Ｐゴシック" panose="020B0600070205080204" pitchFamily="50" charset="-128"/>
                <a:ea typeface="ＭＳ Ｐゴシック" panose="020B0600070205080204" pitchFamily="50" charset="-128"/>
              </a:rPr>
              <a:t>箇所及び</a:t>
            </a:r>
            <a:r>
              <a:rPr lang="en-US" altLang="ja-JP" sz="1554" dirty="0">
                <a:latin typeface="ＭＳ Ｐゴシック" panose="020B0600070205080204" pitchFamily="50" charset="-128"/>
                <a:ea typeface="ＭＳ Ｐゴシック" panose="020B0600070205080204" pitchFamily="50" charset="-128"/>
              </a:rPr>
              <a:t>”</a:t>
            </a:r>
            <a:r>
              <a:rPr lang="ja-JP" altLang="en-US" sz="1554" dirty="0">
                <a:latin typeface="ＭＳ Ｐゴシック" panose="020B0600070205080204" pitchFamily="50" charset="-128"/>
                <a:ea typeface="ＭＳ Ｐゴシック" panose="020B0600070205080204" pitchFamily="50" charset="-128"/>
              </a:rPr>
              <a:t>対照区</a:t>
            </a:r>
            <a:r>
              <a:rPr lang="en-US" altLang="ja-JP" sz="1554" dirty="0">
                <a:latin typeface="ＭＳ Ｐゴシック" panose="020B0600070205080204" pitchFamily="50" charset="-128"/>
                <a:ea typeface="ＭＳ Ｐゴシック" panose="020B0600070205080204" pitchFamily="50" charset="-128"/>
              </a:rPr>
              <a:t>”1</a:t>
            </a:r>
            <a:r>
              <a:rPr lang="ja-JP" altLang="en-US" sz="1554" dirty="0">
                <a:latin typeface="ＭＳ Ｐゴシック" panose="020B0600070205080204" pitchFamily="50" charset="-128"/>
                <a:ea typeface="ＭＳ Ｐゴシック" panose="020B0600070205080204" pitchFamily="50" charset="-128"/>
              </a:rPr>
              <a:t>箇所を設定。</a:t>
            </a:r>
            <a:endParaRPr lang="en-US" altLang="ja-JP" sz="1554" dirty="0">
              <a:latin typeface="ＭＳ Ｐゴシック" panose="020B0600070205080204" pitchFamily="50" charset="-128"/>
              <a:ea typeface="ＭＳ Ｐゴシック" panose="020B0600070205080204" pitchFamily="50" charset="-128"/>
            </a:endParaRPr>
          </a:p>
          <a:p>
            <a:pPr>
              <a:spcBef>
                <a:spcPts val="621"/>
              </a:spcBef>
            </a:pPr>
            <a:r>
              <a:rPr lang="ja-JP" altLang="en-US" sz="1398" dirty="0">
                <a:latin typeface="ＭＳ Ｐゴシック" panose="020B0600070205080204" pitchFamily="50" charset="-128"/>
                <a:ea typeface="ＭＳ Ｐゴシック" panose="020B0600070205080204" pitchFamily="50" charset="-128"/>
              </a:rPr>
              <a:t>　・実験区</a:t>
            </a:r>
            <a:r>
              <a:rPr lang="en-US" altLang="ja-JP" sz="1398" dirty="0">
                <a:latin typeface="ＭＳ Ｐゴシック" panose="020B0600070205080204" pitchFamily="50" charset="-128"/>
                <a:ea typeface="ＭＳ Ｐゴシック" panose="020B0600070205080204" pitchFamily="50" charset="-128"/>
              </a:rPr>
              <a:t>:</a:t>
            </a:r>
            <a:r>
              <a:rPr lang="ja-JP" altLang="en-US" sz="1398" dirty="0">
                <a:latin typeface="ＭＳ Ｐゴシック" panose="020B0600070205080204" pitchFamily="50" charset="-128"/>
                <a:ea typeface="ＭＳ Ｐゴシック" panose="020B0600070205080204" pitchFamily="50" charset="-128"/>
              </a:rPr>
              <a:t>⇒　薬剤の散布量や散布回数を</a:t>
            </a:r>
            <a:r>
              <a:rPr lang="en-US" altLang="ja-JP" sz="1398" dirty="0">
                <a:latin typeface="ＭＳ Ｐゴシック" panose="020B0600070205080204" pitchFamily="50" charset="-128"/>
                <a:ea typeface="ＭＳ Ｐゴシック" panose="020B0600070205080204" pitchFamily="50" charset="-128"/>
              </a:rPr>
              <a:t>2</a:t>
            </a:r>
            <a:r>
              <a:rPr lang="ja-JP" altLang="en-US" sz="1398" dirty="0">
                <a:latin typeface="ＭＳ Ｐゴシック" panose="020B0600070205080204" pitchFamily="50" charset="-128"/>
                <a:ea typeface="ＭＳ Ｐゴシック" panose="020B0600070205080204" pitchFamily="50" charset="-128"/>
              </a:rPr>
              <a:t>箇所で変えて実験を実施</a:t>
            </a:r>
          </a:p>
          <a:p>
            <a:r>
              <a:rPr lang="ja-JP" altLang="en-US" sz="1398" dirty="0">
                <a:latin typeface="ＭＳ Ｐゴシック" panose="020B0600070205080204" pitchFamily="50" charset="-128"/>
                <a:ea typeface="ＭＳ Ｐゴシック" panose="020B0600070205080204" pitchFamily="50" charset="-128"/>
              </a:rPr>
              <a:t>　・対照区</a:t>
            </a:r>
            <a:r>
              <a:rPr lang="en-US" altLang="ja-JP" sz="1398" dirty="0">
                <a:latin typeface="ＭＳ Ｐゴシック" panose="020B0600070205080204" pitchFamily="50" charset="-128"/>
                <a:ea typeface="ＭＳ Ｐゴシック" panose="020B0600070205080204" pitchFamily="50" charset="-128"/>
              </a:rPr>
              <a:t>:</a:t>
            </a:r>
            <a:r>
              <a:rPr lang="ja-JP" altLang="en-US" sz="1398" dirty="0">
                <a:latin typeface="ＭＳ Ｐゴシック" panose="020B0600070205080204" pitchFamily="50" charset="-128"/>
                <a:ea typeface="ＭＳ Ｐゴシック" panose="020B0600070205080204" pitchFamily="50" charset="-128"/>
              </a:rPr>
              <a:t>⇒　実験期間中の平野川の底泥の状態変化を把握</a:t>
            </a:r>
            <a:r>
              <a:rPr lang="en-US" altLang="ja-JP" sz="1398" dirty="0">
                <a:latin typeface="ＭＳ Ｐゴシック" panose="020B0600070205080204" pitchFamily="50" charset="-128"/>
                <a:ea typeface="ＭＳ Ｐゴシック" panose="020B0600070205080204" pitchFamily="50" charset="-128"/>
              </a:rPr>
              <a:t>(</a:t>
            </a:r>
            <a:r>
              <a:rPr lang="ja-JP" altLang="en-US" sz="1398" dirty="0">
                <a:latin typeface="ＭＳ Ｐゴシック" panose="020B0600070205080204" pitchFamily="50" charset="-128"/>
                <a:ea typeface="ＭＳ Ｐゴシック" panose="020B0600070205080204" pitchFamily="50" charset="-128"/>
              </a:rPr>
              <a:t>薬剤散布なし</a:t>
            </a:r>
            <a:r>
              <a:rPr lang="en-US" altLang="ja-JP" sz="1398" dirty="0">
                <a:latin typeface="ＭＳ Ｐゴシック" panose="020B0600070205080204" pitchFamily="50" charset="-128"/>
                <a:ea typeface="ＭＳ Ｐゴシック" panose="020B0600070205080204" pitchFamily="50" charset="-128"/>
              </a:rPr>
              <a:t>)</a:t>
            </a:r>
          </a:p>
          <a:p>
            <a:r>
              <a:rPr lang="ja-JP" altLang="en-US" sz="1398" dirty="0">
                <a:latin typeface="ＭＳ Ｐゴシック" panose="020B0600070205080204" pitchFamily="50" charset="-128"/>
                <a:ea typeface="ＭＳ Ｐゴシック" panose="020B0600070205080204" pitchFamily="50" charset="-128"/>
              </a:rPr>
              <a:t>　・各実験区、対照区の大きさは</a:t>
            </a:r>
            <a:r>
              <a:rPr lang="en-US" altLang="ja-JP" sz="1398" dirty="0">
                <a:latin typeface="ＭＳ Ｐゴシック" panose="020B0600070205080204" pitchFamily="50" charset="-128"/>
                <a:ea typeface="ＭＳ Ｐゴシック" panose="020B0600070205080204" pitchFamily="50" charset="-128"/>
              </a:rPr>
              <a:t>4m×6m</a:t>
            </a:r>
            <a:r>
              <a:rPr lang="ja-JP" altLang="en-US" sz="1398" dirty="0">
                <a:latin typeface="ＭＳ Ｐゴシック" panose="020B0600070205080204" pitchFamily="50" charset="-128"/>
                <a:ea typeface="ＭＳ Ｐゴシック" panose="020B0600070205080204" pitchFamily="50" charset="-128"/>
              </a:rPr>
              <a:t>、薬剤散布範囲は</a:t>
            </a:r>
            <a:r>
              <a:rPr lang="en-US" altLang="ja-JP" sz="1398" dirty="0">
                <a:latin typeface="ＭＳ Ｐゴシック" panose="020B0600070205080204" pitchFamily="50" charset="-128"/>
                <a:ea typeface="ＭＳ Ｐゴシック" panose="020B0600070205080204" pitchFamily="50" charset="-128"/>
              </a:rPr>
              <a:t>6m×8m</a:t>
            </a:r>
            <a:endParaRPr lang="ja-JP" altLang="en-US" sz="1398" dirty="0">
              <a:latin typeface="ＭＳ Ｐゴシック" panose="020B0600070205080204" pitchFamily="50" charset="-128"/>
              <a:ea typeface="ＭＳ Ｐゴシック" panose="020B0600070205080204" pitchFamily="50" charset="-128"/>
            </a:endParaRPr>
          </a:p>
          <a:p>
            <a:endParaRPr lang="ja-JP" altLang="en-US" sz="1398" dirty="0">
              <a:latin typeface="ＭＳ Ｐゴシック" panose="020B0600070205080204" pitchFamily="50" charset="-128"/>
              <a:ea typeface="ＭＳ Ｐゴシック" panose="020B0600070205080204" pitchFamily="50" charset="-128"/>
            </a:endParaRPr>
          </a:p>
        </p:txBody>
      </p:sp>
      <p:pic>
        <p:nvPicPr>
          <p:cNvPr id="28" name="図 27">
            <a:extLst>
              <a:ext uri="{FF2B5EF4-FFF2-40B4-BE49-F238E27FC236}">
                <a16:creationId xmlns:a16="http://schemas.microsoft.com/office/drawing/2014/main" id="{BB55D409-E2E1-4524-85E7-998F01A23EC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978" b="7076"/>
          <a:stretch/>
        </p:blipFill>
        <p:spPr>
          <a:xfrm>
            <a:off x="1520393" y="7973926"/>
            <a:ext cx="4155614" cy="2056594"/>
          </a:xfrm>
          <a:prstGeom prst="rect">
            <a:avLst/>
          </a:prstGeom>
        </p:spPr>
      </p:pic>
      <p:pic>
        <p:nvPicPr>
          <p:cNvPr id="31" name="図 30">
            <a:extLst>
              <a:ext uri="{FF2B5EF4-FFF2-40B4-BE49-F238E27FC236}">
                <a16:creationId xmlns:a16="http://schemas.microsoft.com/office/drawing/2014/main" id="{27E8258D-6982-46FD-A17C-28D37F6A744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26908"/>
          <a:stretch/>
        </p:blipFill>
        <p:spPr>
          <a:xfrm>
            <a:off x="7740732" y="5962068"/>
            <a:ext cx="4502159" cy="3996395"/>
          </a:xfrm>
          <a:prstGeom prst="rect">
            <a:avLst/>
          </a:prstGeom>
        </p:spPr>
      </p:pic>
      <p:sp>
        <p:nvSpPr>
          <p:cNvPr id="92" name="正方形/長方形 91">
            <a:extLst>
              <a:ext uri="{FF2B5EF4-FFF2-40B4-BE49-F238E27FC236}">
                <a16:creationId xmlns:a16="http://schemas.microsoft.com/office/drawing/2014/main" id="{6DC15B89-F00E-400D-968A-231A8369ADD1}"/>
              </a:ext>
            </a:extLst>
          </p:cNvPr>
          <p:cNvSpPr/>
          <p:nvPr/>
        </p:nvSpPr>
        <p:spPr>
          <a:xfrm>
            <a:off x="546550" y="1799182"/>
            <a:ext cx="14006205" cy="8522259"/>
          </a:xfrm>
          <a:custGeom>
            <a:avLst/>
            <a:gdLst>
              <a:gd name="connsiteX0" fmla="*/ 0 w 9003772"/>
              <a:gd name="connsiteY0" fmla="*/ 0 h 5481884"/>
              <a:gd name="connsiteX1" fmla="*/ 9003772 w 9003772"/>
              <a:gd name="connsiteY1" fmla="*/ 0 h 5481884"/>
              <a:gd name="connsiteX2" fmla="*/ 9003772 w 9003772"/>
              <a:gd name="connsiteY2" fmla="*/ 5481884 h 5481884"/>
              <a:gd name="connsiteX3" fmla="*/ 0 w 9003772"/>
              <a:gd name="connsiteY3" fmla="*/ 5481884 h 5481884"/>
              <a:gd name="connsiteX4" fmla="*/ 0 w 9003772"/>
              <a:gd name="connsiteY4" fmla="*/ 0 h 5481884"/>
              <a:gd name="connsiteX0" fmla="*/ 0 w 9003772"/>
              <a:gd name="connsiteY0" fmla="*/ 13380 h 5495264"/>
              <a:gd name="connsiteX1" fmla="*/ 4558849 w 9003772"/>
              <a:gd name="connsiteY1" fmla="*/ 0 h 5495264"/>
              <a:gd name="connsiteX2" fmla="*/ 9003772 w 9003772"/>
              <a:gd name="connsiteY2" fmla="*/ 13380 h 5495264"/>
              <a:gd name="connsiteX3" fmla="*/ 9003772 w 9003772"/>
              <a:gd name="connsiteY3" fmla="*/ 5495264 h 5495264"/>
              <a:gd name="connsiteX4" fmla="*/ 0 w 9003772"/>
              <a:gd name="connsiteY4" fmla="*/ 5495264 h 5495264"/>
              <a:gd name="connsiteX5" fmla="*/ 0 w 9003772"/>
              <a:gd name="connsiteY5" fmla="*/ 13380 h 5495264"/>
              <a:gd name="connsiteX0" fmla="*/ 13151 w 9016923"/>
              <a:gd name="connsiteY0" fmla="*/ 13380 h 5495264"/>
              <a:gd name="connsiteX1" fmla="*/ 4572000 w 9016923"/>
              <a:gd name="connsiteY1" fmla="*/ 0 h 5495264"/>
              <a:gd name="connsiteX2" fmla="*/ 9016923 w 9016923"/>
              <a:gd name="connsiteY2" fmla="*/ 13380 h 5495264"/>
              <a:gd name="connsiteX3" fmla="*/ 9016923 w 9016923"/>
              <a:gd name="connsiteY3" fmla="*/ 5495264 h 5495264"/>
              <a:gd name="connsiteX4" fmla="*/ 13151 w 9016923"/>
              <a:gd name="connsiteY4" fmla="*/ 5495264 h 5495264"/>
              <a:gd name="connsiteX5" fmla="*/ 0 w 9016923"/>
              <a:gd name="connsiteY5" fmla="*/ 3349690 h 5495264"/>
              <a:gd name="connsiteX6" fmla="*/ 13151 w 9016923"/>
              <a:gd name="connsiteY6" fmla="*/ 13380 h 5495264"/>
              <a:gd name="connsiteX0" fmla="*/ 4557159 w 9016923"/>
              <a:gd name="connsiteY0" fmla="*/ 3307086 h 5495264"/>
              <a:gd name="connsiteX1" fmla="*/ 4572000 w 9016923"/>
              <a:gd name="connsiteY1" fmla="*/ 0 h 5495264"/>
              <a:gd name="connsiteX2" fmla="*/ 9016923 w 9016923"/>
              <a:gd name="connsiteY2" fmla="*/ 13380 h 5495264"/>
              <a:gd name="connsiteX3" fmla="*/ 9016923 w 9016923"/>
              <a:gd name="connsiteY3" fmla="*/ 5495264 h 5495264"/>
              <a:gd name="connsiteX4" fmla="*/ 13151 w 9016923"/>
              <a:gd name="connsiteY4" fmla="*/ 5495264 h 5495264"/>
              <a:gd name="connsiteX5" fmla="*/ 0 w 9016923"/>
              <a:gd name="connsiteY5" fmla="*/ 3349690 h 5495264"/>
              <a:gd name="connsiteX6" fmla="*/ 4557159 w 9016923"/>
              <a:gd name="connsiteY6" fmla="*/ 3307086 h 5495264"/>
              <a:gd name="connsiteX0" fmla="*/ 4557159 w 9016923"/>
              <a:gd name="connsiteY0" fmla="*/ 3307086 h 5495264"/>
              <a:gd name="connsiteX1" fmla="*/ 4572000 w 9016923"/>
              <a:gd name="connsiteY1" fmla="*/ 0 h 5495264"/>
              <a:gd name="connsiteX2" fmla="*/ 9016923 w 9016923"/>
              <a:gd name="connsiteY2" fmla="*/ 13380 h 5495264"/>
              <a:gd name="connsiteX3" fmla="*/ 9016923 w 9016923"/>
              <a:gd name="connsiteY3" fmla="*/ 5495264 h 5495264"/>
              <a:gd name="connsiteX4" fmla="*/ 13151 w 9016923"/>
              <a:gd name="connsiteY4" fmla="*/ 5495264 h 5495264"/>
              <a:gd name="connsiteX5" fmla="*/ 0 w 9016923"/>
              <a:gd name="connsiteY5" fmla="*/ 3349690 h 5495264"/>
              <a:gd name="connsiteX6" fmla="*/ 4557159 w 9016923"/>
              <a:gd name="connsiteY6" fmla="*/ 3307086 h 5495264"/>
              <a:gd name="connsiteX0" fmla="*/ 4557159 w 9016923"/>
              <a:gd name="connsiteY0" fmla="*/ 3307086 h 5495264"/>
              <a:gd name="connsiteX1" fmla="*/ 4572000 w 9016923"/>
              <a:gd name="connsiteY1" fmla="*/ 0 h 5495264"/>
              <a:gd name="connsiteX2" fmla="*/ 9016923 w 9016923"/>
              <a:gd name="connsiteY2" fmla="*/ 13380 h 5495264"/>
              <a:gd name="connsiteX3" fmla="*/ 9016923 w 9016923"/>
              <a:gd name="connsiteY3" fmla="*/ 5495264 h 5495264"/>
              <a:gd name="connsiteX4" fmla="*/ 13151 w 9016923"/>
              <a:gd name="connsiteY4" fmla="*/ 5495264 h 5495264"/>
              <a:gd name="connsiteX5" fmla="*/ 0 w 9016923"/>
              <a:gd name="connsiteY5" fmla="*/ 3349690 h 5495264"/>
              <a:gd name="connsiteX6" fmla="*/ 4557159 w 9016923"/>
              <a:gd name="connsiteY6" fmla="*/ 3307086 h 5495264"/>
              <a:gd name="connsiteX0" fmla="*/ 4585151 w 9016923"/>
              <a:gd name="connsiteY0" fmla="*/ 3363070 h 5495264"/>
              <a:gd name="connsiteX1" fmla="*/ 4572000 w 9016923"/>
              <a:gd name="connsiteY1" fmla="*/ 0 h 5495264"/>
              <a:gd name="connsiteX2" fmla="*/ 9016923 w 9016923"/>
              <a:gd name="connsiteY2" fmla="*/ 13380 h 5495264"/>
              <a:gd name="connsiteX3" fmla="*/ 9016923 w 9016923"/>
              <a:gd name="connsiteY3" fmla="*/ 5495264 h 5495264"/>
              <a:gd name="connsiteX4" fmla="*/ 13151 w 9016923"/>
              <a:gd name="connsiteY4" fmla="*/ 5495264 h 5495264"/>
              <a:gd name="connsiteX5" fmla="*/ 0 w 9016923"/>
              <a:gd name="connsiteY5" fmla="*/ 3349690 h 5495264"/>
              <a:gd name="connsiteX6" fmla="*/ 4585151 w 9016923"/>
              <a:gd name="connsiteY6" fmla="*/ 3363070 h 5495264"/>
              <a:gd name="connsiteX0" fmla="*/ 4572828 w 9004600"/>
              <a:gd name="connsiteY0" fmla="*/ 3363070 h 5495264"/>
              <a:gd name="connsiteX1" fmla="*/ 4559677 w 9004600"/>
              <a:gd name="connsiteY1" fmla="*/ 0 h 5495264"/>
              <a:gd name="connsiteX2" fmla="*/ 9004600 w 9004600"/>
              <a:gd name="connsiteY2" fmla="*/ 13380 h 5495264"/>
              <a:gd name="connsiteX3" fmla="*/ 9004600 w 9004600"/>
              <a:gd name="connsiteY3" fmla="*/ 5495264 h 5495264"/>
              <a:gd name="connsiteX4" fmla="*/ 828 w 9004600"/>
              <a:gd name="connsiteY4" fmla="*/ 5495264 h 5495264"/>
              <a:gd name="connsiteX5" fmla="*/ 6727 w 9004600"/>
              <a:gd name="connsiteY5" fmla="*/ 3330640 h 5495264"/>
              <a:gd name="connsiteX6" fmla="*/ 4572828 w 9004600"/>
              <a:gd name="connsiteY6" fmla="*/ 3363070 h 5495264"/>
              <a:gd name="connsiteX0" fmla="*/ 4573319 w 9005091"/>
              <a:gd name="connsiteY0" fmla="*/ 3363070 h 5495264"/>
              <a:gd name="connsiteX1" fmla="*/ 4560168 w 9005091"/>
              <a:gd name="connsiteY1" fmla="*/ 0 h 5495264"/>
              <a:gd name="connsiteX2" fmla="*/ 9005091 w 9005091"/>
              <a:gd name="connsiteY2" fmla="*/ 13380 h 5495264"/>
              <a:gd name="connsiteX3" fmla="*/ 9005091 w 9005091"/>
              <a:gd name="connsiteY3" fmla="*/ 5495264 h 5495264"/>
              <a:gd name="connsiteX4" fmla="*/ 1319 w 9005091"/>
              <a:gd name="connsiteY4" fmla="*/ 5495264 h 5495264"/>
              <a:gd name="connsiteX5" fmla="*/ 868 w 9005091"/>
              <a:gd name="connsiteY5" fmla="*/ 3336990 h 5495264"/>
              <a:gd name="connsiteX6" fmla="*/ 4573319 w 9005091"/>
              <a:gd name="connsiteY6" fmla="*/ 3363070 h 5495264"/>
              <a:gd name="connsiteX0" fmla="*/ 4560619 w 9005091"/>
              <a:gd name="connsiteY0" fmla="*/ 3337670 h 5495264"/>
              <a:gd name="connsiteX1" fmla="*/ 4560168 w 9005091"/>
              <a:gd name="connsiteY1" fmla="*/ 0 h 5495264"/>
              <a:gd name="connsiteX2" fmla="*/ 9005091 w 9005091"/>
              <a:gd name="connsiteY2" fmla="*/ 13380 h 5495264"/>
              <a:gd name="connsiteX3" fmla="*/ 9005091 w 9005091"/>
              <a:gd name="connsiteY3" fmla="*/ 5495264 h 5495264"/>
              <a:gd name="connsiteX4" fmla="*/ 1319 w 9005091"/>
              <a:gd name="connsiteY4" fmla="*/ 5495264 h 5495264"/>
              <a:gd name="connsiteX5" fmla="*/ 868 w 9005091"/>
              <a:gd name="connsiteY5" fmla="*/ 3336990 h 5495264"/>
              <a:gd name="connsiteX6" fmla="*/ 4560619 w 9005091"/>
              <a:gd name="connsiteY6" fmla="*/ 3337670 h 5495264"/>
              <a:gd name="connsiteX0" fmla="*/ 4566101 w 9010573"/>
              <a:gd name="connsiteY0" fmla="*/ 3337670 h 5495264"/>
              <a:gd name="connsiteX1" fmla="*/ 4565650 w 9010573"/>
              <a:gd name="connsiteY1" fmla="*/ 0 h 5495264"/>
              <a:gd name="connsiteX2" fmla="*/ 9010573 w 9010573"/>
              <a:gd name="connsiteY2" fmla="*/ 13380 h 5495264"/>
              <a:gd name="connsiteX3" fmla="*/ 9010573 w 9010573"/>
              <a:gd name="connsiteY3" fmla="*/ 5495264 h 5495264"/>
              <a:gd name="connsiteX4" fmla="*/ 6801 w 9010573"/>
              <a:gd name="connsiteY4" fmla="*/ 5495264 h 5495264"/>
              <a:gd name="connsiteX5" fmla="*/ 0 w 9010573"/>
              <a:gd name="connsiteY5" fmla="*/ 3340165 h 5495264"/>
              <a:gd name="connsiteX6" fmla="*/ 4566101 w 9010573"/>
              <a:gd name="connsiteY6" fmla="*/ 3337670 h 5495264"/>
              <a:gd name="connsiteX0" fmla="*/ 4569841 w 9014313"/>
              <a:gd name="connsiteY0" fmla="*/ 3337670 h 5495264"/>
              <a:gd name="connsiteX1" fmla="*/ 4569390 w 9014313"/>
              <a:gd name="connsiteY1" fmla="*/ 0 h 5495264"/>
              <a:gd name="connsiteX2" fmla="*/ 9014313 w 9014313"/>
              <a:gd name="connsiteY2" fmla="*/ 13380 h 5495264"/>
              <a:gd name="connsiteX3" fmla="*/ 9014313 w 9014313"/>
              <a:gd name="connsiteY3" fmla="*/ 5495264 h 5495264"/>
              <a:gd name="connsiteX4" fmla="*/ 1016 w 9014313"/>
              <a:gd name="connsiteY4" fmla="*/ 5492089 h 5495264"/>
              <a:gd name="connsiteX5" fmla="*/ 3740 w 9014313"/>
              <a:gd name="connsiteY5" fmla="*/ 3340165 h 5495264"/>
              <a:gd name="connsiteX6" fmla="*/ 4569841 w 9014313"/>
              <a:gd name="connsiteY6" fmla="*/ 3337670 h 5495264"/>
              <a:gd name="connsiteX0" fmla="*/ 4569841 w 9014313"/>
              <a:gd name="connsiteY0" fmla="*/ 3337670 h 5495264"/>
              <a:gd name="connsiteX1" fmla="*/ 4569390 w 9014313"/>
              <a:gd name="connsiteY1" fmla="*/ 0 h 5495264"/>
              <a:gd name="connsiteX2" fmla="*/ 9014313 w 9014313"/>
              <a:gd name="connsiteY2" fmla="*/ 13380 h 5495264"/>
              <a:gd name="connsiteX3" fmla="*/ 9014313 w 9014313"/>
              <a:gd name="connsiteY3" fmla="*/ 5495264 h 5495264"/>
              <a:gd name="connsiteX4" fmla="*/ 1016 w 9014313"/>
              <a:gd name="connsiteY4" fmla="*/ 5495264 h 5495264"/>
              <a:gd name="connsiteX5" fmla="*/ 3740 w 9014313"/>
              <a:gd name="connsiteY5" fmla="*/ 3340165 h 5495264"/>
              <a:gd name="connsiteX6" fmla="*/ 4569841 w 9014313"/>
              <a:gd name="connsiteY6" fmla="*/ 3337670 h 5495264"/>
              <a:gd name="connsiteX0" fmla="*/ 4569841 w 9014313"/>
              <a:gd name="connsiteY0" fmla="*/ 3337670 h 5495264"/>
              <a:gd name="connsiteX1" fmla="*/ 4569390 w 9014313"/>
              <a:gd name="connsiteY1" fmla="*/ 0 h 5495264"/>
              <a:gd name="connsiteX2" fmla="*/ 9014313 w 9014313"/>
              <a:gd name="connsiteY2" fmla="*/ 13380 h 5495264"/>
              <a:gd name="connsiteX3" fmla="*/ 9014313 w 9014313"/>
              <a:gd name="connsiteY3" fmla="*/ 5495264 h 5495264"/>
              <a:gd name="connsiteX4" fmla="*/ 1016 w 9014313"/>
              <a:gd name="connsiteY4" fmla="*/ 5495264 h 5495264"/>
              <a:gd name="connsiteX5" fmla="*/ 3740 w 9014313"/>
              <a:gd name="connsiteY5" fmla="*/ 3340165 h 5495264"/>
              <a:gd name="connsiteX6" fmla="*/ 4569841 w 9014313"/>
              <a:gd name="connsiteY6" fmla="*/ 3337670 h 5495264"/>
              <a:gd name="connsiteX0" fmla="*/ 4569841 w 9014313"/>
              <a:gd name="connsiteY0" fmla="*/ 3337670 h 5495264"/>
              <a:gd name="connsiteX1" fmla="*/ 4569390 w 9014313"/>
              <a:gd name="connsiteY1" fmla="*/ 0 h 5495264"/>
              <a:gd name="connsiteX2" fmla="*/ 9014313 w 9014313"/>
              <a:gd name="connsiteY2" fmla="*/ 13380 h 5495264"/>
              <a:gd name="connsiteX3" fmla="*/ 9014313 w 9014313"/>
              <a:gd name="connsiteY3" fmla="*/ 5495264 h 5495264"/>
              <a:gd name="connsiteX4" fmla="*/ 1016 w 9014313"/>
              <a:gd name="connsiteY4" fmla="*/ 5490501 h 5495264"/>
              <a:gd name="connsiteX5" fmla="*/ 3740 w 9014313"/>
              <a:gd name="connsiteY5" fmla="*/ 3340165 h 5495264"/>
              <a:gd name="connsiteX6" fmla="*/ 4569841 w 9014313"/>
              <a:gd name="connsiteY6" fmla="*/ 3337670 h 5495264"/>
              <a:gd name="connsiteX0" fmla="*/ 4569267 w 9013739"/>
              <a:gd name="connsiteY0" fmla="*/ 3337670 h 5495264"/>
              <a:gd name="connsiteX1" fmla="*/ 4568816 w 9013739"/>
              <a:gd name="connsiteY1" fmla="*/ 0 h 5495264"/>
              <a:gd name="connsiteX2" fmla="*/ 9013739 w 9013739"/>
              <a:gd name="connsiteY2" fmla="*/ 13380 h 5495264"/>
              <a:gd name="connsiteX3" fmla="*/ 9013739 w 9013739"/>
              <a:gd name="connsiteY3" fmla="*/ 5495264 h 5495264"/>
              <a:gd name="connsiteX4" fmla="*/ 442 w 9013739"/>
              <a:gd name="connsiteY4" fmla="*/ 5490501 h 5495264"/>
              <a:gd name="connsiteX5" fmla="*/ 21454 w 9013739"/>
              <a:gd name="connsiteY5" fmla="*/ 3230437 h 5495264"/>
              <a:gd name="connsiteX6" fmla="*/ 4569267 w 9013739"/>
              <a:gd name="connsiteY6" fmla="*/ 3337670 h 5495264"/>
              <a:gd name="connsiteX0" fmla="*/ 4560123 w 9013739"/>
              <a:gd name="connsiteY0" fmla="*/ 3227942 h 5495264"/>
              <a:gd name="connsiteX1" fmla="*/ 4568816 w 9013739"/>
              <a:gd name="connsiteY1" fmla="*/ 0 h 5495264"/>
              <a:gd name="connsiteX2" fmla="*/ 9013739 w 9013739"/>
              <a:gd name="connsiteY2" fmla="*/ 13380 h 5495264"/>
              <a:gd name="connsiteX3" fmla="*/ 9013739 w 9013739"/>
              <a:gd name="connsiteY3" fmla="*/ 5495264 h 5495264"/>
              <a:gd name="connsiteX4" fmla="*/ 442 w 9013739"/>
              <a:gd name="connsiteY4" fmla="*/ 5490501 h 5495264"/>
              <a:gd name="connsiteX5" fmla="*/ 21454 w 9013739"/>
              <a:gd name="connsiteY5" fmla="*/ 3230437 h 5495264"/>
              <a:gd name="connsiteX6" fmla="*/ 4560123 w 9013739"/>
              <a:gd name="connsiteY6" fmla="*/ 3227942 h 5495264"/>
              <a:gd name="connsiteX0" fmla="*/ 4550979 w 9013739"/>
              <a:gd name="connsiteY0" fmla="*/ 3227942 h 5495264"/>
              <a:gd name="connsiteX1" fmla="*/ 4568816 w 9013739"/>
              <a:gd name="connsiteY1" fmla="*/ 0 h 5495264"/>
              <a:gd name="connsiteX2" fmla="*/ 9013739 w 9013739"/>
              <a:gd name="connsiteY2" fmla="*/ 13380 h 5495264"/>
              <a:gd name="connsiteX3" fmla="*/ 9013739 w 9013739"/>
              <a:gd name="connsiteY3" fmla="*/ 5495264 h 5495264"/>
              <a:gd name="connsiteX4" fmla="*/ 442 w 9013739"/>
              <a:gd name="connsiteY4" fmla="*/ 5490501 h 5495264"/>
              <a:gd name="connsiteX5" fmla="*/ 21454 w 9013739"/>
              <a:gd name="connsiteY5" fmla="*/ 3230437 h 5495264"/>
              <a:gd name="connsiteX6" fmla="*/ 4550979 w 9013739"/>
              <a:gd name="connsiteY6" fmla="*/ 3227942 h 5495264"/>
              <a:gd name="connsiteX0" fmla="*/ 4550979 w 9013739"/>
              <a:gd name="connsiteY0" fmla="*/ 3218798 h 5495264"/>
              <a:gd name="connsiteX1" fmla="*/ 4568816 w 9013739"/>
              <a:gd name="connsiteY1" fmla="*/ 0 h 5495264"/>
              <a:gd name="connsiteX2" fmla="*/ 9013739 w 9013739"/>
              <a:gd name="connsiteY2" fmla="*/ 13380 h 5495264"/>
              <a:gd name="connsiteX3" fmla="*/ 9013739 w 9013739"/>
              <a:gd name="connsiteY3" fmla="*/ 5495264 h 5495264"/>
              <a:gd name="connsiteX4" fmla="*/ 442 w 9013739"/>
              <a:gd name="connsiteY4" fmla="*/ 5490501 h 5495264"/>
              <a:gd name="connsiteX5" fmla="*/ 21454 w 9013739"/>
              <a:gd name="connsiteY5" fmla="*/ 3230437 h 5495264"/>
              <a:gd name="connsiteX6" fmla="*/ 4550979 w 9013739"/>
              <a:gd name="connsiteY6" fmla="*/ 3218798 h 5495264"/>
              <a:gd name="connsiteX0" fmla="*/ 4569267 w 9013739"/>
              <a:gd name="connsiteY0" fmla="*/ 3218798 h 5495264"/>
              <a:gd name="connsiteX1" fmla="*/ 4568816 w 9013739"/>
              <a:gd name="connsiteY1" fmla="*/ 0 h 5495264"/>
              <a:gd name="connsiteX2" fmla="*/ 9013739 w 9013739"/>
              <a:gd name="connsiteY2" fmla="*/ 13380 h 5495264"/>
              <a:gd name="connsiteX3" fmla="*/ 9013739 w 9013739"/>
              <a:gd name="connsiteY3" fmla="*/ 5495264 h 5495264"/>
              <a:gd name="connsiteX4" fmla="*/ 442 w 9013739"/>
              <a:gd name="connsiteY4" fmla="*/ 5490501 h 5495264"/>
              <a:gd name="connsiteX5" fmla="*/ 21454 w 9013739"/>
              <a:gd name="connsiteY5" fmla="*/ 3230437 h 5495264"/>
              <a:gd name="connsiteX6" fmla="*/ 4569267 w 9013739"/>
              <a:gd name="connsiteY6" fmla="*/ 3218798 h 5495264"/>
              <a:gd name="connsiteX0" fmla="*/ 4569691 w 9014163"/>
              <a:gd name="connsiteY0" fmla="*/ 3218798 h 5495264"/>
              <a:gd name="connsiteX1" fmla="*/ 4569240 w 9014163"/>
              <a:gd name="connsiteY1" fmla="*/ 0 h 5495264"/>
              <a:gd name="connsiteX2" fmla="*/ 9014163 w 9014163"/>
              <a:gd name="connsiteY2" fmla="*/ 13380 h 5495264"/>
              <a:gd name="connsiteX3" fmla="*/ 9014163 w 9014163"/>
              <a:gd name="connsiteY3" fmla="*/ 5495264 h 5495264"/>
              <a:gd name="connsiteX4" fmla="*/ 866 w 9014163"/>
              <a:gd name="connsiteY4" fmla="*/ 5490501 h 5495264"/>
              <a:gd name="connsiteX5" fmla="*/ 6003 w 9014163"/>
              <a:gd name="connsiteY5" fmla="*/ 3227262 h 5495264"/>
              <a:gd name="connsiteX6" fmla="*/ 4569691 w 9014163"/>
              <a:gd name="connsiteY6" fmla="*/ 3218798 h 5495264"/>
              <a:gd name="connsiteX0" fmla="*/ 4569691 w 9014163"/>
              <a:gd name="connsiteY0" fmla="*/ 3218798 h 5495264"/>
              <a:gd name="connsiteX1" fmla="*/ 4569240 w 9014163"/>
              <a:gd name="connsiteY1" fmla="*/ 0 h 5495264"/>
              <a:gd name="connsiteX2" fmla="*/ 9014163 w 9014163"/>
              <a:gd name="connsiteY2" fmla="*/ 13380 h 5495264"/>
              <a:gd name="connsiteX3" fmla="*/ 9014163 w 9014163"/>
              <a:gd name="connsiteY3" fmla="*/ 5495264 h 5495264"/>
              <a:gd name="connsiteX4" fmla="*/ 866 w 9014163"/>
              <a:gd name="connsiteY4" fmla="*/ 5490501 h 5495264"/>
              <a:gd name="connsiteX5" fmla="*/ 6003 w 9014163"/>
              <a:gd name="connsiteY5" fmla="*/ 3224087 h 5495264"/>
              <a:gd name="connsiteX6" fmla="*/ 4569691 w 9014163"/>
              <a:gd name="connsiteY6" fmla="*/ 3218798 h 5495264"/>
              <a:gd name="connsiteX0" fmla="*/ 4570248 w 9014720"/>
              <a:gd name="connsiteY0" fmla="*/ 3218798 h 5495264"/>
              <a:gd name="connsiteX1" fmla="*/ 4569797 w 9014720"/>
              <a:gd name="connsiteY1" fmla="*/ 0 h 5495264"/>
              <a:gd name="connsiteX2" fmla="*/ 9014720 w 9014720"/>
              <a:gd name="connsiteY2" fmla="*/ 13380 h 5495264"/>
              <a:gd name="connsiteX3" fmla="*/ 9014720 w 9014720"/>
              <a:gd name="connsiteY3" fmla="*/ 5495264 h 5495264"/>
              <a:gd name="connsiteX4" fmla="*/ 1423 w 9014720"/>
              <a:gd name="connsiteY4" fmla="*/ 5490501 h 5495264"/>
              <a:gd name="connsiteX5" fmla="*/ 210 w 9014720"/>
              <a:gd name="connsiteY5" fmla="*/ 3217737 h 5495264"/>
              <a:gd name="connsiteX6" fmla="*/ 4570248 w 9014720"/>
              <a:gd name="connsiteY6" fmla="*/ 3218798 h 5495264"/>
              <a:gd name="connsiteX0" fmla="*/ 4576041 w 9020513"/>
              <a:gd name="connsiteY0" fmla="*/ 3218798 h 5495264"/>
              <a:gd name="connsiteX1" fmla="*/ 4575590 w 9020513"/>
              <a:gd name="connsiteY1" fmla="*/ 0 h 5495264"/>
              <a:gd name="connsiteX2" fmla="*/ 9020513 w 9020513"/>
              <a:gd name="connsiteY2" fmla="*/ 13380 h 5495264"/>
              <a:gd name="connsiteX3" fmla="*/ 9020513 w 9020513"/>
              <a:gd name="connsiteY3" fmla="*/ 5495264 h 5495264"/>
              <a:gd name="connsiteX4" fmla="*/ 866 w 9020513"/>
              <a:gd name="connsiteY4" fmla="*/ 5490501 h 5495264"/>
              <a:gd name="connsiteX5" fmla="*/ 6003 w 9020513"/>
              <a:gd name="connsiteY5" fmla="*/ 3217737 h 5495264"/>
              <a:gd name="connsiteX6" fmla="*/ 4576041 w 9020513"/>
              <a:gd name="connsiteY6" fmla="*/ 3218798 h 5495264"/>
              <a:gd name="connsiteX0" fmla="*/ 4570249 w 9014721"/>
              <a:gd name="connsiteY0" fmla="*/ 3218798 h 5495264"/>
              <a:gd name="connsiteX1" fmla="*/ 4569798 w 9014721"/>
              <a:gd name="connsiteY1" fmla="*/ 0 h 5495264"/>
              <a:gd name="connsiteX2" fmla="*/ 9014721 w 9014721"/>
              <a:gd name="connsiteY2" fmla="*/ 13380 h 5495264"/>
              <a:gd name="connsiteX3" fmla="*/ 9014721 w 9014721"/>
              <a:gd name="connsiteY3" fmla="*/ 5495264 h 5495264"/>
              <a:gd name="connsiteX4" fmla="*/ 1424 w 9014721"/>
              <a:gd name="connsiteY4" fmla="*/ 5490501 h 5495264"/>
              <a:gd name="connsiteX5" fmla="*/ 211 w 9014721"/>
              <a:gd name="connsiteY5" fmla="*/ 3217737 h 5495264"/>
              <a:gd name="connsiteX6" fmla="*/ 4570249 w 9014721"/>
              <a:gd name="connsiteY6" fmla="*/ 3218798 h 5495264"/>
              <a:gd name="connsiteX0" fmla="*/ 4570249 w 9014721"/>
              <a:gd name="connsiteY0" fmla="*/ 3206009 h 5482475"/>
              <a:gd name="connsiteX1" fmla="*/ 4256472 w 9014721"/>
              <a:gd name="connsiteY1" fmla="*/ 0 h 5482475"/>
              <a:gd name="connsiteX2" fmla="*/ 9014721 w 9014721"/>
              <a:gd name="connsiteY2" fmla="*/ 591 h 5482475"/>
              <a:gd name="connsiteX3" fmla="*/ 9014721 w 9014721"/>
              <a:gd name="connsiteY3" fmla="*/ 5482475 h 5482475"/>
              <a:gd name="connsiteX4" fmla="*/ 1424 w 9014721"/>
              <a:gd name="connsiteY4" fmla="*/ 5477712 h 5482475"/>
              <a:gd name="connsiteX5" fmla="*/ 211 w 9014721"/>
              <a:gd name="connsiteY5" fmla="*/ 3204948 h 5482475"/>
              <a:gd name="connsiteX6" fmla="*/ 4570249 w 9014721"/>
              <a:gd name="connsiteY6" fmla="*/ 3206009 h 5482475"/>
              <a:gd name="connsiteX0" fmla="*/ 4250529 w 9014721"/>
              <a:gd name="connsiteY0" fmla="*/ 3199614 h 5482475"/>
              <a:gd name="connsiteX1" fmla="*/ 4256472 w 9014721"/>
              <a:gd name="connsiteY1" fmla="*/ 0 h 5482475"/>
              <a:gd name="connsiteX2" fmla="*/ 9014721 w 9014721"/>
              <a:gd name="connsiteY2" fmla="*/ 591 h 5482475"/>
              <a:gd name="connsiteX3" fmla="*/ 9014721 w 9014721"/>
              <a:gd name="connsiteY3" fmla="*/ 5482475 h 5482475"/>
              <a:gd name="connsiteX4" fmla="*/ 1424 w 9014721"/>
              <a:gd name="connsiteY4" fmla="*/ 5477712 h 5482475"/>
              <a:gd name="connsiteX5" fmla="*/ 211 w 9014721"/>
              <a:gd name="connsiteY5" fmla="*/ 3204948 h 5482475"/>
              <a:gd name="connsiteX6" fmla="*/ 4250529 w 9014721"/>
              <a:gd name="connsiteY6" fmla="*/ 3199614 h 5482475"/>
              <a:gd name="connsiteX0" fmla="*/ 4250529 w 9014721"/>
              <a:gd name="connsiteY0" fmla="*/ 3202264 h 5485125"/>
              <a:gd name="connsiteX1" fmla="*/ 4256472 w 9014721"/>
              <a:gd name="connsiteY1" fmla="*/ 0 h 5485125"/>
              <a:gd name="connsiteX2" fmla="*/ 9014721 w 9014721"/>
              <a:gd name="connsiteY2" fmla="*/ 3241 h 5485125"/>
              <a:gd name="connsiteX3" fmla="*/ 9014721 w 9014721"/>
              <a:gd name="connsiteY3" fmla="*/ 5485125 h 5485125"/>
              <a:gd name="connsiteX4" fmla="*/ 1424 w 9014721"/>
              <a:gd name="connsiteY4" fmla="*/ 5480362 h 5485125"/>
              <a:gd name="connsiteX5" fmla="*/ 211 w 9014721"/>
              <a:gd name="connsiteY5" fmla="*/ 3207598 h 5485125"/>
              <a:gd name="connsiteX6" fmla="*/ 4250529 w 9014721"/>
              <a:gd name="connsiteY6" fmla="*/ 3202264 h 5485125"/>
              <a:gd name="connsiteX0" fmla="*/ 4250529 w 9014721"/>
              <a:gd name="connsiteY0" fmla="*/ 3202264 h 5485125"/>
              <a:gd name="connsiteX1" fmla="*/ 4251171 w 9014721"/>
              <a:gd name="connsiteY1" fmla="*/ 0 h 5485125"/>
              <a:gd name="connsiteX2" fmla="*/ 9014721 w 9014721"/>
              <a:gd name="connsiteY2" fmla="*/ 3241 h 5485125"/>
              <a:gd name="connsiteX3" fmla="*/ 9014721 w 9014721"/>
              <a:gd name="connsiteY3" fmla="*/ 5485125 h 5485125"/>
              <a:gd name="connsiteX4" fmla="*/ 1424 w 9014721"/>
              <a:gd name="connsiteY4" fmla="*/ 5480362 h 5485125"/>
              <a:gd name="connsiteX5" fmla="*/ 211 w 9014721"/>
              <a:gd name="connsiteY5" fmla="*/ 3207598 h 5485125"/>
              <a:gd name="connsiteX6" fmla="*/ 4250529 w 9014721"/>
              <a:gd name="connsiteY6" fmla="*/ 3202264 h 5485125"/>
              <a:gd name="connsiteX0" fmla="*/ 4250529 w 9014721"/>
              <a:gd name="connsiteY0" fmla="*/ 3202264 h 5485125"/>
              <a:gd name="connsiteX1" fmla="*/ 4251171 w 9014721"/>
              <a:gd name="connsiteY1" fmla="*/ 0 h 5485125"/>
              <a:gd name="connsiteX2" fmla="*/ 9014721 w 9014721"/>
              <a:gd name="connsiteY2" fmla="*/ 3241 h 5485125"/>
              <a:gd name="connsiteX3" fmla="*/ 9014721 w 9014721"/>
              <a:gd name="connsiteY3" fmla="*/ 5485125 h 5485125"/>
              <a:gd name="connsiteX4" fmla="*/ 1424 w 9014721"/>
              <a:gd name="connsiteY4" fmla="*/ 5480362 h 5485125"/>
              <a:gd name="connsiteX5" fmla="*/ 211 w 9014721"/>
              <a:gd name="connsiteY5" fmla="*/ 3032160 h 5485125"/>
              <a:gd name="connsiteX6" fmla="*/ 4250529 w 9014721"/>
              <a:gd name="connsiteY6" fmla="*/ 3202264 h 5485125"/>
              <a:gd name="connsiteX0" fmla="*/ 4266478 w 9014721"/>
              <a:gd name="connsiteY0" fmla="*/ 3032143 h 5485125"/>
              <a:gd name="connsiteX1" fmla="*/ 4251171 w 9014721"/>
              <a:gd name="connsiteY1" fmla="*/ 0 h 5485125"/>
              <a:gd name="connsiteX2" fmla="*/ 9014721 w 9014721"/>
              <a:gd name="connsiteY2" fmla="*/ 3241 h 5485125"/>
              <a:gd name="connsiteX3" fmla="*/ 9014721 w 9014721"/>
              <a:gd name="connsiteY3" fmla="*/ 5485125 h 5485125"/>
              <a:gd name="connsiteX4" fmla="*/ 1424 w 9014721"/>
              <a:gd name="connsiteY4" fmla="*/ 5480362 h 5485125"/>
              <a:gd name="connsiteX5" fmla="*/ 211 w 9014721"/>
              <a:gd name="connsiteY5" fmla="*/ 3032160 h 5485125"/>
              <a:gd name="connsiteX6" fmla="*/ 4266478 w 9014721"/>
              <a:gd name="connsiteY6" fmla="*/ 3032143 h 5485125"/>
              <a:gd name="connsiteX0" fmla="*/ 4245213 w 9014721"/>
              <a:gd name="connsiteY0" fmla="*/ 3032143 h 5485125"/>
              <a:gd name="connsiteX1" fmla="*/ 4251171 w 9014721"/>
              <a:gd name="connsiteY1" fmla="*/ 0 h 5485125"/>
              <a:gd name="connsiteX2" fmla="*/ 9014721 w 9014721"/>
              <a:gd name="connsiteY2" fmla="*/ 3241 h 5485125"/>
              <a:gd name="connsiteX3" fmla="*/ 9014721 w 9014721"/>
              <a:gd name="connsiteY3" fmla="*/ 5485125 h 5485125"/>
              <a:gd name="connsiteX4" fmla="*/ 1424 w 9014721"/>
              <a:gd name="connsiteY4" fmla="*/ 5480362 h 5485125"/>
              <a:gd name="connsiteX5" fmla="*/ 211 w 9014721"/>
              <a:gd name="connsiteY5" fmla="*/ 3032160 h 5485125"/>
              <a:gd name="connsiteX6" fmla="*/ 4245213 w 9014721"/>
              <a:gd name="connsiteY6" fmla="*/ 3032143 h 548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4721" h="5485125">
                <a:moveTo>
                  <a:pt x="4245213" y="3032143"/>
                </a:moveTo>
                <a:cubicBezTo>
                  <a:pt x="4240829" y="1911120"/>
                  <a:pt x="4255555" y="1121023"/>
                  <a:pt x="4251171" y="0"/>
                </a:cubicBezTo>
                <a:lnTo>
                  <a:pt x="9014721" y="3241"/>
                </a:lnTo>
                <a:lnTo>
                  <a:pt x="9014721" y="5485125"/>
                </a:lnTo>
                <a:lnTo>
                  <a:pt x="1424" y="5480362"/>
                </a:lnTo>
                <a:cubicBezTo>
                  <a:pt x="-2960" y="4765171"/>
                  <a:pt x="4595" y="3747351"/>
                  <a:pt x="211" y="3032160"/>
                </a:cubicBezTo>
                <a:lnTo>
                  <a:pt x="4245213" y="3032143"/>
                </a:lnTo>
                <a:close/>
              </a:path>
            </a:pathLst>
          </a:custGeom>
          <a:noFill/>
          <a:ln w="28575">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64">
              <a:latin typeface="ＭＳ ゴシック" panose="020B0609070205080204" pitchFamily="49" charset="-128"/>
              <a:ea typeface="ＭＳ ゴシック" panose="020B0609070205080204" pitchFamily="49" charset="-128"/>
            </a:endParaRPr>
          </a:p>
        </p:txBody>
      </p:sp>
      <p:sp>
        <p:nvSpPr>
          <p:cNvPr id="93" name="テキスト ボックス 92">
            <a:extLst>
              <a:ext uri="{FF2B5EF4-FFF2-40B4-BE49-F238E27FC236}">
                <a16:creationId xmlns:a16="http://schemas.microsoft.com/office/drawing/2014/main" id="{F4FB46D0-2ED4-4C24-90AA-389E9A9BAB1D}"/>
              </a:ext>
            </a:extLst>
          </p:cNvPr>
          <p:cNvSpPr txBox="1"/>
          <p:nvPr/>
        </p:nvSpPr>
        <p:spPr>
          <a:xfrm>
            <a:off x="566597" y="6533005"/>
            <a:ext cx="3248164" cy="427040"/>
          </a:xfrm>
          <a:prstGeom prst="rect">
            <a:avLst/>
          </a:prstGeom>
          <a:noFill/>
          <a:ln cmpd="dbl">
            <a:noFill/>
          </a:ln>
        </p:spPr>
        <p:txBody>
          <a:bodyPr wrap="square" rtlCol="0">
            <a:spAutoFit/>
          </a:bodyPr>
          <a:lstStyle/>
          <a:p>
            <a:r>
              <a:rPr lang="ja-JP" altLang="en-US" sz="2175" b="1" dirty="0">
                <a:solidFill>
                  <a:srgbClr val="333399"/>
                </a:solidFill>
                <a:latin typeface="ＭＳ ゴシック" panose="020B0609070205080204" pitchFamily="49" charset="-128"/>
                <a:ea typeface="ＭＳ ゴシック" panose="020B0609070205080204" pitchFamily="49" charset="-128"/>
              </a:rPr>
              <a:t>実験区、対照区の設定</a:t>
            </a:r>
            <a:endParaRPr lang="en-US" altLang="ja-JP" sz="2175" b="1" dirty="0">
              <a:solidFill>
                <a:srgbClr val="333399"/>
              </a:solidFill>
              <a:latin typeface="ＭＳ ゴシック" panose="020B0609070205080204" pitchFamily="49" charset="-128"/>
              <a:ea typeface="ＭＳ ゴシック" panose="020B0609070205080204" pitchFamily="49" charset="-128"/>
            </a:endParaRPr>
          </a:p>
        </p:txBody>
      </p:sp>
      <p:sp>
        <p:nvSpPr>
          <p:cNvPr id="33" name="四角形: 角を丸くする 32">
            <a:extLst>
              <a:ext uri="{FF2B5EF4-FFF2-40B4-BE49-F238E27FC236}">
                <a16:creationId xmlns:a16="http://schemas.microsoft.com/office/drawing/2014/main" id="{EBD50D2A-69B8-4548-9073-FA8510E22CD8}"/>
              </a:ext>
            </a:extLst>
          </p:cNvPr>
          <p:cNvSpPr/>
          <p:nvPr/>
        </p:nvSpPr>
        <p:spPr>
          <a:xfrm>
            <a:off x="5412362" y="5947421"/>
            <a:ext cx="9011704" cy="3996395"/>
          </a:xfrm>
          <a:custGeom>
            <a:avLst/>
            <a:gdLst>
              <a:gd name="connsiteX0" fmla="*/ 0 w 4104838"/>
              <a:gd name="connsiteY0" fmla="*/ 86708 h 2572173"/>
              <a:gd name="connsiteX1" fmla="*/ 86708 w 4104838"/>
              <a:gd name="connsiteY1" fmla="*/ 0 h 2572173"/>
              <a:gd name="connsiteX2" fmla="*/ 4018130 w 4104838"/>
              <a:gd name="connsiteY2" fmla="*/ 0 h 2572173"/>
              <a:gd name="connsiteX3" fmla="*/ 4104838 w 4104838"/>
              <a:gd name="connsiteY3" fmla="*/ 86708 h 2572173"/>
              <a:gd name="connsiteX4" fmla="*/ 4104838 w 4104838"/>
              <a:gd name="connsiteY4" fmla="*/ 2485465 h 2572173"/>
              <a:gd name="connsiteX5" fmla="*/ 4018130 w 4104838"/>
              <a:gd name="connsiteY5" fmla="*/ 2572173 h 2572173"/>
              <a:gd name="connsiteX6" fmla="*/ 86708 w 4104838"/>
              <a:gd name="connsiteY6" fmla="*/ 2572173 h 2572173"/>
              <a:gd name="connsiteX7" fmla="*/ 0 w 4104838"/>
              <a:gd name="connsiteY7" fmla="*/ 2485465 h 2572173"/>
              <a:gd name="connsiteX8" fmla="*/ 0 w 4104838"/>
              <a:gd name="connsiteY8" fmla="*/ 86708 h 2572173"/>
              <a:gd name="connsiteX0" fmla="*/ 2032 w 4106870"/>
              <a:gd name="connsiteY0" fmla="*/ 86708 h 2572173"/>
              <a:gd name="connsiteX1" fmla="*/ 88740 w 4106870"/>
              <a:gd name="connsiteY1" fmla="*/ 0 h 2572173"/>
              <a:gd name="connsiteX2" fmla="*/ 4020162 w 4106870"/>
              <a:gd name="connsiteY2" fmla="*/ 0 h 2572173"/>
              <a:gd name="connsiteX3" fmla="*/ 4106870 w 4106870"/>
              <a:gd name="connsiteY3" fmla="*/ 86708 h 2572173"/>
              <a:gd name="connsiteX4" fmla="*/ 4106870 w 4106870"/>
              <a:gd name="connsiteY4" fmla="*/ 2485465 h 2572173"/>
              <a:gd name="connsiteX5" fmla="*/ 4020162 w 4106870"/>
              <a:gd name="connsiteY5" fmla="*/ 2572173 h 2572173"/>
              <a:gd name="connsiteX6" fmla="*/ 88740 w 4106870"/>
              <a:gd name="connsiteY6" fmla="*/ 2572173 h 2572173"/>
              <a:gd name="connsiteX7" fmla="*/ 2032 w 4106870"/>
              <a:gd name="connsiteY7" fmla="*/ 2485465 h 2572173"/>
              <a:gd name="connsiteX8" fmla="*/ 0 w 4106870"/>
              <a:gd name="connsiteY8" fmla="*/ 1897098 h 2572173"/>
              <a:gd name="connsiteX9" fmla="*/ 2032 w 4106870"/>
              <a:gd name="connsiteY9" fmla="*/ 86708 h 2572173"/>
              <a:gd name="connsiteX0" fmla="*/ 7058 w 4111896"/>
              <a:gd name="connsiteY0" fmla="*/ 86708 h 2572173"/>
              <a:gd name="connsiteX1" fmla="*/ 93766 w 4111896"/>
              <a:gd name="connsiteY1" fmla="*/ 0 h 2572173"/>
              <a:gd name="connsiteX2" fmla="*/ 4025188 w 4111896"/>
              <a:gd name="connsiteY2" fmla="*/ 0 h 2572173"/>
              <a:gd name="connsiteX3" fmla="*/ 4111896 w 4111896"/>
              <a:gd name="connsiteY3" fmla="*/ 86708 h 2572173"/>
              <a:gd name="connsiteX4" fmla="*/ 4111896 w 4111896"/>
              <a:gd name="connsiteY4" fmla="*/ 2485465 h 2572173"/>
              <a:gd name="connsiteX5" fmla="*/ 4025188 w 4111896"/>
              <a:gd name="connsiteY5" fmla="*/ 2572173 h 2572173"/>
              <a:gd name="connsiteX6" fmla="*/ 93766 w 4111896"/>
              <a:gd name="connsiteY6" fmla="*/ 2572173 h 2572173"/>
              <a:gd name="connsiteX7" fmla="*/ 7058 w 4111896"/>
              <a:gd name="connsiteY7" fmla="*/ 2485465 h 2572173"/>
              <a:gd name="connsiteX8" fmla="*/ 5026 w 4111896"/>
              <a:gd name="connsiteY8" fmla="*/ 1897098 h 2572173"/>
              <a:gd name="connsiteX9" fmla="*/ 5026 w 4111896"/>
              <a:gd name="connsiteY9" fmla="*/ 1439898 h 2572173"/>
              <a:gd name="connsiteX10" fmla="*/ 7058 w 4111896"/>
              <a:gd name="connsiteY10" fmla="*/ 86708 h 2572173"/>
              <a:gd name="connsiteX0" fmla="*/ 3064 w 4107902"/>
              <a:gd name="connsiteY0" fmla="*/ 86708 h 2572173"/>
              <a:gd name="connsiteX1" fmla="*/ 89772 w 4107902"/>
              <a:gd name="connsiteY1" fmla="*/ 0 h 2572173"/>
              <a:gd name="connsiteX2" fmla="*/ 4021194 w 4107902"/>
              <a:gd name="connsiteY2" fmla="*/ 0 h 2572173"/>
              <a:gd name="connsiteX3" fmla="*/ 4107902 w 4107902"/>
              <a:gd name="connsiteY3" fmla="*/ 86708 h 2572173"/>
              <a:gd name="connsiteX4" fmla="*/ 4107902 w 4107902"/>
              <a:gd name="connsiteY4" fmla="*/ 2485465 h 2572173"/>
              <a:gd name="connsiteX5" fmla="*/ 4021194 w 4107902"/>
              <a:gd name="connsiteY5" fmla="*/ 2572173 h 2572173"/>
              <a:gd name="connsiteX6" fmla="*/ 89772 w 4107902"/>
              <a:gd name="connsiteY6" fmla="*/ 2572173 h 2572173"/>
              <a:gd name="connsiteX7" fmla="*/ 3064 w 4107902"/>
              <a:gd name="connsiteY7" fmla="*/ 2485465 h 2572173"/>
              <a:gd name="connsiteX8" fmla="*/ 1032 w 4107902"/>
              <a:gd name="connsiteY8" fmla="*/ 1897098 h 2572173"/>
              <a:gd name="connsiteX9" fmla="*/ 1032 w 4107902"/>
              <a:gd name="connsiteY9" fmla="*/ 1439898 h 2572173"/>
              <a:gd name="connsiteX10" fmla="*/ 3064 w 4107902"/>
              <a:gd name="connsiteY10" fmla="*/ 86708 h 2572173"/>
              <a:gd name="connsiteX0" fmla="*/ 3064 w 4107902"/>
              <a:gd name="connsiteY0" fmla="*/ 86708 h 2572173"/>
              <a:gd name="connsiteX1" fmla="*/ 89772 w 4107902"/>
              <a:gd name="connsiteY1" fmla="*/ 0 h 2572173"/>
              <a:gd name="connsiteX2" fmla="*/ 4021194 w 4107902"/>
              <a:gd name="connsiteY2" fmla="*/ 0 h 2572173"/>
              <a:gd name="connsiteX3" fmla="*/ 4107902 w 4107902"/>
              <a:gd name="connsiteY3" fmla="*/ 86708 h 2572173"/>
              <a:gd name="connsiteX4" fmla="*/ 4107902 w 4107902"/>
              <a:gd name="connsiteY4" fmla="*/ 2485465 h 2572173"/>
              <a:gd name="connsiteX5" fmla="*/ 4021194 w 4107902"/>
              <a:gd name="connsiteY5" fmla="*/ 2572173 h 2572173"/>
              <a:gd name="connsiteX6" fmla="*/ 89772 w 4107902"/>
              <a:gd name="connsiteY6" fmla="*/ 2572173 h 2572173"/>
              <a:gd name="connsiteX7" fmla="*/ 3064 w 4107902"/>
              <a:gd name="connsiteY7" fmla="*/ 2485465 h 2572173"/>
              <a:gd name="connsiteX8" fmla="*/ 1032 w 4107902"/>
              <a:gd name="connsiteY8" fmla="*/ 1897098 h 2572173"/>
              <a:gd name="connsiteX9" fmla="*/ 1032 w 4107902"/>
              <a:gd name="connsiteY9" fmla="*/ 1439898 h 2572173"/>
              <a:gd name="connsiteX10" fmla="*/ 3064 w 4107902"/>
              <a:gd name="connsiteY10" fmla="*/ 86708 h 2572173"/>
              <a:gd name="connsiteX0" fmla="*/ 11176 w 4116014"/>
              <a:gd name="connsiteY0" fmla="*/ 86708 h 2572173"/>
              <a:gd name="connsiteX1" fmla="*/ 97884 w 4116014"/>
              <a:gd name="connsiteY1" fmla="*/ 0 h 2572173"/>
              <a:gd name="connsiteX2" fmla="*/ 4029306 w 4116014"/>
              <a:gd name="connsiteY2" fmla="*/ 0 h 2572173"/>
              <a:gd name="connsiteX3" fmla="*/ 4116014 w 4116014"/>
              <a:gd name="connsiteY3" fmla="*/ 86708 h 2572173"/>
              <a:gd name="connsiteX4" fmla="*/ 4116014 w 4116014"/>
              <a:gd name="connsiteY4" fmla="*/ 2485465 h 2572173"/>
              <a:gd name="connsiteX5" fmla="*/ 4029306 w 4116014"/>
              <a:gd name="connsiteY5" fmla="*/ 2572173 h 2572173"/>
              <a:gd name="connsiteX6" fmla="*/ 97884 w 4116014"/>
              <a:gd name="connsiteY6" fmla="*/ 2572173 h 2572173"/>
              <a:gd name="connsiteX7" fmla="*/ 11176 w 4116014"/>
              <a:gd name="connsiteY7" fmla="*/ 2485465 h 2572173"/>
              <a:gd name="connsiteX8" fmla="*/ 9144 w 4116014"/>
              <a:gd name="connsiteY8" fmla="*/ 1897098 h 2572173"/>
              <a:gd name="connsiteX9" fmla="*/ 0 w 4116014"/>
              <a:gd name="connsiteY9" fmla="*/ 1641066 h 2572173"/>
              <a:gd name="connsiteX10" fmla="*/ 9144 w 4116014"/>
              <a:gd name="connsiteY10" fmla="*/ 1439898 h 2572173"/>
              <a:gd name="connsiteX11" fmla="*/ 11176 w 4116014"/>
              <a:gd name="connsiteY11" fmla="*/ 86708 h 2572173"/>
              <a:gd name="connsiteX0" fmla="*/ 1547368 w 5652206"/>
              <a:gd name="connsiteY0" fmla="*/ 86708 h 2572173"/>
              <a:gd name="connsiteX1" fmla="*/ 1634076 w 5652206"/>
              <a:gd name="connsiteY1" fmla="*/ 0 h 2572173"/>
              <a:gd name="connsiteX2" fmla="*/ 5565498 w 5652206"/>
              <a:gd name="connsiteY2" fmla="*/ 0 h 2572173"/>
              <a:gd name="connsiteX3" fmla="*/ 5652206 w 5652206"/>
              <a:gd name="connsiteY3" fmla="*/ 86708 h 2572173"/>
              <a:gd name="connsiteX4" fmla="*/ 5652206 w 5652206"/>
              <a:gd name="connsiteY4" fmla="*/ 2485465 h 2572173"/>
              <a:gd name="connsiteX5" fmla="*/ 5565498 w 5652206"/>
              <a:gd name="connsiteY5" fmla="*/ 2572173 h 2572173"/>
              <a:gd name="connsiteX6" fmla="*/ 1634076 w 5652206"/>
              <a:gd name="connsiteY6" fmla="*/ 2572173 h 2572173"/>
              <a:gd name="connsiteX7" fmla="*/ 1547368 w 5652206"/>
              <a:gd name="connsiteY7" fmla="*/ 2485465 h 2572173"/>
              <a:gd name="connsiteX8" fmla="*/ 1545336 w 5652206"/>
              <a:gd name="connsiteY8" fmla="*/ 1897098 h 2572173"/>
              <a:gd name="connsiteX9" fmla="*/ 0 w 5652206"/>
              <a:gd name="connsiteY9" fmla="*/ 2134842 h 2572173"/>
              <a:gd name="connsiteX10" fmla="*/ 1545336 w 5652206"/>
              <a:gd name="connsiteY10" fmla="*/ 1439898 h 2572173"/>
              <a:gd name="connsiteX11" fmla="*/ 1547368 w 5652206"/>
              <a:gd name="connsiteY11" fmla="*/ 86708 h 2572173"/>
              <a:gd name="connsiteX0" fmla="*/ 1547368 w 5652206"/>
              <a:gd name="connsiteY0" fmla="*/ 86708 h 2572173"/>
              <a:gd name="connsiteX1" fmla="*/ 1634076 w 5652206"/>
              <a:gd name="connsiteY1" fmla="*/ 0 h 2572173"/>
              <a:gd name="connsiteX2" fmla="*/ 5565498 w 5652206"/>
              <a:gd name="connsiteY2" fmla="*/ 0 h 2572173"/>
              <a:gd name="connsiteX3" fmla="*/ 5652206 w 5652206"/>
              <a:gd name="connsiteY3" fmla="*/ 86708 h 2572173"/>
              <a:gd name="connsiteX4" fmla="*/ 5652206 w 5652206"/>
              <a:gd name="connsiteY4" fmla="*/ 2485465 h 2572173"/>
              <a:gd name="connsiteX5" fmla="*/ 5565498 w 5652206"/>
              <a:gd name="connsiteY5" fmla="*/ 2572173 h 2572173"/>
              <a:gd name="connsiteX6" fmla="*/ 1634076 w 5652206"/>
              <a:gd name="connsiteY6" fmla="*/ 2572173 h 2572173"/>
              <a:gd name="connsiteX7" fmla="*/ 1547368 w 5652206"/>
              <a:gd name="connsiteY7" fmla="*/ 2485465 h 2572173"/>
              <a:gd name="connsiteX8" fmla="*/ 1545336 w 5652206"/>
              <a:gd name="connsiteY8" fmla="*/ 1897098 h 2572173"/>
              <a:gd name="connsiteX9" fmla="*/ 0 w 5652206"/>
              <a:gd name="connsiteY9" fmla="*/ 2134842 h 2572173"/>
              <a:gd name="connsiteX10" fmla="*/ 1545336 w 5652206"/>
              <a:gd name="connsiteY10" fmla="*/ 1439898 h 2572173"/>
              <a:gd name="connsiteX11" fmla="*/ 1547368 w 5652206"/>
              <a:gd name="connsiteY11" fmla="*/ 86708 h 2572173"/>
              <a:gd name="connsiteX0" fmla="*/ 1547368 w 5652206"/>
              <a:gd name="connsiteY0" fmla="*/ 86708 h 2572173"/>
              <a:gd name="connsiteX1" fmla="*/ 1634076 w 5652206"/>
              <a:gd name="connsiteY1" fmla="*/ 0 h 2572173"/>
              <a:gd name="connsiteX2" fmla="*/ 5565498 w 5652206"/>
              <a:gd name="connsiteY2" fmla="*/ 0 h 2572173"/>
              <a:gd name="connsiteX3" fmla="*/ 5652206 w 5652206"/>
              <a:gd name="connsiteY3" fmla="*/ 86708 h 2572173"/>
              <a:gd name="connsiteX4" fmla="*/ 5652206 w 5652206"/>
              <a:gd name="connsiteY4" fmla="*/ 2485465 h 2572173"/>
              <a:gd name="connsiteX5" fmla="*/ 5565498 w 5652206"/>
              <a:gd name="connsiteY5" fmla="*/ 2572173 h 2572173"/>
              <a:gd name="connsiteX6" fmla="*/ 1634076 w 5652206"/>
              <a:gd name="connsiteY6" fmla="*/ 2572173 h 2572173"/>
              <a:gd name="connsiteX7" fmla="*/ 1547368 w 5652206"/>
              <a:gd name="connsiteY7" fmla="*/ 2485465 h 2572173"/>
              <a:gd name="connsiteX8" fmla="*/ 1545336 w 5652206"/>
              <a:gd name="connsiteY8" fmla="*/ 1897098 h 2572173"/>
              <a:gd name="connsiteX9" fmla="*/ 0 w 5652206"/>
              <a:gd name="connsiteY9" fmla="*/ 2134842 h 2572173"/>
              <a:gd name="connsiteX10" fmla="*/ 1545336 w 5652206"/>
              <a:gd name="connsiteY10" fmla="*/ 1439898 h 2572173"/>
              <a:gd name="connsiteX11" fmla="*/ 1547368 w 5652206"/>
              <a:gd name="connsiteY11" fmla="*/ 86708 h 2572173"/>
              <a:gd name="connsiteX0" fmla="*/ 1547368 w 5652206"/>
              <a:gd name="connsiteY0" fmla="*/ 86708 h 2572173"/>
              <a:gd name="connsiteX1" fmla="*/ 1634076 w 5652206"/>
              <a:gd name="connsiteY1" fmla="*/ 0 h 2572173"/>
              <a:gd name="connsiteX2" fmla="*/ 5565498 w 5652206"/>
              <a:gd name="connsiteY2" fmla="*/ 0 h 2572173"/>
              <a:gd name="connsiteX3" fmla="*/ 5652206 w 5652206"/>
              <a:gd name="connsiteY3" fmla="*/ 86708 h 2572173"/>
              <a:gd name="connsiteX4" fmla="*/ 5652206 w 5652206"/>
              <a:gd name="connsiteY4" fmla="*/ 2485465 h 2572173"/>
              <a:gd name="connsiteX5" fmla="*/ 5565498 w 5652206"/>
              <a:gd name="connsiteY5" fmla="*/ 2572173 h 2572173"/>
              <a:gd name="connsiteX6" fmla="*/ 1634076 w 5652206"/>
              <a:gd name="connsiteY6" fmla="*/ 2572173 h 2572173"/>
              <a:gd name="connsiteX7" fmla="*/ 1547368 w 5652206"/>
              <a:gd name="connsiteY7" fmla="*/ 2485465 h 2572173"/>
              <a:gd name="connsiteX8" fmla="*/ 1545336 w 5652206"/>
              <a:gd name="connsiteY8" fmla="*/ 1897098 h 2572173"/>
              <a:gd name="connsiteX9" fmla="*/ 0 w 5652206"/>
              <a:gd name="connsiteY9" fmla="*/ 2134842 h 2572173"/>
              <a:gd name="connsiteX10" fmla="*/ 1545336 w 5652206"/>
              <a:gd name="connsiteY10" fmla="*/ 1439898 h 2572173"/>
              <a:gd name="connsiteX11" fmla="*/ 1547368 w 5652206"/>
              <a:gd name="connsiteY11" fmla="*/ 86708 h 2572173"/>
              <a:gd name="connsiteX0" fmla="*/ 1547368 w 5652206"/>
              <a:gd name="connsiteY0" fmla="*/ 86708 h 2572173"/>
              <a:gd name="connsiteX1" fmla="*/ 1634076 w 5652206"/>
              <a:gd name="connsiteY1" fmla="*/ 0 h 2572173"/>
              <a:gd name="connsiteX2" fmla="*/ 5565498 w 5652206"/>
              <a:gd name="connsiteY2" fmla="*/ 0 h 2572173"/>
              <a:gd name="connsiteX3" fmla="*/ 5652206 w 5652206"/>
              <a:gd name="connsiteY3" fmla="*/ 86708 h 2572173"/>
              <a:gd name="connsiteX4" fmla="*/ 5652206 w 5652206"/>
              <a:gd name="connsiteY4" fmla="*/ 2485465 h 2572173"/>
              <a:gd name="connsiteX5" fmla="*/ 5565498 w 5652206"/>
              <a:gd name="connsiteY5" fmla="*/ 2572173 h 2572173"/>
              <a:gd name="connsiteX6" fmla="*/ 1634076 w 5652206"/>
              <a:gd name="connsiteY6" fmla="*/ 2572173 h 2572173"/>
              <a:gd name="connsiteX7" fmla="*/ 1547368 w 5652206"/>
              <a:gd name="connsiteY7" fmla="*/ 2485465 h 2572173"/>
              <a:gd name="connsiteX8" fmla="*/ 1545336 w 5652206"/>
              <a:gd name="connsiteY8" fmla="*/ 1897098 h 2572173"/>
              <a:gd name="connsiteX9" fmla="*/ 0 w 5652206"/>
              <a:gd name="connsiteY9" fmla="*/ 2134842 h 2572173"/>
              <a:gd name="connsiteX10" fmla="*/ 1545336 w 5652206"/>
              <a:gd name="connsiteY10" fmla="*/ 1439898 h 2572173"/>
              <a:gd name="connsiteX11" fmla="*/ 1547368 w 5652206"/>
              <a:gd name="connsiteY11" fmla="*/ 86708 h 2572173"/>
              <a:gd name="connsiteX0" fmla="*/ 1547368 w 5652206"/>
              <a:gd name="connsiteY0" fmla="*/ 86708 h 2572173"/>
              <a:gd name="connsiteX1" fmla="*/ 1634076 w 5652206"/>
              <a:gd name="connsiteY1" fmla="*/ 0 h 2572173"/>
              <a:gd name="connsiteX2" fmla="*/ 5565498 w 5652206"/>
              <a:gd name="connsiteY2" fmla="*/ 0 h 2572173"/>
              <a:gd name="connsiteX3" fmla="*/ 5652206 w 5652206"/>
              <a:gd name="connsiteY3" fmla="*/ 86708 h 2572173"/>
              <a:gd name="connsiteX4" fmla="*/ 5652206 w 5652206"/>
              <a:gd name="connsiteY4" fmla="*/ 2485465 h 2572173"/>
              <a:gd name="connsiteX5" fmla="*/ 5565498 w 5652206"/>
              <a:gd name="connsiteY5" fmla="*/ 2572173 h 2572173"/>
              <a:gd name="connsiteX6" fmla="*/ 1634076 w 5652206"/>
              <a:gd name="connsiteY6" fmla="*/ 2572173 h 2572173"/>
              <a:gd name="connsiteX7" fmla="*/ 1547368 w 5652206"/>
              <a:gd name="connsiteY7" fmla="*/ 2485465 h 2572173"/>
              <a:gd name="connsiteX8" fmla="*/ 1545336 w 5652206"/>
              <a:gd name="connsiteY8" fmla="*/ 1897098 h 2572173"/>
              <a:gd name="connsiteX9" fmla="*/ 0 w 5652206"/>
              <a:gd name="connsiteY9" fmla="*/ 2134842 h 2572173"/>
              <a:gd name="connsiteX10" fmla="*/ 1545336 w 5652206"/>
              <a:gd name="connsiteY10" fmla="*/ 1439898 h 2572173"/>
              <a:gd name="connsiteX11" fmla="*/ 1547368 w 5652206"/>
              <a:gd name="connsiteY11" fmla="*/ 86708 h 2572173"/>
              <a:gd name="connsiteX0" fmla="*/ 1547368 w 5652206"/>
              <a:gd name="connsiteY0" fmla="*/ 86708 h 2572173"/>
              <a:gd name="connsiteX1" fmla="*/ 1634076 w 5652206"/>
              <a:gd name="connsiteY1" fmla="*/ 0 h 2572173"/>
              <a:gd name="connsiteX2" fmla="*/ 5565498 w 5652206"/>
              <a:gd name="connsiteY2" fmla="*/ 0 h 2572173"/>
              <a:gd name="connsiteX3" fmla="*/ 5652206 w 5652206"/>
              <a:gd name="connsiteY3" fmla="*/ 86708 h 2572173"/>
              <a:gd name="connsiteX4" fmla="*/ 5652206 w 5652206"/>
              <a:gd name="connsiteY4" fmla="*/ 2485465 h 2572173"/>
              <a:gd name="connsiteX5" fmla="*/ 5565498 w 5652206"/>
              <a:gd name="connsiteY5" fmla="*/ 2572173 h 2572173"/>
              <a:gd name="connsiteX6" fmla="*/ 1634076 w 5652206"/>
              <a:gd name="connsiteY6" fmla="*/ 2572173 h 2572173"/>
              <a:gd name="connsiteX7" fmla="*/ 1547368 w 5652206"/>
              <a:gd name="connsiteY7" fmla="*/ 2485465 h 2572173"/>
              <a:gd name="connsiteX8" fmla="*/ 1545336 w 5652206"/>
              <a:gd name="connsiteY8" fmla="*/ 1897098 h 2572173"/>
              <a:gd name="connsiteX9" fmla="*/ 0 w 5652206"/>
              <a:gd name="connsiteY9" fmla="*/ 2134842 h 2572173"/>
              <a:gd name="connsiteX10" fmla="*/ 1545336 w 5652206"/>
              <a:gd name="connsiteY10" fmla="*/ 1439898 h 2572173"/>
              <a:gd name="connsiteX11" fmla="*/ 1547368 w 5652206"/>
              <a:gd name="connsiteY11" fmla="*/ 86708 h 2572173"/>
              <a:gd name="connsiteX0" fmla="*/ 1547368 w 5652206"/>
              <a:gd name="connsiteY0" fmla="*/ 86708 h 2572173"/>
              <a:gd name="connsiteX1" fmla="*/ 1634076 w 5652206"/>
              <a:gd name="connsiteY1" fmla="*/ 0 h 2572173"/>
              <a:gd name="connsiteX2" fmla="*/ 5565498 w 5652206"/>
              <a:gd name="connsiteY2" fmla="*/ 0 h 2572173"/>
              <a:gd name="connsiteX3" fmla="*/ 5652206 w 5652206"/>
              <a:gd name="connsiteY3" fmla="*/ 86708 h 2572173"/>
              <a:gd name="connsiteX4" fmla="*/ 5652206 w 5652206"/>
              <a:gd name="connsiteY4" fmla="*/ 2485465 h 2572173"/>
              <a:gd name="connsiteX5" fmla="*/ 5565498 w 5652206"/>
              <a:gd name="connsiteY5" fmla="*/ 2572173 h 2572173"/>
              <a:gd name="connsiteX6" fmla="*/ 1634076 w 5652206"/>
              <a:gd name="connsiteY6" fmla="*/ 2572173 h 2572173"/>
              <a:gd name="connsiteX7" fmla="*/ 1547368 w 5652206"/>
              <a:gd name="connsiteY7" fmla="*/ 2485465 h 2572173"/>
              <a:gd name="connsiteX8" fmla="*/ 1545336 w 5652206"/>
              <a:gd name="connsiteY8" fmla="*/ 1897098 h 2572173"/>
              <a:gd name="connsiteX9" fmla="*/ 0 w 5652206"/>
              <a:gd name="connsiteY9" fmla="*/ 2134842 h 2572173"/>
              <a:gd name="connsiteX10" fmla="*/ 1545336 w 5652206"/>
              <a:gd name="connsiteY10" fmla="*/ 1439898 h 2572173"/>
              <a:gd name="connsiteX11" fmla="*/ 1547368 w 5652206"/>
              <a:gd name="connsiteY11" fmla="*/ 86708 h 2572173"/>
              <a:gd name="connsiteX0" fmla="*/ 1547368 w 5652206"/>
              <a:gd name="connsiteY0" fmla="*/ 86708 h 2572173"/>
              <a:gd name="connsiteX1" fmla="*/ 1634076 w 5652206"/>
              <a:gd name="connsiteY1" fmla="*/ 0 h 2572173"/>
              <a:gd name="connsiteX2" fmla="*/ 5565498 w 5652206"/>
              <a:gd name="connsiteY2" fmla="*/ 0 h 2572173"/>
              <a:gd name="connsiteX3" fmla="*/ 5652206 w 5652206"/>
              <a:gd name="connsiteY3" fmla="*/ 86708 h 2572173"/>
              <a:gd name="connsiteX4" fmla="*/ 5652206 w 5652206"/>
              <a:gd name="connsiteY4" fmla="*/ 2485465 h 2572173"/>
              <a:gd name="connsiteX5" fmla="*/ 5565498 w 5652206"/>
              <a:gd name="connsiteY5" fmla="*/ 2572173 h 2572173"/>
              <a:gd name="connsiteX6" fmla="*/ 1634076 w 5652206"/>
              <a:gd name="connsiteY6" fmla="*/ 2572173 h 2572173"/>
              <a:gd name="connsiteX7" fmla="*/ 1547368 w 5652206"/>
              <a:gd name="connsiteY7" fmla="*/ 2485465 h 2572173"/>
              <a:gd name="connsiteX8" fmla="*/ 1545336 w 5652206"/>
              <a:gd name="connsiteY8" fmla="*/ 1897098 h 2572173"/>
              <a:gd name="connsiteX9" fmla="*/ 0 w 5652206"/>
              <a:gd name="connsiteY9" fmla="*/ 2134842 h 2572173"/>
              <a:gd name="connsiteX10" fmla="*/ 1545336 w 5652206"/>
              <a:gd name="connsiteY10" fmla="*/ 1439898 h 2572173"/>
              <a:gd name="connsiteX11" fmla="*/ 1547368 w 5652206"/>
              <a:gd name="connsiteY11" fmla="*/ 86708 h 2572173"/>
              <a:gd name="connsiteX0" fmla="*/ 1480693 w 5585531"/>
              <a:gd name="connsiteY0" fmla="*/ 86708 h 2572173"/>
              <a:gd name="connsiteX1" fmla="*/ 1567401 w 5585531"/>
              <a:gd name="connsiteY1" fmla="*/ 0 h 2572173"/>
              <a:gd name="connsiteX2" fmla="*/ 5498823 w 5585531"/>
              <a:gd name="connsiteY2" fmla="*/ 0 h 2572173"/>
              <a:gd name="connsiteX3" fmla="*/ 5585531 w 5585531"/>
              <a:gd name="connsiteY3" fmla="*/ 86708 h 2572173"/>
              <a:gd name="connsiteX4" fmla="*/ 5585531 w 5585531"/>
              <a:gd name="connsiteY4" fmla="*/ 2485465 h 2572173"/>
              <a:gd name="connsiteX5" fmla="*/ 5498823 w 5585531"/>
              <a:gd name="connsiteY5" fmla="*/ 2572173 h 2572173"/>
              <a:gd name="connsiteX6" fmla="*/ 1567401 w 5585531"/>
              <a:gd name="connsiteY6" fmla="*/ 2572173 h 2572173"/>
              <a:gd name="connsiteX7" fmla="*/ 1480693 w 5585531"/>
              <a:gd name="connsiteY7" fmla="*/ 2485465 h 2572173"/>
              <a:gd name="connsiteX8" fmla="*/ 1478661 w 5585531"/>
              <a:gd name="connsiteY8" fmla="*/ 1897098 h 2572173"/>
              <a:gd name="connsiteX9" fmla="*/ 0 w 5585531"/>
              <a:gd name="connsiteY9" fmla="*/ 2030067 h 2572173"/>
              <a:gd name="connsiteX10" fmla="*/ 1478661 w 5585531"/>
              <a:gd name="connsiteY10" fmla="*/ 1439898 h 2572173"/>
              <a:gd name="connsiteX11" fmla="*/ 1480693 w 5585531"/>
              <a:gd name="connsiteY11" fmla="*/ 86708 h 257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5531" h="2572173">
                <a:moveTo>
                  <a:pt x="1480693" y="86708"/>
                </a:moveTo>
                <a:cubicBezTo>
                  <a:pt x="1480693" y="38820"/>
                  <a:pt x="1519513" y="0"/>
                  <a:pt x="1567401" y="0"/>
                </a:cubicBezTo>
                <a:lnTo>
                  <a:pt x="5498823" y="0"/>
                </a:lnTo>
                <a:cubicBezTo>
                  <a:pt x="5546711" y="0"/>
                  <a:pt x="5585531" y="38820"/>
                  <a:pt x="5585531" y="86708"/>
                </a:cubicBezTo>
                <a:lnTo>
                  <a:pt x="5585531" y="2485465"/>
                </a:lnTo>
                <a:cubicBezTo>
                  <a:pt x="5585531" y="2533353"/>
                  <a:pt x="5546711" y="2572173"/>
                  <a:pt x="5498823" y="2572173"/>
                </a:cubicBezTo>
                <a:lnTo>
                  <a:pt x="1567401" y="2572173"/>
                </a:lnTo>
                <a:cubicBezTo>
                  <a:pt x="1519513" y="2572173"/>
                  <a:pt x="1480693" y="2533353"/>
                  <a:pt x="1480693" y="2485465"/>
                </a:cubicBezTo>
                <a:cubicBezTo>
                  <a:pt x="1480016" y="2289343"/>
                  <a:pt x="1479338" y="2093220"/>
                  <a:pt x="1478661" y="1897098"/>
                </a:cubicBezTo>
                <a:cubicBezTo>
                  <a:pt x="1442974" y="1900146"/>
                  <a:pt x="515112" y="1950819"/>
                  <a:pt x="0" y="2030067"/>
                </a:cubicBezTo>
                <a:cubicBezTo>
                  <a:pt x="22225" y="2011779"/>
                  <a:pt x="1453430" y="1457023"/>
                  <a:pt x="1478661" y="1439898"/>
                </a:cubicBezTo>
                <a:cubicBezTo>
                  <a:pt x="1479000" y="1138166"/>
                  <a:pt x="1475047" y="326691"/>
                  <a:pt x="1480693" y="86708"/>
                </a:cubicBezTo>
                <a:close/>
              </a:path>
            </a:pathLst>
          </a:cu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a:p>
        </p:txBody>
      </p:sp>
      <p:sp>
        <p:nvSpPr>
          <p:cNvPr id="96" name="テキスト ボックス 95">
            <a:extLst>
              <a:ext uri="{FF2B5EF4-FFF2-40B4-BE49-F238E27FC236}">
                <a16:creationId xmlns:a16="http://schemas.microsoft.com/office/drawing/2014/main" id="{1162C09B-6EBE-476D-9121-8407F29AB548}"/>
              </a:ext>
            </a:extLst>
          </p:cNvPr>
          <p:cNvSpPr txBox="1"/>
          <p:nvPr/>
        </p:nvSpPr>
        <p:spPr>
          <a:xfrm>
            <a:off x="2511552" y="9967523"/>
            <a:ext cx="2555324" cy="343299"/>
          </a:xfrm>
          <a:prstGeom prst="rect">
            <a:avLst/>
          </a:prstGeom>
          <a:noFill/>
          <a:ln cmpd="dbl">
            <a:noFill/>
          </a:ln>
        </p:spPr>
        <p:txBody>
          <a:bodyPr wrap="square" rtlCol="0">
            <a:spAutoFit/>
          </a:bodyPr>
          <a:lstStyle/>
          <a:p>
            <a:pPr algn="ctr"/>
            <a:r>
              <a:rPr lang="ja-JP" altLang="en-US" sz="1631" dirty="0">
                <a:latin typeface="ＭＳ ゴシック" panose="020B0609070205080204" pitchFamily="49" charset="-128"/>
                <a:ea typeface="ＭＳ ゴシック" panose="020B0609070205080204" pitchFamily="49" charset="-128"/>
              </a:rPr>
              <a:t>実験エリア配置図</a:t>
            </a:r>
          </a:p>
        </p:txBody>
      </p:sp>
      <p:sp>
        <p:nvSpPr>
          <p:cNvPr id="98" name="テキスト ボックス 97">
            <a:extLst>
              <a:ext uri="{FF2B5EF4-FFF2-40B4-BE49-F238E27FC236}">
                <a16:creationId xmlns:a16="http://schemas.microsoft.com/office/drawing/2014/main" id="{F4345FD1-80B8-48A3-9512-AF1C345E4356}"/>
              </a:ext>
            </a:extLst>
          </p:cNvPr>
          <p:cNvSpPr txBox="1"/>
          <p:nvPr/>
        </p:nvSpPr>
        <p:spPr>
          <a:xfrm>
            <a:off x="12170102" y="6257343"/>
            <a:ext cx="1486710" cy="1048685"/>
          </a:xfrm>
          <a:prstGeom prst="rect">
            <a:avLst/>
          </a:prstGeom>
          <a:noFill/>
          <a:ln>
            <a:noFill/>
          </a:ln>
        </p:spPr>
        <p:txBody>
          <a:bodyPr wrap="square" rtlCol="0">
            <a:spAutoFit/>
          </a:bodyPr>
          <a:lstStyle/>
          <a:p>
            <a:r>
              <a:rPr lang="ja-JP" altLang="en-US" sz="1243" dirty="0">
                <a:latin typeface="ＭＳ Ｐゴシック" panose="020B0600070205080204" pitchFamily="50" charset="-128"/>
                <a:ea typeface="ＭＳ Ｐゴシック" panose="020B0600070205080204" pitchFamily="50" charset="-128"/>
              </a:rPr>
              <a:t>１</a:t>
            </a:r>
            <a:r>
              <a:rPr lang="en-US" altLang="ja-JP" sz="1243" dirty="0">
                <a:latin typeface="ＭＳ Ｐゴシック" panose="020B0600070205080204" pitchFamily="50" charset="-128"/>
                <a:ea typeface="ＭＳ Ｐゴシック" panose="020B0600070205080204" pitchFamily="50" charset="-128"/>
              </a:rPr>
              <a:t>:</a:t>
            </a:r>
            <a:r>
              <a:rPr lang="ja-JP" altLang="en-US" sz="1243" dirty="0">
                <a:latin typeface="ＭＳ Ｐゴシック" panose="020B0600070205080204" pitchFamily="50" charset="-128"/>
                <a:ea typeface="ＭＳ Ｐゴシック" panose="020B0600070205080204" pitchFamily="50" charset="-128"/>
              </a:rPr>
              <a:t> 薬剤散布前</a:t>
            </a:r>
            <a:endParaRPr lang="en-US" altLang="ja-JP" sz="1243" dirty="0">
              <a:latin typeface="ＭＳ Ｐゴシック" panose="020B0600070205080204" pitchFamily="50" charset="-128"/>
              <a:ea typeface="ＭＳ Ｐゴシック" panose="020B0600070205080204" pitchFamily="50" charset="-128"/>
            </a:endParaRPr>
          </a:p>
          <a:p>
            <a:r>
              <a:rPr lang="ja-JP" altLang="en-US" sz="1243" dirty="0">
                <a:latin typeface="ＭＳ Ｐゴシック" panose="020B0600070205080204" pitchFamily="50" charset="-128"/>
                <a:ea typeface="ＭＳ Ｐゴシック" panose="020B0600070205080204" pitchFamily="50" charset="-128"/>
              </a:rPr>
              <a:t>２</a:t>
            </a:r>
            <a:r>
              <a:rPr lang="en-US" altLang="ja-JP" sz="1243" dirty="0">
                <a:latin typeface="ＭＳ Ｐゴシック" panose="020B0600070205080204" pitchFamily="50" charset="-128"/>
                <a:ea typeface="ＭＳ Ｐゴシック" panose="020B0600070205080204" pitchFamily="50" charset="-128"/>
              </a:rPr>
              <a:t>:</a:t>
            </a:r>
            <a:r>
              <a:rPr lang="ja-JP" altLang="en-US" sz="1243" dirty="0">
                <a:latin typeface="ＭＳ Ｐゴシック" panose="020B0600070205080204" pitchFamily="50" charset="-128"/>
                <a:ea typeface="ＭＳ Ｐゴシック" panose="020B0600070205080204" pitchFamily="50" charset="-128"/>
              </a:rPr>
              <a:t> </a:t>
            </a:r>
            <a:r>
              <a:rPr lang="en-US" altLang="ja-JP" sz="1243" dirty="0">
                <a:latin typeface="ＭＳ Ｐゴシック" panose="020B0600070205080204" pitchFamily="50" charset="-128"/>
                <a:ea typeface="ＭＳ Ｐゴシック" panose="020B0600070205080204" pitchFamily="50" charset="-128"/>
              </a:rPr>
              <a:t>1</a:t>
            </a:r>
            <a:r>
              <a:rPr lang="ja-JP" altLang="en-US" sz="1243" dirty="0">
                <a:latin typeface="ＭＳ Ｐゴシック" panose="020B0600070205080204" pitchFamily="50" charset="-128"/>
                <a:ea typeface="ＭＳ Ｐゴシック" panose="020B0600070205080204" pitchFamily="50" charset="-128"/>
              </a:rPr>
              <a:t>か月後</a:t>
            </a:r>
            <a:endParaRPr lang="en-US" altLang="ja-JP" sz="1243" dirty="0">
              <a:latin typeface="ＭＳ Ｐゴシック" panose="020B0600070205080204" pitchFamily="50" charset="-128"/>
              <a:ea typeface="ＭＳ Ｐゴシック" panose="020B0600070205080204" pitchFamily="50" charset="-128"/>
            </a:endParaRPr>
          </a:p>
          <a:p>
            <a:r>
              <a:rPr lang="ja-JP" altLang="en-US" sz="1243" dirty="0">
                <a:latin typeface="ＭＳ Ｐゴシック" panose="020B0600070205080204" pitchFamily="50" charset="-128"/>
                <a:ea typeface="ＭＳ Ｐゴシック" panose="020B0600070205080204" pitchFamily="50" charset="-128"/>
              </a:rPr>
              <a:t>３</a:t>
            </a:r>
            <a:r>
              <a:rPr lang="en-US" altLang="ja-JP" sz="1243" dirty="0">
                <a:latin typeface="ＭＳ Ｐゴシック" panose="020B0600070205080204" pitchFamily="50" charset="-128"/>
                <a:ea typeface="ＭＳ Ｐゴシック" panose="020B0600070205080204" pitchFamily="50" charset="-128"/>
              </a:rPr>
              <a:t>:</a:t>
            </a:r>
            <a:r>
              <a:rPr lang="ja-JP" altLang="en-US" sz="1243" dirty="0">
                <a:latin typeface="ＭＳ Ｐゴシック" panose="020B0600070205080204" pitchFamily="50" charset="-128"/>
                <a:ea typeface="ＭＳ Ｐゴシック" panose="020B0600070205080204" pitchFamily="50" charset="-128"/>
              </a:rPr>
              <a:t> </a:t>
            </a:r>
            <a:r>
              <a:rPr lang="en-US" altLang="ja-JP" sz="1243" dirty="0">
                <a:latin typeface="ＭＳ Ｐゴシック" panose="020B0600070205080204" pitchFamily="50" charset="-128"/>
                <a:ea typeface="ＭＳ Ｐゴシック" panose="020B0600070205080204" pitchFamily="50" charset="-128"/>
              </a:rPr>
              <a:t>3</a:t>
            </a:r>
            <a:r>
              <a:rPr lang="ja-JP" altLang="en-US" sz="1243" dirty="0">
                <a:latin typeface="ＭＳ Ｐゴシック" panose="020B0600070205080204" pitchFamily="50" charset="-128"/>
                <a:ea typeface="ＭＳ Ｐゴシック" panose="020B0600070205080204" pitchFamily="50" charset="-128"/>
              </a:rPr>
              <a:t>か月後</a:t>
            </a:r>
            <a:endParaRPr lang="en-US" altLang="ja-JP" sz="1243" dirty="0">
              <a:latin typeface="ＭＳ Ｐゴシック" panose="020B0600070205080204" pitchFamily="50" charset="-128"/>
              <a:ea typeface="ＭＳ Ｐゴシック" panose="020B0600070205080204" pitchFamily="50" charset="-128"/>
            </a:endParaRPr>
          </a:p>
          <a:p>
            <a:r>
              <a:rPr lang="ja-JP" altLang="en-US" sz="1243" dirty="0">
                <a:latin typeface="ＭＳ Ｐゴシック" panose="020B0600070205080204" pitchFamily="50" charset="-128"/>
                <a:ea typeface="ＭＳ Ｐゴシック" panose="020B0600070205080204" pitchFamily="50" charset="-128"/>
              </a:rPr>
              <a:t>　　</a:t>
            </a:r>
            <a:r>
              <a:rPr lang="en-US" altLang="ja-JP" sz="1243" dirty="0">
                <a:latin typeface="ＭＳ Ｐゴシック" panose="020B0600070205080204" pitchFamily="50" charset="-128"/>
                <a:ea typeface="ＭＳ Ｐゴシック" panose="020B0600070205080204" pitchFamily="50" charset="-128"/>
              </a:rPr>
              <a:t>(</a:t>
            </a:r>
            <a:r>
              <a:rPr lang="ja-JP" altLang="en-US" sz="1243" dirty="0">
                <a:latin typeface="ＭＳ Ｐゴシック" panose="020B0600070205080204" pitchFamily="50" charset="-128"/>
                <a:ea typeface="ＭＳ Ｐゴシック" panose="020B0600070205080204" pitchFamily="50" charset="-128"/>
              </a:rPr>
              <a:t>大雨時</a:t>
            </a:r>
            <a:r>
              <a:rPr lang="en-US" altLang="ja-JP" sz="1243" dirty="0">
                <a:latin typeface="ＭＳ Ｐゴシック" panose="020B0600070205080204" pitchFamily="50" charset="-128"/>
                <a:ea typeface="ＭＳ Ｐゴシック" panose="020B0600070205080204" pitchFamily="50" charset="-128"/>
              </a:rPr>
              <a:t>)</a:t>
            </a:r>
            <a:r>
              <a:rPr lang="ja-JP" altLang="en-US" sz="1243" dirty="0">
                <a:latin typeface="ＭＳ Ｐゴシック" panose="020B0600070205080204" pitchFamily="50" charset="-128"/>
                <a:ea typeface="ＭＳ Ｐゴシック" panose="020B0600070205080204" pitchFamily="50" charset="-128"/>
              </a:rPr>
              <a:t>　</a:t>
            </a:r>
            <a:endParaRPr lang="en-US" altLang="ja-JP" sz="1243" dirty="0">
              <a:latin typeface="ＭＳ Ｐゴシック" panose="020B0600070205080204" pitchFamily="50" charset="-128"/>
              <a:ea typeface="ＭＳ Ｐゴシック" panose="020B0600070205080204" pitchFamily="50" charset="-128"/>
            </a:endParaRPr>
          </a:p>
          <a:p>
            <a:r>
              <a:rPr lang="ja-JP" altLang="en-US" sz="1243" dirty="0">
                <a:latin typeface="ＭＳ Ｐゴシック" panose="020B0600070205080204" pitchFamily="50" charset="-128"/>
                <a:ea typeface="ＭＳ Ｐゴシック" panose="020B0600070205080204" pitchFamily="50" charset="-128"/>
              </a:rPr>
              <a:t>４</a:t>
            </a:r>
            <a:r>
              <a:rPr lang="en-US" altLang="ja-JP" sz="1243" dirty="0">
                <a:latin typeface="ＭＳ Ｐゴシック" panose="020B0600070205080204" pitchFamily="50" charset="-128"/>
                <a:ea typeface="ＭＳ Ｐゴシック" panose="020B0600070205080204" pitchFamily="50" charset="-128"/>
              </a:rPr>
              <a:t>:</a:t>
            </a:r>
            <a:r>
              <a:rPr lang="ja-JP" altLang="en-US" sz="1243" dirty="0">
                <a:latin typeface="ＭＳ Ｐゴシック" panose="020B0600070205080204" pitchFamily="50" charset="-128"/>
                <a:ea typeface="ＭＳ Ｐゴシック" panose="020B0600070205080204" pitchFamily="50" charset="-128"/>
              </a:rPr>
              <a:t> </a:t>
            </a:r>
            <a:r>
              <a:rPr lang="en-US" altLang="ja-JP" sz="1243" dirty="0">
                <a:latin typeface="ＭＳ Ｐゴシック" panose="020B0600070205080204" pitchFamily="50" charset="-128"/>
                <a:ea typeface="ＭＳ Ｐゴシック" panose="020B0600070205080204" pitchFamily="50" charset="-128"/>
              </a:rPr>
              <a:t>4</a:t>
            </a:r>
            <a:r>
              <a:rPr lang="ja-JP" altLang="en-US" sz="1243" dirty="0">
                <a:latin typeface="ＭＳ Ｐゴシック" panose="020B0600070205080204" pitchFamily="50" charset="-128"/>
                <a:ea typeface="ＭＳ Ｐゴシック" panose="020B0600070205080204" pitchFamily="50" charset="-128"/>
              </a:rPr>
              <a:t>か月後</a:t>
            </a:r>
            <a:endParaRPr lang="en-US" altLang="ja-JP" sz="1243" dirty="0">
              <a:latin typeface="ＭＳ Ｐゴシック" panose="020B0600070205080204" pitchFamily="50" charset="-128"/>
              <a:ea typeface="ＭＳ Ｐゴシック" panose="020B0600070205080204" pitchFamily="50" charset="-128"/>
            </a:endParaRPr>
          </a:p>
        </p:txBody>
      </p:sp>
      <p:sp>
        <p:nvSpPr>
          <p:cNvPr id="99" name="テキスト ボックス 98">
            <a:extLst>
              <a:ext uri="{FF2B5EF4-FFF2-40B4-BE49-F238E27FC236}">
                <a16:creationId xmlns:a16="http://schemas.microsoft.com/office/drawing/2014/main" id="{488A9E35-16E5-4842-A473-07CB70EE470A}"/>
              </a:ext>
            </a:extLst>
          </p:cNvPr>
          <p:cNvSpPr txBox="1"/>
          <p:nvPr/>
        </p:nvSpPr>
        <p:spPr>
          <a:xfrm>
            <a:off x="12810980" y="9513872"/>
            <a:ext cx="1561042" cy="307456"/>
          </a:xfrm>
          <a:prstGeom prst="rect">
            <a:avLst/>
          </a:prstGeom>
          <a:noFill/>
          <a:ln>
            <a:noFill/>
          </a:ln>
        </p:spPr>
        <p:txBody>
          <a:bodyPr wrap="square" rtlCol="0">
            <a:spAutoFit/>
          </a:bodyPr>
          <a:lstStyle/>
          <a:p>
            <a:r>
              <a:rPr lang="ja-JP" altLang="en-US" sz="1398" dirty="0">
                <a:latin typeface="ＭＳ Ｐゴシック" panose="020B0600070205080204" pitchFamily="50" charset="-128"/>
                <a:ea typeface="ＭＳ Ｐゴシック" panose="020B0600070205080204" pitchFamily="50" charset="-128"/>
              </a:rPr>
              <a:t>ペグの設置例</a:t>
            </a:r>
            <a:endParaRPr lang="en-US" altLang="ja-JP" sz="1398" dirty="0">
              <a:latin typeface="ＭＳ Ｐゴシック" panose="020B0600070205080204" pitchFamily="50" charset="-128"/>
              <a:ea typeface="ＭＳ Ｐゴシック" panose="020B0600070205080204" pitchFamily="50" charset="-128"/>
            </a:endParaRPr>
          </a:p>
        </p:txBody>
      </p:sp>
      <p:pic>
        <p:nvPicPr>
          <p:cNvPr id="35" name="図 34">
            <a:extLst>
              <a:ext uri="{FF2B5EF4-FFF2-40B4-BE49-F238E27FC236}">
                <a16:creationId xmlns:a16="http://schemas.microsoft.com/office/drawing/2014/main" id="{01D263C6-15C2-4155-A978-860727EF28D8}"/>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contrast="25000"/>
                    </a14:imgEffect>
                  </a14:imgLayer>
                </a14:imgProps>
              </a:ext>
              <a:ext uri="{28A0092B-C50C-407E-A947-70E740481C1C}">
                <a14:useLocalDpi xmlns:a14="http://schemas.microsoft.com/office/drawing/2010/main"/>
              </a:ext>
            </a:extLst>
          </a:blip>
          <a:srcRect l="33973" t="15503" r="34508" b="21396"/>
          <a:stretch/>
        </p:blipFill>
        <p:spPr>
          <a:xfrm>
            <a:off x="12705534" y="7506061"/>
            <a:ext cx="1477992" cy="1972714"/>
          </a:xfrm>
          <a:prstGeom prst="rect">
            <a:avLst/>
          </a:prstGeom>
        </p:spPr>
      </p:pic>
      <p:pic>
        <p:nvPicPr>
          <p:cNvPr id="58" name="図 57">
            <a:extLst>
              <a:ext uri="{FF2B5EF4-FFF2-40B4-BE49-F238E27FC236}">
                <a16:creationId xmlns:a16="http://schemas.microsoft.com/office/drawing/2014/main" id="{664A56CA-11B0-4FDF-9AF0-C15BB06872D9}"/>
              </a:ext>
            </a:extLst>
          </p:cNvPr>
          <p:cNvPicPr/>
          <p:nvPr/>
        </p:nvPicPr>
        <p:blipFill rotWithShape="1">
          <a:blip r:embed="rId10" cstate="print">
            <a:extLst>
              <a:ext uri="{28A0092B-C50C-407E-A947-70E740481C1C}">
                <a14:useLocalDpi xmlns:a14="http://schemas.microsoft.com/office/drawing/2010/main"/>
              </a:ext>
            </a:extLst>
          </a:blip>
          <a:srcRect t="32309" b="33943"/>
          <a:stretch/>
        </p:blipFill>
        <p:spPr bwMode="auto">
          <a:xfrm>
            <a:off x="698496" y="3348084"/>
            <a:ext cx="6238503" cy="1489122"/>
          </a:xfrm>
          <a:prstGeom prst="rect">
            <a:avLst/>
          </a:prstGeom>
          <a:noFill/>
          <a:ln>
            <a:noFill/>
          </a:ln>
          <a:extLst>
            <a:ext uri="{53640926-AAD7-44D8-BBD7-CCE9431645EC}">
              <a14:shadowObscured xmlns:a14="http://schemas.microsoft.com/office/drawing/2010/main"/>
            </a:ext>
          </a:extLst>
        </p:spPr>
      </p:pic>
      <p:sp>
        <p:nvSpPr>
          <p:cNvPr id="59" name="テキスト ボックス 2">
            <a:extLst>
              <a:ext uri="{FF2B5EF4-FFF2-40B4-BE49-F238E27FC236}">
                <a16:creationId xmlns:a16="http://schemas.microsoft.com/office/drawing/2014/main" id="{22562124-8941-495A-B826-2383EFDB2FD1}"/>
              </a:ext>
            </a:extLst>
          </p:cNvPr>
          <p:cNvSpPr txBox="1"/>
          <p:nvPr/>
        </p:nvSpPr>
        <p:spPr>
          <a:xfrm>
            <a:off x="3367552" y="3198263"/>
            <a:ext cx="351215" cy="841843"/>
          </a:xfrm>
          <a:prstGeom prst="rect">
            <a:avLst/>
          </a:prstGeom>
          <a:noFill/>
          <a:ln w="6350">
            <a:noFill/>
          </a:ln>
        </p:spPr>
        <p:txBody>
          <a:bodyPr rot="0" spcFirstLastPara="0" vert="eaVert" wrap="square" lIns="559" tIns="559" rIns="559" bIns="559" numCol="1" spcCol="0" rtlCol="0" fromWordArt="0" anchor="t" anchorCtr="0" forceAA="0" compatLnSpc="1">
            <a:prstTxWarp prst="textNoShape">
              <a:avLst/>
            </a:prstTxWarp>
            <a:noAutofit/>
          </a:bodyPr>
          <a:lstStyle/>
          <a:p>
            <a:pPr algn="just"/>
            <a:r>
              <a:rPr lang="ja-JP" altLang="en-US" sz="1398" kern="100" dirty="0">
                <a:solidFill>
                  <a:srgbClr val="FF0000"/>
                </a:solidFill>
                <a:effectLst>
                  <a:glow rad="63500">
                    <a:schemeClr val="bg1"/>
                  </a:glow>
                </a:effectLst>
                <a:latin typeface="ＭＳ ゴシック" panose="020B0609070205080204" pitchFamily="49" charset="-128"/>
                <a:ea typeface="ＭＳ ゴシック" panose="020B0609070205080204" pitchFamily="49" charset="-128"/>
                <a:cs typeface="Times New Roman" panose="02020603050405020304" pitchFamily="18" charset="0"/>
              </a:rPr>
              <a:t>南弁天橋</a:t>
            </a:r>
            <a:endParaRPr lang="ja-JP" altLang="en-US" sz="1088"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60" name="テキスト ボックス 3">
            <a:extLst>
              <a:ext uri="{FF2B5EF4-FFF2-40B4-BE49-F238E27FC236}">
                <a16:creationId xmlns:a16="http://schemas.microsoft.com/office/drawing/2014/main" id="{1EF4E340-921F-44F4-B3F2-4849EABA97CA}"/>
              </a:ext>
            </a:extLst>
          </p:cNvPr>
          <p:cNvSpPr txBox="1"/>
          <p:nvPr/>
        </p:nvSpPr>
        <p:spPr>
          <a:xfrm>
            <a:off x="3602827" y="3337025"/>
            <a:ext cx="351215" cy="755627"/>
          </a:xfrm>
          <a:prstGeom prst="rect">
            <a:avLst/>
          </a:prstGeom>
          <a:noFill/>
          <a:ln w="6350">
            <a:noFill/>
          </a:ln>
        </p:spPr>
        <p:txBody>
          <a:bodyPr rot="0" spcFirstLastPara="0" vert="eaVert" wrap="square" lIns="559" tIns="559" rIns="559" bIns="559" numCol="1" spcCol="0" rtlCol="0" fromWordArt="0" anchor="t" anchorCtr="0" forceAA="0" compatLnSpc="1">
            <a:prstTxWarp prst="textNoShape">
              <a:avLst/>
            </a:prstTxWarp>
            <a:noAutofit/>
          </a:bodyPr>
          <a:lstStyle/>
          <a:p>
            <a:pPr algn="just"/>
            <a:r>
              <a:rPr lang="ja-JP" altLang="en-US" sz="1398" kern="100" dirty="0">
                <a:solidFill>
                  <a:srgbClr val="FF0000"/>
                </a:solidFill>
                <a:effectLst>
                  <a:glow rad="63500">
                    <a:schemeClr val="bg1"/>
                  </a:glow>
                </a:effectLst>
                <a:latin typeface="ＭＳ ゴシック" panose="020B0609070205080204" pitchFamily="49" charset="-128"/>
                <a:ea typeface="ＭＳ ゴシック" panose="020B0609070205080204" pitchFamily="49" charset="-128"/>
                <a:cs typeface="Times New Roman" panose="02020603050405020304" pitchFamily="18" charset="0"/>
              </a:rPr>
              <a:t>千歳橋</a:t>
            </a:r>
            <a:endParaRPr lang="ja-JP" altLang="en-US" sz="1088"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61" name="テキスト ボックス 5">
            <a:extLst>
              <a:ext uri="{FF2B5EF4-FFF2-40B4-BE49-F238E27FC236}">
                <a16:creationId xmlns:a16="http://schemas.microsoft.com/office/drawing/2014/main" id="{E3AF1FCB-670B-42A4-8296-31F8FB083DE2}"/>
              </a:ext>
            </a:extLst>
          </p:cNvPr>
          <p:cNvSpPr txBox="1"/>
          <p:nvPr/>
        </p:nvSpPr>
        <p:spPr>
          <a:xfrm>
            <a:off x="4612599" y="3284146"/>
            <a:ext cx="351215" cy="755627"/>
          </a:xfrm>
          <a:prstGeom prst="rect">
            <a:avLst/>
          </a:prstGeom>
          <a:noFill/>
          <a:ln w="6350">
            <a:noFill/>
          </a:ln>
        </p:spPr>
        <p:txBody>
          <a:bodyPr rot="0" spcFirstLastPara="0" vert="eaVert" wrap="square" lIns="559" tIns="559" rIns="559" bIns="559" numCol="1" spcCol="0" rtlCol="0" fromWordArt="0" anchor="t" anchorCtr="0" forceAA="0" compatLnSpc="1">
            <a:prstTxWarp prst="textNoShape">
              <a:avLst/>
            </a:prstTxWarp>
            <a:noAutofit/>
          </a:bodyPr>
          <a:lstStyle/>
          <a:p>
            <a:pPr algn="just"/>
            <a:r>
              <a:rPr lang="ja-JP" altLang="en-US" sz="1398" kern="100" dirty="0">
                <a:solidFill>
                  <a:srgbClr val="FF0000"/>
                </a:solidFill>
                <a:effectLst>
                  <a:glow rad="63500">
                    <a:schemeClr val="bg1"/>
                  </a:glow>
                </a:effectLst>
                <a:latin typeface="ＭＳ ゴシック" panose="020B0609070205080204" pitchFamily="49" charset="-128"/>
                <a:ea typeface="ＭＳ ゴシック" panose="020B0609070205080204" pitchFamily="49" charset="-128"/>
                <a:cs typeface="Times New Roman" panose="02020603050405020304" pitchFamily="18" charset="0"/>
              </a:rPr>
              <a:t>万才橋</a:t>
            </a:r>
            <a:endParaRPr lang="ja-JP" altLang="en-US" sz="1088"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62" name="楕円 61">
            <a:extLst>
              <a:ext uri="{FF2B5EF4-FFF2-40B4-BE49-F238E27FC236}">
                <a16:creationId xmlns:a16="http://schemas.microsoft.com/office/drawing/2014/main" id="{4ACA9465-F8A5-4F76-9FAC-B496DF7F2686}"/>
              </a:ext>
            </a:extLst>
          </p:cNvPr>
          <p:cNvSpPr/>
          <p:nvPr/>
        </p:nvSpPr>
        <p:spPr>
          <a:xfrm>
            <a:off x="3701346" y="3917857"/>
            <a:ext cx="232878" cy="23288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42071" tIns="71035" rIns="142071" bIns="71035" numCol="1" spcCol="0" rtlCol="0" fromWordArt="0" anchor="ctr" anchorCtr="0" forceAA="0" compatLnSpc="1">
            <a:prstTxWarp prst="textNoShape">
              <a:avLst/>
            </a:prstTxWarp>
            <a:noAutofit/>
          </a:bodyPr>
          <a:lstStyle/>
          <a:p>
            <a:endParaRPr lang="ja-JP" altLang="en-US" sz="4504">
              <a:latin typeface="ＭＳ ゴシック" panose="020B0609070205080204" pitchFamily="49" charset="-128"/>
              <a:ea typeface="ＭＳ ゴシック" panose="020B0609070205080204" pitchFamily="49" charset="-128"/>
            </a:endParaRPr>
          </a:p>
        </p:txBody>
      </p:sp>
      <p:sp>
        <p:nvSpPr>
          <p:cNvPr id="63" name="楕円 62">
            <a:extLst>
              <a:ext uri="{FF2B5EF4-FFF2-40B4-BE49-F238E27FC236}">
                <a16:creationId xmlns:a16="http://schemas.microsoft.com/office/drawing/2014/main" id="{FB871494-F02A-491F-A89C-B956ED84603D}"/>
              </a:ext>
            </a:extLst>
          </p:cNvPr>
          <p:cNvSpPr/>
          <p:nvPr/>
        </p:nvSpPr>
        <p:spPr>
          <a:xfrm>
            <a:off x="3556335" y="3929490"/>
            <a:ext cx="232878" cy="23288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42071" tIns="71035" rIns="142071" bIns="71035" numCol="1" spcCol="0" rtlCol="0" fromWordArt="0" anchor="ctr" anchorCtr="0" forceAA="0" compatLnSpc="1">
            <a:prstTxWarp prst="textNoShape">
              <a:avLst/>
            </a:prstTxWarp>
            <a:noAutofit/>
          </a:bodyPr>
          <a:lstStyle/>
          <a:p>
            <a:endParaRPr lang="ja-JP" altLang="en-US" sz="4504">
              <a:latin typeface="ＭＳ ゴシック" panose="020B0609070205080204" pitchFamily="49" charset="-128"/>
              <a:ea typeface="ＭＳ ゴシック" panose="020B0609070205080204" pitchFamily="49" charset="-128"/>
            </a:endParaRPr>
          </a:p>
        </p:txBody>
      </p:sp>
      <p:sp>
        <p:nvSpPr>
          <p:cNvPr id="68" name="楕円 67">
            <a:extLst>
              <a:ext uri="{FF2B5EF4-FFF2-40B4-BE49-F238E27FC236}">
                <a16:creationId xmlns:a16="http://schemas.microsoft.com/office/drawing/2014/main" id="{0FEA8A2E-A34B-487D-AB78-2480A01DF54F}"/>
              </a:ext>
            </a:extLst>
          </p:cNvPr>
          <p:cNvSpPr/>
          <p:nvPr/>
        </p:nvSpPr>
        <p:spPr>
          <a:xfrm>
            <a:off x="4747454" y="3849423"/>
            <a:ext cx="232878" cy="23288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42071" tIns="71035" rIns="142071" bIns="71035" numCol="1" spcCol="0" rtlCol="0" fromWordArt="0" anchor="ctr" anchorCtr="0" forceAA="0" compatLnSpc="1">
            <a:prstTxWarp prst="textNoShape">
              <a:avLst/>
            </a:prstTxWarp>
            <a:noAutofit/>
          </a:bodyPr>
          <a:lstStyle/>
          <a:p>
            <a:endParaRPr lang="ja-JP" altLang="en-US" sz="4504">
              <a:latin typeface="ＭＳ ゴシック" panose="020B0609070205080204" pitchFamily="49" charset="-128"/>
              <a:ea typeface="ＭＳ ゴシック" panose="020B0609070205080204" pitchFamily="49" charset="-128"/>
            </a:endParaRPr>
          </a:p>
        </p:txBody>
      </p:sp>
      <p:cxnSp>
        <p:nvCxnSpPr>
          <p:cNvPr id="23" name="直線コネクタ 22">
            <a:extLst>
              <a:ext uri="{FF2B5EF4-FFF2-40B4-BE49-F238E27FC236}">
                <a16:creationId xmlns:a16="http://schemas.microsoft.com/office/drawing/2014/main" id="{CDD50DF3-0E47-4C02-A3CB-C5059E7E08A0}"/>
              </a:ext>
            </a:extLst>
          </p:cNvPr>
          <p:cNvCxnSpPr>
            <a:cxnSpLocks/>
          </p:cNvCxnSpPr>
          <p:nvPr/>
        </p:nvCxnSpPr>
        <p:spPr>
          <a:xfrm>
            <a:off x="4887744" y="4092645"/>
            <a:ext cx="242578" cy="78497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13E41A05-9073-420E-836A-F0DA4656FB7A}"/>
              </a:ext>
            </a:extLst>
          </p:cNvPr>
          <p:cNvCxnSpPr>
            <a:cxnSpLocks/>
            <a:stCxn id="62" idx="4"/>
            <a:endCxn id="70" idx="0"/>
          </p:cNvCxnSpPr>
          <p:nvPr/>
        </p:nvCxnSpPr>
        <p:spPr>
          <a:xfrm flipH="1">
            <a:off x="3504473" y="4150737"/>
            <a:ext cx="313312" cy="73072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0C7CBE41-FCE4-409F-81EC-5C427ECDF556}"/>
              </a:ext>
            </a:extLst>
          </p:cNvPr>
          <p:cNvCxnSpPr>
            <a:cxnSpLocks/>
            <a:stCxn id="63" idx="3"/>
            <a:endCxn id="79" idx="0"/>
          </p:cNvCxnSpPr>
          <p:nvPr/>
        </p:nvCxnSpPr>
        <p:spPr>
          <a:xfrm flipH="1">
            <a:off x="1489584" y="4128266"/>
            <a:ext cx="2100855" cy="75319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テキスト ボックス 2">
            <a:extLst>
              <a:ext uri="{FF2B5EF4-FFF2-40B4-BE49-F238E27FC236}">
                <a16:creationId xmlns:a16="http://schemas.microsoft.com/office/drawing/2014/main" id="{C46C2AAC-7939-486D-9F39-A8F438A87C99}"/>
              </a:ext>
            </a:extLst>
          </p:cNvPr>
          <p:cNvSpPr txBox="1"/>
          <p:nvPr/>
        </p:nvSpPr>
        <p:spPr>
          <a:xfrm rot="485061">
            <a:off x="5797945" y="3979705"/>
            <a:ext cx="576329" cy="208366"/>
          </a:xfrm>
          <a:prstGeom prst="rect">
            <a:avLst/>
          </a:prstGeom>
          <a:noFill/>
          <a:ln w="6350">
            <a:noFill/>
          </a:ln>
        </p:spPr>
        <p:txBody>
          <a:bodyPr rot="0" spcFirstLastPara="0" vert="horz" wrap="square" lIns="559" tIns="559" rIns="559" bIns="559" numCol="1" spcCol="0" rtlCol="0" fromWordArt="0" anchor="t" anchorCtr="0" forceAA="0" compatLnSpc="1">
            <a:prstTxWarp prst="textNoShape">
              <a:avLst/>
            </a:prstTxWarp>
            <a:noAutofit/>
          </a:bodyPr>
          <a:lstStyle/>
          <a:p>
            <a:pPr algn="just"/>
            <a:r>
              <a:rPr lang="ja-JP" altLang="en-US" sz="1243" kern="100" dirty="0">
                <a:solidFill>
                  <a:schemeClr val="accent5"/>
                </a:solidFill>
                <a:effectLst>
                  <a:glow rad="63500">
                    <a:schemeClr val="bg1"/>
                  </a:glow>
                </a:effectLst>
                <a:latin typeface="ＭＳ ゴシック" panose="020B0609070205080204" pitchFamily="49" charset="-128"/>
                <a:ea typeface="ＭＳ ゴシック" panose="020B0609070205080204" pitchFamily="49" charset="-128"/>
                <a:cs typeface="Times New Roman" panose="02020603050405020304" pitchFamily="18" charset="0"/>
              </a:rPr>
              <a:t>平野川</a:t>
            </a:r>
            <a:endParaRPr lang="ja-JP" altLang="en-US" sz="932" kern="100" dirty="0">
              <a:solidFill>
                <a:schemeClr val="accent5"/>
              </a:solidFill>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52" name="テキスト ボックス 2">
            <a:extLst>
              <a:ext uri="{FF2B5EF4-FFF2-40B4-BE49-F238E27FC236}">
                <a16:creationId xmlns:a16="http://schemas.microsoft.com/office/drawing/2014/main" id="{E7636A3D-6859-423F-A1FA-90020628C2CE}"/>
              </a:ext>
            </a:extLst>
          </p:cNvPr>
          <p:cNvSpPr txBox="1"/>
          <p:nvPr/>
        </p:nvSpPr>
        <p:spPr>
          <a:xfrm rot="299439">
            <a:off x="674603" y="3394645"/>
            <a:ext cx="221513" cy="798282"/>
          </a:xfrm>
          <a:prstGeom prst="rect">
            <a:avLst/>
          </a:prstGeom>
          <a:noFill/>
          <a:ln w="6350">
            <a:noFill/>
          </a:ln>
        </p:spPr>
        <p:txBody>
          <a:bodyPr rot="0" spcFirstLastPara="0" vert="eaVert" wrap="square" lIns="559" tIns="559" rIns="559" bIns="559" numCol="1" spcCol="0" rtlCol="0" fromWordArt="0" anchor="t" anchorCtr="0" forceAA="0" compatLnSpc="1">
            <a:prstTxWarp prst="textNoShape">
              <a:avLst/>
            </a:prstTxWarp>
            <a:noAutofit/>
          </a:bodyPr>
          <a:lstStyle/>
          <a:p>
            <a:pPr algn="just"/>
            <a:r>
              <a:rPr lang="ja-JP" altLang="en-US" sz="1243" kern="100" dirty="0">
                <a:solidFill>
                  <a:schemeClr val="accent5"/>
                </a:solidFill>
                <a:effectLst>
                  <a:glow rad="63500">
                    <a:schemeClr val="bg1"/>
                  </a:glow>
                </a:effectLst>
                <a:latin typeface="ＭＳ ゴシック" panose="020B0609070205080204" pitchFamily="49" charset="-128"/>
                <a:ea typeface="ＭＳ ゴシック" panose="020B0609070205080204" pitchFamily="49" charset="-128"/>
                <a:cs typeface="Times New Roman" panose="02020603050405020304" pitchFamily="18" charset="0"/>
              </a:rPr>
              <a:t>第二寝屋川</a:t>
            </a:r>
            <a:endParaRPr lang="ja-JP" altLang="en-US" sz="932" kern="100" dirty="0">
              <a:solidFill>
                <a:schemeClr val="accent5"/>
              </a:solidFill>
              <a:latin typeface="ＭＳ ゴシック" panose="020B0609070205080204" pitchFamily="49" charset="-128"/>
              <a:ea typeface="ＭＳ ゴシック" panose="020B0609070205080204" pitchFamily="49" charset="-128"/>
              <a:cs typeface="Times New Roman" panose="02020603050405020304" pitchFamily="18" charset="0"/>
            </a:endParaRPr>
          </a:p>
        </p:txBody>
      </p:sp>
      <p:cxnSp>
        <p:nvCxnSpPr>
          <p:cNvPr id="3" name="直線矢印コネクタ 2">
            <a:extLst>
              <a:ext uri="{FF2B5EF4-FFF2-40B4-BE49-F238E27FC236}">
                <a16:creationId xmlns:a16="http://schemas.microsoft.com/office/drawing/2014/main" id="{37E48DAA-1094-4912-9D5B-E105501A5A47}"/>
              </a:ext>
            </a:extLst>
          </p:cNvPr>
          <p:cNvCxnSpPr>
            <a:cxnSpLocks/>
          </p:cNvCxnSpPr>
          <p:nvPr/>
        </p:nvCxnSpPr>
        <p:spPr>
          <a:xfrm flipH="1">
            <a:off x="723690" y="4134445"/>
            <a:ext cx="51330" cy="294248"/>
          </a:xfrm>
          <a:prstGeom prst="straightConnector1">
            <a:avLst/>
          </a:prstGeom>
          <a:ln w="12700">
            <a:solidFill>
              <a:srgbClr val="5F86CD"/>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矢印コネクタ 68">
            <a:extLst>
              <a:ext uri="{FF2B5EF4-FFF2-40B4-BE49-F238E27FC236}">
                <a16:creationId xmlns:a16="http://schemas.microsoft.com/office/drawing/2014/main" id="{5731FE0B-86B8-456B-AB7D-19CFF537E09D}"/>
              </a:ext>
            </a:extLst>
          </p:cNvPr>
          <p:cNvCxnSpPr>
            <a:cxnSpLocks/>
          </p:cNvCxnSpPr>
          <p:nvPr/>
        </p:nvCxnSpPr>
        <p:spPr>
          <a:xfrm flipH="1" flipV="1">
            <a:off x="5507674" y="3910820"/>
            <a:ext cx="269064" cy="117002"/>
          </a:xfrm>
          <a:prstGeom prst="straightConnector1">
            <a:avLst/>
          </a:prstGeom>
          <a:ln w="12700">
            <a:solidFill>
              <a:srgbClr val="5F86CD"/>
            </a:solidFill>
            <a:tailEnd type="triangle"/>
          </a:ln>
        </p:spPr>
        <p:style>
          <a:lnRef idx="1">
            <a:schemeClr val="accent1"/>
          </a:lnRef>
          <a:fillRef idx="0">
            <a:schemeClr val="accent1"/>
          </a:fillRef>
          <a:effectRef idx="0">
            <a:schemeClr val="accent1"/>
          </a:effectRef>
          <a:fontRef idx="minor">
            <a:schemeClr val="tx1"/>
          </a:fontRef>
        </p:style>
      </p:cxnSp>
      <p:sp>
        <p:nvSpPr>
          <p:cNvPr id="71" name="テキスト ボックス 70">
            <a:extLst>
              <a:ext uri="{FF2B5EF4-FFF2-40B4-BE49-F238E27FC236}">
                <a16:creationId xmlns:a16="http://schemas.microsoft.com/office/drawing/2014/main" id="{979756EA-804E-4CD6-A2EA-4F60C97113FC}"/>
              </a:ext>
            </a:extLst>
          </p:cNvPr>
          <p:cNvSpPr txBox="1"/>
          <p:nvPr/>
        </p:nvSpPr>
        <p:spPr>
          <a:xfrm>
            <a:off x="13317949" y="6250229"/>
            <a:ext cx="1054073" cy="881588"/>
          </a:xfrm>
          <a:prstGeom prst="rect">
            <a:avLst/>
          </a:prstGeom>
          <a:noFill/>
          <a:ln>
            <a:noFill/>
          </a:ln>
        </p:spPr>
        <p:txBody>
          <a:bodyPr wrap="square" rtlCol="0">
            <a:spAutoFit/>
          </a:bodyPr>
          <a:lstStyle/>
          <a:p>
            <a:r>
              <a:rPr lang="ja-JP" altLang="en-US" sz="1243" dirty="0">
                <a:latin typeface="ＭＳ Ｐゴシック" panose="020B0600070205080204" pitchFamily="50" charset="-128"/>
                <a:ea typeface="ＭＳ Ｐゴシック" panose="020B0600070205080204" pitchFamily="50" charset="-128"/>
              </a:rPr>
              <a:t>５</a:t>
            </a:r>
            <a:r>
              <a:rPr lang="en-US" altLang="ja-JP" sz="1243" dirty="0">
                <a:latin typeface="ＭＳ Ｐゴシック" panose="020B0600070205080204" pitchFamily="50" charset="-128"/>
                <a:ea typeface="ＭＳ Ｐゴシック" panose="020B0600070205080204" pitchFamily="50" charset="-128"/>
              </a:rPr>
              <a:t>:</a:t>
            </a:r>
            <a:r>
              <a:rPr lang="ja-JP" altLang="en-US" sz="1243" dirty="0">
                <a:latin typeface="ＭＳ Ｐゴシック" panose="020B0600070205080204" pitchFamily="50" charset="-128"/>
                <a:ea typeface="ＭＳ Ｐゴシック" panose="020B0600070205080204" pitchFamily="50" charset="-128"/>
              </a:rPr>
              <a:t> </a:t>
            </a:r>
            <a:r>
              <a:rPr lang="en-US" altLang="ja-JP" sz="1243" dirty="0">
                <a:latin typeface="ＭＳ Ｐゴシック" panose="020B0600070205080204" pitchFamily="50" charset="-128"/>
                <a:ea typeface="ＭＳ Ｐゴシック" panose="020B0600070205080204" pitchFamily="50" charset="-128"/>
              </a:rPr>
              <a:t>5</a:t>
            </a:r>
            <a:r>
              <a:rPr lang="ja-JP" altLang="en-US" sz="1243" dirty="0">
                <a:latin typeface="ＭＳ Ｐゴシック" panose="020B0600070205080204" pitchFamily="50" charset="-128"/>
                <a:ea typeface="ＭＳ Ｐゴシック" panose="020B0600070205080204" pitchFamily="50" charset="-128"/>
              </a:rPr>
              <a:t>か月後</a:t>
            </a:r>
            <a:endParaRPr lang="en-US" altLang="ja-JP" sz="1243" dirty="0">
              <a:latin typeface="ＭＳ Ｐゴシック" panose="020B0600070205080204" pitchFamily="50" charset="-128"/>
              <a:ea typeface="ＭＳ Ｐゴシック" panose="020B0600070205080204" pitchFamily="50" charset="-128"/>
            </a:endParaRPr>
          </a:p>
          <a:p>
            <a:r>
              <a:rPr lang="ja-JP" altLang="en-US" sz="1243" dirty="0">
                <a:latin typeface="ＭＳ Ｐゴシック" panose="020B0600070205080204" pitchFamily="50" charset="-128"/>
                <a:ea typeface="ＭＳ Ｐゴシック" panose="020B0600070205080204" pitchFamily="50" charset="-128"/>
              </a:rPr>
              <a:t>６</a:t>
            </a:r>
            <a:r>
              <a:rPr lang="en-US" altLang="ja-JP" sz="1243" dirty="0">
                <a:latin typeface="ＭＳ Ｐゴシック" panose="020B0600070205080204" pitchFamily="50" charset="-128"/>
                <a:ea typeface="ＭＳ Ｐゴシック" panose="020B0600070205080204" pitchFamily="50" charset="-128"/>
              </a:rPr>
              <a:t>:</a:t>
            </a:r>
            <a:r>
              <a:rPr lang="ja-JP" altLang="en-US" sz="1243" dirty="0">
                <a:latin typeface="ＭＳ Ｐゴシック" panose="020B0600070205080204" pitchFamily="50" charset="-128"/>
                <a:ea typeface="ＭＳ Ｐゴシック" panose="020B0600070205080204" pitchFamily="50" charset="-128"/>
              </a:rPr>
              <a:t> </a:t>
            </a:r>
            <a:r>
              <a:rPr lang="en-US" altLang="ja-JP" sz="1243" dirty="0">
                <a:latin typeface="ＭＳ Ｐゴシック" panose="020B0600070205080204" pitchFamily="50" charset="-128"/>
                <a:ea typeface="ＭＳ Ｐゴシック" panose="020B0600070205080204" pitchFamily="50" charset="-128"/>
              </a:rPr>
              <a:t>6</a:t>
            </a:r>
            <a:r>
              <a:rPr lang="ja-JP" altLang="en-US" sz="1243" dirty="0">
                <a:latin typeface="ＭＳ Ｐゴシック" panose="020B0600070205080204" pitchFamily="50" charset="-128"/>
                <a:ea typeface="ＭＳ Ｐゴシック" panose="020B0600070205080204" pitchFamily="50" charset="-128"/>
              </a:rPr>
              <a:t>か月後</a:t>
            </a:r>
            <a:endParaRPr lang="en-US" altLang="ja-JP" sz="1243" dirty="0">
              <a:latin typeface="ＭＳ Ｐゴシック" panose="020B0600070205080204" pitchFamily="50" charset="-128"/>
              <a:ea typeface="ＭＳ Ｐゴシック" panose="020B0600070205080204" pitchFamily="50" charset="-128"/>
            </a:endParaRPr>
          </a:p>
          <a:p>
            <a:r>
              <a:rPr lang="ja-JP" altLang="en-US" sz="1243" dirty="0">
                <a:latin typeface="ＭＳ Ｐゴシック" panose="020B0600070205080204" pitchFamily="50" charset="-128"/>
                <a:ea typeface="ＭＳ Ｐゴシック" panose="020B0600070205080204" pitchFamily="50" charset="-128"/>
              </a:rPr>
              <a:t>７</a:t>
            </a:r>
            <a:r>
              <a:rPr lang="en-US" altLang="ja-JP" sz="1243" dirty="0">
                <a:latin typeface="ＭＳ Ｐゴシック" panose="020B0600070205080204" pitchFamily="50" charset="-128"/>
                <a:ea typeface="ＭＳ Ｐゴシック" panose="020B0600070205080204" pitchFamily="50" charset="-128"/>
              </a:rPr>
              <a:t>:</a:t>
            </a:r>
            <a:r>
              <a:rPr lang="ja-JP" altLang="en-US" sz="1243" dirty="0">
                <a:latin typeface="ＭＳ Ｐゴシック" panose="020B0600070205080204" pitchFamily="50" charset="-128"/>
                <a:ea typeface="ＭＳ Ｐゴシック" panose="020B0600070205080204" pitchFamily="50" charset="-128"/>
              </a:rPr>
              <a:t> </a:t>
            </a:r>
            <a:r>
              <a:rPr lang="en-US" altLang="ja-JP" sz="1243" dirty="0">
                <a:latin typeface="ＭＳ Ｐゴシック" panose="020B0600070205080204" pitchFamily="50" charset="-128"/>
                <a:ea typeface="ＭＳ Ｐゴシック" panose="020B0600070205080204" pitchFamily="50" charset="-128"/>
              </a:rPr>
              <a:t>9</a:t>
            </a:r>
            <a:r>
              <a:rPr lang="ja-JP" altLang="en-US" sz="1243" dirty="0">
                <a:latin typeface="ＭＳ Ｐゴシック" panose="020B0600070205080204" pitchFamily="50" charset="-128"/>
                <a:ea typeface="ＭＳ Ｐゴシック" panose="020B0600070205080204" pitchFamily="50" charset="-128"/>
              </a:rPr>
              <a:t>か月後</a:t>
            </a:r>
            <a:endParaRPr lang="en-US" altLang="ja-JP" sz="1243" dirty="0">
              <a:latin typeface="ＭＳ Ｐゴシック" panose="020B0600070205080204" pitchFamily="50" charset="-128"/>
              <a:ea typeface="ＭＳ Ｐゴシック" panose="020B0600070205080204" pitchFamily="50" charset="-128"/>
            </a:endParaRPr>
          </a:p>
          <a:p>
            <a:r>
              <a:rPr lang="ja-JP" altLang="en-US" sz="1240" dirty="0">
                <a:latin typeface="ＭＳ Ｐゴシック" panose="020B0600070205080204" pitchFamily="50" charset="-128"/>
                <a:ea typeface="ＭＳ Ｐゴシック" panose="020B0600070205080204" pitchFamily="50" charset="-128"/>
              </a:rPr>
              <a:t>８</a:t>
            </a:r>
            <a:r>
              <a:rPr lang="en-US" altLang="ja-JP" sz="1240" dirty="0">
                <a:latin typeface="ＭＳ Ｐゴシック" panose="020B0600070205080204" pitchFamily="50" charset="-128"/>
                <a:ea typeface="ＭＳ Ｐゴシック" panose="020B0600070205080204" pitchFamily="50" charset="-128"/>
              </a:rPr>
              <a:t>:</a:t>
            </a:r>
            <a:r>
              <a:rPr lang="ja-JP" altLang="en-US" sz="1240" dirty="0">
                <a:latin typeface="ＭＳ Ｐゴシック" panose="020B0600070205080204" pitchFamily="50" charset="-128"/>
                <a:ea typeface="ＭＳ Ｐゴシック" panose="020B0600070205080204" pitchFamily="50" charset="-128"/>
              </a:rPr>
              <a:t>１２か月後</a:t>
            </a:r>
            <a:endParaRPr lang="en-US" altLang="ja-JP" sz="1240" dirty="0">
              <a:latin typeface="ＭＳ Ｐゴシック" panose="020B0600070205080204" pitchFamily="50" charset="-128"/>
              <a:ea typeface="ＭＳ Ｐゴシック" panose="020B0600070205080204" pitchFamily="50" charset="-128"/>
            </a:endParaRPr>
          </a:p>
        </p:txBody>
      </p:sp>
      <p:sp>
        <p:nvSpPr>
          <p:cNvPr id="2" name="四角形: 角を丸くする 1">
            <a:extLst>
              <a:ext uri="{FF2B5EF4-FFF2-40B4-BE49-F238E27FC236}">
                <a16:creationId xmlns:a16="http://schemas.microsoft.com/office/drawing/2014/main" id="{2DBAFC30-FBD8-471D-A7E9-97CD1C04E4EF}"/>
              </a:ext>
            </a:extLst>
          </p:cNvPr>
          <p:cNvSpPr/>
          <p:nvPr/>
        </p:nvSpPr>
        <p:spPr>
          <a:xfrm>
            <a:off x="12233415" y="6163525"/>
            <a:ext cx="2126327" cy="1220047"/>
          </a:xfrm>
          <a:prstGeom prst="roundRect">
            <a:avLst>
              <a:gd name="adj" fmla="val 4263"/>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a:p>
        </p:txBody>
      </p:sp>
      <p:sp>
        <p:nvSpPr>
          <p:cNvPr id="72" name="テキスト ボックス 71">
            <a:extLst>
              <a:ext uri="{FF2B5EF4-FFF2-40B4-BE49-F238E27FC236}">
                <a16:creationId xmlns:a16="http://schemas.microsoft.com/office/drawing/2014/main" id="{B8CC2ABD-38D0-47D2-8FA2-357C8B0BBD89}"/>
              </a:ext>
            </a:extLst>
          </p:cNvPr>
          <p:cNvSpPr txBox="1"/>
          <p:nvPr/>
        </p:nvSpPr>
        <p:spPr>
          <a:xfrm>
            <a:off x="12458487" y="6046898"/>
            <a:ext cx="1656049" cy="247751"/>
          </a:xfrm>
          <a:prstGeom prst="rect">
            <a:avLst/>
          </a:prstGeom>
          <a:solidFill>
            <a:schemeClr val="bg1"/>
          </a:solidFill>
          <a:ln>
            <a:noFill/>
          </a:ln>
        </p:spPr>
        <p:txBody>
          <a:bodyPr wrap="square" lIns="27967" tIns="27967" rIns="27967" bIns="27967" rtlCol="0">
            <a:spAutoFit/>
          </a:bodyPr>
          <a:lstStyle/>
          <a:p>
            <a:pPr algn="ctr"/>
            <a:r>
              <a:rPr lang="en-US" altLang="ja-JP" sz="1243" dirty="0">
                <a:latin typeface="ＭＳ Ｐゴシック" panose="020B0600070205080204" pitchFamily="50" charset="-128"/>
                <a:ea typeface="ＭＳ Ｐゴシック" panose="020B0600070205080204" pitchFamily="50" charset="-128"/>
              </a:rPr>
              <a:t>【</a:t>
            </a:r>
            <a:r>
              <a:rPr lang="ja-JP" altLang="en-US" sz="1243" dirty="0">
                <a:latin typeface="ＭＳ Ｐゴシック" panose="020B0600070205080204" pitchFamily="50" charset="-128"/>
                <a:ea typeface="ＭＳ Ｐゴシック" panose="020B0600070205080204" pitchFamily="50" charset="-128"/>
              </a:rPr>
              <a:t>底泥採取地点　凡例</a:t>
            </a:r>
            <a:r>
              <a:rPr lang="en-US" altLang="ja-JP" sz="1243" dirty="0">
                <a:latin typeface="ＭＳ Ｐゴシック" panose="020B0600070205080204" pitchFamily="50" charset="-128"/>
                <a:ea typeface="ＭＳ Ｐゴシック" panose="020B0600070205080204" pitchFamily="50" charset="-128"/>
              </a:rPr>
              <a:t>】</a:t>
            </a:r>
            <a:endParaRPr lang="en-US" altLang="ja-JP" sz="1398" dirty="0">
              <a:latin typeface="ＭＳ Ｐゴシック" panose="020B0600070205080204" pitchFamily="50" charset="-128"/>
              <a:ea typeface="ＭＳ Ｐゴシック" panose="020B0600070205080204" pitchFamily="50" charset="-128"/>
            </a:endParaRPr>
          </a:p>
        </p:txBody>
      </p:sp>
      <p:sp>
        <p:nvSpPr>
          <p:cNvPr id="74" name="テキスト ボックス 73">
            <a:extLst>
              <a:ext uri="{FF2B5EF4-FFF2-40B4-BE49-F238E27FC236}">
                <a16:creationId xmlns:a16="http://schemas.microsoft.com/office/drawing/2014/main" id="{8F2AB9E0-8CE2-450F-A133-36EB0C1B0DDF}"/>
              </a:ext>
            </a:extLst>
          </p:cNvPr>
          <p:cNvSpPr txBox="1"/>
          <p:nvPr/>
        </p:nvSpPr>
        <p:spPr>
          <a:xfrm>
            <a:off x="7283653" y="5564340"/>
            <a:ext cx="7144831" cy="273152"/>
          </a:xfrm>
          <a:prstGeom prst="rect">
            <a:avLst/>
          </a:prstGeom>
          <a:noFill/>
        </p:spPr>
        <p:txBody>
          <a:bodyPr wrap="square">
            <a:spAutoFit/>
          </a:bodyPr>
          <a:lstStyle/>
          <a:p>
            <a:pPr>
              <a:lnSpc>
                <a:spcPts val="1554"/>
              </a:lnSpc>
            </a:pPr>
            <a:r>
              <a:rPr lang="ja-JP" altLang="en-US" sz="1243" kern="100" dirty="0">
                <a:latin typeface="ＭＳ Ｐゴシック" panose="020B0600070205080204" pitchFamily="50" charset="-128"/>
                <a:ea typeface="ＭＳ Ｐゴシック" panose="020B0600070205080204" pitchFamily="50" charset="-128"/>
                <a:cs typeface="Times New Roman" panose="02020603050405020304" pitchFamily="18" charset="0"/>
              </a:rPr>
              <a:t>セルの色</a:t>
            </a:r>
            <a:r>
              <a:rPr lang="en-US" altLang="ja-JP" sz="1243" kern="100" dirty="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1243" kern="100" dirty="0">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en-US" sz="1243" kern="100" dirty="0">
                <a:solidFill>
                  <a:srgbClr val="CCECFF"/>
                </a:solidFill>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en-US" sz="1243" kern="100" dirty="0">
                <a:latin typeface="ＭＳ Ｐゴシック" panose="020B0600070205080204" pitchFamily="50" charset="-128"/>
                <a:ea typeface="ＭＳ Ｐゴシック" panose="020B0600070205080204" pitchFamily="50" charset="-128"/>
                <a:cs typeface="Times New Roman" panose="02020603050405020304" pitchFamily="18" charset="0"/>
              </a:rPr>
              <a:t>基準より少ない　</a:t>
            </a:r>
            <a:r>
              <a:rPr lang="ja-JP" altLang="en-US" sz="1243" kern="100" dirty="0">
                <a:solidFill>
                  <a:srgbClr val="CCFFCC"/>
                </a:solidFill>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1243" kern="100" dirty="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1243" kern="100" dirty="0">
                <a:latin typeface="ＭＳ Ｐゴシック" panose="020B0600070205080204" pitchFamily="50" charset="-128"/>
                <a:ea typeface="ＭＳ Ｐゴシック" panose="020B0600070205080204" pitchFamily="50" charset="-128"/>
                <a:cs typeface="Times New Roman" panose="02020603050405020304" pitchFamily="18" charset="0"/>
              </a:rPr>
              <a:t>基準と同じ　</a:t>
            </a:r>
            <a:r>
              <a:rPr lang="ja-JP" altLang="en-US" sz="1243" kern="100" dirty="0">
                <a:solidFill>
                  <a:srgbClr val="FFCCFF"/>
                </a:solidFill>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1243" kern="100" dirty="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1243" kern="100" dirty="0">
                <a:latin typeface="ＭＳ Ｐゴシック" panose="020B0600070205080204" pitchFamily="50" charset="-128"/>
                <a:ea typeface="ＭＳ Ｐゴシック" panose="020B0600070205080204" pitchFamily="50" charset="-128"/>
                <a:cs typeface="Times New Roman" panose="02020603050405020304" pitchFamily="18" charset="0"/>
              </a:rPr>
              <a:t>基準より多い　</a:t>
            </a:r>
            <a:endParaRPr lang="ja-JP" altLang="ja-JP" sz="1243"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9" name="Rectangle 5">
            <a:extLst>
              <a:ext uri="{FF2B5EF4-FFF2-40B4-BE49-F238E27FC236}">
                <a16:creationId xmlns:a16="http://schemas.microsoft.com/office/drawing/2014/main" id="{AB299723-82E0-4CCA-BDB1-D7D83F67AE3B}"/>
              </a:ext>
            </a:extLst>
          </p:cNvPr>
          <p:cNvSpPr>
            <a:spLocks noChangeArrowheads="1"/>
          </p:cNvSpPr>
          <p:nvPr/>
        </p:nvSpPr>
        <p:spPr bwMode="auto">
          <a:xfrm>
            <a:off x="2826461" y="9315989"/>
            <a:ext cx="1192634" cy="239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420703"/>
            <a:r>
              <a:rPr kumimoji="0" lang="ja-JP" altLang="ja-JP" sz="1554" dirty="0">
                <a:solidFill>
                  <a:srgbClr val="000000"/>
                </a:solidFill>
                <a:latin typeface="ＭＳ Ｐゴシック" panose="020B0600070205080204" pitchFamily="50" charset="-128"/>
                <a:ea typeface="ＭＳ Ｐゴシック" panose="020B0600070205080204" pitchFamily="50" charset="-128"/>
              </a:rPr>
              <a:t>水質測定地点</a:t>
            </a:r>
            <a:endParaRPr kumimoji="0" lang="ja-JP" altLang="ja-JP" sz="4504" dirty="0"/>
          </a:p>
        </p:txBody>
      </p:sp>
      <p:cxnSp>
        <p:nvCxnSpPr>
          <p:cNvPr id="15" name="直線コネクタ 14">
            <a:extLst>
              <a:ext uri="{FF2B5EF4-FFF2-40B4-BE49-F238E27FC236}">
                <a16:creationId xmlns:a16="http://schemas.microsoft.com/office/drawing/2014/main" id="{74436A7B-D2FB-442C-9A1A-0A668CF44581}"/>
              </a:ext>
            </a:extLst>
          </p:cNvPr>
          <p:cNvCxnSpPr/>
          <p:nvPr/>
        </p:nvCxnSpPr>
        <p:spPr>
          <a:xfrm flipH="1">
            <a:off x="3866610" y="9165638"/>
            <a:ext cx="131826" cy="138418"/>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 name="正方形/長方形 3">
            <a:extLst>
              <a:ext uri="{FF2B5EF4-FFF2-40B4-BE49-F238E27FC236}">
                <a16:creationId xmlns:a16="http://schemas.microsoft.com/office/drawing/2014/main" id="{538F3A3B-54DD-467E-B9CD-9A55C51EF1F5}"/>
              </a:ext>
            </a:extLst>
          </p:cNvPr>
          <p:cNvSpPr/>
          <p:nvPr/>
        </p:nvSpPr>
        <p:spPr>
          <a:xfrm>
            <a:off x="8318220" y="4132390"/>
            <a:ext cx="6120224" cy="272633"/>
          </a:xfrm>
          <a:prstGeom prst="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a:p>
        </p:txBody>
      </p:sp>
      <p:sp>
        <p:nvSpPr>
          <p:cNvPr id="73" name="テキスト ボックス 72">
            <a:extLst>
              <a:ext uri="{FF2B5EF4-FFF2-40B4-BE49-F238E27FC236}">
                <a16:creationId xmlns:a16="http://schemas.microsoft.com/office/drawing/2014/main" id="{BEDEFD87-5CA4-4B5B-8F08-BBA92DD07D48}"/>
              </a:ext>
            </a:extLst>
          </p:cNvPr>
          <p:cNvSpPr txBox="1"/>
          <p:nvPr/>
        </p:nvSpPr>
        <p:spPr>
          <a:xfrm>
            <a:off x="8622415" y="9470665"/>
            <a:ext cx="4147185" cy="382541"/>
          </a:xfrm>
          <a:prstGeom prst="rect">
            <a:avLst/>
          </a:prstGeom>
          <a:solidFill>
            <a:schemeClr val="bg1"/>
          </a:solidFill>
          <a:ln>
            <a:noFill/>
          </a:ln>
        </p:spPr>
        <p:txBody>
          <a:bodyPr wrap="square" tIns="0" bIns="0" rtlCol="0">
            <a:spAutoFit/>
          </a:bodyPr>
          <a:lstStyle/>
          <a:p>
            <a:pPr marL="266382" indent="-266382">
              <a:buFont typeface="Wingdings" panose="05000000000000000000" pitchFamily="2" charset="2"/>
              <a:buChar char="Ø"/>
            </a:pPr>
            <a:r>
              <a:rPr lang="ja-JP" altLang="en-US" sz="1243" dirty="0">
                <a:latin typeface="ＭＳ Ｐゴシック" panose="020B0600070205080204" pitchFamily="50" charset="-128"/>
                <a:ea typeface="ＭＳ Ｐゴシック" panose="020B0600070205080204" pitchFamily="50" charset="-128"/>
              </a:rPr>
              <a:t>同じ高さになるように打ち込む</a:t>
            </a:r>
            <a:endParaRPr lang="en-US" altLang="ja-JP" sz="1243" dirty="0">
              <a:latin typeface="ＭＳ Ｐゴシック" panose="020B0600070205080204" pitchFamily="50" charset="-128"/>
              <a:ea typeface="ＭＳ Ｐゴシック" panose="020B0600070205080204" pitchFamily="50" charset="-128"/>
            </a:endParaRPr>
          </a:p>
          <a:p>
            <a:pPr marL="266382" indent="-266382">
              <a:buFont typeface="Wingdings" panose="05000000000000000000" pitchFamily="2" charset="2"/>
              <a:buChar char="Ø"/>
            </a:pPr>
            <a:r>
              <a:rPr lang="ja-JP" altLang="en-US" sz="1243" dirty="0">
                <a:latin typeface="ＭＳ Ｐゴシック" panose="020B0600070205080204" pitchFamily="50" charset="-128"/>
                <a:ea typeface="ＭＳ Ｐゴシック" panose="020B0600070205080204" pitchFamily="50" charset="-128"/>
              </a:rPr>
              <a:t>対照区の</a:t>
            </a:r>
            <a:r>
              <a:rPr lang="en-US" altLang="ja-JP" sz="1243" dirty="0">
                <a:latin typeface="ＭＳ Ｐゴシック" panose="020B0600070205080204" pitchFamily="50" charset="-128"/>
                <a:ea typeface="ＭＳ Ｐゴシック" panose="020B0600070205080204" pitchFamily="50" charset="-128"/>
              </a:rPr>
              <a:t>P6</a:t>
            </a:r>
            <a:r>
              <a:rPr lang="ja-JP" altLang="en-US" sz="1243" dirty="0">
                <a:latin typeface="ＭＳ Ｐゴシック" panose="020B0600070205080204" pitchFamily="50" charset="-128"/>
                <a:ea typeface="ＭＳ Ｐゴシック" panose="020B0600070205080204" pitchFamily="50" charset="-128"/>
              </a:rPr>
              <a:t>のペグ頭部にはメモリー式水温計を設置</a:t>
            </a:r>
            <a:endParaRPr lang="en-US" altLang="ja-JP" sz="1243" dirty="0">
              <a:latin typeface="ＭＳ Ｐゴシック" panose="020B0600070205080204" pitchFamily="50" charset="-128"/>
              <a:ea typeface="ＭＳ Ｐゴシック" panose="020B0600070205080204" pitchFamily="50" charset="-128"/>
            </a:endParaRPr>
          </a:p>
        </p:txBody>
      </p:sp>
      <p:sp>
        <p:nvSpPr>
          <p:cNvPr id="75" name="正方形/長方形 74">
            <a:extLst>
              <a:ext uri="{FF2B5EF4-FFF2-40B4-BE49-F238E27FC236}">
                <a16:creationId xmlns:a16="http://schemas.microsoft.com/office/drawing/2014/main" id="{137F13C1-EC15-4443-A597-457D43A83102}"/>
              </a:ext>
            </a:extLst>
          </p:cNvPr>
          <p:cNvSpPr/>
          <p:nvPr/>
        </p:nvSpPr>
        <p:spPr>
          <a:xfrm>
            <a:off x="0" y="0"/>
            <a:ext cx="15119350" cy="615267"/>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sp>
        <p:nvSpPr>
          <p:cNvPr id="66" name="テキスト ボックス 3"/>
          <p:cNvSpPr txBox="1"/>
          <p:nvPr/>
        </p:nvSpPr>
        <p:spPr>
          <a:xfrm>
            <a:off x="0" y="-16013"/>
            <a:ext cx="8166267" cy="63128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２．薬剤散布による底質改善試行実施概要</a:t>
            </a:r>
          </a:p>
        </p:txBody>
      </p:sp>
      <p:sp>
        <p:nvSpPr>
          <p:cNvPr id="77" name="テキスト ボックス 76">
            <a:extLst>
              <a:ext uri="{FF2B5EF4-FFF2-40B4-BE49-F238E27FC236}">
                <a16:creationId xmlns:a16="http://schemas.microsoft.com/office/drawing/2014/main" id="{891E314E-45B0-493E-96BB-21AED41F9D96}"/>
              </a:ext>
            </a:extLst>
          </p:cNvPr>
          <p:cNvSpPr txBox="1"/>
          <p:nvPr/>
        </p:nvSpPr>
        <p:spPr>
          <a:xfrm>
            <a:off x="1574503" y="8511767"/>
            <a:ext cx="969203" cy="276999"/>
          </a:xfrm>
          <a:prstGeom prst="rect">
            <a:avLst/>
          </a:prstGeom>
          <a:solidFill>
            <a:schemeClr val="bg1"/>
          </a:solidFill>
        </p:spPr>
        <p:txBody>
          <a:bodyPr wrap="square" rtlCol="0">
            <a:spAutoFit/>
          </a:bodyPr>
          <a:lstStyle/>
          <a:p>
            <a:pPr algn="ctr"/>
            <a:r>
              <a:rPr lang="ja-JP" altLang="en-US" sz="1200" dirty="0">
                <a:latin typeface="ＭＳ Ｐゴシック" panose="020B0600070205080204" pitchFamily="50" charset="-128"/>
                <a:ea typeface="ＭＳ Ｐゴシック" panose="020B0600070205080204" pitchFamily="50" charset="-128"/>
              </a:rPr>
              <a:t>実験区○</a:t>
            </a:r>
            <a:r>
              <a:rPr lang="en-US" altLang="ja-JP" sz="1200" dirty="0">
                <a:latin typeface="ＭＳ Ｐゴシック" panose="020B0600070205080204" pitchFamily="50" charset="-128"/>
                <a:ea typeface="ＭＳ Ｐゴシック" panose="020B0600070205080204" pitchFamily="50" charset="-128"/>
              </a:rPr>
              <a:t>-2</a:t>
            </a:r>
            <a:endParaRPr lang="ja-JP" altLang="en-US" sz="1100" dirty="0">
              <a:latin typeface="ＭＳ Ｐゴシック" panose="020B0600070205080204" pitchFamily="50" charset="-128"/>
              <a:ea typeface="ＭＳ Ｐゴシック" panose="020B0600070205080204" pitchFamily="50" charset="-128"/>
            </a:endParaRPr>
          </a:p>
        </p:txBody>
      </p:sp>
      <p:sp>
        <p:nvSpPr>
          <p:cNvPr id="86" name="テキスト ボックス 85">
            <a:extLst>
              <a:ext uri="{FF2B5EF4-FFF2-40B4-BE49-F238E27FC236}">
                <a16:creationId xmlns:a16="http://schemas.microsoft.com/office/drawing/2014/main" id="{662A1D3C-9E66-41A8-90AE-CFD89234FB98}"/>
              </a:ext>
            </a:extLst>
          </p:cNvPr>
          <p:cNvSpPr txBox="1"/>
          <p:nvPr/>
        </p:nvSpPr>
        <p:spPr>
          <a:xfrm>
            <a:off x="2989533" y="8511767"/>
            <a:ext cx="969203" cy="276999"/>
          </a:xfrm>
          <a:prstGeom prst="rect">
            <a:avLst/>
          </a:prstGeom>
          <a:solidFill>
            <a:schemeClr val="bg1"/>
          </a:solidFill>
        </p:spPr>
        <p:txBody>
          <a:bodyPr wrap="square" rtlCol="0">
            <a:spAutoFit/>
          </a:bodyPr>
          <a:lstStyle/>
          <a:p>
            <a:pPr algn="ctr"/>
            <a:r>
              <a:rPr lang="ja-JP" altLang="en-US" sz="1200" dirty="0">
                <a:latin typeface="ＭＳ Ｐゴシック" panose="020B0600070205080204" pitchFamily="50" charset="-128"/>
                <a:ea typeface="ＭＳ Ｐゴシック" panose="020B0600070205080204" pitchFamily="50" charset="-128"/>
              </a:rPr>
              <a:t>対照区○</a:t>
            </a:r>
            <a:endParaRPr lang="en-US" altLang="ja-JP" sz="1200" dirty="0">
              <a:latin typeface="ＭＳ Ｐゴシック" panose="020B0600070205080204" pitchFamily="50" charset="-128"/>
              <a:ea typeface="ＭＳ Ｐゴシック" panose="020B0600070205080204" pitchFamily="50" charset="-128"/>
            </a:endParaRPr>
          </a:p>
        </p:txBody>
      </p:sp>
      <p:sp>
        <p:nvSpPr>
          <p:cNvPr id="90" name="テキスト ボックス 89">
            <a:extLst>
              <a:ext uri="{FF2B5EF4-FFF2-40B4-BE49-F238E27FC236}">
                <a16:creationId xmlns:a16="http://schemas.microsoft.com/office/drawing/2014/main" id="{AD88B864-0868-41AF-ABBE-47FC52535602}"/>
              </a:ext>
            </a:extLst>
          </p:cNvPr>
          <p:cNvSpPr txBox="1"/>
          <p:nvPr/>
        </p:nvSpPr>
        <p:spPr>
          <a:xfrm>
            <a:off x="4771148" y="8511767"/>
            <a:ext cx="969203" cy="276999"/>
          </a:xfrm>
          <a:prstGeom prst="rect">
            <a:avLst/>
          </a:prstGeom>
          <a:solidFill>
            <a:schemeClr val="bg1"/>
          </a:solidFill>
        </p:spPr>
        <p:txBody>
          <a:bodyPr wrap="square" rtlCol="0">
            <a:spAutoFit/>
          </a:bodyPr>
          <a:lstStyle/>
          <a:p>
            <a:pPr algn="ctr"/>
            <a:r>
              <a:rPr lang="ja-JP" altLang="en-US" sz="1200" dirty="0">
                <a:latin typeface="ＭＳ Ｐゴシック" panose="020B0600070205080204" pitchFamily="50" charset="-128"/>
                <a:ea typeface="ＭＳ Ｐゴシック" panose="020B0600070205080204" pitchFamily="50" charset="-128"/>
              </a:rPr>
              <a:t>実験区○</a:t>
            </a:r>
            <a:r>
              <a:rPr lang="en-US" altLang="ja-JP" sz="1200" dirty="0">
                <a:latin typeface="ＭＳ Ｐゴシック" panose="020B0600070205080204" pitchFamily="50" charset="-128"/>
                <a:ea typeface="ＭＳ Ｐゴシック" panose="020B0600070205080204" pitchFamily="50" charset="-128"/>
              </a:rPr>
              <a:t>-1</a:t>
            </a:r>
            <a:endParaRPr lang="ja-JP" altLang="en-US" sz="1100" dirty="0">
              <a:latin typeface="ＭＳ Ｐゴシック" panose="020B0600070205080204" pitchFamily="50" charset="-128"/>
              <a:ea typeface="ＭＳ Ｐゴシック" panose="020B0600070205080204" pitchFamily="50" charset="-128"/>
            </a:endParaRPr>
          </a:p>
        </p:txBody>
      </p:sp>
      <p:sp>
        <p:nvSpPr>
          <p:cNvPr id="91" name="テキスト ボックス 90">
            <a:extLst>
              <a:ext uri="{FF2B5EF4-FFF2-40B4-BE49-F238E27FC236}">
                <a16:creationId xmlns:a16="http://schemas.microsoft.com/office/drawing/2014/main" id="{B099458E-DC35-4AE6-B4D6-0D85E4D7A602}"/>
              </a:ext>
            </a:extLst>
          </p:cNvPr>
          <p:cNvSpPr txBox="1"/>
          <p:nvPr/>
        </p:nvSpPr>
        <p:spPr>
          <a:xfrm>
            <a:off x="5399136" y="9369377"/>
            <a:ext cx="1192634" cy="230832"/>
          </a:xfrm>
          <a:prstGeom prst="rect">
            <a:avLst/>
          </a:prstGeom>
          <a:noFill/>
        </p:spPr>
        <p:txBody>
          <a:bodyPr wrap="square" rtlCol="0">
            <a:spAutoFit/>
          </a:bodyPr>
          <a:lstStyle/>
          <a:p>
            <a:pPr algn="ctr"/>
            <a:r>
              <a:rPr lang="ja-JP" altLang="en-US" sz="900" dirty="0">
                <a:latin typeface="ＭＳ Ｐゴシック" panose="020B0600070205080204" pitchFamily="50" charset="-128"/>
                <a:ea typeface="ＭＳ Ｐゴシック" panose="020B0600070205080204" pitchFamily="50" charset="-128"/>
              </a:rPr>
              <a:t>○：エリア番号</a:t>
            </a:r>
            <a:endParaRPr lang="ja-JP" altLang="en-US" sz="800" dirty="0">
              <a:latin typeface="ＭＳ Ｐゴシック" panose="020B0600070205080204" pitchFamily="50" charset="-128"/>
              <a:ea typeface="ＭＳ Ｐゴシック" panose="020B0600070205080204" pitchFamily="50" charset="-128"/>
            </a:endParaRPr>
          </a:p>
        </p:txBody>
      </p:sp>
      <p:sp>
        <p:nvSpPr>
          <p:cNvPr id="94" name="テキスト ボックス 93">
            <a:extLst>
              <a:ext uri="{FF2B5EF4-FFF2-40B4-BE49-F238E27FC236}">
                <a16:creationId xmlns:a16="http://schemas.microsoft.com/office/drawing/2014/main" id="{7B5CBE62-9BF3-46A0-9D2A-E35996152A9C}"/>
              </a:ext>
            </a:extLst>
          </p:cNvPr>
          <p:cNvSpPr txBox="1"/>
          <p:nvPr/>
        </p:nvSpPr>
        <p:spPr>
          <a:xfrm>
            <a:off x="3773103" y="2046769"/>
            <a:ext cx="650041" cy="184666"/>
          </a:xfrm>
          <a:prstGeom prst="rect">
            <a:avLst/>
          </a:prstGeom>
          <a:noFill/>
        </p:spPr>
        <p:txBody>
          <a:bodyPr wrap="square" rtlCol="0">
            <a:spAutoFit/>
          </a:bodyPr>
          <a:lstStyle/>
          <a:p>
            <a:pPr>
              <a:spcBef>
                <a:spcPts val="621"/>
              </a:spcBef>
            </a:pPr>
            <a:r>
              <a:rPr lang="ja-JP" altLang="en-US" sz="600" dirty="0">
                <a:latin typeface="ＭＳ Ｐゴシック" panose="020B0600070205080204" pitchFamily="50" charset="-128"/>
                <a:ea typeface="ＭＳ Ｐゴシック" panose="020B0600070205080204" pitchFamily="50" charset="-128"/>
              </a:rPr>
              <a:t>まんざいばし</a:t>
            </a:r>
            <a:endParaRPr lang="ja-JP" altLang="en-US" sz="300" dirty="0">
              <a:latin typeface="ＭＳ Ｐゴシック" panose="020B0600070205080204" pitchFamily="50" charset="-128"/>
              <a:ea typeface="ＭＳ Ｐゴシック" panose="020B0600070205080204" pitchFamily="50" charset="-128"/>
            </a:endParaRPr>
          </a:p>
        </p:txBody>
      </p:sp>
      <p:sp>
        <p:nvSpPr>
          <p:cNvPr id="95" name="テキスト ボックス 94">
            <a:extLst>
              <a:ext uri="{FF2B5EF4-FFF2-40B4-BE49-F238E27FC236}">
                <a16:creationId xmlns:a16="http://schemas.microsoft.com/office/drawing/2014/main" id="{A943A655-1FD3-4795-B7F1-C87B31343C57}"/>
              </a:ext>
            </a:extLst>
          </p:cNvPr>
          <p:cNvSpPr txBox="1"/>
          <p:nvPr/>
        </p:nvSpPr>
        <p:spPr>
          <a:xfrm>
            <a:off x="4560626" y="2054060"/>
            <a:ext cx="650041" cy="184666"/>
          </a:xfrm>
          <a:prstGeom prst="rect">
            <a:avLst/>
          </a:prstGeom>
          <a:noFill/>
        </p:spPr>
        <p:txBody>
          <a:bodyPr wrap="square" rtlCol="0">
            <a:spAutoFit/>
          </a:bodyPr>
          <a:lstStyle/>
          <a:p>
            <a:pPr algn="ctr">
              <a:spcBef>
                <a:spcPts val="621"/>
              </a:spcBef>
            </a:pPr>
            <a:r>
              <a:rPr lang="ja-JP" altLang="en-US" sz="600" dirty="0">
                <a:latin typeface="ＭＳ Ｐゴシック" panose="020B0600070205080204" pitchFamily="50" charset="-128"/>
                <a:ea typeface="ＭＳ Ｐゴシック" panose="020B0600070205080204" pitchFamily="50" charset="-128"/>
              </a:rPr>
              <a:t>ちとせばし</a:t>
            </a:r>
            <a:endParaRPr lang="ja-JP" altLang="en-US" sz="300" dirty="0">
              <a:latin typeface="ＭＳ Ｐゴシック" panose="020B0600070205080204" pitchFamily="50" charset="-128"/>
              <a:ea typeface="ＭＳ Ｐゴシック" panose="020B0600070205080204" pitchFamily="50" charset="-128"/>
            </a:endParaRPr>
          </a:p>
        </p:txBody>
      </p:sp>
      <p:sp>
        <p:nvSpPr>
          <p:cNvPr id="97" name="テキスト ボックス 96">
            <a:extLst>
              <a:ext uri="{FF2B5EF4-FFF2-40B4-BE49-F238E27FC236}">
                <a16:creationId xmlns:a16="http://schemas.microsoft.com/office/drawing/2014/main" id="{3CB5844C-22A4-462F-BFC2-6DF5C06D0097}"/>
              </a:ext>
            </a:extLst>
          </p:cNvPr>
          <p:cNvSpPr txBox="1"/>
          <p:nvPr/>
        </p:nvSpPr>
        <p:spPr>
          <a:xfrm>
            <a:off x="5323694" y="2049467"/>
            <a:ext cx="924926" cy="184666"/>
          </a:xfrm>
          <a:prstGeom prst="rect">
            <a:avLst/>
          </a:prstGeom>
          <a:noFill/>
        </p:spPr>
        <p:txBody>
          <a:bodyPr wrap="square" rtlCol="0">
            <a:spAutoFit/>
          </a:bodyPr>
          <a:lstStyle/>
          <a:p>
            <a:pPr>
              <a:spcBef>
                <a:spcPts val="621"/>
              </a:spcBef>
            </a:pPr>
            <a:r>
              <a:rPr lang="ja-JP" altLang="en-US" sz="600" dirty="0">
                <a:latin typeface="ＭＳ Ｐゴシック" panose="020B0600070205080204" pitchFamily="50" charset="-128"/>
                <a:ea typeface="ＭＳ Ｐゴシック" panose="020B0600070205080204" pitchFamily="50" charset="-128"/>
              </a:rPr>
              <a:t>みなみべんてんばし</a:t>
            </a:r>
            <a:endParaRPr lang="ja-JP" altLang="en-US" sz="300" dirty="0">
              <a:latin typeface="ＭＳ Ｐゴシック" panose="020B0600070205080204" pitchFamily="50" charset="-128"/>
              <a:ea typeface="ＭＳ Ｐゴシック" panose="020B0600070205080204" pitchFamily="50" charset="-128"/>
            </a:endParaRPr>
          </a:p>
        </p:txBody>
      </p:sp>
      <p:sp>
        <p:nvSpPr>
          <p:cNvPr id="7" name="円/楕円 6"/>
          <p:cNvSpPr/>
          <p:nvPr/>
        </p:nvSpPr>
        <p:spPr>
          <a:xfrm>
            <a:off x="9691235" y="7506061"/>
            <a:ext cx="244965" cy="2209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50" dirty="0">
                <a:solidFill>
                  <a:schemeClr val="tx1"/>
                </a:solidFill>
                <a:latin typeface="ＭＳ ゴシック" panose="020B0609070205080204" pitchFamily="49" charset="-128"/>
                <a:ea typeface="ＭＳ ゴシック" panose="020B0609070205080204" pitchFamily="49" charset="-128"/>
              </a:rPr>
              <a:t>８</a:t>
            </a:r>
          </a:p>
        </p:txBody>
      </p:sp>
      <p:sp>
        <p:nvSpPr>
          <p:cNvPr id="102" name="円/楕円 101"/>
          <p:cNvSpPr/>
          <p:nvPr/>
        </p:nvSpPr>
        <p:spPr>
          <a:xfrm>
            <a:off x="10392102" y="8212990"/>
            <a:ext cx="244965" cy="2209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50" dirty="0">
                <a:solidFill>
                  <a:schemeClr val="tx1"/>
                </a:solidFill>
              </a:rPr>
              <a:t>８</a:t>
            </a:r>
          </a:p>
        </p:txBody>
      </p:sp>
      <p:sp>
        <p:nvSpPr>
          <p:cNvPr id="103" name="円/楕円 102"/>
          <p:cNvSpPr/>
          <p:nvPr/>
        </p:nvSpPr>
        <p:spPr>
          <a:xfrm>
            <a:off x="11127709" y="7461242"/>
            <a:ext cx="244965" cy="2209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50" dirty="0">
                <a:solidFill>
                  <a:schemeClr val="tx1"/>
                </a:solidFill>
              </a:rPr>
              <a:t>８</a:t>
            </a:r>
          </a:p>
        </p:txBody>
      </p:sp>
      <p:sp>
        <p:nvSpPr>
          <p:cNvPr id="10" name="スライド番号プレースホルダー 9"/>
          <p:cNvSpPr>
            <a:spLocks noGrp="1"/>
          </p:cNvSpPr>
          <p:nvPr>
            <p:ph type="sldNum" sz="quarter" idx="12"/>
          </p:nvPr>
        </p:nvSpPr>
        <p:spPr/>
        <p:txBody>
          <a:bodyPr/>
          <a:lstStyle/>
          <a:p>
            <a:fld id="{F7809CC4-BC24-49F4-821D-E9970E7A63E4}" type="slidenum">
              <a:rPr kumimoji="1" lang="ja-JP" altLang="en-US" smtClean="0"/>
              <a:pPr/>
              <a:t>2</a:t>
            </a:fld>
            <a:endParaRPr kumimoji="1" lang="ja-JP" altLang="en-US" dirty="0"/>
          </a:p>
        </p:txBody>
      </p:sp>
    </p:spTree>
    <p:extLst>
      <p:ext uri="{BB962C8B-B14F-4D97-AF65-F5344CB8AC3E}">
        <p14:creationId xmlns:p14="http://schemas.microsoft.com/office/powerpoint/2010/main" val="22567086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グループ化 99"/>
          <p:cNvGrpSpPr/>
          <p:nvPr/>
        </p:nvGrpSpPr>
        <p:grpSpPr>
          <a:xfrm>
            <a:off x="200492" y="8881758"/>
            <a:ext cx="7440919" cy="1247406"/>
            <a:chOff x="7831015" y="7231925"/>
            <a:chExt cx="9199542" cy="1542224"/>
          </a:xfrm>
        </p:grpSpPr>
        <p:grpSp>
          <p:nvGrpSpPr>
            <p:cNvPr id="101" name="グループ化 100"/>
            <p:cNvGrpSpPr/>
            <p:nvPr/>
          </p:nvGrpSpPr>
          <p:grpSpPr>
            <a:xfrm>
              <a:off x="7831015" y="7231925"/>
              <a:ext cx="2278618" cy="1542224"/>
              <a:chOff x="-2" y="0"/>
              <a:chExt cx="2687903" cy="1819275"/>
            </a:xfrm>
          </p:grpSpPr>
          <p:pic>
            <p:nvPicPr>
              <p:cNvPr id="122" name="図 12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3" y="0"/>
                <a:ext cx="2687848" cy="1511935"/>
              </a:xfrm>
              <a:prstGeom prst="rect">
                <a:avLst/>
              </a:prstGeom>
            </p:spPr>
          </p:pic>
          <p:sp>
            <p:nvSpPr>
              <p:cNvPr id="123" name="テキスト ボックス 32"/>
              <p:cNvSpPr txBox="1"/>
              <p:nvPr/>
            </p:nvSpPr>
            <p:spPr>
              <a:xfrm>
                <a:off x="47625" y="1485900"/>
                <a:ext cx="2600326" cy="333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sz="1000" kern="100" dirty="0">
                    <a:effectLst/>
                    <a:latin typeface="Century" panose="02040604050505020304" pitchFamily="18" charset="0"/>
                    <a:ea typeface="ＭＳ ゴシック" panose="020B0609070205080204" pitchFamily="49" charset="-128"/>
                    <a:cs typeface="Times New Roman" panose="02020603050405020304" pitchFamily="18" charset="0"/>
                  </a:rPr>
                  <a:t>画像①</a:t>
                </a:r>
                <a:r>
                  <a:rPr lang="ja-JP" sz="1000" kern="100" dirty="0">
                    <a:effectLst/>
                    <a:latin typeface="Century" panose="02040604050505020304" pitchFamily="18" charset="0"/>
                    <a:ea typeface="ＭＳ 明朝" panose="02020609040205080304" pitchFamily="17" charset="-128"/>
                    <a:cs typeface="Times New Roman" panose="02020603050405020304" pitchFamily="18" charset="0"/>
                  </a:rPr>
                  <a:t>　大池橋，</a:t>
                </a:r>
                <a:r>
                  <a:rPr lang="en-US" sz="1000" kern="100" dirty="0">
                    <a:effectLst/>
                    <a:latin typeface="Century" panose="02040604050505020304" pitchFamily="18" charset="0"/>
                    <a:ea typeface="ＭＳ 明朝" panose="02020609040205080304" pitchFamily="17" charset="-128"/>
                    <a:cs typeface="Times New Roman" panose="02020603050405020304" pitchFamily="18" charset="0"/>
                  </a:rPr>
                  <a:t>2021/6/26,11:34</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4" name="テキスト ボックス 33"/>
              <p:cNvSpPr txBox="1"/>
              <p:nvPr/>
            </p:nvSpPr>
            <p:spPr>
              <a:xfrm>
                <a:off x="-2" y="109"/>
                <a:ext cx="1321954" cy="224392"/>
              </a:xfrm>
              <a:prstGeom prst="rect">
                <a:avLst/>
              </a:prstGeom>
              <a:solidFill>
                <a:srgbClr val="000000">
                  <a:alpha val="50196"/>
                </a:srgbClr>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被覆率：</a:t>
                </a:r>
                <a:r>
                  <a:rPr lang="en-US"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34</a:t>
                </a: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a:t>
                </a:r>
              </a:p>
            </p:txBody>
          </p:sp>
        </p:grpSp>
        <p:grpSp>
          <p:nvGrpSpPr>
            <p:cNvPr id="102" name="グループ化 101"/>
            <p:cNvGrpSpPr/>
            <p:nvPr/>
          </p:nvGrpSpPr>
          <p:grpSpPr>
            <a:xfrm>
              <a:off x="10133272" y="7231925"/>
              <a:ext cx="2278619" cy="1542224"/>
              <a:chOff x="-93157" y="0"/>
              <a:chExt cx="2687894" cy="1819275"/>
            </a:xfrm>
          </p:grpSpPr>
          <p:pic>
            <p:nvPicPr>
              <p:cNvPr id="119" name="図 118"/>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3093" y="0"/>
                <a:ext cx="2687830" cy="1511935"/>
              </a:xfrm>
              <a:prstGeom prst="rect">
                <a:avLst/>
              </a:prstGeom>
            </p:spPr>
          </p:pic>
          <p:sp>
            <p:nvSpPr>
              <p:cNvPr id="120" name="テキスト ボックス 32"/>
              <p:cNvSpPr txBox="1"/>
              <p:nvPr/>
            </p:nvSpPr>
            <p:spPr>
              <a:xfrm>
                <a:off x="-45530" y="1485900"/>
                <a:ext cx="2600326" cy="333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sz="1000" kern="100">
                    <a:effectLst/>
                    <a:latin typeface="Century" panose="02040604050505020304" pitchFamily="18" charset="0"/>
                    <a:ea typeface="ＭＳ ゴシック" panose="020B0609070205080204" pitchFamily="49" charset="-128"/>
                    <a:cs typeface="Times New Roman" panose="02020603050405020304" pitchFamily="18" charset="0"/>
                  </a:rPr>
                  <a:t>画像②</a:t>
                </a:r>
                <a:r>
                  <a:rPr lang="ja-JP" sz="1000" kern="100">
                    <a:effectLst/>
                    <a:latin typeface="Century" panose="02040604050505020304" pitchFamily="18" charset="0"/>
                    <a:ea typeface="ＭＳ 明朝" panose="02020609040205080304" pitchFamily="17" charset="-128"/>
                    <a:cs typeface="Times New Roman" panose="02020603050405020304" pitchFamily="18" charset="0"/>
                  </a:rPr>
                  <a:t>　万才橋，</a:t>
                </a:r>
                <a:r>
                  <a:rPr lang="en-US" sz="1000" kern="100">
                    <a:effectLst/>
                    <a:latin typeface="Century" panose="02040604050505020304" pitchFamily="18" charset="0"/>
                    <a:ea typeface="ＭＳ 明朝" panose="02020609040205080304" pitchFamily="17" charset="-128"/>
                    <a:cs typeface="Times New Roman" panose="02020603050405020304" pitchFamily="18" charset="0"/>
                  </a:rPr>
                  <a:t>2021/6/26,17:12</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1" name="テキスト ボックス 33"/>
              <p:cNvSpPr txBox="1"/>
              <p:nvPr/>
            </p:nvSpPr>
            <p:spPr>
              <a:xfrm>
                <a:off x="-93157" y="109"/>
                <a:ext cx="1321950" cy="224392"/>
              </a:xfrm>
              <a:prstGeom prst="rect">
                <a:avLst/>
              </a:prstGeom>
              <a:solidFill>
                <a:srgbClr val="000000">
                  <a:alpha val="50196"/>
                </a:srgbClr>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被覆率：</a:t>
                </a:r>
                <a:r>
                  <a:rPr lang="en-US"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71</a:t>
                </a: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a:t>
                </a:r>
              </a:p>
            </p:txBody>
          </p:sp>
        </p:grpSp>
        <p:grpSp>
          <p:nvGrpSpPr>
            <p:cNvPr id="103" name="グループ化 102"/>
            <p:cNvGrpSpPr/>
            <p:nvPr/>
          </p:nvGrpSpPr>
          <p:grpSpPr>
            <a:xfrm>
              <a:off x="12443922" y="7231925"/>
              <a:ext cx="2278618" cy="1542224"/>
              <a:chOff x="-176411" y="0"/>
              <a:chExt cx="2687894" cy="1819275"/>
            </a:xfrm>
          </p:grpSpPr>
          <p:pic>
            <p:nvPicPr>
              <p:cNvPr id="116" name="図 115"/>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76348" y="0"/>
                <a:ext cx="2687831" cy="1511935"/>
              </a:xfrm>
              <a:prstGeom prst="rect">
                <a:avLst/>
              </a:prstGeom>
            </p:spPr>
          </p:pic>
          <p:sp>
            <p:nvSpPr>
              <p:cNvPr id="117" name="テキスト ボックス 32"/>
              <p:cNvSpPr txBox="1"/>
              <p:nvPr/>
            </p:nvSpPr>
            <p:spPr>
              <a:xfrm>
                <a:off x="-128784" y="1485900"/>
                <a:ext cx="2600327" cy="333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sz="1000" kern="100">
                    <a:effectLst/>
                    <a:latin typeface="Century" panose="02040604050505020304" pitchFamily="18" charset="0"/>
                    <a:ea typeface="ＭＳ ゴシック" panose="020B0609070205080204" pitchFamily="49" charset="-128"/>
                    <a:cs typeface="Times New Roman" panose="02020603050405020304" pitchFamily="18" charset="0"/>
                  </a:rPr>
                  <a:t>画像③</a:t>
                </a:r>
                <a:r>
                  <a:rPr lang="ja-JP" sz="1000" kern="100">
                    <a:effectLst/>
                    <a:latin typeface="Century" panose="02040604050505020304" pitchFamily="18" charset="0"/>
                    <a:ea typeface="ＭＳ 明朝" panose="02020609040205080304" pitchFamily="17" charset="-128"/>
                    <a:cs typeface="Times New Roman" panose="02020603050405020304" pitchFamily="18" charset="0"/>
                  </a:rPr>
                  <a:t>　南弁天橋，</a:t>
                </a:r>
                <a:r>
                  <a:rPr lang="en-US" sz="1000" kern="100">
                    <a:effectLst/>
                    <a:latin typeface="Century" panose="02040604050505020304" pitchFamily="18" charset="0"/>
                    <a:ea typeface="ＭＳ 明朝" panose="02020609040205080304" pitchFamily="17" charset="-128"/>
                    <a:cs typeface="Times New Roman" panose="02020603050405020304" pitchFamily="18" charset="0"/>
                  </a:rPr>
                  <a:t>2021/6/26,15:25</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18" name="テキスト ボックス 33"/>
              <p:cNvSpPr txBox="1"/>
              <p:nvPr/>
            </p:nvSpPr>
            <p:spPr>
              <a:xfrm>
                <a:off x="-176411" y="109"/>
                <a:ext cx="1321950" cy="224392"/>
              </a:xfrm>
              <a:prstGeom prst="rect">
                <a:avLst/>
              </a:prstGeom>
              <a:solidFill>
                <a:srgbClr val="000000">
                  <a:alpha val="50196"/>
                </a:srgbClr>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被覆率：</a:t>
                </a:r>
                <a:r>
                  <a:rPr lang="en-US"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55</a:t>
                </a: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a:t>
                </a:r>
              </a:p>
            </p:txBody>
          </p:sp>
        </p:grpSp>
        <p:grpSp>
          <p:nvGrpSpPr>
            <p:cNvPr id="106" name="グループ化 105"/>
            <p:cNvGrpSpPr/>
            <p:nvPr/>
          </p:nvGrpSpPr>
          <p:grpSpPr>
            <a:xfrm>
              <a:off x="14751942" y="7231925"/>
              <a:ext cx="2278615" cy="1542224"/>
              <a:chOff x="2527850" y="-1847497"/>
              <a:chExt cx="2687884" cy="1819275"/>
            </a:xfrm>
          </p:grpSpPr>
          <p:pic>
            <p:nvPicPr>
              <p:cNvPr id="107" name="図 106"/>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527919" y="-1847497"/>
                <a:ext cx="2687815" cy="1511935"/>
              </a:xfrm>
              <a:prstGeom prst="rect">
                <a:avLst/>
              </a:prstGeom>
            </p:spPr>
          </p:pic>
          <p:sp>
            <p:nvSpPr>
              <p:cNvPr id="108" name="テキスト ボックス 32"/>
              <p:cNvSpPr txBox="1"/>
              <p:nvPr/>
            </p:nvSpPr>
            <p:spPr>
              <a:xfrm>
                <a:off x="2575476" y="-361597"/>
                <a:ext cx="2600325" cy="333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sz="1000" kern="100" dirty="0">
                    <a:effectLst/>
                    <a:latin typeface="Century" panose="02040604050505020304" pitchFamily="18" charset="0"/>
                    <a:ea typeface="ＭＳ ゴシック" panose="020B0609070205080204" pitchFamily="49" charset="-128"/>
                    <a:cs typeface="Times New Roman" panose="02020603050405020304" pitchFamily="18" charset="0"/>
                  </a:rPr>
                  <a:t>画像</a:t>
                </a:r>
                <a:r>
                  <a:rPr lang="ja-JP" altLang="en-US" sz="1000" kern="100" dirty="0">
                    <a:latin typeface="Century" panose="02040604050505020304" pitchFamily="18" charset="0"/>
                    <a:ea typeface="ＭＳ ゴシック" panose="020B0609070205080204" pitchFamily="49" charset="-128"/>
                    <a:cs typeface="Times New Roman" panose="02020603050405020304" pitchFamily="18" charset="0"/>
                  </a:rPr>
                  <a:t>④</a:t>
                </a:r>
                <a:r>
                  <a:rPr lang="ja-JP" sz="1000" kern="100" dirty="0">
                    <a:effectLst/>
                    <a:latin typeface="Century" panose="02040604050505020304" pitchFamily="18" charset="0"/>
                    <a:ea typeface="ＭＳ 明朝" panose="02020609040205080304" pitchFamily="17" charset="-128"/>
                    <a:cs typeface="Times New Roman" panose="02020603050405020304" pitchFamily="18" charset="0"/>
                  </a:rPr>
                  <a:t>　丸一橋，</a:t>
                </a:r>
                <a:r>
                  <a:rPr lang="en-US" sz="1000" kern="100" dirty="0">
                    <a:effectLst/>
                    <a:latin typeface="Century" panose="02040604050505020304" pitchFamily="18" charset="0"/>
                    <a:ea typeface="ＭＳ 明朝" panose="02020609040205080304" pitchFamily="17" charset="-128"/>
                    <a:cs typeface="Times New Roman" panose="02020603050405020304" pitchFamily="18" charset="0"/>
                  </a:rPr>
                  <a:t>2021/6/27,9:13</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09" name="テキスト ボックス 33"/>
              <p:cNvSpPr txBox="1"/>
              <p:nvPr/>
            </p:nvSpPr>
            <p:spPr>
              <a:xfrm>
                <a:off x="2527850" y="-1847388"/>
                <a:ext cx="1321945" cy="224392"/>
              </a:xfrm>
              <a:prstGeom prst="rect">
                <a:avLst/>
              </a:prstGeom>
              <a:solidFill>
                <a:srgbClr val="000000">
                  <a:alpha val="50196"/>
                </a:srgbClr>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被覆率：</a:t>
                </a:r>
                <a:r>
                  <a:rPr lang="en-US"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94</a:t>
                </a: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a:t>
                </a:r>
              </a:p>
            </p:txBody>
          </p:sp>
        </p:grpSp>
      </p:grpSp>
      <p:sp>
        <p:nvSpPr>
          <p:cNvPr id="290" name="テキスト ボックス 1186"/>
          <p:cNvSpPr txBox="1"/>
          <p:nvPr/>
        </p:nvSpPr>
        <p:spPr>
          <a:xfrm>
            <a:off x="7785392" y="844893"/>
            <a:ext cx="3208628" cy="312874"/>
          </a:xfrm>
          <a:prstGeom prst="rect">
            <a:avLst/>
          </a:prstGeom>
          <a:solidFill>
            <a:schemeClr val="bg1">
              <a:alpha val="59000"/>
            </a:schemeClr>
          </a:solidFill>
          <a:ln w="6350">
            <a:noFill/>
          </a:ln>
        </p:spPr>
        <p:txBody>
          <a:bodyPr rot="0" spcFirstLastPara="0" vert="horz" wrap="square" lIns="36000" tIns="0" rIns="36000" bIns="0" numCol="1" spcCol="0" rtlCol="0" fromWordArt="0" anchor="ctr" anchorCtr="0" forceAA="0" compatLnSpc="1">
            <a:prstTxWarp prst="textNoShape">
              <a:avLst/>
            </a:prstTxWarp>
            <a:noAutofit/>
          </a:bodyPr>
          <a:lstStyle/>
          <a:p>
            <a:pPr algn="ctr">
              <a:lnSpc>
                <a:spcPts val="1200"/>
              </a:lnSpc>
              <a:spcAft>
                <a:spcPts val="0"/>
              </a:spcAft>
            </a:pPr>
            <a:r>
              <a:rPr lang="en-US" altLang="ja-JP" sz="12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H12</a:t>
            </a:r>
            <a:r>
              <a:rPr lang="ja-JP" sz="12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大池橋</a:t>
            </a:r>
            <a:r>
              <a:rPr lang="ja-JP" altLang="en-US" sz="1200" kern="100" dirty="0">
                <a:solidFill>
                  <a:srgbClr val="FF00FF"/>
                </a:solidFill>
                <a:latin typeface="Meiryo UI" panose="020B0604030504040204" pitchFamily="50" charset="-128"/>
                <a:ea typeface="Meiryo UI" panose="020B0604030504040204" pitchFamily="50" charset="-128"/>
                <a:cs typeface="Times New Roman" panose="02020603050405020304" pitchFamily="18" charset="0"/>
              </a:rPr>
              <a:t>における</a:t>
            </a:r>
            <a:r>
              <a:rPr lang="ja-JP" sz="12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スカム発生</a:t>
            </a:r>
            <a:r>
              <a:rPr lang="ja-JP" altLang="en-US" sz="12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の様子</a:t>
            </a:r>
            <a:endParaRPr lang="ja-JP" sz="12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70" name="テキスト ボックス 169">
            <a:extLst>
              <a:ext uri="{FF2B5EF4-FFF2-40B4-BE49-F238E27FC236}">
                <a16:creationId xmlns:a16="http://schemas.microsoft.com/office/drawing/2014/main" id="{603B6545-0E3C-4587-A952-B1C02B481EF2}"/>
              </a:ext>
            </a:extLst>
          </p:cNvPr>
          <p:cNvSpPr txBox="1"/>
          <p:nvPr/>
        </p:nvSpPr>
        <p:spPr>
          <a:xfrm>
            <a:off x="137493" y="690081"/>
            <a:ext cx="3636000" cy="253916"/>
          </a:xfrm>
          <a:prstGeom prst="rect">
            <a:avLst/>
          </a:prstGeom>
          <a:solidFill>
            <a:schemeClr val="accent5">
              <a:lumMod val="20000"/>
              <a:lumOff val="80000"/>
            </a:schemeClr>
          </a:solidFill>
        </p:spPr>
        <p:txBody>
          <a:bodyPr wrap="square" rtlCol="0">
            <a:spAutoFit/>
          </a:bodyPr>
          <a:lstStyle/>
          <a:p>
            <a:r>
              <a:rPr lang="ja-JP" altLang="en-US" sz="1050" dirty="0">
                <a:latin typeface="ＭＳ ゴシック" panose="020B0609070205080204" pitchFamily="49" charset="-128"/>
                <a:ea typeface="ＭＳ ゴシック" panose="020B0609070205080204" pitchFamily="49" charset="-128"/>
              </a:rPr>
              <a:t>■</a:t>
            </a:r>
            <a:r>
              <a:rPr lang="ja-JP" altLang="en-US" sz="1050" b="1" dirty="0">
                <a:solidFill>
                  <a:srgbClr val="FF0000"/>
                </a:solidFill>
                <a:latin typeface="ＭＳ ゴシック" panose="020B0609070205080204" pitchFamily="49" charset="-128"/>
                <a:ea typeface="ＭＳ ゴシック" panose="020B0609070205080204" pitchFamily="49" charset="-128"/>
              </a:rPr>
              <a:t>分析②</a:t>
            </a:r>
            <a:r>
              <a:rPr lang="ja-JP" altLang="en-US" sz="1050" dirty="0">
                <a:latin typeface="ＭＳ ゴシック" panose="020B0609070205080204" pitchFamily="49" charset="-128"/>
                <a:ea typeface="ＭＳ ゴシック" panose="020B0609070205080204" pitchFamily="49" charset="-128"/>
              </a:rPr>
              <a:t>｜</a:t>
            </a:r>
            <a:r>
              <a:rPr lang="en-US" altLang="ja-JP" sz="1050" dirty="0">
                <a:latin typeface="ＭＳ ゴシック" panose="020B0609070205080204" pitchFamily="49" charset="-128"/>
                <a:ea typeface="ＭＳ ゴシック" panose="020B0609070205080204" pitchFamily="49" charset="-128"/>
              </a:rPr>
              <a:t>4</a:t>
            </a:r>
            <a:r>
              <a:rPr lang="ja-JP" altLang="en-US" sz="1050" dirty="0">
                <a:latin typeface="ＭＳ ゴシック" panose="020B0609070205080204" pitchFamily="49" charset="-128"/>
                <a:ea typeface="ＭＳ ゴシック" panose="020B0609070205080204" pitchFamily="49" charset="-128"/>
              </a:rPr>
              <a:t>日間</a:t>
            </a:r>
            <a:r>
              <a:rPr lang="en-US" altLang="ja-JP" sz="1050" dirty="0">
                <a:latin typeface="ＭＳ ゴシック" panose="020B0609070205080204" pitchFamily="49" charset="-128"/>
                <a:ea typeface="ＭＳ ゴシック" panose="020B0609070205080204" pitchFamily="49" charset="-128"/>
              </a:rPr>
              <a:t>(2021/6/25</a:t>
            </a:r>
            <a:r>
              <a:rPr lang="ja-JP" altLang="en-US" sz="1050" dirty="0">
                <a:latin typeface="ＭＳ ゴシック" panose="020B0609070205080204" pitchFamily="49" charset="-128"/>
                <a:ea typeface="ＭＳ ゴシック" panose="020B0609070205080204" pitchFamily="49" charset="-128"/>
              </a:rPr>
              <a:t>～</a:t>
            </a:r>
            <a:r>
              <a:rPr lang="en-US" altLang="ja-JP" sz="1050" dirty="0">
                <a:latin typeface="ＭＳ ゴシック" panose="020B0609070205080204" pitchFamily="49" charset="-128"/>
                <a:ea typeface="ＭＳ ゴシック" panose="020B0609070205080204" pitchFamily="49" charset="-128"/>
              </a:rPr>
              <a:t>2021/6/28)</a:t>
            </a:r>
            <a:r>
              <a:rPr lang="ja-JP" altLang="en-US" sz="1050" dirty="0">
                <a:latin typeface="ＭＳ ゴシック" panose="020B0609070205080204" pitchFamily="49" charset="-128"/>
                <a:ea typeface="ＭＳ ゴシック" panose="020B0609070205080204" pitchFamily="49" charset="-128"/>
              </a:rPr>
              <a:t>のスカム被覆率</a:t>
            </a:r>
            <a:endParaRPr lang="en-US" altLang="ja-JP" sz="1050" dirty="0">
              <a:latin typeface="ＭＳ ゴシック" panose="020B0609070205080204" pitchFamily="49" charset="-128"/>
              <a:ea typeface="ＭＳ ゴシック" panose="020B0609070205080204" pitchFamily="49" charset="-128"/>
            </a:endParaRPr>
          </a:p>
        </p:txBody>
      </p:sp>
      <p:sp>
        <p:nvSpPr>
          <p:cNvPr id="31" name="正方形/長方形 30">
            <a:extLst>
              <a:ext uri="{FF2B5EF4-FFF2-40B4-BE49-F238E27FC236}">
                <a16:creationId xmlns:a16="http://schemas.microsoft.com/office/drawing/2014/main" id="{8DC4CC77-17C2-4760-97EE-A219488E41E9}"/>
              </a:ext>
            </a:extLst>
          </p:cNvPr>
          <p:cNvSpPr/>
          <p:nvPr/>
        </p:nvSpPr>
        <p:spPr>
          <a:xfrm>
            <a:off x="137493" y="690081"/>
            <a:ext cx="14870552" cy="9672602"/>
          </a:xfrm>
          <a:prstGeom prst="rect">
            <a:avLst/>
          </a:prstGeom>
          <a:noFill/>
          <a:ln w="28575">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864">
              <a:latin typeface="ＭＳ ゴシック" panose="020B0609070205080204" pitchFamily="49" charset="-128"/>
              <a:ea typeface="ＭＳ ゴシック" panose="020B0609070205080204" pitchFamily="49" charset="-128"/>
            </a:endParaRPr>
          </a:p>
        </p:txBody>
      </p:sp>
      <p:sp>
        <p:nvSpPr>
          <p:cNvPr id="43" name="正方形/長方形 42">
            <a:extLst>
              <a:ext uri="{FF2B5EF4-FFF2-40B4-BE49-F238E27FC236}">
                <a16:creationId xmlns:a16="http://schemas.microsoft.com/office/drawing/2014/main" id="{74F159FE-F1D6-4109-A54C-1AE8E5FFD685}"/>
              </a:ext>
            </a:extLst>
          </p:cNvPr>
          <p:cNvSpPr/>
          <p:nvPr/>
        </p:nvSpPr>
        <p:spPr>
          <a:xfrm>
            <a:off x="0" y="0"/>
            <a:ext cx="15119350" cy="615267"/>
          </a:xfrm>
          <a:prstGeom prst="rect">
            <a:avLst/>
          </a:prstGeom>
          <a:gradFill flip="none" rotWithShape="1">
            <a:gsLst>
              <a:gs pos="0">
                <a:schemeClr val="accent1">
                  <a:lumMod val="5000"/>
                  <a:lumOff val="95000"/>
                </a:schemeClr>
              </a:gs>
              <a:gs pos="100000">
                <a:srgbClr val="B9DAA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sp>
        <p:nvSpPr>
          <p:cNvPr id="35" name="テキスト ボックス 3"/>
          <p:cNvSpPr txBox="1"/>
          <p:nvPr/>
        </p:nvSpPr>
        <p:spPr>
          <a:xfrm>
            <a:off x="226046" y="5448"/>
            <a:ext cx="7881832" cy="63127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報告事項</a:t>
            </a:r>
            <a:r>
              <a:rPr lang="en-US" altLang="ja-JP"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ja-JP" altLang="en-US" sz="2797"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スカム</a:t>
            </a: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解析</a:t>
            </a: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　</a:t>
            </a:r>
            <a:endPar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30" name="テキスト ボックス 49">
            <a:extLst>
              <a:ext uri="{FF2B5EF4-FFF2-40B4-BE49-F238E27FC236}">
                <a16:creationId xmlns:a16="http://schemas.microsoft.com/office/drawing/2014/main" id="{C36CD557-1FF0-4338-A1F8-F07D26E4B99C}"/>
              </a:ext>
            </a:extLst>
          </p:cNvPr>
          <p:cNvSpPr txBox="1"/>
          <p:nvPr/>
        </p:nvSpPr>
        <p:spPr>
          <a:xfrm>
            <a:off x="3876010" y="137849"/>
            <a:ext cx="4192323" cy="427040"/>
          </a:xfrm>
          <a:prstGeom prst="rect">
            <a:avLst/>
          </a:prstGeom>
          <a:noFill/>
          <a:ln cmpd="dbl">
            <a:no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175" b="1" dirty="0">
                <a:solidFill>
                  <a:srgbClr val="333399"/>
                </a:solidFill>
                <a:latin typeface="ＭＳ ゴシック" panose="020B0609070205080204" pitchFamily="49" charset="-128"/>
                <a:ea typeface="ＭＳ ゴシック" panose="020B0609070205080204" pitchFamily="49" charset="-128"/>
              </a:rPr>
              <a:t>解析結果の整理③</a:t>
            </a:r>
          </a:p>
        </p:txBody>
      </p:sp>
      <p:grpSp>
        <p:nvGrpSpPr>
          <p:cNvPr id="159" name="グループ化 158"/>
          <p:cNvGrpSpPr/>
          <p:nvPr/>
        </p:nvGrpSpPr>
        <p:grpSpPr>
          <a:xfrm>
            <a:off x="4141122" y="2232245"/>
            <a:ext cx="3314528" cy="361945"/>
            <a:chOff x="11207168" y="1569912"/>
            <a:chExt cx="3314528" cy="361945"/>
          </a:xfrm>
        </p:grpSpPr>
        <p:pic>
          <p:nvPicPr>
            <p:cNvPr id="166" name="図 16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07168" y="1569912"/>
              <a:ext cx="2807825" cy="304161"/>
            </a:xfrm>
            <a:prstGeom prst="rect">
              <a:avLst/>
            </a:prstGeom>
            <a:noFill/>
          </p:spPr>
        </p:pic>
        <p:sp>
          <p:nvSpPr>
            <p:cNvPr id="167" name="テキスト ボックス 1"/>
            <p:cNvSpPr txBox="1"/>
            <p:nvPr/>
          </p:nvSpPr>
          <p:spPr>
            <a:xfrm>
              <a:off x="13988324" y="1684210"/>
              <a:ext cx="533372" cy="247647"/>
            </a:xfrm>
            <a:prstGeom prst="rect">
              <a:avLst/>
            </a:prstGeom>
          </p:spPr>
          <p:txBody>
            <a:bodyPr wrap="square" lIns="0" tIns="0" rIns="0" bIns="0" rtlCol="0" anchor="ctr" anchorCtr="0">
              <a:noAutofit/>
            </a:bodyPr>
            <a:lstStyle/>
            <a:p>
              <a:pPr algn="just">
                <a:spcAft>
                  <a:spcPts val="0"/>
                </a:spcAft>
              </a:pPr>
              <a:r>
                <a:rPr lang="ja-JP" sz="700" kern="100">
                  <a:solidFill>
                    <a:srgbClr val="000000"/>
                  </a:solidFill>
                  <a:effectLst/>
                  <a:latin typeface="Century" panose="02040604050505020304" pitchFamily="18" charset="0"/>
                  <a:ea typeface="ＭＳ ゴシック" panose="020B0609070205080204" pitchFamily="49" charset="-128"/>
                  <a:cs typeface="Times New Roman" panose="02020603050405020304" pitchFamily="18" charset="0"/>
                </a:rPr>
                <a:t>（×</a:t>
              </a:r>
              <a:r>
                <a:rPr lang="en-US" sz="700" kern="100">
                  <a:solidFill>
                    <a:srgbClr val="000000"/>
                  </a:solidFill>
                  <a:effectLst/>
                  <a:latin typeface="Century" panose="02040604050505020304" pitchFamily="18" charset="0"/>
                  <a:ea typeface="ＭＳ ゴシック" panose="020B0609070205080204" pitchFamily="49" charset="-128"/>
                  <a:cs typeface="Times New Roman" panose="02020603050405020304" pitchFamily="18" charset="0"/>
                </a:rPr>
                <a:t>100</a:t>
              </a:r>
              <a:r>
                <a:rPr lang="ja-JP" sz="700" kern="100">
                  <a:solidFill>
                    <a:srgbClr val="000000"/>
                  </a:solidFill>
                  <a:effectLst/>
                  <a:latin typeface="Century" panose="02040604050505020304" pitchFamily="18" charset="0"/>
                  <a:ea typeface="ＭＳ ゴシック" panose="020B0609070205080204" pitchFamily="49" charset="-128"/>
                  <a:cs typeface="Times New Roman" panose="02020603050405020304" pitchFamily="18" charset="0"/>
                </a:rPr>
                <a:t>％）</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grpSp>
      <p:grpSp>
        <p:nvGrpSpPr>
          <p:cNvPr id="18" name="グループ化 17"/>
          <p:cNvGrpSpPr/>
          <p:nvPr/>
        </p:nvGrpSpPr>
        <p:grpSpPr>
          <a:xfrm>
            <a:off x="7804586" y="1112813"/>
            <a:ext cx="3338249" cy="9099236"/>
            <a:chOff x="7804586" y="1112813"/>
            <a:chExt cx="3338249" cy="9099236"/>
          </a:xfrm>
        </p:grpSpPr>
        <p:grpSp>
          <p:nvGrpSpPr>
            <p:cNvPr id="26" name="グループ化 25"/>
            <p:cNvGrpSpPr/>
            <p:nvPr/>
          </p:nvGrpSpPr>
          <p:grpSpPr>
            <a:xfrm>
              <a:off x="7805841" y="1112813"/>
              <a:ext cx="3155748" cy="1775107"/>
              <a:chOff x="7382443" y="2324554"/>
              <a:chExt cx="2400000" cy="1350000"/>
            </a:xfrm>
          </p:grpSpPr>
          <p:pic>
            <p:nvPicPr>
              <p:cNvPr id="8" name="図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82443" y="2324554"/>
                <a:ext cx="2400000" cy="1350000"/>
              </a:xfrm>
              <a:prstGeom prst="rect">
                <a:avLst/>
              </a:prstGeom>
            </p:spPr>
          </p:pic>
          <p:sp>
            <p:nvSpPr>
              <p:cNvPr id="177" name="テキスト ボックス 33"/>
              <p:cNvSpPr txBox="1"/>
              <p:nvPr/>
            </p:nvSpPr>
            <p:spPr>
              <a:xfrm>
                <a:off x="7382443" y="2329602"/>
                <a:ext cx="1212572" cy="190220"/>
              </a:xfrm>
              <a:prstGeom prst="rect">
                <a:avLst/>
              </a:prstGeom>
              <a:solidFill>
                <a:srgbClr val="000000">
                  <a:alpha val="50196"/>
                </a:srgbClr>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en-US" altLang="ja-JP" sz="11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2021/6/26 10:30</a:t>
                </a:r>
              </a:p>
            </p:txBody>
          </p:sp>
        </p:grpSp>
        <p:grpSp>
          <p:nvGrpSpPr>
            <p:cNvPr id="27" name="グループ化 26"/>
            <p:cNvGrpSpPr/>
            <p:nvPr/>
          </p:nvGrpSpPr>
          <p:grpSpPr>
            <a:xfrm>
              <a:off x="7805841" y="2935798"/>
              <a:ext cx="3155748" cy="1784202"/>
              <a:chOff x="7351539" y="3846263"/>
              <a:chExt cx="2400000" cy="1356917"/>
            </a:xfrm>
          </p:grpSpPr>
          <p:pic>
            <p:nvPicPr>
              <p:cNvPr id="11" name="図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1539" y="3853180"/>
                <a:ext cx="2400000" cy="1350000"/>
              </a:xfrm>
              <a:prstGeom prst="rect">
                <a:avLst/>
              </a:prstGeom>
            </p:spPr>
          </p:pic>
          <p:sp>
            <p:nvSpPr>
              <p:cNvPr id="196" name="テキスト ボックス 33"/>
              <p:cNvSpPr txBox="1"/>
              <p:nvPr/>
            </p:nvSpPr>
            <p:spPr>
              <a:xfrm>
                <a:off x="7351539" y="3846263"/>
                <a:ext cx="1212572" cy="190220"/>
              </a:xfrm>
              <a:prstGeom prst="rect">
                <a:avLst/>
              </a:prstGeom>
              <a:solidFill>
                <a:srgbClr val="000000">
                  <a:alpha val="50196"/>
                </a:srgbClr>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en-US" altLang="ja-JP" sz="11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2021/6/26 11:00</a:t>
                </a:r>
              </a:p>
            </p:txBody>
          </p:sp>
          <p:pic>
            <p:nvPicPr>
              <p:cNvPr id="169" name="図 168">
                <a:extLst>
                  <a:ext uri="{FF2B5EF4-FFF2-40B4-BE49-F238E27FC236}">
                    <a16:creationId xmlns:a16="http://schemas.microsoft.com/office/drawing/2014/main" id="{6AEA816C-1CA8-485D-9D53-56634B3F919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8422112" y="4044063"/>
                <a:ext cx="934466" cy="968325"/>
              </a:xfrm>
              <a:prstGeom prst="rect">
                <a:avLst/>
              </a:prstGeom>
              <a:ln w="25400">
                <a:solidFill>
                  <a:srgbClr val="FFFF00"/>
                </a:solidFill>
              </a:ln>
            </p:spPr>
          </p:pic>
        </p:grpSp>
        <p:grpSp>
          <p:nvGrpSpPr>
            <p:cNvPr id="245" name="グループ化 244"/>
            <p:cNvGrpSpPr/>
            <p:nvPr/>
          </p:nvGrpSpPr>
          <p:grpSpPr>
            <a:xfrm>
              <a:off x="7805841" y="6590865"/>
              <a:ext cx="3155748" cy="1775107"/>
              <a:chOff x="9941197" y="5334943"/>
              <a:chExt cx="2400000" cy="1350000"/>
            </a:xfrm>
          </p:grpSpPr>
          <p:pic>
            <p:nvPicPr>
              <p:cNvPr id="12" name="図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41197" y="5334943"/>
                <a:ext cx="2400000" cy="1350000"/>
              </a:xfrm>
              <a:prstGeom prst="rect">
                <a:avLst/>
              </a:prstGeom>
            </p:spPr>
          </p:pic>
          <p:sp>
            <p:nvSpPr>
              <p:cNvPr id="197" name="テキスト ボックス 33"/>
              <p:cNvSpPr txBox="1"/>
              <p:nvPr/>
            </p:nvSpPr>
            <p:spPr>
              <a:xfrm>
                <a:off x="9941197" y="5334943"/>
                <a:ext cx="1212572" cy="190220"/>
              </a:xfrm>
              <a:prstGeom prst="rect">
                <a:avLst/>
              </a:prstGeom>
              <a:solidFill>
                <a:srgbClr val="000000">
                  <a:alpha val="50196"/>
                </a:srgbClr>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en-US" altLang="ja-JP" sz="11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2021/6/26 11:06</a:t>
                </a:r>
              </a:p>
            </p:txBody>
          </p:sp>
          <p:pic>
            <p:nvPicPr>
              <p:cNvPr id="181" name="図 180">
                <a:extLst>
                  <a:ext uri="{FF2B5EF4-FFF2-40B4-BE49-F238E27FC236}">
                    <a16:creationId xmlns:a16="http://schemas.microsoft.com/office/drawing/2014/main" id="{429A5D63-516F-1422-B3FB-C6085CFFD56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11002353" y="5516460"/>
                <a:ext cx="1005457" cy="857596"/>
              </a:xfrm>
              <a:prstGeom prst="rect">
                <a:avLst/>
              </a:prstGeom>
              <a:ln w="25400">
                <a:solidFill>
                  <a:srgbClr val="FFFF00"/>
                </a:solidFill>
              </a:ln>
            </p:spPr>
          </p:pic>
        </p:grpSp>
        <p:grpSp>
          <p:nvGrpSpPr>
            <p:cNvPr id="238" name="グループ化 237"/>
            <p:cNvGrpSpPr/>
            <p:nvPr/>
          </p:nvGrpSpPr>
          <p:grpSpPr>
            <a:xfrm>
              <a:off x="7805842" y="4767878"/>
              <a:ext cx="3155748" cy="1775107"/>
              <a:chOff x="9928625" y="3843893"/>
              <a:chExt cx="2400000" cy="1350000"/>
            </a:xfrm>
          </p:grpSpPr>
          <p:pic>
            <p:nvPicPr>
              <p:cNvPr id="13" name="図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28625" y="3843893"/>
                <a:ext cx="2400000" cy="1350000"/>
              </a:xfrm>
              <a:prstGeom prst="rect">
                <a:avLst/>
              </a:prstGeom>
            </p:spPr>
          </p:pic>
          <p:sp>
            <p:nvSpPr>
              <p:cNvPr id="198" name="テキスト ボックス 33"/>
              <p:cNvSpPr txBox="1"/>
              <p:nvPr/>
            </p:nvSpPr>
            <p:spPr>
              <a:xfrm>
                <a:off x="9928625" y="3846263"/>
                <a:ext cx="1212572" cy="190220"/>
              </a:xfrm>
              <a:prstGeom prst="rect">
                <a:avLst/>
              </a:prstGeom>
              <a:solidFill>
                <a:srgbClr val="000000">
                  <a:alpha val="50196"/>
                </a:srgbClr>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en-US" altLang="ja-JP" sz="11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2021/6/26 11:05</a:t>
                </a:r>
              </a:p>
            </p:txBody>
          </p:sp>
        </p:grpSp>
        <p:grpSp>
          <p:nvGrpSpPr>
            <p:cNvPr id="242" name="グループ化 241"/>
            <p:cNvGrpSpPr/>
            <p:nvPr/>
          </p:nvGrpSpPr>
          <p:grpSpPr>
            <a:xfrm>
              <a:off x="7804586" y="8436942"/>
              <a:ext cx="3155748" cy="1775107"/>
              <a:chOff x="9582039" y="6538702"/>
              <a:chExt cx="2400000" cy="1350000"/>
            </a:xfrm>
          </p:grpSpPr>
          <p:pic>
            <p:nvPicPr>
              <p:cNvPr id="22" name="図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82039" y="6538702"/>
                <a:ext cx="2400000" cy="1350000"/>
              </a:xfrm>
              <a:prstGeom prst="rect">
                <a:avLst/>
              </a:prstGeom>
            </p:spPr>
          </p:pic>
          <p:sp>
            <p:nvSpPr>
              <p:cNvPr id="201" name="テキスト ボックス 33"/>
              <p:cNvSpPr txBox="1"/>
              <p:nvPr/>
            </p:nvSpPr>
            <p:spPr>
              <a:xfrm>
                <a:off x="9582039" y="6538702"/>
                <a:ext cx="1212572" cy="190220"/>
              </a:xfrm>
              <a:prstGeom prst="rect">
                <a:avLst/>
              </a:prstGeom>
              <a:solidFill>
                <a:srgbClr val="000000">
                  <a:alpha val="50196"/>
                </a:srgbClr>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en-US" altLang="ja-JP" sz="11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2021/6/26 11:20</a:t>
                </a:r>
              </a:p>
            </p:txBody>
          </p:sp>
        </p:grpSp>
        <p:sp>
          <p:nvSpPr>
            <p:cNvPr id="34" name="円/楕円 33"/>
            <p:cNvSpPr/>
            <p:nvPr/>
          </p:nvSpPr>
          <p:spPr>
            <a:xfrm>
              <a:off x="8189964" y="5727622"/>
              <a:ext cx="730199" cy="67794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フリーフォーム 35"/>
            <p:cNvSpPr/>
            <p:nvPr/>
          </p:nvSpPr>
          <p:spPr>
            <a:xfrm>
              <a:off x="8544046" y="1621111"/>
              <a:ext cx="385609" cy="341955"/>
            </a:xfrm>
            <a:custGeom>
              <a:avLst/>
              <a:gdLst>
                <a:gd name="connsiteX0" fmla="*/ 403860 w 403860"/>
                <a:gd name="connsiteY0" fmla="*/ 358140 h 358140"/>
                <a:gd name="connsiteX1" fmla="*/ 0 w 403860"/>
                <a:gd name="connsiteY1" fmla="*/ 0 h 358140"/>
              </a:gdLst>
              <a:ahLst/>
              <a:cxnLst>
                <a:cxn ang="0">
                  <a:pos x="connsiteX0" y="connsiteY0"/>
                </a:cxn>
                <a:cxn ang="0">
                  <a:pos x="connsiteX1" y="connsiteY1"/>
                </a:cxn>
              </a:cxnLst>
              <a:rect l="l" t="t" r="r" b="b"/>
              <a:pathLst>
                <a:path w="403860" h="358140">
                  <a:moveTo>
                    <a:pt x="403860" y="358140"/>
                  </a:moveTo>
                  <a:lnTo>
                    <a:pt x="0" y="0"/>
                  </a:lnTo>
                </a:path>
              </a:pathLst>
            </a:custGeom>
            <a:noFill/>
            <a:ln>
              <a:solidFill>
                <a:srgbClr val="0000FF"/>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1" name="テキスト ボックス 33"/>
            <p:cNvSpPr txBox="1"/>
            <p:nvPr/>
          </p:nvSpPr>
          <p:spPr>
            <a:xfrm>
              <a:off x="7884890" y="3690938"/>
              <a:ext cx="982886" cy="329466"/>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altLang="en-US"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rPr>
                <a:t>スカムらしき影が</a:t>
              </a:r>
              <a:endParaRPr lang="en-US" altLang="ja-JP"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endParaRPr>
            </a:p>
            <a:p>
              <a:pPr algn="ctr">
                <a:spcAft>
                  <a:spcPts val="0"/>
                </a:spcAft>
              </a:pPr>
              <a:r>
                <a:rPr lang="ja-JP" altLang="en-US"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rPr>
                <a:t>視認される</a:t>
              </a:r>
              <a:endParaRPr lang="en-US" altLang="ja-JP"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57" name="テキスト ボックス 33"/>
            <p:cNvSpPr txBox="1"/>
            <p:nvPr/>
          </p:nvSpPr>
          <p:spPr>
            <a:xfrm>
              <a:off x="8090426" y="5467868"/>
              <a:ext cx="824470" cy="278974"/>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altLang="en-US"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rPr>
                <a:t>スカム発生</a:t>
              </a:r>
              <a:endParaRPr lang="en-US" altLang="ja-JP"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58" name="フリーフォーム 257"/>
            <p:cNvSpPr/>
            <p:nvPr/>
          </p:nvSpPr>
          <p:spPr>
            <a:xfrm>
              <a:off x="9717198" y="5538241"/>
              <a:ext cx="1057821" cy="542931"/>
            </a:xfrm>
            <a:custGeom>
              <a:avLst/>
              <a:gdLst>
                <a:gd name="connsiteX0" fmla="*/ 403860 w 403860"/>
                <a:gd name="connsiteY0" fmla="*/ 358140 h 358140"/>
                <a:gd name="connsiteX1" fmla="*/ 0 w 403860"/>
                <a:gd name="connsiteY1" fmla="*/ 0 h 358140"/>
              </a:gdLst>
              <a:ahLst/>
              <a:cxnLst>
                <a:cxn ang="0">
                  <a:pos x="connsiteX0" y="connsiteY0"/>
                </a:cxn>
                <a:cxn ang="0">
                  <a:pos x="connsiteX1" y="connsiteY1"/>
                </a:cxn>
              </a:cxnLst>
              <a:rect l="l" t="t" r="r" b="b"/>
              <a:pathLst>
                <a:path w="403860" h="358140">
                  <a:moveTo>
                    <a:pt x="403860" y="358140"/>
                  </a:moveTo>
                  <a:lnTo>
                    <a:pt x="0" y="0"/>
                  </a:lnTo>
                </a:path>
              </a:pathLst>
            </a:custGeom>
            <a:noFill/>
            <a:ln>
              <a:solidFill>
                <a:srgbClr val="FFFF00"/>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9" name="テキスト ボックス 33"/>
            <p:cNvSpPr txBox="1"/>
            <p:nvPr/>
          </p:nvSpPr>
          <p:spPr>
            <a:xfrm>
              <a:off x="9983427" y="5248627"/>
              <a:ext cx="824470" cy="278974"/>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altLang="en-US"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rPr>
                <a:t>右岸側は</a:t>
              </a:r>
              <a:endParaRPr lang="en-US" altLang="ja-JP"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endParaRPr>
            </a:p>
            <a:p>
              <a:pPr algn="ctr">
                <a:spcAft>
                  <a:spcPts val="0"/>
                </a:spcAft>
              </a:pPr>
              <a:r>
                <a:rPr lang="ja-JP" altLang="en-US"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rPr>
                <a:t>流れあり</a:t>
              </a:r>
              <a:endParaRPr lang="en-US" altLang="ja-JP"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60" name="テキスト ボックス 33"/>
            <p:cNvSpPr txBox="1"/>
            <p:nvPr/>
          </p:nvSpPr>
          <p:spPr>
            <a:xfrm>
              <a:off x="8154927" y="7369092"/>
              <a:ext cx="824470" cy="278974"/>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altLang="en-US"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rPr>
                <a:t>スカム増加</a:t>
              </a:r>
              <a:endParaRPr lang="en-US" altLang="ja-JP"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65" name="テキスト ボックス 33"/>
            <p:cNvSpPr txBox="1"/>
            <p:nvPr/>
          </p:nvSpPr>
          <p:spPr>
            <a:xfrm>
              <a:off x="8647192" y="9617696"/>
              <a:ext cx="1322224" cy="278974"/>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altLang="en-US"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rPr>
                <a:t>流心に近い箇所で</a:t>
              </a:r>
              <a:endParaRPr lang="en-US" altLang="ja-JP"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endParaRPr>
            </a:p>
            <a:p>
              <a:pPr algn="ctr">
                <a:spcAft>
                  <a:spcPts val="0"/>
                </a:spcAft>
              </a:pPr>
              <a:r>
                <a:rPr lang="ja-JP" altLang="en-US"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rPr>
                <a:t>さらに視認</a:t>
              </a:r>
              <a:endParaRPr lang="en-US" altLang="ja-JP"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66" name="円/楕円 265"/>
            <p:cNvSpPr/>
            <p:nvPr/>
          </p:nvSpPr>
          <p:spPr>
            <a:xfrm rot="20328684">
              <a:off x="8191660" y="9468801"/>
              <a:ext cx="560545" cy="73969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7" name="円/楕円 266"/>
            <p:cNvSpPr/>
            <p:nvPr/>
          </p:nvSpPr>
          <p:spPr>
            <a:xfrm>
              <a:off x="9199202" y="9922844"/>
              <a:ext cx="430394" cy="28300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8" name="フリーフォーム 267"/>
            <p:cNvSpPr/>
            <p:nvPr/>
          </p:nvSpPr>
          <p:spPr>
            <a:xfrm>
              <a:off x="9605039" y="9184761"/>
              <a:ext cx="1214430" cy="549105"/>
            </a:xfrm>
            <a:custGeom>
              <a:avLst/>
              <a:gdLst>
                <a:gd name="connsiteX0" fmla="*/ 403860 w 403860"/>
                <a:gd name="connsiteY0" fmla="*/ 358140 h 358140"/>
                <a:gd name="connsiteX1" fmla="*/ 0 w 403860"/>
                <a:gd name="connsiteY1" fmla="*/ 0 h 358140"/>
              </a:gdLst>
              <a:ahLst/>
              <a:cxnLst>
                <a:cxn ang="0">
                  <a:pos x="connsiteX0" y="connsiteY0"/>
                </a:cxn>
                <a:cxn ang="0">
                  <a:pos x="connsiteX1" y="connsiteY1"/>
                </a:cxn>
              </a:cxnLst>
              <a:rect l="l" t="t" r="r" b="b"/>
              <a:pathLst>
                <a:path w="403860" h="358140">
                  <a:moveTo>
                    <a:pt x="403860" y="358140"/>
                  </a:moveTo>
                  <a:lnTo>
                    <a:pt x="0" y="0"/>
                  </a:lnTo>
                </a:path>
              </a:pathLst>
            </a:custGeom>
            <a:noFill/>
            <a:ln>
              <a:solidFill>
                <a:srgbClr val="FFFF00"/>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9" name="テキスト ボックス 33"/>
            <p:cNvSpPr txBox="1"/>
            <p:nvPr/>
          </p:nvSpPr>
          <p:spPr>
            <a:xfrm>
              <a:off x="9903320" y="8894113"/>
              <a:ext cx="1090699" cy="278974"/>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altLang="en-US"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rPr>
                <a:t>上流から少量のスカムが流下か</a:t>
              </a:r>
              <a:endParaRPr lang="en-US" altLang="ja-JP"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70" name="円/楕円 269"/>
            <p:cNvSpPr/>
            <p:nvPr/>
          </p:nvSpPr>
          <p:spPr>
            <a:xfrm rot="17856859">
              <a:off x="9900931" y="8564991"/>
              <a:ext cx="560545" cy="1923263"/>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1" name="テキスト ボックス 33"/>
            <p:cNvSpPr txBox="1"/>
            <p:nvPr/>
          </p:nvSpPr>
          <p:spPr>
            <a:xfrm>
              <a:off x="8448757" y="2081182"/>
              <a:ext cx="1542484" cy="278974"/>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altLang="en-US"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rPr>
                <a:t>スカムは確認されず</a:t>
              </a:r>
              <a:endParaRPr lang="en-US" altLang="ja-JP"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40" name="下矢印 39"/>
            <p:cNvSpPr/>
            <p:nvPr/>
          </p:nvSpPr>
          <p:spPr>
            <a:xfrm>
              <a:off x="9930965" y="4643228"/>
              <a:ext cx="1039873" cy="225688"/>
            </a:xfrm>
            <a:prstGeom prst="downArrow">
              <a:avLst>
                <a:gd name="adj1" fmla="val 73730"/>
                <a:gd name="adj2" fmla="val 69134"/>
              </a:avLst>
            </a:prstGeom>
            <a:ln>
              <a:solidFill>
                <a:srgbClr val="AFE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latin typeface="HG丸ｺﾞｼｯｸM-PRO" panose="020F0600000000000000" pitchFamily="50" charset="-128"/>
                  <a:ea typeface="HG丸ｺﾞｼｯｸM-PRO" panose="020F0600000000000000" pitchFamily="50" charset="-128"/>
                </a:rPr>
                <a:t>5</a:t>
              </a:r>
              <a:r>
                <a:rPr kumimoji="1" lang="ja-JP" altLang="en-US" sz="1000" dirty="0">
                  <a:latin typeface="HG丸ｺﾞｼｯｸM-PRO" panose="020F0600000000000000" pitchFamily="50" charset="-128"/>
                  <a:ea typeface="HG丸ｺﾞｼｯｸM-PRO" panose="020F0600000000000000" pitchFamily="50" charset="-128"/>
                </a:rPr>
                <a:t>分後</a:t>
              </a:r>
            </a:p>
          </p:txBody>
        </p:sp>
        <p:sp>
          <p:nvSpPr>
            <p:cNvPr id="281" name="下矢印 280"/>
            <p:cNvSpPr/>
            <p:nvPr/>
          </p:nvSpPr>
          <p:spPr>
            <a:xfrm>
              <a:off x="9930965" y="2792949"/>
              <a:ext cx="1039873" cy="225688"/>
            </a:xfrm>
            <a:prstGeom prst="downArrow">
              <a:avLst>
                <a:gd name="adj1" fmla="val 73730"/>
                <a:gd name="adj2" fmla="val 63667"/>
              </a:avLst>
            </a:prstGeom>
            <a:ln>
              <a:solidFill>
                <a:srgbClr val="AFE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latin typeface="HG丸ｺﾞｼｯｸM-PRO" panose="020F0600000000000000" pitchFamily="50" charset="-128"/>
                  <a:ea typeface="HG丸ｺﾞｼｯｸM-PRO" panose="020F0600000000000000" pitchFamily="50" charset="-128"/>
                </a:rPr>
                <a:t>30</a:t>
              </a:r>
              <a:r>
                <a:rPr kumimoji="1" lang="ja-JP" altLang="en-US" sz="1000" dirty="0">
                  <a:latin typeface="HG丸ｺﾞｼｯｸM-PRO" panose="020F0600000000000000" pitchFamily="50" charset="-128"/>
                  <a:ea typeface="HG丸ｺﾞｼｯｸM-PRO" panose="020F0600000000000000" pitchFamily="50" charset="-128"/>
                </a:rPr>
                <a:t>分後</a:t>
              </a:r>
            </a:p>
          </p:txBody>
        </p:sp>
        <p:sp>
          <p:nvSpPr>
            <p:cNvPr id="283" name="下矢印 282"/>
            <p:cNvSpPr/>
            <p:nvPr/>
          </p:nvSpPr>
          <p:spPr>
            <a:xfrm>
              <a:off x="9930965" y="6489996"/>
              <a:ext cx="1039873" cy="225688"/>
            </a:xfrm>
            <a:prstGeom prst="downArrow">
              <a:avLst>
                <a:gd name="adj1" fmla="val 73730"/>
                <a:gd name="adj2" fmla="val 69134"/>
              </a:avLst>
            </a:prstGeom>
            <a:ln>
              <a:solidFill>
                <a:srgbClr val="AFE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latin typeface="HG丸ｺﾞｼｯｸM-PRO" panose="020F0600000000000000" pitchFamily="50" charset="-128"/>
                  <a:ea typeface="HG丸ｺﾞｼｯｸM-PRO" panose="020F0600000000000000" pitchFamily="50" charset="-128"/>
                </a:rPr>
                <a:t>1</a:t>
              </a:r>
              <a:r>
                <a:rPr kumimoji="1" lang="ja-JP" altLang="en-US" sz="1000" dirty="0">
                  <a:latin typeface="HG丸ｺﾞｼｯｸM-PRO" panose="020F0600000000000000" pitchFamily="50" charset="-128"/>
                  <a:ea typeface="HG丸ｺﾞｼｯｸM-PRO" panose="020F0600000000000000" pitchFamily="50" charset="-128"/>
                </a:rPr>
                <a:t>分後</a:t>
              </a:r>
            </a:p>
          </p:txBody>
        </p:sp>
        <p:sp>
          <p:nvSpPr>
            <p:cNvPr id="289" name="下矢印 288"/>
            <p:cNvSpPr/>
            <p:nvPr/>
          </p:nvSpPr>
          <p:spPr>
            <a:xfrm>
              <a:off x="9930965" y="8280635"/>
              <a:ext cx="1039873" cy="225688"/>
            </a:xfrm>
            <a:prstGeom prst="downArrow">
              <a:avLst>
                <a:gd name="adj1" fmla="val 73730"/>
                <a:gd name="adj2" fmla="val 69134"/>
              </a:avLst>
            </a:prstGeom>
            <a:ln>
              <a:solidFill>
                <a:srgbClr val="AFE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latin typeface="HG丸ｺﾞｼｯｸM-PRO" panose="020F0600000000000000" pitchFamily="50" charset="-128"/>
                  <a:ea typeface="HG丸ｺﾞｼｯｸM-PRO" panose="020F0600000000000000" pitchFamily="50" charset="-128"/>
                </a:rPr>
                <a:t>14</a:t>
              </a:r>
              <a:r>
                <a:rPr kumimoji="1" lang="ja-JP" altLang="en-US" sz="1000" dirty="0">
                  <a:latin typeface="HG丸ｺﾞｼｯｸM-PRO" panose="020F0600000000000000" pitchFamily="50" charset="-128"/>
                  <a:ea typeface="HG丸ｺﾞｼｯｸM-PRO" panose="020F0600000000000000" pitchFamily="50" charset="-128"/>
                </a:rPr>
                <a:t>分後</a:t>
              </a:r>
            </a:p>
          </p:txBody>
        </p:sp>
        <p:sp>
          <p:nvSpPr>
            <p:cNvPr id="2" name="正方形/長方形 1">
              <a:extLst>
                <a:ext uri="{FF2B5EF4-FFF2-40B4-BE49-F238E27FC236}">
                  <a16:creationId xmlns:a16="http://schemas.microsoft.com/office/drawing/2014/main" id="{2AD3B432-EEDF-F116-8A37-20F8809C714C}"/>
                </a:ext>
              </a:extLst>
            </p:cNvPr>
            <p:cNvSpPr/>
            <p:nvPr/>
          </p:nvSpPr>
          <p:spPr>
            <a:xfrm>
              <a:off x="8191500" y="4067175"/>
              <a:ext cx="490538" cy="51911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 name="円/楕円 262">
              <a:extLst>
                <a:ext uri="{FF2B5EF4-FFF2-40B4-BE49-F238E27FC236}">
                  <a16:creationId xmlns:a16="http://schemas.microsoft.com/office/drawing/2014/main" id="{B4E34432-2DA0-B3E8-C54B-1AA887C45F2C}"/>
                </a:ext>
              </a:extLst>
            </p:cNvPr>
            <p:cNvSpPr/>
            <p:nvPr/>
          </p:nvSpPr>
          <p:spPr>
            <a:xfrm>
              <a:off x="9378386" y="3664268"/>
              <a:ext cx="335209" cy="29051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6" name="円/楕円 262">
              <a:extLst>
                <a:ext uri="{FF2B5EF4-FFF2-40B4-BE49-F238E27FC236}">
                  <a16:creationId xmlns:a16="http://schemas.microsoft.com/office/drawing/2014/main" id="{33F508AC-20CB-92F9-80C8-884F733F81E8}"/>
                </a:ext>
              </a:extLst>
            </p:cNvPr>
            <p:cNvSpPr/>
            <p:nvPr/>
          </p:nvSpPr>
          <p:spPr>
            <a:xfrm>
              <a:off x="9464111" y="3973830"/>
              <a:ext cx="335209" cy="29051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2" name="正方形/長方形 181">
              <a:extLst>
                <a:ext uri="{FF2B5EF4-FFF2-40B4-BE49-F238E27FC236}">
                  <a16:creationId xmlns:a16="http://schemas.microsoft.com/office/drawing/2014/main" id="{84C60AE0-E91F-079C-AE0E-7BCDC45DC6FA}"/>
                </a:ext>
              </a:extLst>
            </p:cNvPr>
            <p:cNvSpPr/>
            <p:nvPr/>
          </p:nvSpPr>
          <p:spPr>
            <a:xfrm>
              <a:off x="8310561" y="7658100"/>
              <a:ext cx="590551" cy="51911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3" name="円/楕円 33">
              <a:extLst>
                <a:ext uri="{FF2B5EF4-FFF2-40B4-BE49-F238E27FC236}">
                  <a16:creationId xmlns:a16="http://schemas.microsoft.com/office/drawing/2014/main" id="{F78C09FA-7EAD-7180-3E22-D753613ABD50}"/>
                </a:ext>
              </a:extLst>
            </p:cNvPr>
            <p:cNvSpPr/>
            <p:nvPr/>
          </p:nvSpPr>
          <p:spPr>
            <a:xfrm>
              <a:off x="9266289" y="7099935"/>
              <a:ext cx="1063574" cy="795337"/>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4" name="フリーフォーム 257">
              <a:extLst>
                <a:ext uri="{FF2B5EF4-FFF2-40B4-BE49-F238E27FC236}">
                  <a16:creationId xmlns:a16="http://schemas.microsoft.com/office/drawing/2014/main" id="{57F0BA2C-88F7-5368-E070-EFD982DFB99F}"/>
                </a:ext>
              </a:extLst>
            </p:cNvPr>
            <p:cNvSpPr/>
            <p:nvPr/>
          </p:nvSpPr>
          <p:spPr>
            <a:xfrm flipH="1">
              <a:off x="8915400" y="6827520"/>
              <a:ext cx="281939" cy="838200"/>
            </a:xfrm>
            <a:custGeom>
              <a:avLst/>
              <a:gdLst>
                <a:gd name="connsiteX0" fmla="*/ 403860 w 403860"/>
                <a:gd name="connsiteY0" fmla="*/ 358140 h 358140"/>
                <a:gd name="connsiteX1" fmla="*/ 0 w 403860"/>
                <a:gd name="connsiteY1" fmla="*/ 0 h 358140"/>
              </a:gdLst>
              <a:ahLst/>
              <a:cxnLst>
                <a:cxn ang="0">
                  <a:pos x="connsiteX0" y="connsiteY0"/>
                </a:cxn>
                <a:cxn ang="0">
                  <a:pos x="connsiteX1" y="connsiteY1"/>
                </a:cxn>
              </a:cxnLst>
              <a:rect l="l" t="t" r="r" b="b"/>
              <a:pathLst>
                <a:path w="403860" h="358140">
                  <a:moveTo>
                    <a:pt x="403860" y="358140"/>
                  </a:moveTo>
                  <a:lnTo>
                    <a:pt x="0" y="0"/>
                  </a:lnTo>
                </a:path>
              </a:pathLst>
            </a:custGeom>
            <a:noFill/>
            <a:ln>
              <a:solidFill>
                <a:srgbClr val="FFFF00"/>
              </a:solidFill>
              <a:prstDash val="soli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5" name="フリーフォーム 257">
              <a:extLst>
                <a:ext uri="{FF2B5EF4-FFF2-40B4-BE49-F238E27FC236}">
                  <a16:creationId xmlns:a16="http://schemas.microsoft.com/office/drawing/2014/main" id="{7E734916-1972-9E4C-B104-B984D47846D2}"/>
                </a:ext>
              </a:extLst>
            </p:cNvPr>
            <p:cNvSpPr/>
            <p:nvPr/>
          </p:nvSpPr>
          <p:spPr>
            <a:xfrm flipH="1">
              <a:off x="8892540" y="7962900"/>
              <a:ext cx="281939" cy="220980"/>
            </a:xfrm>
            <a:custGeom>
              <a:avLst/>
              <a:gdLst>
                <a:gd name="connsiteX0" fmla="*/ 403860 w 403860"/>
                <a:gd name="connsiteY0" fmla="*/ 358140 h 358140"/>
                <a:gd name="connsiteX1" fmla="*/ 0 w 403860"/>
                <a:gd name="connsiteY1" fmla="*/ 0 h 358140"/>
              </a:gdLst>
              <a:ahLst/>
              <a:cxnLst>
                <a:cxn ang="0">
                  <a:pos x="connsiteX0" y="connsiteY0"/>
                </a:cxn>
                <a:cxn ang="0">
                  <a:pos x="connsiteX1" y="connsiteY1"/>
                </a:cxn>
              </a:cxnLst>
              <a:rect l="l" t="t" r="r" b="b"/>
              <a:pathLst>
                <a:path w="403860" h="358140">
                  <a:moveTo>
                    <a:pt x="403860" y="358140"/>
                  </a:moveTo>
                  <a:lnTo>
                    <a:pt x="0" y="0"/>
                  </a:lnTo>
                </a:path>
              </a:pathLst>
            </a:custGeom>
            <a:noFill/>
            <a:ln>
              <a:solidFill>
                <a:srgbClr val="FFFF00"/>
              </a:solidFill>
              <a:prstDash val="soli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6" name="フリーフォーム 257">
              <a:extLst>
                <a:ext uri="{FF2B5EF4-FFF2-40B4-BE49-F238E27FC236}">
                  <a16:creationId xmlns:a16="http://schemas.microsoft.com/office/drawing/2014/main" id="{D60FF344-585B-730A-1BF1-2E54E42F078B}"/>
                </a:ext>
              </a:extLst>
            </p:cNvPr>
            <p:cNvSpPr/>
            <p:nvPr/>
          </p:nvSpPr>
          <p:spPr>
            <a:xfrm flipH="1">
              <a:off x="8694418" y="3200400"/>
              <a:ext cx="502921" cy="861060"/>
            </a:xfrm>
            <a:custGeom>
              <a:avLst/>
              <a:gdLst>
                <a:gd name="connsiteX0" fmla="*/ 403860 w 403860"/>
                <a:gd name="connsiteY0" fmla="*/ 358140 h 358140"/>
                <a:gd name="connsiteX1" fmla="*/ 0 w 403860"/>
                <a:gd name="connsiteY1" fmla="*/ 0 h 358140"/>
              </a:gdLst>
              <a:ahLst/>
              <a:cxnLst>
                <a:cxn ang="0">
                  <a:pos x="connsiteX0" y="connsiteY0"/>
                </a:cxn>
                <a:cxn ang="0">
                  <a:pos x="connsiteX1" y="connsiteY1"/>
                </a:cxn>
              </a:cxnLst>
              <a:rect l="l" t="t" r="r" b="b"/>
              <a:pathLst>
                <a:path w="403860" h="358140">
                  <a:moveTo>
                    <a:pt x="403860" y="358140"/>
                  </a:moveTo>
                  <a:lnTo>
                    <a:pt x="0" y="0"/>
                  </a:lnTo>
                </a:path>
              </a:pathLst>
            </a:custGeom>
            <a:noFill/>
            <a:ln>
              <a:solidFill>
                <a:srgbClr val="FFFF00"/>
              </a:solidFill>
              <a:prstDash val="soli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7" name="フリーフォーム 257">
              <a:extLst>
                <a:ext uri="{FF2B5EF4-FFF2-40B4-BE49-F238E27FC236}">
                  <a16:creationId xmlns:a16="http://schemas.microsoft.com/office/drawing/2014/main" id="{50997BBC-2767-B5F4-023D-292CECF9B4B6}"/>
                </a:ext>
              </a:extLst>
            </p:cNvPr>
            <p:cNvSpPr/>
            <p:nvPr/>
          </p:nvSpPr>
          <p:spPr>
            <a:xfrm flipH="1">
              <a:off x="8671558" y="4480560"/>
              <a:ext cx="518161" cy="99059"/>
            </a:xfrm>
            <a:custGeom>
              <a:avLst/>
              <a:gdLst>
                <a:gd name="connsiteX0" fmla="*/ 403860 w 403860"/>
                <a:gd name="connsiteY0" fmla="*/ 358140 h 358140"/>
                <a:gd name="connsiteX1" fmla="*/ 0 w 403860"/>
                <a:gd name="connsiteY1" fmla="*/ 0 h 358140"/>
              </a:gdLst>
              <a:ahLst/>
              <a:cxnLst>
                <a:cxn ang="0">
                  <a:pos x="connsiteX0" y="connsiteY0"/>
                </a:cxn>
                <a:cxn ang="0">
                  <a:pos x="connsiteX1" y="connsiteY1"/>
                </a:cxn>
              </a:cxnLst>
              <a:rect l="l" t="t" r="r" b="b"/>
              <a:pathLst>
                <a:path w="403860" h="358140">
                  <a:moveTo>
                    <a:pt x="403860" y="358140"/>
                  </a:moveTo>
                  <a:lnTo>
                    <a:pt x="0" y="0"/>
                  </a:lnTo>
                </a:path>
              </a:pathLst>
            </a:custGeom>
            <a:noFill/>
            <a:ln>
              <a:solidFill>
                <a:srgbClr val="FFFF00"/>
              </a:solidFill>
              <a:prstDash val="soli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93" name="図 19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339282" y="8431050"/>
            <a:ext cx="3155200" cy="1774800"/>
          </a:xfrm>
          <a:prstGeom prst="rect">
            <a:avLst/>
          </a:prstGeom>
        </p:spPr>
      </p:pic>
      <p:sp>
        <p:nvSpPr>
          <p:cNvPr id="195" name="テキスト ボックス 1186"/>
          <p:cNvSpPr txBox="1"/>
          <p:nvPr/>
        </p:nvSpPr>
        <p:spPr>
          <a:xfrm>
            <a:off x="11285854" y="844893"/>
            <a:ext cx="3208628" cy="312874"/>
          </a:xfrm>
          <a:prstGeom prst="rect">
            <a:avLst/>
          </a:prstGeom>
          <a:solidFill>
            <a:schemeClr val="bg1">
              <a:alpha val="59000"/>
            </a:schemeClr>
          </a:solidFill>
          <a:ln w="6350">
            <a:noFill/>
          </a:ln>
        </p:spPr>
        <p:txBody>
          <a:bodyPr rot="0" spcFirstLastPara="0" vert="horz" wrap="square" lIns="36000" tIns="0" rIns="36000" bIns="0" numCol="1" spcCol="0" rtlCol="0" fromWordArt="0" anchor="ctr" anchorCtr="0" forceAA="0" compatLnSpc="1">
            <a:prstTxWarp prst="textNoShape">
              <a:avLst/>
            </a:prstTxWarp>
            <a:noAutofit/>
          </a:bodyPr>
          <a:lstStyle/>
          <a:p>
            <a:pPr algn="ctr">
              <a:lnSpc>
                <a:spcPts val="1200"/>
              </a:lnSpc>
              <a:spcAft>
                <a:spcPts val="0"/>
              </a:spcAft>
            </a:pPr>
            <a:r>
              <a:rPr lang="en-US" altLang="ja-JP" sz="12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H10</a:t>
            </a:r>
            <a:r>
              <a:rPr lang="ja-JP" altLang="en-US" sz="12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奥田</a:t>
            </a:r>
            <a:r>
              <a:rPr lang="ja-JP" sz="12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橋</a:t>
            </a:r>
            <a:r>
              <a:rPr lang="ja-JP" altLang="en-US" sz="1200" kern="100" dirty="0">
                <a:solidFill>
                  <a:srgbClr val="FF00FF"/>
                </a:solidFill>
                <a:latin typeface="Meiryo UI" panose="020B0604030504040204" pitchFamily="50" charset="-128"/>
                <a:ea typeface="Meiryo UI" panose="020B0604030504040204" pitchFamily="50" charset="-128"/>
                <a:cs typeface="Times New Roman" panose="02020603050405020304" pitchFamily="18" charset="0"/>
              </a:rPr>
              <a:t>における</a:t>
            </a:r>
            <a:r>
              <a:rPr lang="ja-JP" sz="12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スカム発生</a:t>
            </a:r>
            <a:r>
              <a:rPr lang="ja-JP" altLang="en-US" sz="12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の様子</a:t>
            </a:r>
            <a:endParaRPr lang="ja-JP" sz="12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23" name="テキスト ボックス 33"/>
          <p:cNvSpPr txBox="1"/>
          <p:nvPr/>
        </p:nvSpPr>
        <p:spPr>
          <a:xfrm>
            <a:off x="11339282" y="8431050"/>
            <a:ext cx="1594405" cy="250119"/>
          </a:xfrm>
          <a:prstGeom prst="rect">
            <a:avLst/>
          </a:prstGeom>
          <a:solidFill>
            <a:srgbClr val="000000">
              <a:alpha val="50196"/>
            </a:srgbClr>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en-US" altLang="ja-JP" sz="11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2021/6/26 13:07</a:t>
            </a:r>
          </a:p>
        </p:txBody>
      </p:sp>
      <p:sp>
        <p:nvSpPr>
          <p:cNvPr id="224" name="円/楕円 223"/>
          <p:cNvSpPr/>
          <p:nvPr/>
        </p:nvSpPr>
        <p:spPr>
          <a:xfrm rot="5400000">
            <a:off x="12702713" y="8608467"/>
            <a:ext cx="1094553" cy="218712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 name="テキスト ボックス 33"/>
          <p:cNvSpPr txBox="1"/>
          <p:nvPr/>
        </p:nvSpPr>
        <p:spPr>
          <a:xfrm>
            <a:off x="13021328" y="8746114"/>
            <a:ext cx="1322224" cy="278974"/>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altLang="en-US"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rPr>
              <a:t>スカム発生</a:t>
            </a:r>
            <a:endParaRPr lang="en-US" altLang="ja-JP"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19" name="グループ化 18"/>
          <p:cNvGrpSpPr/>
          <p:nvPr/>
        </p:nvGrpSpPr>
        <p:grpSpPr>
          <a:xfrm>
            <a:off x="11280272" y="1123695"/>
            <a:ext cx="3301879" cy="5421788"/>
            <a:chOff x="11280272" y="1123695"/>
            <a:chExt cx="3301879" cy="5421788"/>
          </a:xfrm>
        </p:grpSpPr>
        <p:pic>
          <p:nvPicPr>
            <p:cNvPr id="189" name="図 18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339282" y="1123695"/>
              <a:ext cx="3155200" cy="1774800"/>
            </a:xfrm>
            <a:prstGeom prst="rect">
              <a:avLst/>
            </a:prstGeom>
          </p:spPr>
        </p:pic>
        <p:pic>
          <p:nvPicPr>
            <p:cNvPr id="190" name="図 18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339282" y="2947189"/>
              <a:ext cx="3155200" cy="1774800"/>
            </a:xfrm>
            <a:prstGeom prst="rect">
              <a:avLst/>
            </a:prstGeom>
          </p:spPr>
        </p:pic>
        <p:pic>
          <p:nvPicPr>
            <p:cNvPr id="191" name="図 19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339282" y="4770683"/>
              <a:ext cx="3155200" cy="1774800"/>
            </a:xfrm>
            <a:prstGeom prst="rect">
              <a:avLst/>
            </a:prstGeom>
          </p:spPr>
        </p:pic>
        <p:sp>
          <p:nvSpPr>
            <p:cNvPr id="194" name="テキスト ボックス 33"/>
            <p:cNvSpPr txBox="1"/>
            <p:nvPr/>
          </p:nvSpPr>
          <p:spPr>
            <a:xfrm>
              <a:off x="11339282" y="1123695"/>
              <a:ext cx="1594405" cy="250119"/>
            </a:xfrm>
            <a:prstGeom prst="rect">
              <a:avLst/>
            </a:prstGeom>
            <a:solidFill>
              <a:srgbClr val="000000">
                <a:alpha val="50196"/>
              </a:srgbClr>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en-US" altLang="ja-JP" sz="11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2021/6/26 11:40</a:t>
              </a:r>
            </a:p>
          </p:txBody>
        </p:sp>
        <p:sp>
          <p:nvSpPr>
            <p:cNvPr id="203" name="テキスト ボックス 33"/>
            <p:cNvSpPr txBox="1"/>
            <p:nvPr/>
          </p:nvSpPr>
          <p:spPr>
            <a:xfrm>
              <a:off x="11339282" y="2939763"/>
              <a:ext cx="1594405" cy="250119"/>
            </a:xfrm>
            <a:prstGeom prst="rect">
              <a:avLst/>
            </a:prstGeom>
            <a:solidFill>
              <a:srgbClr val="000000">
                <a:alpha val="50196"/>
              </a:srgbClr>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en-US" altLang="ja-JP" sz="11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2021/6/26 12:30</a:t>
              </a:r>
            </a:p>
          </p:txBody>
        </p:sp>
        <p:sp>
          <p:nvSpPr>
            <p:cNvPr id="207" name="テキスト ボックス 33"/>
            <p:cNvSpPr txBox="1"/>
            <p:nvPr/>
          </p:nvSpPr>
          <p:spPr>
            <a:xfrm>
              <a:off x="11339282" y="4781781"/>
              <a:ext cx="1594405" cy="250119"/>
            </a:xfrm>
            <a:prstGeom prst="rect">
              <a:avLst/>
            </a:prstGeom>
            <a:solidFill>
              <a:srgbClr val="000000">
                <a:alpha val="50196"/>
              </a:srgbClr>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en-US" altLang="ja-JP" sz="11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2021/6/26 13:04</a:t>
              </a:r>
            </a:p>
          </p:txBody>
        </p:sp>
        <p:sp>
          <p:nvSpPr>
            <p:cNvPr id="213" name="テキスト ボックス 33"/>
            <p:cNvSpPr txBox="1"/>
            <p:nvPr/>
          </p:nvSpPr>
          <p:spPr>
            <a:xfrm>
              <a:off x="12689139" y="2504381"/>
              <a:ext cx="1322224" cy="278974"/>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altLang="en-US"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rPr>
                <a:t>スカムの流下開始</a:t>
              </a:r>
              <a:endParaRPr lang="en-US" altLang="ja-JP"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14" name="円/楕円 213"/>
            <p:cNvSpPr/>
            <p:nvPr/>
          </p:nvSpPr>
          <p:spPr>
            <a:xfrm rot="3635943">
              <a:off x="11483379" y="2048156"/>
              <a:ext cx="560545" cy="96676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5" name="フリーフォーム 214"/>
            <p:cNvSpPr/>
            <p:nvPr/>
          </p:nvSpPr>
          <p:spPr>
            <a:xfrm flipH="1">
              <a:off x="12156428" y="1980948"/>
              <a:ext cx="471598" cy="273823"/>
            </a:xfrm>
            <a:custGeom>
              <a:avLst/>
              <a:gdLst>
                <a:gd name="connsiteX0" fmla="*/ 403860 w 403860"/>
                <a:gd name="connsiteY0" fmla="*/ 358140 h 358140"/>
                <a:gd name="connsiteX1" fmla="*/ 0 w 403860"/>
                <a:gd name="connsiteY1" fmla="*/ 0 h 358140"/>
              </a:gdLst>
              <a:ahLst/>
              <a:cxnLst>
                <a:cxn ang="0">
                  <a:pos x="connsiteX0" y="connsiteY0"/>
                </a:cxn>
                <a:cxn ang="0">
                  <a:pos x="connsiteX1" y="connsiteY1"/>
                </a:cxn>
              </a:cxnLst>
              <a:rect l="l" t="t" r="r" b="b"/>
              <a:pathLst>
                <a:path w="403860" h="358140">
                  <a:moveTo>
                    <a:pt x="403860" y="358140"/>
                  </a:moveTo>
                  <a:lnTo>
                    <a:pt x="0" y="0"/>
                  </a:lnTo>
                </a:path>
              </a:pathLst>
            </a:custGeom>
            <a:noFill/>
            <a:ln w="19050">
              <a:solidFill>
                <a:srgbClr val="FFFF00"/>
              </a:solidFill>
              <a:prstDash val="solid"/>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6" name="テキスト ボックス 33"/>
            <p:cNvSpPr txBox="1"/>
            <p:nvPr/>
          </p:nvSpPr>
          <p:spPr>
            <a:xfrm>
              <a:off x="12689139" y="4294893"/>
              <a:ext cx="1322224" cy="278974"/>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altLang="en-US"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rPr>
                <a:t>スカムの流下中</a:t>
              </a:r>
              <a:endParaRPr lang="en-US" altLang="ja-JP"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17" name="フリーフォーム 216"/>
            <p:cNvSpPr/>
            <p:nvPr/>
          </p:nvSpPr>
          <p:spPr>
            <a:xfrm flipH="1">
              <a:off x="13114452" y="3556871"/>
              <a:ext cx="471598" cy="273823"/>
            </a:xfrm>
            <a:custGeom>
              <a:avLst/>
              <a:gdLst>
                <a:gd name="connsiteX0" fmla="*/ 403860 w 403860"/>
                <a:gd name="connsiteY0" fmla="*/ 358140 h 358140"/>
                <a:gd name="connsiteX1" fmla="*/ 0 w 403860"/>
                <a:gd name="connsiteY1" fmla="*/ 0 h 358140"/>
              </a:gdLst>
              <a:ahLst/>
              <a:cxnLst>
                <a:cxn ang="0">
                  <a:pos x="connsiteX0" y="connsiteY0"/>
                </a:cxn>
                <a:cxn ang="0">
                  <a:pos x="connsiteX1" y="connsiteY1"/>
                </a:cxn>
              </a:cxnLst>
              <a:rect l="l" t="t" r="r" b="b"/>
              <a:pathLst>
                <a:path w="403860" h="358140">
                  <a:moveTo>
                    <a:pt x="403860" y="358140"/>
                  </a:moveTo>
                  <a:lnTo>
                    <a:pt x="0" y="0"/>
                  </a:lnTo>
                </a:path>
              </a:pathLst>
            </a:custGeom>
            <a:noFill/>
            <a:ln w="19050">
              <a:solidFill>
                <a:srgbClr val="FFFF00"/>
              </a:solidFill>
              <a:prstDash val="solid"/>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8" name="円/楕円 217"/>
            <p:cNvSpPr/>
            <p:nvPr/>
          </p:nvSpPr>
          <p:spPr>
            <a:xfrm rot="4813098">
              <a:off x="12834016" y="5284742"/>
              <a:ext cx="761485" cy="167983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9" name="テキスト ボックス 33"/>
            <p:cNvSpPr txBox="1"/>
            <p:nvPr/>
          </p:nvSpPr>
          <p:spPr>
            <a:xfrm>
              <a:off x="12971229" y="5413692"/>
              <a:ext cx="1322224" cy="278974"/>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altLang="en-US"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rPr>
                <a:t>スカム発生</a:t>
              </a:r>
              <a:endParaRPr lang="en-US" altLang="ja-JP"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26" name="下矢印 225"/>
            <p:cNvSpPr/>
            <p:nvPr/>
          </p:nvSpPr>
          <p:spPr>
            <a:xfrm>
              <a:off x="13542278" y="2805574"/>
              <a:ext cx="1039873" cy="225688"/>
            </a:xfrm>
            <a:prstGeom prst="downArrow">
              <a:avLst>
                <a:gd name="adj1" fmla="val 73730"/>
                <a:gd name="adj2" fmla="val 69134"/>
              </a:avLst>
            </a:prstGeom>
            <a:ln>
              <a:solidFill>
                <a:srgbClr val="AFE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latin typeface="HG丸ｺﾞｼｯｸM-PRO" panose="020F0600000000000000" pitchFamily="50" charset="-128"/>
                  <a:ea typeface="HG丸ｺﾞｼｯｸM-PRO" panose="020F0600000000000000" pitchFamily="50" charset="-128"/>
                </a:rPr>
                <a:t>50</a:t>
              </a:r>
              <a:r>
                <a:rPr kumimoji="1" lang="ja-JP" altLang="en-US" sz="1000" dirty="0">
                  <a:latin typeface="HG丸ｺﾞｼｯｸM-PRO" panose="020F0600000000000000" pitchFamily="50" charset="-128"/>
                  <a:ea typeface="HG丸ｺﾞｼｯｸM-PRO" panose="020F0600000000000000" pitchFamily="50" charset="-128"/>
                </a:rPr>
                <a:t>分後</a:t>
              </a:r>
            </a:p>
          </p:txBody>
        </p:sp>
        <p:sp>
          <p:nvSpPr>
            <p:cNvPr id="227" name="下矢印 226"/>
            <p:cNvSpPr/>
            <p:nvPr/>
          </p:nvSpPr>
          <p:spPr>
            <a:xfrm>
              <a:off x="13542278" y="4625965"/>
              <a:ext cx="1039873" cy="225688"/>
            </a:xfrm>
            <a:prstGeom prst="downArrow">
              <a:avLst>
                <a:gd name="adj1" fmla="val 73730"/>
                <a:gd name="adj2" fmla="val 69134"/>
              </a:avLst>
            </a:prstGeom>
            <a:ln>
              <a:solidFill>
                <a:srgbClr val="AFE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latin typeface="HG丸ｺﾞｼｯｸM-PRO" panose="020F0600000000000000" pitchFamily="50" charset="-128"/>
                  <a:ea typeface="HG丸ｺﾞｼｯｸM-PRO" panose="020F0600000000000000" pitchFamily="50" charset="-128"/>
                </a:rPr>
                <a:t>34</a:t>
              </a:r>
              <a:r>
                <a:rPr kumimoji="1" lang="ja-JP" altLang="en-US" sz="1000" dirty="0">
                  <a:latin typeface="HG丸ｺﾞｼｯｸM-PRO" panose="020F0600000000000000" pitchFamily="50" charset="-128"/>
                  <a:ea typeface="HG丸ｺﾞｼｯｸM-PRO" panose="020F0600000000000000" pitchFamily="50" charset="-128"/>
                </a:rPr>
                <a:t>分後</a:t>
              </a:r>
            </a:p>
          </p:txBody>
        </p:sp>
      </p:grpSp>
      <p:sp>
        <p:nvSpPr>
          <p:cNvPr id="228" name="テキスト ボックス 1186"/>
          <p:cNvSpPr txBox="1"/>
          <p:nvPr/>
        </p:nvSpPr>
        <p:spPr>
          <a:xfrm>
            <a:off x="11322796" y="8072863"/>
            <a:ext cx="3208628" cy="312874"/>
          </a:xfrm>
          <a:prstGeom prst="rect">
            <a:avLst/>
          </a:prstGeom>
          <a:solidFill>
            <a:schemeClr val="bg1">
              <a:alpha val="59000"/>
            </a:schemeClr>
          </a:solidFill>
          <a:ln w="6350">
            <a:noFill/>
          </a:ln>
        </p:spPr>
        <p:txBody>
          <a:bodyPr rot="0" spcFirstLastPara="0" vert="horz" wrap="square" lIns="36000" tIns="0" rIns="36000" bIns="0" numCol="1" spcCol="0" rtlCol="0" fromWordArt="0" anchor="ctr" anchorCtr="0" forceAA="0" compatLnSpc="1">
            <a:prstTxWarp prst="textNoShape">
              <a:avLst/>
            </a:prstTxWarp>
            <a:noAutofit/>
          </a:bodyPr>
          <a:lstStyle/>
          <a:p>
            <a:pPr algn="ctr">
              <a:lnSpc>
                <a:spcPts val="1200"/>
              </a:lnSpc>
              <a:spcAft>
                <a:spcPts val="0"/>
              </a:spcAft>
            </a:pPr>
            <a:r>
              <a:rPr lang="en-US" altLang="ja-JP" sz="12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H11</a:t>
            </a:r>
            <a:r>
              <a:rPr lang="ja-JP" altLang="en-US" sz="12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万才</a:t>
            </a:r>
            <a:r>
              <a:rPr lang="ja-JP" sz="12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橋</a:t>
            </a:r>
            <a:r>
              <a:rPr lang="ja-JP" altLang="en-US" sz="1200" kern="100" dirty="0">
                <a:solidFill>
                  <a:srgbClr val="FF00FF"/>
                </a:solidFill>
                <a:latin typeface="Meiryo UI" panose="020B0604030504040204" pitchFamily="50" charset="-128"/>
                <a:ea typeface="Meiryo UI" panose="020B0604030504040204" pitchFamily="50" charset="-128"/>
                <a:cs typeface="Times New Roman" panose="02020603050405020304" pitchFamily="18" charset="0"/>
              </a:rPr>
              <a:t>における</a:t>
            </a:r>
            <a:r>
              <a:rPr lang="ja-JP" sz="12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スカム発生</a:t>
            </a:r>
            <a:r>
              <a:rPr lang="ja-JP" altLang="en-US" sz="12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の様子</a:t>
            </a:r>
            <a:endParaRPr lang="ja-JP" sz="12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29" name="テキスト ボックス 228">
            <a:extLst>
              <a:ext uri="{FF2B5EF4-FFF2-40B4-BE49-F238E27FC236}">
                <a16:creationId xmlns:a16="http://schemas.microsoft.com/office/drawing/2014/main" id="{93C30597-AC13-495A-A1D8-4DF1132735FF}"/>
              </a:ext>
            </a:extLst>
          </p:cNvPr>
          <p:cNvSpPr txBox="1"/>
          <p:nvPr/>
        </p:nvSpPr>
        <p:spPr>
          <a:xfrm>
            <a:off x="362063" y="1085920"/>
            <a:ext cx="6812008" cy="986254"/>
          </a:xfrm>
          <a:prstGeom prst="rect">
            <a:avLst/>
          </a:prstGeom>
          <a:solidFill>
            <a:srgbClr val="FFFFCC"/>
          </a:solidFill>
          <a:ln>
            <a:solidFill>
              <a:srgbClr val="333300"/>
            </a:solidFill>
          </a:ln>
        </p:spPr>
        <p:txBody>
          <a:bodyPr wrap="square" rtlCol="0" anchor="ctr">
            <a:noAutofit/>
          </a:bodyPr>
          <a:lstStyle/>
          <a:p>
            <a:pPr marL="180975" indent="-180975">
              <a:buFont typeface="Wingdings" panose="05000000000000000000" pitchFamily="2" charset="2"/>
              <a:buChar char="n"/>
            </a:pPr>
            <a:r>
              <a:rPr lang="en-US" altLang="ja-JP" sz="1600" dirty="0">
                <a:latin typeface="ＭＳ ゴシック" panose="020B0609070205080204" pitchFamily="49" charset="-128"/>
                <a:ea typeface="ＭＳ ゴシック" panose="020B0609070205080204" pitchFamily="49" charset="-128"/>
              </a:rPr>
              <a:t>6/26 12</a:t>
            </a:r>
            <a:r>
              <a:rPr lang="ja-JP" altLang="en-US" sz="1600" dirty="0">
                <a:latin typeface="ＭＳ ゴシック" panose="020B0609070205080204" pitchFamily="49" charset="-128"/>
                <a:ea typeface="ＭＳ ゴシック" panose="020B0609070205080204" pitchFamily="49" charset="-128"/>
              </a:rPr>
              <a:t>時前後にスカムが発生したと推定される動画を確認した結果、水表面が黒く変色した箇所の水中からスカムが浮上し、発生していると推察された。</a:t>
            </a:r>
            <a:endParaRPr lang="ja-JP" altLang="en-US" sz="1400" dirty="0">
              <a:latin typeface="ＭＳ ゴシック" panose="020B0609070205080204" pitchFamily="49" charset="-128"/>
              <a:ea typeface="ＭＳ ゴシック" panose="020B0609070205080204" pitchFamily="49" charset="-128"/>
            </a:endParaRPr>
          </a:p>
        </p:txBody>
      </p:sp>
      <p:sp>
        <p:nvSpPr>
          <p:cNvPr id="3" name="スライド番号プレースホルダー 2"/>
          <p:cNvSpPr>
            <a:spLocks noGrp="1"/>
          </p:cNvSpPr>
          <p:nvPr>
            <p:ph type="sldNum" sz="quarter" idx="12"/>
          </p:nvPr>
        </p:nvSpPr>
        <p:spPr/>
        <p:txBody>
          <a:bodyPr/>
          <a:lstStyle/>
          <a:p>
            <a:fld id="{F7809CC4-BC24-49F4-821D-E9970E7A63E4}" type="slidenum">
              <a:rPr kumimoji="1" lang="ja-JP" altLang="en-US" smtClean="0"/>
              <a:pPr/>
              <a:t>29</a:t>
            </a:fld>
            <a:endParaRPr kumimoji="1" lang="ja-JP" altLang="en-US" dirty="0"/>
          </a:p>
        </p:txBody>
      </p:sp>
      <p:grpSp>
        <p:nvGrpSpPr>
          <p:cNvPr id="6" name="グループ化 5"/>
          <p:cNvGrpSpPr/>
          <p:nvPr/>
        </p:nvGrpSpPr>
        <p:grpSpPr>
          <a:xfrm>
            <a:off x="460394" y="2360124"/>
            <a:ext cx="6939665" cy="6402337"/>
            <a:chOff x="460394" y="2360124"/>
            <a:chExt cx="6939665" cy="6402337"/>
          </a:xfrm>
        </p:grpSpPr>
        <p:grpSp>
          <p:nvGrpSpPr>
            <p:cNvPr id="14" name="グループ化 13"/>
            <p:cNvGrpSpPr/>
            <p:nvPr/>
          </p:nvGrpSpPr>
          <p:grpSpPr>
            <a:xfrm>
              <a:off x="460394" y="2360124"/>
              <a:ext cx="6939665" cy="6402337"/>
              <a:chOff x="460394" y="1148261"/>
              <a:chExt cx="6579087" cy="6069678"/>
            </a:xfrm>
          </p:grpSpPr>
          <p:grpSp>
            <p:nvGrpSpPr>
              <p:cNvPr id="79" name="グループ化 78"/>
              <p:cNvGrpSpPr/>
              <p:nvPr/>
            </p:nvGrpSpPr>
            <p:grpSpPr>
              <a:xfrm>
                <a:off x="460394" y="1148261"/>
                <a:ext cx="6579087" cy="6069678"/>
                <a:chOff x="0" y="285008"/>
                <a:chExt cx="5760085" cy="5314315"/>
              </a:xfrm>
            </p:grpSpPr>
            <p:pic>
              <p:nvPicPr>
                <p:cNvPr id="80" name="図 79"/>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0" y="285008"/>
                  <a:ext cx="5760085" cy="5314315"/>
                </a:xfrm>
                <a:prstGeom prst="rect">
                  <a:avLst/>
                </a:prstGeom>
                <a:noFill/>
                <a:ln>
                  <a:noFill/>
                </a:ln>
              </p:spPr>
            </p:pic>
            <p:sp>
              <p:nvSpPr>
                <p:cNvPr id="81" name="フリーフォーム: 図形 323"/>
                <p:cNvSpPr/>
                <p:nvPr/>
              </p:nvSpPr>
              <p:spPr>
                <a:xfrm>
                  <a:off x="2232561" y="1246909"/>
                  <a:ext cx="343242" cy="601980"/>
                </a:xfrm>
                <a:custGeom>
                  <a:avLst/>
                  <a:gdLst>
                    <a:gd name="connsiteX0" fmla="*/ 255270 w 331470"/>
                    <a:gd name="connsiteY0" fmla="*/ 617220 h 617220"/>
                    <a:gd name="connsiteX1" fmla="*/ 125730 w 331470"/>
                    <a:gd name="connsiteY1" fmla="*/ 605790 h 617220"/>
                    <a:gd name="connsiteX2" fmla="*/ 68580 w 331470"/>
                    <a:gd name="connsiteY2" fmla="*/ 601980 h 617220"/>
                    <a:gd name="connsiteX3" fmla="*/ 19050 w 331470"/>
                    <a:gd name="connsiteY3" fmla="*/ 548640 h 617220"/>
                    <a:gd name="connsiteX4" fmla="*/ 0 w 331470"/>
                    <a:gd name="connsiteY4" fmla="*/ 483870 h 617220"/>
                    <a:gd name="connsiteX5" fmla="*/ 34290 w 331470"/>
                    <a:gd name="connsiteY5" fmla="*/ 407670 h 617220"/>
                    <a:gd name="connsiteX6" fmla="*/ 60960 w 331470"/>
                    <a:gd name="connsiteY6" fmla="*/ 342900 h 617220"/>
                    <a:gd name="connsiteX7" fmla="*/ 106680 w 331470"/>
                    <a:gd name="connsiteY7" fmla="*/ 293370 h 617220"/>
                    <a:gd name="connsiteX8" fmla="*/ 140970 w 331470"/>
                    <a:gd name="connsiteY8" fmla="*/ 179070 h 617220"/>
                    <a:gd name="connsiteX9" fmla="*/ 148590 w 331470"/>
                    <a:gd name="connsiteY9" fmla="*/ 110490 h 617220"/>
                    <a:gd name="connsiteX10" fmla="*/ 186690 w 331470"/>
                    <a:gd name="connsiteY10" fmla="*/ 34290 h 617220"/>
                    <a:gd name="connsiteX11" fmla="*/ 251460 w 331470"/>
                    <a:gd name="connsiteY11" fmla="*/ 3810 h 617220"/>
                    <a:gd name="connsiteX12" fmla="*/ 308610 w 331470"/>
                    <a:gd name="connsiteY12" fmla="*/ 0 h 617220"/>
                    <a:gd name="connsiteX13" fmla="*/ 327660 w 331470"/>
                    <a:gd name="connsiteY13" fmla="*/ 19050 h 617220"/>
                    <a:gd name="connsiteX14" fmla="*/ 331470 w 331470"/>
                    <a:gd name="connsiteY14" fmla="*/ 198120 h 617220"/>
                    <a:gd name="connsiteX15" fmla="*/ 323850 w 331470"/>
                    <a:gd name="connsiteY15" fmla="*/ 392430 h 617220"/>
                    <a:gd name="connsiteX16" fmla="*/ 327660 w 331470"/>
                    <a:gd name="connsiteY16" fmla="*/ 499110 h 617220"/>
                    <a:gd name="connsiteX17" fmla="*/ 312420 w 331470"/>
                    <a:gd name="connsiteY17" fmla="*/ 586740 h 617220"/>
                    <a:gd name="connsiteX18" fmla="*/ 255270 w 331470"/>
                    <a:gd name="connsiteY18" fmla="*/ 617220 h 617220"/>
                    <a:gd name="connsiteX0" fmla="*/ 255270 w 331470"/>
                    <a:gd name="connsiteY0" fmla="*/ 617220 h 617220"/>
                    <a:gd name="connsiteX1" fmla="*/ 125730 w 331470"/>
                    <a:gd name="connsiteY1" fmla="*/ 605790 h 617220"/>
                    <a:gd name="connsiteX2" fmla="*/ 68580 w 331470"/>
                    <a:gd name="connsiteY2" fmla="*/ 601980 h 617220"/>
                    <a:gd name="connsiteX3" fmla="*/ 19050 w 331470"/>
                    <a:gd name="connsiteY3" fmla="*/ 548640 h 617220"/>
                    <a:gd name="connsiteX4" fmla="*/ 0 w 331470"/>
                    <a:gd name="connsiteY4" fmla="*/ 483870 h 617220"/>
                    <a:gd name="connsiteX5" fmla="*/ 34290 w 331470"/>
                    <a:gd name="connsiteY5" fmla="*/ 407670 h 617220"/>
                    <a:gd name="connsiteX6" fmla="*/ 60960 w 331470"/>
                    <a:gd name="connsiteY6" fmla="*/ 342900 h 617220"/>
                    <a:gd name="connsiteX7" fmla="*/ 106680 w 331470"/>
                    <a:gd name="connsiteY7" fmla="*/ 293370 h 617220"/>
                    <a:gd name="connsiteX8" fmla="*/ 140970 w 331470"/>
                    <a:gd name="connsiteY8" fmla="*/ 179070 h 617220"/>
                    <a:gd name="connsiteX9" fmla="*/ 148590 w 331470"/>
                    <a:gd name="connsiteY9" fmla="*/ 110490 h 617220"/>
                    <a:gd name="connsiteX10" fmla="*/ 186690 w 331470"/>
                    <a:gd name="connsiteY10" fmla="*/ 34290 h 617220"/>
                    <a:gd name="connsiteX11" fmla="*/ 223216 w 331470"/>
                    <a:gd name="connsiteY11" fmla="*/ 3810 h 617220"/>
                    <a:gd name="connsiteX12" fmla="*/ 308610 w 331470"/>
                    <a:gd name="connsiteY12" fmla="*/ 0 h 617220"/>
                    <a:gd name="connsiteX13" fmla="*/ 327660 w 331470"/>
                    <a:gd name="connsiteY13" fmla="*/ 19050 h 617220"/>
                    <a:gd name="connsiteX14" fmla="*/ 331470 w 331470"/>
                    <a:gd name="connsiteY14" fmla="*/ 198120 h 617220"/>
                    <a:gd name="connsiteX15" fmla="*/ 323850 w 331470"/>
                    <a:gd name="connsiteY15" fmla="*/ 392430 h 617220"/>
                    <a:gd name="connsiteX16" fmla="*/ 327660 w 331470"/>
                    <a:gd name="connsiteY16" fmla="*/ 499110 h 617220"/>
                    <a:gd name="connsiteX17" fmla="*/ 312420 w 331470"/>
                    <a:gd name="connsiteY17" fmla="*/ 586740 h 617220"/>
                    <a:gd name="connsiteX18" fmla="*/ 255270 w 331470"/>
                    <a:gd name="connsiteY18" fmla="*/ 617220 h 617220"/>
                    <a:gd name="connsiteX0" fmla="*/ 255270 w 331470"/>
                    <a:gd name="connsiteY0" fmla="*/ 617220 h 617220"/>
                    <a:gd name="connsiteX1" fmla="*/ 125730 w 331470"/>
                    <a:gd name="connsiteY1" fmla="*/ 605790 h 617220"/>
                    <a:gd name="connsiteX2" fmla="*/ 68580 w 331470"/>
                    <a:gd name="connsiteY2" fmla="*/ 601980 h 617220"/>
                    <a:gd name="connsiteX3" fmla="*/ 19050 w 331470"/>
                    <a:gd name="connsiteY3" fmla="*/ 548640 h 617220"/>
                    <a:gd name="connsiteX4" fmla="*/ 0 w 331470"/>
                    <a:gd name="connsiteY4" fmla="*/ 483870 h 617220"/>
                    <a:gd name="connsiteX5" fmla="*/ 34290 w 331470"/>
                    <a:gd name="connsiteY5" fmla="*/ 407670 h 617220"/>
                    <a:gd name="connsiteX6" fmla="*/ 60960 w 331470"/>
                    <a:gd name="connsiteY6" fmla="*/ 342900 h 617220"/>
                    <a:gd name="connsiteX7" fmla="*/ 106680 w 331470"/>
                    <a:gd name="connsiteY7" fmla="*/ 293370 h 617220"/>
                    <a:gd name="connsiteX8" fmla="*/ 140970 w 331470"/>
                    <a:gd name="connsiteY8" fmla="*/ 179070 h 617220"/>
                    <a:gd name="connsiteX9" fmla="*/ 148590 w 331470"/>
                    <a:gd name="connsiteY9" fmla="*/ 110490 h 617220"/>
                    <a:gd name="connsiteX10" fmla="*/ 186690 w 331470"/>
                    <a:gd name="connsiteY10" fmla="*/ 34290 h 617220"/>
                    <a:gd name="connsiteX11" fmla="*/ 223216 w 331470"/>
                    <a:gd name="connsiteY11" fmla="*/ 3810 h 617220"/>
                    <a:gd name="connsiteX12" fmla="*/ 308610 w 331470"/>
                    <a:gd name="connsiteY12" fmla="*/ 0 h 617220"/>
                    <a:gd name="connsiteX13" fmla="*/ 292355 w 331470"/>
                    <a:gd name="connsiteY13" fmla="*/ 50824 h 617220"/>
                    <a:gd name="connsiteX14" fmla="*/ 331470 w 331470"/>
                    <a:gd name="connsiteY14" fmla="*/ 198120 h 617220"/>
                    <a:gd name="connsiteX15" fmla="*/ 323850 w 331470"/>
                    <a:gd name="connsiteY15" fmla="*/ 392430 h 617220"/>
                    <a:gd name="connsiteX16" fmla="*/ 327660 w 331470"/>
                    <a:gd name="connsiteY16" fmla="*/ 499110 h 617220"/>
                    <a:gd name="connsiteX17" fmla="*/ 312420 w 331470"/>
                    <a:gd name="connsiteY17" fmla="*/ 586740 h 617220"/>
                    <a:gd name="connsiteX18" fmla="*/ 255270 w 331470"/>
                    <a:gd name="connsiteY18" fmla="*/ 617220 h 617220"/>
                    <a:gd name="connsiteX0" fmla="*/ 255270 w 331470"/>
                    <a:gd name="connsiteY0" fmla="*/ 613410 h 613410"/>
                    <a:gd name="connsiteX1" fmla="*/ 125730 w 331470"/>
                    <a:gd name="connsiteY1" fmla="*/ 601980 h 613410"/>
                    <a:gd name="connsiteX2" fmla="*/ 68580 w 331470"/>
                    <a:gd name="connsiteY2" fmla="*/ 598170 h 613410"/>
                    <a:gd name="connsiteX3" fmla="*/ 19050 w 331470"/>
                    <a:gd name="connsiteY3" fmla="*/ 544830 h 613410"/>
                    <a:gd name="connsiteX4" fmla="*/ 0 w 331470"/>
                    <a:gd name="connsiteY4" fmla="*/ 480060 h 613410"/>
                    <a:gd name="connsiteX5" fmla="*/ 34290 w 331470"/>
                    <a:gd name="connsiteY5" fmla="*/ 403860 h 613410"/>
                    <a:gd name="connsiteX6" fmla="*/ 60960 w 331470"/>
                    <a:gd name="connsiteY6" fmla="*/ 339090 h 613410"/>
                    <a:gd name="connsiteX7" fmla="*/ 106680 w 331470"/>
                    <a:gd name="connsiteY7" fmla="*/ 289560 h 613410"/>
                    <a:gd name="connsiteX8" fmla="*/ 140970 w 331470"/>
                    <a:gd name="connsiteY8" fmla="*/ 175260 h 613410"/>
                    <a:gd name="connsiteX9" fmla="*/ 148590 w 331470"/>
                    <a:gd name="connsiteY9" fmla="*/ 106680 h 613410"/>
                    <a:gd name="connsiteX10" fmla="*/ 186690 w 331470"/>
                    <a:gd name="connsiteY10" fmla="*/ 30480 h 613410"/>
                    <a:gd name="connsiteX11" fmla="*/ 223216 w 331470"/>
                    <a:gd name="connsiteY11" fmla="*/ 0 h 613410"/>
                    <a:gd name="connsiteX12" fmla="*/ 245061 w 331470"/>
                    <a:gd name="connsiteY12" fmla="*/ 6781 h 613410"/>
                    <a:gd name="connsiteX13" fmla="*/ 292355 w 331470"/>
                    <a:gd name="connsiteY13" fmla="*/ 47014 h 613410"/>
                    <a:gd name="connsiteX14" fmla="*/ 331470 w 331470"/>
                    <a:gd name="connsiteY14" fmla="*/ 194310 h 613410"/>
                    <a:gd name="connsiteX15" fmla="*/ 323850 w 331470"/>
                    <a:gd name="connsiteY15" fmla="*/ 388620 h 613410"/>
                    <a:gd name="connsiteX16" fmla="*/ 327660 w 331470"/>
                    <a:gd name="connsiteY16" fmla="*/ 495300 h 613410"/>
                    <a:gd name="connsiteX17" fmla="*/ 312420 w 331470"/>
                    <a:gd name="connsiteY17" fmla="*/ 582930 h 613410"/>
                    <a:gd name="connsiteX18" fmla="*/ 255270 w 331470"/>
                    <a:gd name="connsiteY18" fmla="*/ 613410 h 613410"/>
                    <a:gd name="connsiteX0" fmla="*/ 255270 w 331470"/>
                    <a:gd name="connsiteY0" fmla="*/ 613410 h 613410"/>
                    <a:gd name="connsiteX1" fmla="*/ 125730 w 331470"/>
                    <a:gd name="connsiteY1" fmla="*/ 601980 h 613410"/>
                    <a:gd name="connsiteX2" fmla="*/ 68580 w 331470"/>
                    <a:gd name="connsiteY2" fmla="*/ 598170 h 613410"/>
                    <a:gd name="connsiteX3" fmla="*/ 19050 w 331470"/>
                    <a:gd name="connsiteY3" fmla="*/ 544830 h 613410"/>
                    <a:gd name="connsiteX4" fmla="*/ 0 w 331470"/>
                    <a:gd name="connsiteY4" fmla="*/ 480060 h 613410"/>
                    <a:gd name="connsiteX5" fmla="*/ 34290 w 331470"/>
                    <a:gd name="connsiteY5" fmla="*/ 403860 h 613410"/>
                    <a:gd name="connsiteX6" fmla="*/ 60960 w 331470"/>
                    <a:gd name="connsiteY6" fmla="*/ 339090 h 613410"/>
                    <a:gd name="connsiteX7" fmla="*/ 106680 w 331470"/>
                    <a:gd name="connsiteY7" fmla="*/ 289560 h 613410"/>
                    <a:gd name="connsiteX8" fmla="*/ 140970 w 331470"/>
                    <a:gd name="connsiteY8" fmla="*/ 175260 h 613410"/>
                    <a:gd name="connsiteX9" fmla="*/ 148590 w 331470"/>
                    <a:gd name="connsiteY9" fmla="*/ 106680 h 613410"/>
                    <a:gd name="connsiteX10" fmla="*/ 186690 w 331470"/>
                    <a:gd name="connsiteY10" fmla="*/ 30480 h 613410"/>
                    <a:gd name="connsiteX11" fmla="*/ 223216 w 331470"/>
                    <a:gd name="connsiteY11" fmla="*/ 0 h 613410"/>
                    <a:gd name="connsiteX12" fmla="*/ 245061 w 331470"/>
                    <a:gd name="connsiteY12" fmla="*/ 6781 h 613410"/>
                    <a:gd name="connsiteX13" fmla="*/ 306477 w 331470"/>
                    <a:gd name="connsiteY13" fmla="*/ 47014 h 613410"/>
                    <a:gd name="connsiteX14" fmla="*/ 331470 w 331470"/>
                    <a:gd name="connsiteY14" fmla="*/ 194310 h 613410"/>
                    <a:gd name="connsiteX15" fmla="*/ 323850 w 331470"/>
                    <a:gd name="connsiteY15" fmla="*/ 388620 h 613410"/>
                    <a:gd name="connsiteX16" fmla="*/ 327660 w 331470"/>
                    <a:gd name="connsiteY16" fmla="*/ 495300 h 613410"/>
                    <a:gd name="connsiteX17" fmla="*/ 312420 w 331470"/>
                    <a:gd name="connsiteY17" fmla="*/ 582930 h 613410"/>
                    <a:gd name="connsiteX18" fmla="*/ 255270 w 331470"/>
                    <a:gd name="connsiteY18" fmla="*/ 613410 h 613410"/>
                    <a:gd name="connsiteX0" fmla="*/ 255270 w 331470"/>
                    <a:gd name="connsiteY0" fmla="*/ 613410 h 613410"/>
                    <a:gd name="connsiteX1" fmla="*/ 125730 w 331470"/>
                    <a:gd name="connsiteY1" fmla="*/ 601980 h 613410"/>
                    <a:gd name="connsiteX2" fmla="*/ 68580 w 331470"/>
                    <a:gd name="connsiteY2" fmla="*/ 598170 h 613410"/>
                    <a:gd name="connsiteX3" fmla="*/ 19050 w 331470"/>
                    <a:gd name="connsiteY3" fmla="*/ 544830 h 613410"/>
                    <a:gd name="connsiteX4" fmla="*/ 0 w 331470"/>
                    <a:gd name="connsiteY4" fmla="*/ 480060 h 613410"/>
                    <a:gd name="connsiteX5" fmla="*/ 34290 w 331470"/>
                    <a:gd name="connsiteY5" fmla="*/ 403860 h 613410"/>
                    <a:gd name="connsiteX6" fmla="*/ 60960 w 331470"/>
                    <a:gd name="connsiteY6" fmla="*/ 339090 h 613410"/>
                    <a:gd name="connsiteX7" fmla="*/ 106680 w 331470"/>
                    <a:gd name="connsiteY7" fmla="*/ 289560 h 613410"/>
                    <a:gd name="connsiteX8" fmla="*/ 140970 w 331470"/>
                    <a:gd name="connsiteY8" fmla="*/ 175260 h 613410"/>
                    <a:gd name="connsiteX9" fmla="*/ 148590 w 331470"/>
                    <a:gd name="connsiteY9" fmla="*/ 106680 h 613410"/>
                    <a:gd name="connsiteX10" fmla="*/ 186690 w 331470"/>
                    <a:gd name="connsiteY10" fmla="*/ 30480 h 613410"/>
                    <a:gd name="connsiteX11" fmla="*/ 223216 w 331470"/>
                    <a:gd name="connsiteY11" fmla="*/ 0 h 613410"/>
                    <a:gd name="connsiteX12" fmla="*/ 259183 w 331470"/>
                    <a:gd name="connsiteY12" fmla="*/ 10311 h 613410"/>
                    <a:gd name="connsiteX13" fmla="*/ 306477 w 331470"/>
                    <a:gd name="connsiteY13" fmla="*/ 47014 h 613410"/>
                    <a:gd name="connsiteX14" fmla="*/ 331470 w 331470"/>
                    <a:gd name="connsiteY14" fmla="*/ 194310 h 613410"/>
                    <a:gd name="connsiteX15" fmla="*/ 323850 w 331470"/>
                    <a:gd name="connsiteY15" fmla="*/ 388620 h 613410"/>
                    <a:gd name="connsiteX16" fmla="*/ 327660 w 331470"/>
                    <a:gd name="connsiteY16" fmla="*/ 495300 h 613410"/>
                    <a:gd name="connsiteX17" fmla="*/ 312420 w 331470"/>
                    <a:gd name="connsiteY17" fmla="*/ 582930 h 613410"/>
                    <a:gd name="connsiteX18" fmla="*/ 255270 w 331470"/>
                    <a:gd name="connsiteY18" fmla="*/ 613410 h 613410"/>
                    <a:gd name="connsiteX0" fmla="*/ 255270 w 327660"/>
                    <a:gd name="connsiteY0" fmla="*/ 613410 h 613410"/>
                    <a:gd name="connsiteX1" fmla="*/ 125730 w 327660"/>
                    <a:gd name="connsiteY1" fmla="*/ 601980 h 613410"/>
                    <a:gd name="connsiteX2" fmla="*/ 68580 w 327660"/>
                    <a:gd name="connsiteY2" fmla="*/ 598170 h 613410"/>
                    <a:gd name="connsiteX3" fmla="*/ 19050 w 327660"/>
                    <a:gd name="connsiteY3" fmla="*/ 544830 h 613410"/>
                    <a:gd name="connsiteX4" fmla="*/ 0 w 327660"/>
                    <a:gd name="connsiteY4" fmla="*/ 480060 h 613410"/>
                    <a:gd name="connsiteX5" fmla="*/ 34290 w 327660"/>
                    <a:gd name="connsiteY5" fmla="*/ 403860 h 613410"/>
                    <a:gd name="connsiteX6" fmla="*/ 60960 w 327660"/>
                    <a:gd name="connsiteY6" fmla="*/ 339090 h 613410"/>
                    <a:gd name="connsiteX7" fmla="*/ 106680 w 327660"/>
                    <a:gd name="connsiteY7" fmla="*/ 289560 h 613410"/>
                    <a:gd name="connsiteX8" fmla="*/ 140970 w 327660"/>
                    <a:gd name="connsiteY8" fmla="*/ 175260 h 613410"/>
                    <a:gd name="connsiteX9" fmla="*/ 148590 w 327660"/>
                    <a:gd name="connsiteY9" fmla="*/ 106680 h 613410"/>
                    <a:gd name="connsiteX10" fmla="*/ 186690 w 327660"/>
                    <a:gd name="connsiteY10" fmla="*/ 30480 h 613410"/>
                    <a:gd name="connsiteX11" fmla="*/ 223216 w 327660"/>
                    <a:gd name="connsiteY11" fmla="*/ 0 h 613410"/>
                    <a:gd name="connsiteX12" fmla="*/ 259183 w 327660"/>
                    <a:gd name="connsiteY12" fmla="*/ 10311 h 613410"/>
                    <a:gd name="connsiteX13" fmla="*/ 306477 w 327660"/>
                    <a:gd name="connsiteY13" fmla="*/ 47014 h 613410"/>
                    <a:gd name="connsiteX14" fmla="*/ 313817 w 327660"/>
                    <a:gd name="connsiteY14" fmla="*/ 194310 h 613410"/>
                    <a:gd name="connsiteX15" fmla="*/ 323850 w 327660"/>
                    <a:gd name="connsiteY15" fmla="*/ 388620 h 613410"/>
                    <a:gd name="connsiteX16" fmla="*/ 327660 w 327660"/>
                    <a:gd name="connsiteY16" fmla="*/ 495300 h 613410"/>
                    <a:gd name="connsiteX17" fmla="*/ 312420 w 327660"/>
                    <a:gd name="connsiteY17" fmla="*/ 582930 h 613410"/>
                    <a:gd name="connsiteX18" fmla="*/ 255270 w 327660"/>
                    <a:gd name="connsiteY18" fmla="*/ 613410 h 613410"/>
                    <a:gd name="connsiteX0" fmla="*/ 255270 w 323850"/>
                    <a:gd name="connsiteY0" fmla="*/ 613410 h 613410"/>
                    <a:gd name="connsiteX1" fmla="*/ 125730 w 323850"/>
                    <a:gd name="connsiteY1" fmla="*/ 601980 h 613410"/>
                    <a:gd name="connsiteX2" fmla="*/ 68580 w 323850"/>
                    <a:gd name="connsiteY2" fmla="*/ 598170 h 613410"/>
                    <a:gd name="connsiteX3" fmla="*/ 19050 w 323850"/>
                    <a:gd name="connsiteY3" fmla="*/ 544830 h 613410"/>
                    <a:gd name="connsiteX4" fmla="*/ 0 w 323850"/>
                    <a:gd name="connsiteY4" fmla="*/ 480060 h 613410"/>
                    <a:gd name="connsiteX5" fmla="*/ 34290 w 323850"/>
                    <a:gd name="connsiteY5" fmla="*/ 403860 h 613410"/>
                    <a:gd name="connsiteX6" fmla="*/ 60960 w 323850"/>
                    <a:gd name="connsiteY6" fmla="*/ 339090 h 613410"/>
                    <a:gd name="connsiteX7" fmla="*/ 106680 w 323850"/>
                    <a:gd name="connsiteY7" fmla="*/ 289560 h 613410"/>
                    <a:gd name="connsiteX8" fmla="*/ 140970 w 323850"/>
                    <a:gd name="connsiteY8" fmla="*/ 175260 h 613410"/>
                    <a:gd name="connsiteX9" fmla="*/ 148590 w 323850"/>
                    <a:gd name="connsiteY9" fmla="*/ 106680 h 613410"/>
                    <a:gd name="connsiteX10" fmla="*/ 186690 w 323850"/>
                    <a:gd name="connsiteY10" fmla="*/ 30480 h 613410"/>
                    <a:gd name="connsiteX11" fmla="*/ 223216 w 323850"/>
                    <a:gd name="connsiteY11" fmla="*/ 0 h 613410"/>
                    <a:gd name="connsiteX12" fmla="*/ 259183 w 323850"/>
                    <a:gd name="connsiteY12" fmla="*/ 10311 h 613410"/>
                    <a:gd name="connsiteX13" fmla="*/ 306477 w 323850"/>
                    <a:gd name="connsiteY13" fmla="*/ 47014 h 613410"/>
                    <a:gd name="connsiteX14" fmla="*/ 313817 w 323850"/>
                    <a:gd name="connsiteY14" fmla="*/ 194310 h 613410"/>
                    <a:gd name="connsiteX15" fmla="*/ 323850 w 323850"/>
                    <a:gd name="connsiteY15" fmla="*/ 388620 h 613410"/>
                    <a:gd name="connsiteX16" fmla="*/ 317068 w 323850"/>
                    <a:gd name="connsiteY16" fmla="*/ 491770 h 613410"/>
                    <a:gd name="connsiteX17" fmla="*/ 312420 w 323850"/>
                    <a:gd name="connsiteY17" fmla="*/ 582930 h 613410"/>
                    <a:gd name="connsiteX18" fmla="*/ 255270 w 323850"/>
                    <a:gd name="connsiteY18" fmla="*/ 613410 h 613410"/>
                    <a:gd name="connsiteX0" fmla="*/ 251739 w 323850"/>
                    <a:gd name="connsiteY0" fmla="*/ 599288 h 601980"/>
                    <a:gd name="connsiteX1" fmla="*/ 125730 w 323850"/>
                    <a:gd name="connsiteY1" fmla="*/ 601980 h 601980"/>
                    <a:gd name="connsiteX2" fmla="*/ 68580 w 323850"/>
                    <a:gd name="connsiteY2" fmla="*/ 598170 h 601980"/>
                    <a:gd name="connsiteX3" fmla="*/ 19050 w 323850"/>
                    <a:gd name="connsiteY3" fmla="*/ 544830 h 601980"/>
                    <a:gd name="connsiteX4" fmla="*/ 0 w 323850"/>
                    <a:gd name="connsiteY4" fmla="*/ 480060 h 601980"/>
                    <a:gd name="connsiteX5" fmla="*/ 34290 w 323850"/>
                    <a:gd name="connsiteY5" fmla="*/ 403860 h 601980"/>
                    <a:gd name="connsiteX6" fmla="*/ 60960 w 323850"/>
                    <a:gd name="connsiteY6" fmla="*/ 339090 h 601980"/>
                    <a:gd name="connsiteX7" fmla="*/ 106680 w 323850"/>
                    <a:gd name="connsiteY7" fmla="*/ 289560 h 601980"/>
                    <a:gd name="connsiteX8" fmla="*/ 140970 w 323850"/>
                    <a:gd name="connsiteY8" fmla="*/ 175260 h 601980"/>
                    <a:gd name="connsiteX9" fmla="*/ 148590 w 323850"/>
                    <a:gd name="connsiteY9" fmla="*/ 106680 h 601980"/>
                    <a:gd name="connsiteX10" fmla="*/ 186690 w 323850"/>
                    <a:gd name="connsiteY10" fmla="*/ 30480 h 601980"/>
                    <a:gd name="connsiteX11" fmla="*/ 223216 w 323850"/>
                    <a:gd name="connsiteY11" fmla="*/ 0 h 601980"/>
                    <a:gd name="connsiteX12" fmla="*/ 259183 w 323850"/>
                    <a:gd name="connsiteY12" fmla="*/ 10311 h 601980"/>
                    <a:gd name="connsiteX13" fmla="*/ 306477 w 323850"/>
                    <a:gd name="connsiteY13" fmla="*/ 47014 h 601980"/>
                    <a:gd name="connsiteX14" fmla="*/ 313817 w 323850"/>
                    <a:gd name="connsiteY14" fmla="*/ 194310 h 601980"/>
                    <a:gd name="connsiteX15" fmla="*/ 323850 w 323850"/>
                    <a:gd name="connsiteY15" fmla="*/ 388620 h 601980"/>
                    <a:gd name="connsiteX16" fmla="*/ 317068 w 323850"/>
                    <a:gd name="connsiteY16" fmla="*/ 491770 h 601980"/>
                    <a:gd name="connsiteX17" fmla="*/ 312420 w 323850"/>
                    <a:gd name="connsiteY17" fmla="*/ 582930 h 601980"/>
                    <a:gd name="connsiteX18" fmla="*/ 251739 w 323850"/>
                    <a:gd name="connsiteY18" fmla="*/ 599288 h 601980"/>
                    <a:gd name="connsiteX0" fmla="*/ 251739 w 323850"/>
                    <a:gd name="connsiteY0" fmla="*/ 599288 h 601980"/>
                    <a:gd name="connsiteX1" fmla="*/ 125730 w 323850"/>
                    <a:gd name="connsiteY1" fmla="*/ 601980 h 601980"/>
                    <a:gd name="connsiteX2" fmla="*/ 68580 w 323850"/>
                    <a:gd name="connsiteY2" fmla="*/ 598170 h 601980"/>
                    <a:gd name="connsiteX3" fmla="*/ 19050 w 323850"/>
                    <a:gd name="connsiteY3" fmla="*/ 544830 h 601980"/>
                    <a:gd name="connsiteX4" fmla="*/ 0 w 323850"/>
                    <a:gd name="connsiteY4" fmla="*/ 480060 h 601980"/>
                    <a:gd name="connsiteX5" fmla="*/ 27229 w 323850"/>
                    <a:gd name="connsiteY5" fmla="*/ 389738 h 601980"/>
                    <a:gd name="connsiteX6" fmla="*/ 60960 w 323850"/>
                    <a:gd name="connsiteY6" fmla="*/ 339090 h 601980"/>
                    <a:gd name="connsiteX7" fmla="*/ 106680 w 323850"/>
                    <a:gd name="connsiteY7" fmla="*/ 289560 h 601980"/>
                    <a:gd name="connsiteX8" fmla="*/ 140970 w 323850"/>
                    <a:gd name="connsiteY8" fmla="*/ 175260 h 601980"/>
                    <a:gd name="connsiteX9" fmla="*/ 148590 w 323850"/>
                    <a:gd name="connsiteY9" fmla="*/ 106680 h 601980"/>
                    <a:gd name="connsiteX10" fmla="*/ 186690 w 323850"/>
                    <a:gd name="connsiteY10" fmla="*/ 30480 h 601980"/>
                    <a:gd name="connsiteX11" fmla="*/ 223216 w 323850"/>
                    <a:gd name="connsiteY11" fmla="*/ 0 h 601980"/>
                    <a:gd name="connsiteX12" fmla="*/ 259183 w 323850"/>
                    <a:gd name="connsiteY12" fmla="*/ 10311 h 601980"/>
                    <a:gd name="connsiteX13" fmla="*/ 306477 w 323850"/>
                    <a:gd name="connsiteY13" fmla="*/ 47014 h 601980"/>
                    <a:gd name="connsiteX14" fmla="*/ 313817 w 323850"/>
                    <a:gd name="connsiteY14" fmla="*/ 194310 h 601980"/>
                    <a:gd name="connsiteX15" fmla="*/ 323850 w 323850"/>
                    <a:gd name="connsiteY15" fmla="*/ 388620 h 601980"/>
                    <a:gd name="connsiteX16" fmla="*/ 317068 w 323850"/>
                    <a:gd name="connsiteY16" fmla="*/ 491770 h 601980"/>
                    <a:gd name="connsiteX17" fmla="*/ 312420 w 323850"/>
                    <a:gd name="connsiteY17" fmla="*/ 582930 h 601980"/>
                    <a:gd name="connsiteX18" fmla="*/ 251739 w 323850"/>
                    <a:gd name="connsiteY18" fmla="*/ 599288 h 601980"/>
                    <a:gd name="connsiteX0" fmla="*/ 251739 w 323850"/>
                    <a:gd name="connsiteY0" fmla="*/ 599288 h 601980"/>
                    <a:gd name="connsiteX1" fmla="*/ 125730 w 323850"/>
                    <a:gd name="connsiteY1" fmla="*/ 601980 h 601980"/>
                    <a:gd name="connsiteX2" fmla="*/ 68580 w 323850"/>
                    <a:gd name="connsiteY2" fmla="*/ 598170 h 601980"/>
                    <a:gd name="connsiteX3" fmla="*/ 19050 w 323850"/>
                    <a:gd name="connsiteY3" fmla="*/ 544830 h 601980"/>
                    <a:gd name="connsiteX4" fmla="*/ 0 w 323850"/>
                    <a:gd name="connsiteY4" fmla="*/ 480060 h 601980"/>
                    <a:gd name="connsiteX5" fmla="*/ 27229 w 323850"/>
                    <a:gd name="connsiteY5" fmla="*/ 389738 h 601980"/>
                    <a:gd name="connsiteX6" fmla="*/ 60960 w 323850"/>
                    <a:gd name="connsiteY6" fmla="*/ 324968 h 601980"/>
                    <a:gd name="connsiteX7" fmla="*/ 106680 w 323850"/>
                    <a:gd name="connsiteY7" fmla="*/ 289560 h 601980"/>
                    <a:gd name="connsiteX8" fmla="*/ 140970 w 323850"/>
                    <a:gd name="connsiteY8" fmla="*/ 175260 h 601980"/>
                    <a:gd name="connsiteX9" fmla="*/ 148590 w 323850"/>
                    <a:gd name="connsiteY9" fmla="*/ 106680 h 601980"/>
                    <a:gd name="connsiteX10" fmla="*/ 186690 w 323850"/>
                    <a:gd name="connsiteY10" fmla="*/ 30480 h 601980"/>
                    <a:gd name="connsiteX11" fmla="*/ 223216 w 323850"/>
                    <a:gd name="connsiteY11" fmla="*/ 0 h 601980"/>
                    <a:gd name="connsiteX12" fmla="*/ 259183 w 323850"/>
                    <a:gd name="connsiteY12" fmla="*/ 10311 h 601980"/>
                    <a:gd name="connsiteX13" fmla="*/ 306477 w 323850"/>
                    <a:gd name="connsiteY13" fmla="*/ 47014 h 601980"/>
                    <a:gd name="connsiteX14" fmla="*/ 313817 w 323850"/>
                    <a:gd name="connsiteY14" fmla="*/ 194310 h 601980"/>
                    <a:gd name="connsiteX15" fmla="*/ 323850 w 323850"/>
                    <a:gd name="connsiteY15" fmla="*/ 388620 h 601980"/>
                    <a:gd name="connsiteX16" fmla="*/ 317068 w 323850"/>
                    <a:gd name="connsiteY16" fmla="*/ 491770 h 601980"/>
                    <a:gd name="connsiteX17" fmla="*/ 312420 w 323850"/>
                    <a:gd name="connsiteY17" fmla="*/ 582930 h 601980"/>
                    <a:gd name="connsiteX18" fmla="*/ 251739 w 323850"/>
                    <a:gd name="connsiteY18" fmla="*/ 599288 h 601980"/>
                    <a:gd name="connsiteX0" fmla="*/ 251739 w 323850"/>
                    <a:gd name="connsiteY0" fmla="*/ 599288 h 601980"/>
                    <a:gd name="connsiteX1" fmla="*/ 125730 w 323850"/>
                    <a:gd name="connsiteY1" fmla="*/ 601980 h 601980"/>
                    <a:gd name="connsiteX2" fmla="*/ 68580 w 323850"/>
                    <a:gd name="connsiteY2" fmla="*/ 598170 h 601980"/>
                    <a:gd name="connsiteX3" fmla="*/ 19050 w 323850"/>
                    <a:gd name="connsiteY3" fmla="*/ 544830 h 601980"/>
                    <a:gd name="connsiteX4" fmla="*/ 0 w 323850"/>
                    <a:gd name="connsiteY4" fmla="*/ 480060 h 601980"/>
                    <a:gd name="connsiteX5" fmla="*/ 27229 w 323850"/>
                    <a:gd name="connsiteY5" fmla="*/ 389738 h 601980"/>
                    <a:gd name="connsiteX6" fmla="*/ 60960 w 323850"/>
                    <a:gd name="connsiteY6" fmla="*/ 324968 h 601980"/>
                    <a:gd name="connsiteX7" fmla="*/ 106680 w 323850"/>
                    <a:gd name="connsiteY7" fmla="*/ 289560 h 601980"/>
                    <a:gd name="connsiteX8" fmla="*/ 140970 w 323850"/>
                    <a:gd name="connsiteY8" fmla="*/ 175260 h 601980"/>
                    <a:gd name="connsiteX9" fmla="*/ 148590 w 323850"/>
                    <a:gd name="connsiteY9" fmla="*/ 106680 h 601980"/>
                    <a:gd name="connsiteX10" fmla="*/ 186690 w 323850"/>
                    <a:gd name="connsiteY10" fmla="*/ 30480 h 601980"/>
                    <a:gd name="connsiteX11" fmla="*/ 223216 w 323850"/>
                    <a:gd name="connsiteY11" fmla="*/ 0 h 601980"/>
                    <a:gd name="connsiteX12" fmla="*/ 259183 w 323850"/>
                    <a:gd name="connsiteY12" fmla="*/ 10311 h 601980"/>
                    <a:gd name="connsiteX13" fmla="*/ 306477 w 323850"/>
                    <a:gd name="connsiteY13" fmla="*/ 47014 h 601980"/>
                    <a:gd name="connsiteX14" fmla="*/ 313817 w 323850"/>
                    <a:gd name="connsiteY14" fmla="*/ 194310 h 601980"/>
                    <a:gd name="connsiteX15" fmla="*/ 323850 w 323850"/>
                    <a:gd name="connsiteY15" fmla="*/ 388620 h 601980"/>
                    <a:gd name="connsiteX16" fmla="*/ 317068 w 323850"/>
                    <a:gd name="connsiteY16" fmla="*/ 491770 h 601980"/>
                    <a:gd name="connsiteX17" fmla="*/ 305359 w 323850"/>
                    <a:gd name="connsiteY17" fmla="*/ 572338 h 601980"/>
                    <a:gd name="connsiteX18" fmla="*/ 251739 w 323850"/>
                    <a:gd name="connsiteY18" fmla="*/ 599288 h 601980"/>
                    <a:gd name="connsiteX0" fmla="*/ 261607 w 333718"/>
                    <a:gd name="connsiteY0" fmla="*/ 599288 h 601980"/>
                    <a:gd name="connsiteX1" fmla="*/ 135598 w 333718"/>
                    <a:gd name="connsiteY1" fmla="*/ 601980 h 601980"/>
                    <a:gd name="connsiteX2" fmla="*/ 78448 w 333718"/>
                    <a:gd name="connsiteY2" fmla="*/ 598170 h 601980"/>
                    <a:gd name="connsiteX3" fmla="*/ 28918 w 333718"/>
                    <a:gd name="connsiteY3" fmla="*/ 544830 h 601980"/>
                    <a:gd name="connsiteX4" fmla="*/ 0 w 333718"/>
                    <a:gd name="connsiteY4" fmla="*/ 480060 h 601980"/>
                    <a:gd name="connsiteX5" fmla="*/ 37097 w 333718"/>
                    <a:gd name="connsiteY5" fmla="*/ 389738 h 601980"/>
                    <a:gd name="connsiteX6" fmla="*/ 70828 w 333718"/>
                    <a:gd name="connsiteY6" fmla="*/ 324968 h 601980"/>
                    <a:gd name="connsiteX7" fmla="*/ 116548 w 333718"/>
                    <a:gd name="connsiteY7" fmla="*/ 289560 h 601980"/>
                    <a:gd name="connsiteX8" fmla="*/ 150838 w 333718"/>
                    <a:gd name="connsiteY8" fmla="*/ 175260 h 601980"/>
                    <a:gd name="connsiteX9" fmla="*/ 158458 w 333718"/>
                    <a:gd name="connsiteY9" fmla="*/ 106680 h 601980"/>
                    <a:gd name="connsiteX10" fmla="*/ 196558 w 333718"/>
                    <a:gd name="connsiteY10" fmla="*/ 30480 h 601980"/>
                    <a:gd name="connsiteX11" fmla="*/ 233084 w 333718"/>
                    <a:gd name="connsiteY11" fmla="*/ 0 h 601980"/>
                    <a:gd name="connsiteX12" fmla="*/ 269051 w 333718"/>
                    <a:gd name="connsiteY12" fmla="*/ 10311 h 601980"/>
                    <a:gd name="connsiteX13" fmla="*/ 316345 w 333718"/>
                    <a:gd name="connsiteY13" fmla="*/ 47014 h 601980"/>
                    <a:gd name="connsiteX14" fmla="*/ 323685 w 333718"/>
                    <a:gd name="connsiteY14" fmla="*/ 194310 h 601980"/>
                    <a:gd name="connsiteX15" fmla="*/ 333718 w 333718"/>
                    <a:gd name="connsiteY15" fmla="*/ 388620 h 601980"/>
                    <a:gd name="connsiteX16" fmla="*/ 326936 w 333718"/>
                    <a:gd name="connsiteY16" fmla="*/ 491770 h 601980"/>
                    <a:gd name="connsiteX17" fmla="*/ 315227 w 333718"/>
                    <a:gd name="connsiteY17" fmla="*/ 572338 h 601980"/>
                    <a:gd name="connsiteX18" fmla="*/ 261607 w 333718"/>
                    <a:gd name="connsiteY18" fmla="*/ 599288 h 601980"/>
                    <a:gd name="connsiteX0" fmla="*/ 261607 w 333718"/>
                    <a:gd name="connsiteY0" fmla="*/ 599288 h 601980"/>
                    <a:gd name="connsiteX1" fmla="*/ 135598 w 333718"/>
                    <a:gd name="connsiteY1" fmla="*/ 601980 h 601980"/>
                    <a:gd name="connsiteX2" fmla="*/ 78448 w 333718"/>
                    <a:gd name="connsiteY2" fmla="*/ 598170 h 601980"/>
                    <a:gd name="connsiteX3" fmla="*/ 0 w 333718"/>
                    <a:gd name="connsiteY3" fmla="*/ 561276 h 601980"/>
                    <a:gd name="connsiteX4" fmla="*/ 0 w 333718"/>
                    <a:gd name="connsiteY4" fmla="*/ 480060 h 601980"/>
                    <a:gd name="connsiteX5" fmla="*/ 37097 w 333718"/>
                    <a:gd name="connsiteY5" fmla="*/ 389738 h 601980"/>
                    <a:gd name="connsiteX6" fmla="*/ 70828 w 333718"/>
                    <a:gd name="connsiteY6" fmla="*/ 324968 h 601980"/>
                    <a:gd name="connsiteX7" fmla="*/ 116548 w 333718"/>
                    <a:gd name="connsiteY7" fmla="*/ 289560 h 601980"/>
                    <a:gd name="connsiteX8" fmla="*/ 150838 w 333718"/>
                    <a:gd name="connsiteY8" fmla="*/ 175260 h 601980"/>
                    <a:gd name="connsiteX9" fmla="*/ 158458 w 333718"/>
                    <a:gd name="connsiteY9" fmla="*/ 106680 h 601980"/>
                    <a:gd name="connsiteX10" fmla="*/ 196558 w 333718"/>
                    <a:gd name="connsiteY10" fmla="*/ 30480 h 601980"/>
                    <a:gd name="connsiteX11" fmla="*/ 233084 w 333718"/>
                    <a:gd name="connsiteY11" fmla="*/ 0 h 601980"/>
                    <a:gd name="connsiteX12" fmla="*/ 269051 w 333718"/>
                    <a:gd name="connsiteY12" fmla="*/ 10311 h 601980"/>
                    <a:gd name="connsiteX13" fmla="*/ 316345 w 333718"/>
                    <a:gd name="connsiteY13" fmla="*/ 47014 h 601980"/>
                    <a:gd name="connsiteX14" fmla="*/ 323685 w 333718"/>
                    <a:gd name="connsiteY14" fmla="*/ 194310 h 601980"/>
                    <a:gd name="connsiteX15" fmla="*/ 333718 w 333718"/>
                    <a:gd name="connsiteY15" fmla="*/ 388620 h 601980"/>
                    <a:gd name="connsiteX16" fmla="*/ 326936 w 333718"/>
                    <a:gd name="connsiteY16" fmla="*/ 491770 h 601980"/>
                    <a:gd name="connsiteX17" fmla="*/ 315227 w 333718"/>
                    <a:gd name="connsiteY17" fmla="*/ 572338 h 601980"/>
                    <a:gd name="connsiteX18" fmla="*/ 261607 w 333718"/>
                    <a:gd name="connsiteY18" fmla="*/ 599288 h 601980"/>
                    <a:gd name="connsiteX0" fmla="*/ 271484 w 343595"/>
                    <a:gd name="connsiteY0" fmla="*/ 599288 h 601980"/>
                    <a:gd name="connsiteX1" fmla="*/ 145475 w 343595"/>
                    <a:gd name="connsiteY1" fmla="*/ 601980 h 601980"/>
                    <a:gd name="connsiteX2" fmla="*/ 88325 w 343595"/>
                    <a:gd name="connsiteY2" fmla="*/ 598170 h 601980"/>
                    <a:gd name="connsiteX3" fmla="*/ 9877 w 343595"/>
                    <a:gd name="connsiteY3" fmla="*/ 561276 h 601980"/>
                    <a:gd name="connsiteX4" fmla="*/ 0 w 343595"/>
                    <a:gd name="connsiteY4" fmla="*/ 480060 h 601980"/>
                    <a:gd name="connsiteX5" fmla="*/ 46974 w 343595"/>
                    <a:gd name="connsiteY5" fmla="*/ 389738 h 601980"/>
                    <a:gd name="connsiteX6" fmla="*/ 80705 w 343595"/>
                    <a:gd name="connsiteY6" fmla="*/ 324968 h 601980"/>
                    <a:gd name="connsiteX7" fmla="*/ 126425 w 343595"/>
                    <a:gd name="connsiteY7" fmla="*/ 289560 h 601980"/>
                    <a:gd name="connsiteX8" fmla="*/ 160715 w 343595"/>
                    <a:gd name="connsiteY8" fmla="*/ 175260 h 601980"/>
                    <a:gd name="connsiteX9" fmla="*/ 168335 w 343595"/>
                    <a:gd name="connsiteY9" fmla="*/ 106680 h 601980"/>
                    <a:gd name="connsiteX10" fmla="*/ 206435 w 343595"/>
                    <a:gd name="connsiteY10" fmla="*/ 30480 h 601980"/>
                    <a:gd name="connsiteX11" fmla="*/ 242961 w 343595"/>
                    <a:gd name="connsiteY11" fmla="*/ 0 h 601980"/>
                    <a:gd name="connsiteX12" fmla="*/ 278928 w 343595"/>
                    <a:gd name="connsiteY12" fmla="*/ 10311 h 601980"/>
                    <a:gd name="connsiteX13" fmla="*/ 326222 w 343595"/>
                    <a:gd name="connsiteY13" fmla="*/ 47014 h 601980"/>
                    <a:gd name="connsiteX14" fmla="*/ 333562 w 343595"/>
                    <a:gd name="connsiteY14" fmla="*/ 194310 h 601980"/>
                    <a:gd name="connsiteX15" fmla="*/ 343595 w 343595"/>
                    <a:gd name="connsiteY15" fmla="*/ 388620 h 601980"/>
                    <a:gd name="connsiteX16" fmla="*/ 336813 w 343595"/>
                    <a:gd name="connsiteY16" fmla="*/ 491770 h 601980"/>
                    <a:gd name="connsiteX17" fmla="*/ 325104 w 343595"/>
                    <a:gd name="connsiteY17" fmla="*/ 572338 h 601980"/>
                    <a:gd name="connsiteX18" fmla="*/ 271484 w 343595"/>
                    <a:gd name="connsiteY18" fmla="*/ 599288 h 60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3595" h="601980">
                      <a:moveTo>
                        <a:pt x="271484" y="599288"/>
                      </a:moveTo>
                      <a:lnTo>
                        <a:pt x="145475" y="601980"/>
                      </a:lnTo>
                      <a:lnTo>
                        <a:pt x="88325" y="598170"/>
                      </a:lnTo>
                      <a:lnTo>
                        <a:pt x="9877" y="561276"/>
                      </a:lnTo>
                      <a:lnTo>
                        <a:pt x="0" y="480060"/>
                      </a:lnTo>
                      <a:lnTo>
                        <a:pt x="46974" y="389738"/>
                      </a:lnTo>
                      <a:lnTo>
                        <a:pt x="80705" y="324968"/>
                      </a:lnTo>
                      <a:lnTo>
                        <a:pt x="126425" y="289560"/>
                      </a:lnTo>
                      <a:lnTo>
                        <a:pt x="160715" y="175260"/>
                      </a:lnTo>
                      <a:lnTo>
                        <a:pt x="168335" y="106680"/>
                      </a:lnTo>
                      <a:lnTo>
                        <a:pt x="206435" y="30480"/>
                      </a:lnTo>
                      <a:lnTo>
                        <a:pt x="242961" y="0"/>
                      </a:lnTo>
                      <a:lnTo>
                        <a:pt x="278928" y="10311"/>
                      </a:lnTo>
                      <a:lnTo>
                        <a:pt x="326222" y="47014"/>
                      </a:lnTo>
                      <a:lnTo>
                        <a:pt x="333562" y="194310"/>
                      </a:lnTo>
                      <a:lnTo>
                        <a:pt x="343595" y="388620"/>
                      </a:lnTo>
                      <a:lnTo>
                        <a:pt x="336813" y="491770"/>
                      </a:lnTo>
                      <a:lnTo>
                        <a:pt x="325104" y="572338"/>
                      </a:lnTo>
                      <a:lnTo>
                        <a:pt x="271484" y="599288"/>
                      </a:lnTo>
                      <a:close/>
                    </a:path>
                  </a:pathLst>
                </a:custGeom>
                <a:noFill/>
                <a:ln w="12700">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82" name="フリーフォーム: 図形 324"/>
                <p:cNvSpPr/>
                <p:nvPr/>
              </p:nvSpPr>
              <p:spPr>
                <a:xfrm>
                  <a:off x="3170711" y="712520"/>
                  <a:ext cx="536637" cy="1263920"/>
                </a:xfrm>
                <a:custGeom>
                  <a:avLst/>
                  <a:gdLst>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43605 w 536637"/>
                    <a:gd name="connsiteY9" fmla="*/ 1150944 h 1263920"/>
                    <a:gd name="connsiteX10" fmla="*/ 314215 w 536637"/>
                    <a:gd name="connsiteY10" fmla="*/ 1147414 h 1263920"/>
                    <a:gd name="connsiteX11" fmla="*/ 331867 w 536637"/>
                    <a:gd name="connsiteY11" fmla="*/ 963827 h 1263920"/>
                    <a:gd name="connsiteX12" fmla="*/ 328337 w 536637"/>
                    <a:gd name="connsiteY12" fmla="*/ 797894 h 1263920"/>
                    <a:gd name="connsiteX13" fmla="*/ 356581 w 536637"/>
                    <a:gd name="connsiteY13" fmla="*/ 607247 h 1263920"/>
                    <a:gd name="connsiteX14" fmla="*/ 349520 w 536637"/>
                    <a:gd name="connsiteY14" fmla="*/ 557820 h 1263920"/>
                    <a:gd name="connsiteX15" fmla="*/ 335398 w 536637"/>
                    <a:gd name="connsiteY15" fmla="*/ 494271 h 1263920"/>
                    <a:gd name="connsiteX16" fmla="*/ 353050 w 536637"/>
                    <a:gd name="connsiteY16" fmla="*/ 395417 h 1263920"/>
                    <a:gd name="connsiteX17" fmla="*/ 416599 w 536637"/>
                    <a:gd name="connsiteY17" fmla="*/ 314215 h 1263920"/>
                    <a:gd name="connsiteX18" fmla="*/ 466026 w 536637"/>
                    <a:gd name="connsiteY18" fmla="*/ 208300 h 1263920"/>
                    <a:gd name="connsiteX19" fmla="*/ 536637 w 536637"/>
                    <a:gd name="connsiteY19" fmla="*/ 141220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23660 w 536637"/>
                    <a:gd name="connsiteY24" fmla="*/ 91793 h 1263920"/>
                    <a:gd name="connsiteX25" fmla="*/ 377764 w 536637"/>
                    <a:gd name="connsiteY25" fmla="*/ 165934 h 1263920"/>
                    <a:gd name="connsiteX26" fmla="*/ 289501 w 536637"/>
                    <a:gd name="connsiteY26" fmla="*/ 172995 h 1263920"/>
                    <a:gd name="connsiteX27" fmla="*/ 261257 w 536637"/>
                    <a:gd name="connsiteY27" fmla="*/ 218891 h 1263920"/>
                    <a:gd name="connsiteX28" fmla="*/ 233013 w 536637"/>
                    <a:gd name="connsiteY28" fmla="*/ 275380 h 1263920"/>
                    <a:gd name="connsiteX29" fmla="*/ 215361 w 536637"/>
                    <a:gd name="connsiteY29" fmla="*/ 314215 h 1263920"/>
                    <a:gd name="connsiteX30" fmla="*/ 137690 w 536637"/>
                    <a:gd name="connsiteY30" fmla="*/ 342459 h 1263920"/>
                    <a:gd name="connsiteX31" fmla="*/ 35305 w 536637"/>
                    <a:gd name="connsiteY31" fmla="*/ 356581 h 1263920"/>
                    <a:gd name="connsiteX32" fmla="*/ 10592 w 536637"/>
                    <a:gd name="connsiteY32" fmla="*/ 441313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43605 w 536637"/>
                    <a:gd name="connsiteY9" fmla="*/ 1150944 h 1263920"/>
                    <a:gd name="connsiteX10" fmla="*/ 314215 w 536637"/>
                    <a:gd name="connsiteY10" fmla="*/ 1147414 h 1263920"/>
                    <a:gd name="connsiteX11" fmla="*/ 331867 w 536637"/>
                    <a:gd name="connsiteY11" fmla="*/ 963827 h 1263920"/>
                    <a:gd name="connsiteX12" fmla="*/ 328337 w 536637"/>
                    <a:gd name="connsiteY12" fmla="*/ 797894 h 1263920"/>
                    <a:gd name="connsiteX13" fmla="*/ 356581 w 536637"/>
                    <a:gd name="connsiteY13" fmla="*/ 607247 h 1263920"/>
                    <a:gd name="connsiteX14" fmla="*/ 349520 w 536637"/>
                    <a:gd name="connsiteY14" fmla="*/ 557820 h 1263920"/>
                    <a:gd name="connsiteX15" fmla="*/ 335398 w 536637"/>
                    <a:gd name="connsiteY15" fmla="*/ 494271 h 1263920"/>
                    <a:gd name="connsiteX16" fmla="*/ 353050 w 536637"/>
                    <a:gd name="connsiteY16" fmla="*/ 395417 h 1263920"/>
                    <a:gd name="connsiteX17" fmla="*/ 416599 w 536637"/>
                    <a:gd name="connsiteY17" fmla="*/ 314215 h 1263920"/>
                    <a:gd name="connsiteX18" fmla="*/ 466026 w 536637"/>
                    <a:gd name="connsiteY18" fmla="*/ 208300 h 1263920"/>
                    <a:gd name="connsiteX19" fmla="*/ 536637 w 536637"/>
                    <a:gd name="connsiteY19" fmla="*/ 141220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23660 w 536637"/>
                    <a:gd name="connsiteY24" fmla="*/ 91793 h 1263920"/>
                    <a:gd name="connsiteX25" fmla="*/ 377764 w 536637"/>
                    <a:gd name="connsiteY25" fmla="*/ 165934 h 1263920"/>
                    <a:gd name="connsiteX26" fmla="*/ 289501 w 536637"/>
                    <a:gd name="connsiteY26" fmla="*/ 172995 h 1263920"/>
                    <a:gd name="connsiteX27" fmla="*/ 261257 w 536637"/>
                    <a:gd name="connsiteY27" fmla="*/ 218891 h 1263920"/>
                    <a:gd name="connsiteX28" fmla="*/ 233013 w 536637"/>
                    <a:gd name="connsiteY28" fmla="*/ 275380 h 1263920"/>
                    <a:gd name="connsiteX29" fmla="*/ 215361 w 536637"/>
                    <a:gd name="connsiteY29" fmla="*/ 314215 h 1263920"/>
                    <a:gd name="connsiteX30" fmla="*/ 137690 w 536637"/>
                    <a:gd name="connsiteY30" fmla="*/ 342459 h 1263920"/>
                    <a:gd name="connsiteX31" fmla="*/ 45897 w 536637"/>
                    <a:gd name="connsiteY31" fmla="*/ 356581 h 1263920"/>
                    <a:gd name="connsiteX32" fmla="*/ 10592 w 536637"/>
                    <a:gd name="connsiteY32" fmla="*/ 441313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43605 w 536637"/>
                    <a:gd name="connsiteY9" fmla="*/ 1150944 h 1263920"/>
                    <a:gd name="connsiteX10" fmla="*/ 314215 w 536637"/>
                    <a:gd name="connsiteY10" fmla="*/ 1147414 h 1263920"/>
                    <a:gd name="connsiteX11" fmla="*/ 331867 w 536637"/>
                    <a:gd name="connsiteY11" fmla="*/ 963827 h 1263920"/>
                    <a:gd name="connsiteX12" fmla="*/ 328337 w 536637"/>
                    <a:gd name="connsiteY12" fmla="*/ 797894 h 1263920"/>
                    <a:gd name="connsiteX13" fmla="*/ 356581 w 536637"/>
                    <a:gd name="connsiteY13" fmla="*/ 607247 h 1263920"/>
                    <a:gd name="connsiteX14" fmla="*/ 349520 w 536637"/>
                    <a:gd name="connsiteY14" fmla="*/ 557820 h 1263920"/>
                    <a:gd name="connsiteX15" fmla="*/ 335398 w 536637"/>
                    <a:gd name="connsiteY15" fmla="*/ 494271 h 1263920"/>
                    <a:gd name="connsiteX16" fmla="*/ 353050 w 536637"/>
                    <a:gd name="connsiteY16" fmla="*/ 395417 h 1263920"/>
                    <a:gd name="connsiteX17" fmla="*/ 416599 w 536637"/>
                    <a:gd name="connsiteY17" fmla="*/ 314215 h 1263920"/>
                    <a:gd name="connsiteX18" fmla="*/ 466026 w 536637"/>
                    <a:gd name="connsiteY18" fmla="*/ 208300 h 1263920"/>
                    <a:gd name="connsiteX19" fmla="*/ 536637 w 536637"/>
                    <a:gd name="connsiteY19" fmla="*/ 141220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23660 w 536637"/>
                    <a:gd name="connsiteY24" fmla="*/ 91793 h 1263920"/>
                    <a:gd name="connsiteX25" fmla="*/ 377764 w 536637"/>
                    <a:gd name="connsiteY25" fmla="*/ 165934 h 1263920"/>
                    <a:gd name="connsiteX26" fmla="*/ 289501 w 536637"/>
                    <a:gd name="connsiteY26" fmla="*/ 172995 h 1263920"/>
                    <a:gd name="connsiteX27" fmla="*/ 261257 w 536637"/>
                    <a:gd name="connsiteY27" fmla="*/ 218891 h 1263920"/>
                    <a:gd name="connsiteX28" fmla="*/ 233013 w 536637"/>
                    <a:gd name="connsiteY28" fmla="*/ 275380 h 1263920"/>
                    <a:gd name="connsiteX29" fmla="*/ 215361 w 536637"/>
                    <a:gd name="connsiteY29" fmla="*/ 314215 h 1263920"/>
                    <a:gd name="connsiteX30" fmla="*/ 137690 w 536637"/>
                    <a:gd name="connsiteY30" fmla="*/ 342459 h 1263920"/>
                    <a:gd name="connsiteX31" fmla="*/ 45897 w 536637"/>
                    <a:gd name="connsiteY31" fmla="*/ 356581 h 1263920"/>
                    <a:gd name="connsiteX32" fmla="*/ 14123 w 536637"/>
                    <a:gd name="connsiteY32" fmla="*/ 427188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43605 w 536637"/>
                    <a:gd name="connsiteY9" fmla="*/ 1150944 h 1263920"/>
                    <a:gd name="connsiteX10" fmla="*/ 314215 w 536637"/>
                    <a:gd name="connsiteY10" fmla="*/ 1147414 h 1263920"/>
                    <a:gd name="connsiteX11" fmla="*/ 331867 w 536637"/>
                    <a:gd name="connsiteY11" fmla="*/ 963827 h 1263920"/>
                    <a:gd name="connsiteX12" fmla="*/ 328337 w 536637"/>
                    <a:gd name="connsiteY12" fmla="*/ 797894 h 1263920"/>
                    <a:gd name="connsiteX13" fmla="*/ 356581 w 536637"/>
                    <a:gd name="connsiteY13" fmla="*/ 607247 h 1263920"/>
                    <a:gd name="connsiteX14" fmla="*/ 349520 w 536637"/>
                    <a:gd name="connsiteY14" fmla="*/ 557820 h 1263920"/>
                    <a:gd name="connsiteX15" fmla="*/ 335398 w 536637"/>
                    <a:gd name="connsiteY15" fmla="*/ 494271 h 1263920"/>
                    <a:gd name="connsiteX16" fmla="*/ 353050 w 536637"/>
                    <a:gd name="connsiteY16" fmla="*/ 395417 h 1263920"/>
                    <a:gd name="connsiteX17" fmla="*/ 416599 w 536637"/>
                    <a:gd name="connsiteY17" fmla="*/ 314215 h 1263920"/>
                    <a:gd name="connsiteX18" fmla="*/ 466026 w 536637"/>
                    <a:gd name="connsiteY18" fmla="*/ 208300 h 1263920"/>
                    <a:gd name="connsiteX19" fmla="*/ 536637 w 536637"/>
                    <a:gd name="connsiteY19" fmla="*/ 141220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23660 w 536637"/>
                    <a:gd name="connsiteY24" fmla="*/ 91793 h 1263920"/>
                    <a:gd name="connsiteX25" fmla="*/ 377764 w 536637"/>
                    <a:gd name="connsiteY25" fmla="*/ 165934 h 1263920"/>
                    <a:gd name="connsiteX26" fmla="*/ 289501 w 536637"/>
                    <a:gd name="connsiteY26" fmla="*/ 172995 h 1263920"/>
                    <a:gd name="connsiteX27" fmla="*/ 261257 w 536637"/>
                    <a:gd name="connsiteY27" fmla="*/ 218891 h 1263920"/>
                    <a:gd name="connsiteX28" fmla="*/ 233013 w 536637"/>
                    <a:gd name="connsiteY28" fmla="*/ 275380 h 1263920"/>
                    <a:gd name="connsiteX29" fmla="*/ 215361 w 536637"/>
                    <a:gd name="connsiteY29" fmla="*/ 314215 h 1263920"/>
                    <a:gd name="connsiteX30" fmla="*/ 130628 w 536637"/>
                    <a:gd name="connsiteY30" fmla="*/ 328334 h 1263920"/>
                    <a:gd name="connsiteX31" fmla="*/ 45897 w 536637"/>
                    <a:gd name="connsiteY31" fmla="*/ 356581 h 1263920"/>
                    <a:gd name="connsiteX32" fmla="*/ 14123 w 536637"/>
                    <a:gd name="connsiteY32" fmla="*/ 427188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43605 w 536637"/>
                    <a:gd name="connsiteY9" fmla="*/ 1150944 h 1263920"/>
                    <a:gd name="connsiteX10" fmla="*/ 314215 w 536637"/>
                    <a:gd name="connsiteY10" fmla="*/ 1147414 h 1263920"/>
                    <a:gd name="connsiteX11" fmla="*/ 331867 w 536637"/>
                    <a:gd name="connsiteY11" fmla="*/ 963827 h 1263920"/>
                    <a:gd name="connsiteX12" fmla="*/ 328337 w 536637"/>
                    <a:gd name="connsiteY12" fmla="*/ 797894 h 1263920"/>
                    <a:gd name="connsiteX13" fmla="*/ 356581 w 536637"/>
                    <a:gd name="connsiteY13" fmla="*/ 607247 h 1263920"/>
                    <a:gd name="connsiteX14" fmla="*/ 349520 w 536637"/>
                    <a:gd name="connsiteY14" fmla="*/ 557820 h 1263920"/>
                    <a:gd name="connsiteX15" fmla="*/ 335398 w 536637"/>
                    <a:gd name="connsiteY15" fmla="*/ 494271 h 1263920"/>
                    <a:gd name="connsiteX16" fmla="*/ 353050 w 536637"/>
                    <a:gd name="connsiteY16" fmla="*/ 395417 h 1263920"/>
                    <a:gd name="connsiteX17" fmla="*/ 416599 w 536637"/>
                    <a:gd name="connsiteY17" fmla="*/ 314215 h 1263920"/>
                    <a:gd name="connsiteX18" fmla="*/ 466026 w 536637"/>
                    <a:gd name="connsiteY18" fmla="*/ 208300 h 1263920"/>
                    <a:gd name="connsiteX19" fmla="*/ 536637 w 536637"/>
                    <a:gd name="connsiteY19" fmla="*/ 141220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23660 w 536637"/>
                    <a:gd name="connsiteY24" fmla="*/ 91793 h 1263920"/>
                    <a:gd name="connsiteX25" fmla="*/ 377764 w 536637"/>
                    <a:gd name="connsiteY25" fmla="*/ 165934 h 1263920"/>
                    <a:gd name="connsiteX26" fmla="*/ 289501 w 536637"/>
                    <a:gd name="connsiteY26" fmla="*/ 172995 h 1263920"/>
                    <a:gd name="connsiteX27" fmla="*/ 261257 w 536637"/>
                    <a:gd name="connsiteY27" fmla="*/ 218891 h 1263920"/>
                    <a:gd name="connsiteX28" fmla="*/ 233013 w 536637"/>
                    <a:gd name="connsiteY28" fmla="*/ 275380 h 1263920"/>
                    <a:gd name="connsiteX29" fmla="*/ 225954 w 536637"/>
                    <a:gd name="connsiteY29" fmla="*/ 314215 h 1263920"/>
                    <a:gd name="connsiteX30" fmla="*/ 130628 w 536637"/>
                    <a:gd name="connsiteY30" fmla="*/ 328334 h 1263920"/>
                    <a:gd name="connsiteX31" fmla="*/ 45897 w 536637"/>
                    <a:gd name="connsiteY31" fmla="*/ 356581 h 1263920"/>
                    <a:gd name="connsiteX32" fmla="*/ 14123 w 536637"/>
                    <a:gd name="connsiteY32" fmla="*/ 427188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43605 w 536637"/>
                    <a:gd name="connsiteY9" fmla="*/ 1150944 h 1263920"/>
                    <a:gd name="connsiteX10" fmla="*/ 314215 w 536637"/>
                    <a:gd name="connsiteY10" fmla="*/ 1147414 h 1263920"/>
                    <a:gd name="connsiteX11" fmla="*/ 331867 w 536637"/>
                    <a:gd name="connsiteY11" fmla="*/ 963827 h 1263920"/>
                    <a:gd name="connsiteX12" fmla="*/ 328337 w 536637"/>
                    <a:gd name="connsiteY12" fmla="*/ 797894 h 1263920"/>
                    <a:gd name="connsiteX13" fmla="*/ 356581 w 536637"/>
                    <a:gd name="connsiteY13" fmla="*/ 607247 h 1263920"/>
                    <a:gd name="connsiteX14" fmla="*/ 349520 w 536637"/>
                    <a:gd name="connsiteY14" fmla="*/ 557820 h 1263920"/>
                    <a:gd name="connsiteX15" fmla="*/ 335398 w 536637"/>
                    <a:gd name="connsiteY15" fmla="*/ 494271 h 1263920"/>
                    <a:gd name="connsiteX16" fmla="*/ 353050 w 536637"/>
                    <a:gd name="connsiteY16" fmla="*/ 395417 h 1263920"/>
                    <a:gd name="connsiteX17" fmla="*/ 416599 w 536637"/>
                    <a:gd name="connsiteY17" fmla="*/ 314215 h 1263920"/>
                    <a:gd name="connsiteX18" fmla="*/ 466026 w 536637"/>
                    <a:gd name="connsiteY18" fmla="*/ 208300 h 1263920"/>
                    <a:gd name="connsiteX19" fmla="*/ 536637 w 536637"/>
                    <a:gd name="connsiteY19" fmla="*/ 141220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23660 w 536637"/>
                    <a:gd name="connsiteY24" fmla="*/ 91793 h 1263920"/>
                    <a:gd name="connsiteX25" fmla="*/ 377764 w 536637"/>
                    <a:gd name="connsiteY25" fmla="*/ 165934 h 1263920"/>
                    <a:gd name="connsiteX26" fmla="*/ 289501 w 536637"/>
                    <a:gd name="connsiteY26" fmla="*/ 172995 h 1263920"/>
                    <a:gd name="connsiteX27" fmla="*/ 261257 w 536637"/>
                    <a:gd name="connsiteY27" fmla="*/ 218891 h 1263920"/>
                    <a:gd name="connsiteX28" fmla="*/ 247137 w 536637"/>
                    <a:gd name="connsiteY28" fmla="*/ 261255 h 1263920"/>
                    <a:gd name="connsiteX29" fmla="*/ 225954 w 536637"/>
                    <a:gd name="connsiteY29" fmla="*/ 314215 h 1263920"/>
                    <a:gd name="connsiteX30" fmla="*/ 130628 w 536637"/>
                    <a:gd name="connsiteY30" fmla="*/ 328334 h 1263920"/>
                    <a:gd name="connsiteX31" fmla="*/ 45897 w 536637"/>
                    <a:gd name="connsiteY31" fmla="*/ 356581 h 1263920"/>
                    <a:gd name="connsiteX32" fmla="*/ 14123 w 536637"/>
                    <a:gd name="connsiteY32" fmla="*/ 427188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43605 w 536637"/>
                    <a:gd name="connsiteY9" fmla="*/ 1150944 h 1263920"/>
                    <a:gd name="connsiteX10" fmla="*/ 314215 w 536637"/>
                    <a:gd name="connsiteY10" fmla="*/ 1147414 h 1263920"/>
                    <a:gd name="connsiteX11" fmla="*/ 331867 w 536637"/>
                    <a:gd name="connsiteY11" fmla="*/ 963827 h 1263920"/>
                    <a:gd name="connsiteX12" fmla="*/ 328337 w 536637"/>
                    <a:gd name="connsiteY12" fmla="*/ 797894 h 1263920"/>
                    <a:gd name="connsiteX13" fmla="*/ 356581 w 536637"/>
                    <a:gd name="connsiteY13" fmla="*/ 607247 h 1263920"/>
                    <a:gd name="connsiteX14" fmla="*/ 349520 w 536637"/>
                    <a:gd name="connsiteY14" fmla="*/ 557820 h 1263920"/>
                    <a:gd name="connsiteX15" fmla="*/ 335398 w 536637"/>
                    <a:gd name="connsiteY15" fmla="*/ 494271 h 1263920"/>
                    <a:gd name="connsiteX16" fmla="*/ 353050 w 536637"/>
                    <a:gd name="connsiteY16" fmla="*/ 395417 h 1263920"/>
                    <a:gd name="connsiteX17" fmla="*/ 416599 w 536637"/>
                    <a:gd name="connsiteY17" fmla="*/ 314215 h 1263920"/>
                    <a:gd name="connsiteX18" fmla="*/ 466026 w 536637"/>
                    <a:gd name="connsiteY18" fmla="*/ 208300 h 1263920"/>
                    <a:gd name="connsiteX19" fmla="*/ 536637 w 536637"/>
                    <a:gd name="connsiteY19" fmla="*/ 141220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23660 w 536637"/>
                    <a:gd name="connsiteY24" fmla="*/ 91793 h 1263920"/>
                    <a:gd name="connsiteX25" fmla="*/ 377764 w 536637"/>
                    <a:gd name="connsiteY25" fmla="*/ 165934 h 1263920"/>
                    <a:gd name="connsiteX26" fmla="*/ 289501 w 536637"/>
                    <a:gd name="connsiteY26" fmla="*/ 172995 h 1263920"/>
                    <a:gd name="connsiteX27" fmla="*/ 261257 w 536637"/>
                    <a:gd name="connsiteY27" fmla="*/ 208297 h 1263920"/>
                    <a:gd name="connsiteX28" fmla="*/ 247137 w 536637"/>
                    <a:gd name="connsiteY28" fmla="*/ 261255 h 1263920"/>
                    <a:gd name="connsiteX29" fmla="*/ 225954 w 536637"/>
                    <a:gd name="connsiteY29" fmla="*/ 314215 h 1263920"/>
                    <a:gd name="connsiteX30" fmla="*/ 130628 w 536637"/>
                    <a:gd name="connsiteY30" fmla="*/ 328334 h 1263920"/>
                    <a:gd name="connsiteX31" fmla="*/ 45897 w 536637"/>
                    <a:gd name="connsiteY31" fmla="*/ 356581 h 1263920"/>
                    <a:gd name="connsiteX32" fmla="*/ 14123 w 536637"/>
                    <a:gd name="connsiteY32" fmla="*/ 427188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43605 w 536637"/>
                    <a:gd name="connsiteY9" fmla="*/ 1150944 h 1263920"/>
                    <a:gd name="connsiteX10" fmla="*/ 314215 w 536637"/>
                    <a:gd name="connsiteY10" fmla="*/ 1147414 h 1263920"/>
                    <a:gd name="connsiteX11" fmla="*/ 331867 w 536637"/>
                    <a:gd name="connsiteY11" fmla="*/ 963827 h 1263920"/>
                    <a:gd name="connsiteX12" fmla="*/ 328337 w 536637"/>
                    <a:gd name="connsiteY12" fmla="*/ 797894 h 1263920"/>
                    <a:gd name="connsiteX13" fmla="*/ 356581 w 536637"/>
                    <a:gd name="connsiteY13" fmla="*/ 607247 h 1263920"/>
                    <a:gd name="connsiteX14" fmla="*/ 349520 w 536637"/>
                    <a:gd name="connsiteY14" fmla="*/ 557820 h 1263920"/>
                    <a:gd name="connsiteX15" fmla="*/ 335398 w 536637"/>
                    <a:gd name="connsiteY15" fmla="*/ 494271 h 1263920"/>
                    <a:gd name="connsiteX16" fmla="*/ 353050 w 536637"/>
                    <a:gd name="connsiteY16" fmla="*/ 395417 h 1263920"/>
                    <a:gd name="connsiteX17" fmla="*/ 416599 w 536637"/>
                    <a:gd name="connsiteY17" fmla="*/ 314215 h 1263920"/>
                    <a:gd name="connsiteX18" fmla="*/ 466026 w 536637"/>
                    <a:gd name="connsiteY18" fmla="*/ 208300 h 1263920"/>
                    <a:gd name="connsiteX19" fmla="*/ 536637 w 536637"/>
                    <a:gd name="connsiteY19" fmla="*/ 141220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23660 w 536637"/>
                    <a:gd name="connsiteY24" fmla="*/ 91793 h 1263920"/>
                    <a:gd name="connsiteX25" fmla="*/ 360109 w 536637"/>
                    <a:gd name="connsiteY25" fmla="*/ 158872 h 1263920"/>
                    <a:gd name="connsiteX26" fmla="*/ 289501 w 536637"/>
                    <a:gd name="connsiteY26" fmla="*/ 172995 h 1263920"/>
                    <a:gd name="connsiteX27" fmla="*/ 261257 w 536637"/>
                    <a:gd name="connsiteY27" fmla="*/ 208297 h 1263920"/>
                    <a:gd name="connsiteX28" fmla="*/ 247137 w 536637"/>
                    <a:gd name="connsiteY28" fmla="*/ 261255 h 1263920"/>
                    <a:gd name="connsiteX29" fmla="*/ 225954 w 536637"/>
                    <a:gd name="connsiteY29" fmla="*/ 314215 h 1263920"/>
                    <a:gd name="connsiteX30" fmla="*/ 130628 w 536637"/>
                    <a:gd name="connsiteY30" fmla="*/ 328334 h 1263920"/>
                    <a:gd name="connsiteX31" fmla="*/ 45897 w 536637"/>
                    <a:gd name="connsiteY31" fmla="*/ 356581 h 1263920"/>
                    <a:gd name="connsiteX32" fmla="*/ 14123 w 536637"/>
                    <a:gd name="connsiteY32" fmla="*/ 427188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43605 w 536637"/>
                    <a:gd name="connsiteY9" fmla="*/ 1150944 h 1263920"/>
                    <a:gd name="connsiteX10" fmla="*/ 314215 w 536637"/>
                    <a:gd name="connsiteY10" fmla="*/ 1147414 h 1263920"/>
                    <a:gd name="connsiteX11" fmla="*/ 331867 w 536637"/>
                    <a:gd name="connsiteY11" fmla="*/ 963827 h 1263920"/>
                    <a:gd name="connsiteX12" fmla="*/ 328337 w 536637"/>
                    <a:gd name="connsiteY12" fmla="*/ 797894 h 1263920"/>
                    <a:gd name="connsiteX13" fmla="*/ 356581 w 536637"/>
                    <a:gd name="connsiteY13" fmla="*/ 607247 h 1263920"/>
                    <a:gd name="connsiteX14" fmla="*/ 349520 w 536637"/>
                    <a:gd name="connsiteY14" fmla="*/ 557820 h 1263920"/>
                    <a:gd name="connsiteX15" fmla="*/ 335398 w 536637"/>
                    <a:gd name="connsiteY15" fmla="*/ 494271 h 1263920"/>
                    <a:gd name="connsiteX16" fmla="*/ 353050 w 536637"/>
                    <a:gd name="connsiteY16" fmla="*/ 395417 h 1263920"/>
                    <a:gd name="connsiteX17" fmla="*/ 416599 w 536637"/>
                    <a:gd name="connsiteY17" fmla="*/ 314215 h 1263920"/>
                    <a:gd name="connsiteX18" fmla="*/ 466026 w 536637"/>
                    <a:gd name="connsiteY18" fmla="*/ 208300 h 1263920"/>
                    <a:gd name="connsiteX19" fmla="*/ 536637 w 536637"/>
                    <a:gd name="connsiteY19" fmla="*/ 141220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34252 w 536637"/>
                    <a:gd name="connsiteY24" fmla="*/ 91793 h 1263920"/>
                    <a:gd name="connsiteX25" fmla="*/ 360109 w 536637"/>
                    <a:gd name="connsiteY25" fmla="*/ 158872 h 1263920"/>
                    <a:gd name="connsiteX26" fmla="*/ 289501 w 536637"/>
                    <a:gd name="connsiteY26" fmla="*/ 172995 h 1263920"/>
                    <a:gd name="connsiteX27" fmla="*/ 261257 w 536637"/>
                    <a:gd name="connsiteY27" fmla="*/ 208297 h 1263920"/>
                    <a:gd name="connsiteX28" fmla="*/ 247137 w 536637"/>
                    <a:gd name="connsiteY28" fmla="*/ 261255 h 1263920"/>
                    <a:gd name="connsiteX29" fmla="*/ 225954 w 536637"/>
                    <a:gd name="connsiteY29" fmla="*/ 314215 h 1263920"/>
                    <a:gd name="connsiteX30" fmla="*/ 130628 w 536637"/>
                    <a:gd name="connsiteY30" fmla="*/ 328334 h 1263920"/>
                    <a:gd name="connsiteX31" fmla="*/ 45897 w 536637"/>
                    <a:gd name="connsiteY31" fmla="*/ 356581 h 1263920"/>
                    <a:gd name="connsiteX32" fmla="*/ 14123 w 536637"/>
                    <a:gd name="connsiteY32" fmla="*/ 427188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43605 w 536637"/>
                    <a:gd name="connsiteY9" fmla="*/ 1150944 h 1263920"/>
                    <a:gd name="connsiteX10" fmla="*/ 314215 w 536637"/>
                    <a:gd name="connsiteY10" fmla="*/ 1147414 h 1263920"/>
                    <a:gd name="connsiteX11" fmla="*/ 331867 w 536637"/>
                    <a:gd name="connsiteY11" fmla="*/ 963827 h 1263920"/>
                    <a:gd name="connsiteX12" fmla="*/ 328337 w 536637"/>
                    <a:gd name="connsiteY12" fmla="*/ 797894 h 1263920"/>
                    <a:gd name="connsiteX13" fmla="*/ 356581 w 536637"/>
                    <a:gd name="connsiteY13" fmla="*/ 607247 h 1263920"/>
                    <a:gd name="connsiteX14" fmla="*/ 349520 w 536637"/>
                    <a:gd name="connsiteY14" fmla="*/ 557820 h 1263920"/>
                    <a:gd name="connsiteX15" fmla="*/ 335398 w 536637"/>
                    <a:gd name="connsiteY15" fmla="*/ 494271 h 1263920"/>
                    <a:gd name="connsiteX16" fmla="*/ 353050 w 536637"/>
                    <a:gd name="connsiteY16" fmla="*/ 395417 h 1263920"/>
                    <a:gd name="connsiteX17" fmla="*/ 416599 w 536637"/>
                    <a:gd name="connsiteY17" fmla="*/ 314215 h 1263920"/>
                    <a:gd name="connsiteX18" fmla="*/ 466026 w 536637"/>
                    <a:gd name="connsiteY18" fmla="*/ 208300 h 1263920"/>
                    <a:gd name="connsiteX19" fmla="*/ 518983 w 536637"/>
                    <a:gd name="connsiteY19" fmla="*/ 123563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34252 w 536637"/>
                    <a:gd name="connsiteY24" fmla="*/ 91793 h 1263920"/>
                    <a:gd name="connsiteX25" fmla="*/ 360109 w 536637"/>
                    <a:gd name="connsiteY25" fmla="*/ 158872 h 1263920"/>
                    <a:gd name="connsiteX26" fmla="*/ 289501 w 536637"/>
                    <a:gd name="connsiteY26" fmla="*/ 172995 h 1263920"/>
                    <a:gd name="connsiteX27" fmla="*/ 261257 w 536637"/>
                    <a:gd name="connsiteY27" fmla="*/ 208297 h 1263920"/>
                    <a:gd name="connsiteX28" fmla="*/ 247137 w 536637"/>
                    <a:gd name="connsiteY28" fmla="*/ 261255 h 1263920"/>
                    <a:gd name="connsiteX29" fmla="*/ 225954 w 536637"/>
                    <a:gd name="connsiteY29" fmla="*/ 314215 h 1263920"/>
                    <a:gd name="connsiteX30" fmla="*/ 130628 w 536637"/>
                    <a:gd name="connsiteY30" fmla="*/ 328334 h 1263920"/>
                    <a:gd name="connsiteX31" fmla="*/ 45897 w 536637"/>
                    <a:gd name="connsiteY31" fmla="*/ 356581 h 1263920"/>
                    <a:gd name="connsiteX32" fmla="*/ 14123 w 536637"/>
                    <a:gd name="connsiteY32" fmla="*/ 427188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43605 w 536637"/>
                    <a:gd name="connsiteY9" fmla="*/ 1150944 h 1263920"/>
                    <a:gd name="connsiteX10" fmla="*/ 314215 w 536637"/>
                    <a:gd name="connsiteY10" fmla="*/ 1147414 h 1263920"/>
                    <a:gd name="connsiteX11" fmla="*/ 331867 w 536637"/>
                    <a:gd name="connsiteY11" fmla="*/ 963827 h 1263920"/>
                    <a:gd name="connsiteX12" fmla="*/ 328337 w 536637"/>
                    <a:gd name="connsiteY12" fmla="*/ 797894 h 1263920"/>
                    <a:gd name="connsiteX13" fmla="*/ 356581 w 536637"/>
                    <a:gd name="connsiteY13" fmla="*/ 607247 h 1263920"/>
                    <a:gd name="connsiteX14" fmla="*/ 349520 w 536637"/>
                    <a:gd name="connsiteY14" fmla="*/ 557820 h 1263920"/>
                    <a:gd name="connsiteX15" fmla="*/ 335398 w 536637"/>
                    <a:gd name="connsiteY15" fmla="*/ 494271 h 1263920"/>
                    <a:gd name="connsiteX16" fmla="*/ 353050 w 536637"/>
                    <a:gd name="connsiteY16" fmla="*/ 395417 h 1263920"/>
                    <a:gd name="connsiteX17" fmla="*/ 416599 w 536637"/>
                    <a:gd name="connsiteY17" fmla="*/ 314215 h 1263920"/>
                    <a:gd name="connsiteX18" fmla="*/ 476619 w 536637"/>
                    <a:gd name="connsiteY18" fmla="*/ 225957 h 1263920"/>
                    <a:gd name="connsiteX19" fmla="*/ 518983 w 536637"/>
                    <a:gd name="connsiteY19" fmla="*/ 123563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34252 w 536637"/>
                    <a:gd name="connsiteY24" fmla="*/ 91793 h 1263920"/>
                    <a:gd name="connsiteX25" fmla="*/ 360109 w 536637"/>
                    <a:gd name="connsiteY25" fmla="*/ 158872 h 1263920"/>
                    <a:gd name="connsiteX26" fmla="*/ 289501 w 536637"/>
                    <a:gd name="connsiteY26" fmla="*/ 172995 h 1263920"/>
                    <a:gd name="connsiteX27" fmla="*/ 261257 w 536637"/>
                    <a:gd name="connsiteY27" fmla="*/ 208297 h 1263920"/>
                    <a:gd name="connsiteX28" fmla="*/ 247137 w 536637"/>
                    <a:gd name="connsiteY28" fmla="*/ 261255 h 1263920"/>
                    <a:gd name="connsiteX29" fmla="*/ 225954 w 536637"/>
                    <a:gd name="connsiteY29" fmla="*/ 314215 h 1263920"/>
                    <a:gd name="connsiteX30" fmla="*/ 130628 w 536637"/>
                    <a:gd name="connsiteY30" fmla="*/ 328334 h 1263920"/>
                    <a:gd name="connsiteX31" fmla="*/ 45897 w 536637"/>
                    <a:gd name="connsiteY31" fmla="*/ 356581 h 1263920"/>
                    <a:gd name="connsiteX32" fmla="*/ 14123 w 536637"/>
                    <a:gd name="connsiteY32" fmla="*/ 427188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43605 w 536637"/>
                    <a:gd name="connsiteY9" fmla="*/ 1150944 h 1263920"/>
                    <a:gd name="connsiteX10" fmla="*/ 314215 w 536637"/>
                    <a:gd name="connsiteY10" fmla="*/ 1147414 h 1263920"/>
                    <a:gd name="connsiteX11" fmla="*/ 331867 w 536637"/>
                    <a:gd name="connsiteY11" fmla="*/ 963827 h 1263920"/>
                    <a:gd name="connsiteX12" fmla="*/ 328337 w 536637"/>
                    <a:gd name="connsiteY12" fmla="*/ 797894 h 1263920"/>
                    <a:gd name="connsiteX13" fmla="*/ 356581 w 536637"/>
                    <a:gd name="connsiteY13" fmla="*/ 607247 h 1263920"/>
                    <a:gd name="connsiteX14" fmla="*/ 349520 w 536637"/>
                    <a:gd name="connsiteY14" fmla="*/ 557820 h 1263920"/>
                    <a:gd name="connsiteX15" fmla="*/ 335398 w 536637"/>
                    <a:gd name="connsiteY15" fmla="*/ 494271 h 1263920"/>
                    <a:gd name="connsiteX16" fmla="*/ 353050 w 536637"/>
                    <a:gd name="connsiteY16" fmla="*/ 395417 h 1263920"/>
                    <a:gd name="connsiteX17" fmla="*/ 434254 w 536637"/>
                    <a:gd name="connsiteY17" fmla="*/ 335403 h 1263920"/>
                    <a:gd name="connsiteX18" fmla="*/ 476619 w 536637"/>
                    <a:gd name="connsiteY18" fmla="*/ 225957 h 1263920"/>
                    <a:gd name="connsiteX19" fmla="*/ 518983 w 536637"/>
                    <a:gd name="connsiteY19" fmla="*/ 123563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34252 w 536637"/>
                    <a:gd name="connsiteY24" fmla="*/ 91793 h 1263920"/>
                    <a:gd name="connsiteX25" fmla="*/ 360109 w 536637"/>
                    <a:gd name="connsiteY25" fmla="*/ 158872 h 1263920"/>
                    <a:gd name="connsiteX26" fmla="*/ 289501 w 536637"/>
                    <a:gd name="connsiteY26" fmla="*/ 172995 h 1263920"/>
                    <a:gd name="connsiteX27" fmla="*/ 261257 w 536637"/>
                    <a:gd name="connsiteY27" fmla="*/ 208297 h 1263920"/>
                    <a:gd name="connsiteX28" fmla="*/ 247137 w 536637"/>
                    <a:gd name="connsiteY28" fmla="*/ 261255 h 1263920"/>
                    <a:gd name="connsiteX29" fmla="*/ 225954 w 536637"/>
                    <a:gd name="connsiteY29" fmla="*/ 314215 h 1263920"/>
                    <a:gd name="connsiteX30" fmla="*/ 130628 w 536637"/>
                    <a:gd name="connsiteY30" fmla="*/ 328334 h 1263920"/>
                    <a:gd name="connsiteX31" fmla="*/ 45897 w 536637"/>
                    <a:gd name="connsiteY31" fmla="*/ 356581 h 1263920"/>
                    <a:gd name="connsiteX32" fmla="*/ 14123 w 536637"/>
                    <a:gd name="connsiteY32" fmla="*/ 427188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43605 w 536637"/>
                    <a:gd name="connsiteY9" fmla="*/ 1150944 h 1263920"/>
                    <a:gd name="connsiteX10" fmla="*/ 314215 w 536637"/>
                    <a:gd name="connsiteY10" fmla="*/ 1147414 h 1263920"/>
                    <a:gd name="connsiteX11" fmla="*/ 331867 w 536637"/>
                    <a:gd name="connsiteY11" fmla="*/ 963827 h 1263920"/>
                    <a:gd name="connsiteX12" fmla="*/ 328337 w 536637"/>
                    <a:gd name="connsiteY12" fmla="*/ 797894 h 1263920"/>
                    <a:gd name="connsiteX13" fmla="*/ 356581 w 536637"/>
                    <a:gd name="connsiteY13" fmla="*/ 607247 h 1263920"/>
                    <a:gd name="connsiteX14" fmla="*/ 349520 w 536637"/>
                    <a:gd name="connsiteY14" fmla="*/ 557820 h 1263920"/>
                    <a:gd name="connsiteX15" fmla="*/ 335398 w 536637"/>
                    <a:gd name="connsiteY15" fmla="*/ 494271 h 1263920"/>
                    <a:gd name="connsiteX16" fmla="*/ 377766 w 536637"/>
                    <a:gd name="connsiteY16" fmla="*/ 413073 h 1263920"/>
                    <a:gd name="connsiteX17" fmla="*/ 434254 w 536637"/>
                    <a:gd name="connsiteY17" fmla="*/ 335403 h 1263920"/>
                    <a:gd name="connsiteX18" fmla="*/ 476619 w 536637"/>
                    <a:gd name="connsiteY18" fmla="*/ 225957 h 1263920"/>
                    <a:gd name="connsiteX19" fmla="*/ 518983 w 536637"/>
                    <a:gd name="connsiteY19" fmla="*/ 123563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34252 w 536637"/>
                    <a:gd name="connsiteY24" fmla="*/ 91793 h 1263920"/>
                    <a:gd name="connsiteX25" fmla="*/ 360109 w 536637"/>
                    <a:gd name="connsiteY25" fmla="*/ 158872 h 1263920"/>
                    <a:gd name="connsiteX26" fmla="*/ 289501 w 536637"/>
                    <a:gd name="connsiteY26" fmla="*/ 172995 h 1263920"/>
                    <a:gd name="connsiteX27" fmla="*/ 261257 w 536637"/>
                    <a:gd name="connsiteY27" fmla="*/ 208297 h 1263920"/>
                    <a:gd name="connsiteX28" fmla="*/ 247137 w 536637"/>
                    <a:gd name="connsiteY28" fmla="*/ 261255 h 1263920"/>
                    <a:gd name="connsiteX29" fmla="*/ 225954 w 536637"/>
                    <a:gd name="connsiteY29" fmla="*/ 314215 h 1263920"/>
                    <a:gd name="connsiteX30" fmla="*/ 130628 w 536637"/>
                    <a:gd name="connsiteY30" fmla="*/ 328334 h 1263920"/>
                    <a:gd name="connsiteX31" fmla="*/ 45897 w 536637"/>
                    <a:gd name="connsiteY31" fmla="*/ 356581 h 1263920"/>
                    <a:gd name="connsiteX32" fmla="*/ 14123 w 536637"/>
                    <a:gd name="connsiteY32" fmla="*/ 427188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43605 w 536637"/>
                    <a:gd name="connsiteY9" fmla="*/ 1150944 h 1263920"/>
                    <a:gd name="connsiteX10" fmla="*/ 314215 w 536637"/>
                    <a:gd name="connsiteY10" fmla="*/ 1147414 h 1263920"/>
                    <a:gd name="connsiteX11" fmla="*/ 331867 w 536637"/>
                    <a:gd name="connsiteY11" fmla="*/ 963827 h 1263920"/>
                    <a:gd name="connsiteX12" fmla="*/ 328337 w 536637"/>
                    <a:gd name="connsiteY12" fmla="*/ 797894 h 1263920"/>
                    <a:gd name="connsiteX13" fmla="*/ 356581 w 536637"/>
                    <a:gd name="connsiteY13" fmla="*/ 607247 h 1263920"/>
                    <a:gd name="connsiteX14" fmla="*/ 349520 w 536637"/>
                    <a:gd name="connsiteY14" fmla="*/ 557820 h 1263920"/>
                    <a:gd name="connsiteX15" fmla="*/ 335398 w 536637"/>
                    <a:gd name="connsiteY15" fmla="*/ 483677 h 1263920"/>
                    <a:gd name="connsiteX16" fmla="*/ 377766 w 536637"/>
                    <a:gd name="connsiteY16" fmla="*/ 413073 h 1263920"/>
                    <a:gd name="connsiteX17" fmla="*/ 434254 w 536637"/>
                    <a:gd name="connsiteY17" fmla="*/ 335403 h 1263920"/>
                    <a:gd name="connsiteX18" fmla="*/ 476619 w 536637"/>
                    <a:gd name="connsiteY18" fmla="*/ 225957 h 1263920"/>
                    <a:gd name="connsiteX19" fmla="*/ 518983 w 536637"/>
                    <a:gd name="connsiteY19" fmla="*/ 123563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34252 w 536637"/>
                    <a:gd name="connsiteY24" fmla="*/ 91793 h 1263920"/>
                    <a:gd name="connsiteX25" fmla="*/ 360109 w 536637"/>
                    <a:gd name="connsiteY25" fmla="*/ 158872 h 1263920"/>
                    <a:gd name="connsiteX26" fmla="*/ 289501 w 536637"/>
                    <a:gd name="connsiteY26" fmla="*/ 172995 h 1263920"/>
                    <a:gd name="connsiteX27" fmla="*/ 261257 w 536637"/>
                    <a:gd name="connsiteY27" fmla="*/ 208297 h 1263920"/>
                    <a:gd name="connsiteX28" fmla="*/ 247137 w 536637"/>
                    <a:gd name="connsiteY28" fmla="*/ 261255 h 1263920"/>
                    <a:gd name="connsiteX29" fmla="*/ 225954 w 536637"/>
                    <a:gd name="connsiteY29" fmla="*/ 314215 h 1263920"/>
                    <a:gd name="connsiteX30" fmla="*/ 130628 w 536637"/>
                    <a:gd name="connsiteY30" fmla="*/ 328334 h 1263920"/>
                    <a:gd name="connsiteX31" fmla="*/ 45897 w 536637"/>
                    <a:gd name="connsiteY31" fmla="*/ 356581 h 1263920"/>
                    <a:gd name="connsiteX32" fmla="*/ 14123 w 536637"/>
                    <a:gd name="connsiteY32" fmla="*/ 427188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43605 w 536637"/>
                    <a:gd name="connsiteY9" fmla="*/ 1150944 h 1263920"/>
                    <a:gd name="connsiteX10" fmla="*/ 314215 w 536637"/>
                    <a:gd name="connsiteY10" fmla="*/ 1147414 h 1263920"/>
                    <a:gd name="connsiteX11" fmla="*/ 331867 w 536637"/>
                    <a:gd name="connsiteY11" fmla="*/ 963827 h 1263920"/>
                    <a:gd name="connsiteX12" fmla="*/ 328337 w 536637"/>
                    <a:gd name="connsiteY12" fmla="*/ 797894 h 1263920"/>
                    <a:gd name="connsiteX13" fmla="*/ 335396 w 536637"/>
                    <a:gd name="connsiteY13" fmla="*/ 667279 h 1263920"/>
                    <a:gd name="connsiteX14" fmla="*/ 349520 w 536637"/>
                    <a:gd name="connsiteY14" fmla="*/ 557820 h 1263920"/>
                    <a:gd name="connsiteX15" fmla="*/ 335398 w 536637"/>
                    <a:gd name="connsiteY15" fmla="*/ 483677 h 1263920"/>
                    <a:gd name="connsiteX16" fmla="*/ 377766 w 536637"/>
                    <a:gd name="connsiteY16" fmla="*/ 413073 h 1263920"/>
                    <a:gd name="connsiteX17" fmla="*/ 434254 w 536637"/>
                    <a:gd name="connsiteY17" fmla="*/ 335403 h 1263920"/>
                    <a:gd name="connsiteX18" fmla="*/ 476619 w 536637"/>
                    <a:gd name="connsiteY18" fmla="*/ 225957 h 1263920"/>
                    <a:gd name="connsiteX19" fmla="*/ 518983 w 536637"/>
                    <a:gd name="connsiteY19" fmla="*/ 123563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34252 w 536637"/>
                    <a:gd name="connsiteY24" fmla="*/ 91793 h 1263920"/>
                    <a:gd name="connsiteX25" fmla="*/ 360109 w 536637"/>
                    <a:gd name="connsiteY25" fmla="*/ 158872 h 1263920"/>
                    <a:gd name="connsiteX26" fmla="*/ 289501 w 536637"/>
                    <a:gd name="connsiteY26" fmla="*/ 172995 h 1263920"/>
                    <a:gd name="connsiteX27" fmla="*/ 261257 w 536637"/>
                    <a:gd name="connsiteY27" fmla="*/ 208297 h 1263920"/>
                    <a:gd name="connsiteX28" fmla="*/ 247137 w 536637"/>
                    <a:gd name="connsiteY28" fmla="*/ 261255 h 1263920"/>
                    <a:gd name="connsiteX29" fmla="*/ 225954 w 536637"/>
                    <a:gd name="connsiteY29" fmla="*/ 314215 h 1263920"/>
                    <a:gd name="connsiteX30" fmla="*/ 130628 w 536637"/>
                    <a:gd name="connsiteY30" fmla="*/ 328334 h 1263920"/>
                    <a:gd name="connsiteX31" fmla="*/ 45897 w 536637"/>
                    <a:gd name="connsiteY31" fmla="*/ 356581 h 1263920"/>
                    <a:gd name="connsiteX32" fmla="*/ 14123 w 536637"/>
                    <a:gd name="connsiteY32" fmla="*/ 427188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43605 w 536637"/>
                    <a:gd name="connsiteY9" fmla="*/ 1150944 h 1263920"/>
                    <a:gd name="connsiteX10" fmla="*/ 314215 w 536637"/>
                    <a:gd name="connsiteY10" fmla="*/ 1147414 h 1263920"/>
                    <a:gd name="connsiteX11" fmla="*/ 331867 w 536637"/>
                    <a:gd name="connsiteY11" fmla="*/ 963827 h 1263920"/>
                    <a:gd name="connsiteX12" fmla="*/ 328337 w 536637"/>
                    <a:gd name="connsiteY12" fmla="*/ 797894 h 1263920"/>
                    <a:gd name="connsiteX13" fmla="*/ 335396 w 536637"/>
                    <a:gd name="connsiteY13" fmla="*/ 667279 h 1263920"/>
                    <a:gd name="connsiteX14" fmla="*/ 349520 w 536637"/>
                    <a:gd name="connsiteY14" fmla="*/ 547227 h 1263920"/>
                    <a:gd name="connsiteX15" fmla="*/ 335398 w 536637"/>
                    <a:gd name="connsiteY15" fmla="*/ 483677 h 1263920"/>
                    <a:gd name="connsiteX16" fmla="*/ 377766 w 536637"/>
                    <a:gd name="connsiteY16" fmla="*/ 413073 h 1263920"/>
                    <a:gd name="connsiteX17" fmla="*/ 434254 w 536637"/>
                    <a:gd name="connsiteY17" fmla="*/ 335403 h 1263920"/>
                    <a:gd name="connsiteX18" fmla="*/ 476619 w 536637"/>
                    <a:gd name="connsiteY18" fmla="*/ 225957 h 1263920"/>
                    <a:gd name="connsiteX19" fmla="*/ 518983 w 536637"/>
                    <a:gd name="connsiteY19" fmla="*/ 123563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34252 w 536637"/>
                    <a:gd name="connsiteY24" fmla="*/ 91793 h 1263920"/>
                    <a:gd name="connsiteX25" fmla="*/ 360109 w 536637"/>
                    <a:gd name="connsiteY25" fmla="*/ 158872 h 1263920"/>
                    <a:gd name="connsiteX26" fmla="*/ 289501 w 536637"/>
                    <a:gd name="connsiteY26" fmla="*/ 172995 h 1263920"/>
                    <a:gd name="connsiteX27" fmla="*/ 261257 w 536637"/>
                    <a:gd name="connsiteY27" fmla="*/ 208297 h 1263920"/>
                    <a:gd name="connsiteX28" fmla="*/ 247137 w 536637"/>
                    <a:gd name="connsiteY28" fmla="*/ 261255 h 1263920"/>
                    <a:gd name="connsiteX29" fmla="*/ 225954 w 536637"/>
                    <a:gd name="connsiteY29" fmla="*/ 314215 h 1263920"/>
                    <a:gd name="connsiteX30" fmla="*/ 130628 w 536637"/>
                    <a:gd name="connsiteY30" fmla="*/ 328334 h 1263920"/>
                    <a:gd name="connsiteX31" fmla="*/ 45897 w 536637"/>
                    <a:gd name="connsiteY31" fmla="*/ 356581 h 1263920"/>
                    <a:gd name="connsiteX32" fmla="*/ 14123 w 536637"/>
                    <a:gd name="connsiteY32" fmla="*/ 427188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43605 w 536637"/>
                    <a:gd name="connsiteY9" fmla="*/ 1150944 h 1263920"/>
                    <a:gd name="connsiteX10" fmla="*/ 314215 w 536637"/>
                    <a:gd name="connsiteY10" fmla="*/ 1147414 h 1263920"/>
                    <a:gd name="connsiteX11" fmla="*/ 331867 w 536637"/>
                    <a:gd name="connsiteY11" fmla="*/ 963827 h 1263920"/>
                    <a:gd name="connsiteX12" fmla="*/ 314213 w 536637"/>
                    <a:gd name="connsiteY12" fmla="*/ 808489 h 1263920"/>
                    <a:gd name="connsiteX13" fmla="*/ 335396 w 536637"/>
                    <a:gd name="connsiteY13" fmla="*/ 667279 h 1263920"/>
                    <a:gd name="connsiteX14" fmla="*/ 349520 w 536637"/>
                    <a:gd name="connsiteY14" fmla="*/ 547227 h 1263920"/>
                    <a:gd name="connsiteX15" fmla="*/ 335398 w 536637"/>
                    <a:gd name="connsiteY15" fmla="*/ 483677 h 1263920"/>
                    <a:gd name="connsiteX16" fmla="*/ 377766 w 536637"/>
                    <a:gd name="connsiteY16" fmla="*/ 413073 h 1263920"/>
                    <a:gd name="connsiteX17" fmla="*/ 434254 w 536637"/>
                    <a:gd name="connsiteY17" fmla="*/ 335403 h 1263920"/>
                    <a:gd name="connsiteX18" fmla="*/ 476619 w 536637"/>
                    <a:gd name="connsiteY18" fmla="*/ 225957 h 1263920"/>
                    <a:gd name="connsiteX19" fmla="*/ 518983 w 536637"/>
                    <a:gd name="connsiteY19" fmla="*/ 123563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34252 w 536637"/>
                    <a:gd name="connsiteY24" fmla="*/ 91793 h 1263920"/>
                    <a:gd name="connsiteX25" fmla="*/ 360109 w 536637"/>
                    <a:gd name="connsiteY25" fmla="*/ 158872 h 1263920"/>
                    <a:gd name="connsiteX26" fmla="*/ 289501 w 536637"/>
                    <a:gd name="connsiteY26" fmla="*/ 172995 h 1263920"/>
                    <a:gd name="connsiteX27" fmla="*/ 261257 w 536637"/>
                    <a:gd name="connsiteY27" fmla="*/ 208297 h 1263920"/>
                    <a:gd name="connsiteX28" fmla="*/ 247137 w 536637"/>
                    <a:gd name="connsiteY28" fmla="*/ 261255 h 1263920"/>
                    <a:gd name="connsiteX29" fmla="*/ 225954 w 536637"/>
                    <a:gd name="connsiteY29" fmla="*/ 314215 h 1263920"/>
                    <a:gd name="connsiteX30" fmla="*/ 130628 w 536637"/>
                    <a:gd name="connsiteY30" fmla="*/ 328334 h 1263920"/>
                    <a:gd name="connsiteX31" fmla="*/ 45897 w 536637"/>
                    <a:gd name="connsiteY31" fmla="*/ 356581 h 1263920"/>
                    <a:gd name="connsiteX32" fmla="*/ 14123 w 536637"/>
                    <a:gd name="connsiteY32" fmla="*/ 427188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43605 w 536637"/>
                    <a:gd name="connsiteY9" fmla="*/ 1150944 h 1263920"/>
                    <a:gd name="connsiteX10" fmla="*/ 314215 w 536637"/>
                    <a:gd name="connsiteY10" fmla="*/ 1147414 h 1263920"/>
                    <a:gd name="connsiteX11" fmla="*/ 345991 w 536637"/>
                    <a:gd name="connsiteY11" fmla="*/ 963827 h 1263920"/>
                    <a:gd name="connsiteX12" fmla="*/ 314213 w 536637"/>
                    <a:gd name="connsiteY12" fmla="*/ 808489 h 1263920"/>
                    <a:gd name="connsiteX13" fmla="*/ 335396 w 536637"/>
                    <a:gd name="connsiteY13" fmla="*/ 667279 h 1263920"/>
                    <a:gd name="connsiteX14" fmla="*/ 349520 w 536637"/>
                    <a:gd name="connsiteY14" fmla="*/ 547227 h 1263920"/>
                    <a:gd name="connsiteX15" fmla="*/ 335398 w 536637"/>
                    <a:gd name="connsiteY15" fmla="*/ 483677 h 1263920"/>
                    <a:gd name="connsiteX16" fmla="*/ 377766 w 536637"/>
                    <a:gd name="connsiteY16" fmla="*/ 413073 h 1263920"/>
                    <a:gd name="connsiteX17" fmla="*/ 434254 w 536637"/>
                    <a:gd name="connsiteY17" fmla="*/ 335403 h 1263920"/>
                    <a:gd name="connsiteX18" fmla="*/ 476619 w 536637"/>
                    <a:gd name="connsiteY18" fmla="*/ 225957 h 1263920"/>
                    <a:gd name="connsiteX19" fmla="*/ 518983 w 536637"/>
                    <a:gd name="connsiteY19" fmla="*/ 123563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34252 w 536637"/>
                    <a:gd name="connsiteY24" fmla="*/ 91793 h 1263920"/>
                    <a:gd name="connsiteX25" fmla="*/ 360109 w 536637"/>
                    <a:gd name="connsiteY25" fmla="*/ 158872 h 1263920"/>
                    <a:gd name="connsiteX26" fmla="*/ 289501 w 536637"/>
                    <a:gd name="connsiteY26" fmla="*/ 172995 h 1263920"/>
                    <a:gd name="connsiteX27" fmla="*/ 261257 w 536637"/>
                    <a:gd name="connsiteY27" fmla="*/ 208297 h 1263920"/>
                    <a:gd name="connsiteX28" fmla="*/ 247137 w 536637"/>
                    <a:gd name="connsiteY28" fmla="*/ 261255 h 1263920"/>
                    <a:gd name="connsiteX29" fmla="*/ 225954 w 536637"/>
                    <a:gd name="connsiteY29" fmla="*/ 314215 h 1263920"/>
                    <a:gd name="connsiteX30" fmla="*/ 130628 w 536637"/>
                    <a:gd name="connsiteY30" fmla="*/ 328334 h 1263920"/>
                    <a:gd name="connsiteX31" fmla="*/ 45897 w 536637"/>
                    <a:gd name="connsiteY31" fmla="*/ 356581 h 1263920"/>
                    <a:gd name="connsiteX32" fmla="*/ 14123 w 536637"/>
                    <a:gd name="connsiteY32" fmla="*/ 427188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43605 w 536637"/>
                    <a:gd name="connsiteY9" fmla="*/ 1150944 h 1263920"/>
                    <a:gd name="connsiteX10" fmla="*/ 307153 w 536637"/>
                    <a:gd name="connsiteY10" fmla="*/ 1090914 h 1263920"/>
                    <a:gd name="connsiteX11" fmla="*/ 345991 w 536637"/>
                    <a:gd name="connsiteY11" fmla="*/ 963827 h 1263920"/>
                    <a:gd name="connsiteX12" fmla="*/ 314213 w 536637"/>
                    <a:gd name="connsiteY12" fmla="*/ 808489 h 1263920"/>
                    <a:gd name="connsiteX13" fmla="*/ 335396 w 536637"/>
                    <a:gd name="connsiteY13" fmla="*/ 667279 h 1263920"/>
                    <a:gd name="connsiteX14" fmla="*/ 349520 w 536637"/>
                    <a:gd name="connsiteY14" fmla="*/ 547227 h 1263920"/>
                    <a:gd name="connsiteX15" fmla="*/ 335398 w 536637"/>
                    <a:gd name="connsiteY15" fmla="*/ 483677 h 1263920"/>
                    <a:gd name="connsiteX16" fmla="*/ 377766 w 536637"/>
                    <a:gd name="connsiteY16" fmla="*/ 413073 h 1263920"/>
                    <a:gd name="connsiteX17" fmla="*/ 434254 w 536637"/>
                    <a:gd name="connsiteY17" fmla="*/ 335403 h 1263920"/>
                    <a:gd name="connsiteX18" fmla="*/ 476619 w 536637"/>
                    <a:gd name="connsiteY18" fmla="*/ 225957 h 1263920"/>
                    <a:gd name="connsiteX19" fmla="*/ 518983 w 536637"/>
                    <a:gd name="connsiteY19" fmla="*/ 123563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34252 w 536637"/>
                    <a:gd name="connsiteY24" fmla="*/ 91793 h 1263920"/>
                    <a:gd name="connsiteX25" fmla="*/ 360109 w 536637"/>
                    <a:gd name="connsiteY25" fmla="*/ 158872 h 1263920"/>
                    <a:gd name="connsiteX26" fmla="*/ 289501 w 536637"/>
                    <a:gd name="connsiteY26" fmla="*/ 172995 h 1263920"/>
                    <a:gd name="connsiteX27" fmla="*/ 261257 w 536637"/>
                    <a:gd name="connsiteY27" fmla="*/ 208297 h 1263920"/>
                    <a:gd name="connsiteX28" fmla="*/ 247137 w 536637"/>
                    <a:gd name="connsiteY28" fmla="*/ 261255 h 1263920"/>
                    <a:gd name="connsiteX29" fmla="*/ 225954 w 536637"/>
                    <a:gd name="connsiteY29" fmla="*/ 314215 h 1263920"/>
                    <a:gd name="connsiteX30" fmla="*/ 130628 w 536637"/>
                    <a:gd name="connsiteY30" fmla="*/ 328334 h 1263920"/>
                    <a:gd name="connsiteX31" fmla="*/ 45897 w 536637"/>
                    <a:gd name="connsiteY31" fmla="*/ 356581 h 1263920"/>
                    <a:gd name="connsiteX32" fmla="*/ 14123 w 536637"/>
                    <a:gd name="connsiteY32" fmla="*/ 427188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64791 w 536637"/>
                    <a:gd name="connsiteY9" fmla="*/ 1165069 h 1263920"/>
                    <a:gd name="connsiteX10" fmla="*/ 307153 w 536637"/>
                    <a:gd name="connsiteY10" fmla="*/ 1090914 h 1263920"/>
                    <a:gd name="connsiteX11" fmla="*/ 345991 w 536637"/>
                    <a:gd name="connsiteY11" fmla="*/ 963827 h 1263920"/>
                    <a:gd name="connsiteX12" fmla="*/ 314213 w 536637"/>
                    <a:gd name="connsiteY12" fmla="*/ 808489 h 1263920"/>
                    <a:gd name="connsiteX13" fmla="*/ 335396 w 536637"/>
                    <a:gd name="connsiteY13" fmla="*/ 667279 h 1263920"/>
                    <a:gd name="connsiteX14" fmla="*/ 349520 w 536637"/>
                    <a:gd name="connsiteY14" fmla="*/ 547227 h 1263920"/>
                    <a:gd name="connsiteX15" fmla="*/ 335398 w 536637"/>
                    <a:gd name="connsiteY15" fmla="*/ 483677 h 1263920"/>
                    <a:gd name="connsiteX16" fmla="*/ 377766 w 536637"/>
                    <a:gd name="connsiteY16" fmla="*/ 413073 h 1263920"/>
                    <a:gd name="connsiteX17" fmla="*/ 434254 w 536637"/>
                    <a:gd name="connsiteY17" fmla="*/ 335403 h 1263920"/>
                    <a:gd name="connsiteX18" fmla="*/ 476619 w 536637"/>
                    <a:gd name="connsiteY18" fmla="*/ 225957 h 1263920"/>
                    <a:gd name="connsiteX19" fmla="*/ 518983 w 536637"/>
                    <a:gd name="connsiteY19" fmla="*/ 123563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34252 w 536637"/>
                    <a:gd name="connsiteY24" fmla="*/ 91793 h 1263920"/>
                    <a:gd name="connsiteX25" fmla="*/ 360109 w 536637"/>
                    <a:gd name="connsiteY25" fmla="*/ 158872 h 1263920"/>
                    <a:gd name="connsiteX26" fmla="*/ 289501 w 536637"/>
                    <a:gd name="connsiteY26" fmla="*/ 172995 h 1263920"/>
                    <a:gd name="connsiteX27" fmla="*/ 261257 w 536637"/>
                    <a:gd name="connsiteY27" fmla="*/ 208297 h 1263920"/>
                    <a:gd name="connsiteX28" fmla="*/ 247137 w 536637"/>
                    <a:gd name="connsiteY28" fmla="*/ 261255 h 1263920"/>
                    <a:gd name="connsiteX29" fmla="*/ 225954 w 536637"/>
                    <a:gd name="connsiteY29" fmla="*/ 314215 h 1263920"/>
                    <a:gd name="connsiteX30" fmla="*/ 130628 w 536637"/>
                    <a:gd name="connsiteY30" fmla="*/ 328334 h 1263920"/>
                    <a:gd name="connsiteX31" fmla="*/ 45897 w 536637"/>
                    <a:gd name="connsiteY31" fmla="*/ 356581 h 1263920"/>
                    <a:gd name="connsiteX32" fmla="*/ 14123 w 536637"/>
                    <a:gd name="connsiteY32" fmla="*/ 427188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18893 w 536637"/>
                    <a:gd name="connsiteY8" fmla="*/ 1218025 h 1263920"/>
                    <a:gd name="connsiteX9" fmla="*/ 264791 w 536637"/>
                    <a:gd name="connsiteY9" fmla="*/ 1165069 h 1263920"/>
                    <a:gd name="connsiteX10" fmla="*/ 307153 w 536637"/>
                    <a:gd name="connsiteY10" fmla="*/ 1090914 h 1263920"/>
                    <a:gd name="connsiteX11" fmla="*/ 345991 w 536637"/>
                    <a:gd name="connsiteY11" fmla="*/ 963827 h 1263920"/>
                    <a:gd name="connsiteX12" fmla="*/ 314213 w 536637"/>
                    <a:gd name="connsiteY12" fmla="*/ 808489 h 1263920"/>
                    <a:gd name="connsiteX13" fmla="*/ 335396 w 536637"/>
                    <a:gd name="connsiteY13" fmla="*/ 667279 h 1263920"/>
                    <a:gd name="connsiteX14" fmla="*/ 349520 w 536637"/>
                    <a:gd name="connsiteY14" fmla="*/ 547227 h 1263920"/>
                    <a:gd name="connsiteX15" fmla="*/ 335398 w 536637"/>
                    <a:gd name="connsiteY15" fmla="*/ 483677 h 1263920"/>
                    <a:gd name="connsiteX16" fmla="*/ 377766 w 536637"/>
                    <a:gd name="connsiteY16" fmla="*/ 413073 h 1263920"/>
                    <a:gd name="connsiteX17" fmla="*/ 434254 w 536637"/>
                    <a:gd name="connsiteY17" fmla="*/ 335403 h 1263920"/>
                    <a:gd name="connsiteX18" fmla="*/ 476619 w 536637"/>
                    <a:gd name="connsiteY18" fmla="*/ 225957 h 1263920"/>
                    <a:gd name="connsiteX19" fmla="*/ 518983 w 536637"/>
                    <a:gd name="connsiteY19" fmla="*/ 123563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34252 w 536637"/>
                    <a:gd name="connsiteY24" fmla="*/ 91793 h 1263920"/>
                    <a:gd name="connsiteX25" fmla="*/ 360109 w 536637"/>
                    <a:gd name="connsiteY25" fmla="*/ 158872 h 1263920"/>
                    <a:gd name="connsiteX26" fmla="*/ 289501 w 536637"/>
                    <a:gd name="connsiteY26" fmla="*/ 172995 h 1263920"/>
                    <a:gd name="connsiteX27" fmla="*/ 261257 w 536637"/>
                    <a:gd name="connsiteY27" fmla="*/ 208297 h 1263920"/>
                    <a:gd name="connsiteX28" fmla="*/ 247137 w 536637"/>
                    <a:gd name="connsiteY28" fmla="*/ 261255 h 1263920"/>
                    <a:gd name="connsiteX29" fmla="*/ 225954 w 536637"/>
                    <a:gd name="connsiteY29" fmla="*/ 314215 h 1263920"/>
                    <a:gd name="connsiteX30" fmla="*/ 130628 w 536637"/>
                    <a:gd name="connsiteY30" fmla="*/ 328334 h 1263920"/>
                    <a:gd name="connsiteX31" fmla="*/ 45897 w 536637"/>
                    <a:gd name="connsiteY31" fmla="*/ 356581 h 1263920"/>
                    <a:gd name="connsiteX32" fmla="*/ 14123 w 536637"/>
                    <a:gd name="connsiteY32" fmla="*/ 427188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6637" h="1263920">
                      <a:moveTo>
                        <a:pt x="21183" y="1218024"/>
                      </a:moveTo>
                      <a:lnTo>
                        <a:pt x="49427" y="1263920"/>
                      </a:lnTo>
                      <a:lnTo>
                        <a:pt x="95324" y="1263920"/>
                      </a:lnTo>
                      <a:lnTo>
                        <a:pt x="105915" y="1232146"/>
                      </a:lnTo>
                      <a:lnTo>
                        <a:pt x="105915" y="1232146"/>
                      </a:lnTo>
                      <a:lnTo>
                        <a:pt x="144751" y="1228615"/>
                      </a:lnTo>
                      <a:lnTo>
                        <a:pt x="169464" y="1256859"/>
                      </a:lnTo>
                      <a:lnTo>
                        <a:pt x="194178" y="1256859"/>
                      </a:lnTo>
                      <a:lnTo>
                        <a:pt x="218893" y="1218025"/>
                      </a:lnTo>
                      <a:lnTo>
                        <a:pt x="264791" y="1165069"/>
                      </a:lnTo>
                      <a:lnTo>
                        <a:pt x="307153" y="1090914"/>
                      </a:lnTo>
                      <a:lnTo>
                        <a:pt x="345991" y="963827"/>
                      </a:lnTo>
                      <a:cubicBezTo>
                        <a:pt x="344814" y="908516"/>
                        <a:pt x="315390" y="863800"/>
                        <a:pt x="314213" y="808489"/>
                      </a:cubicBezTo>
                      <a:lnTo>
                        <a:pt x="335396" y="667279"/>
                      </a:lnTo>
                      <a:lnTo>
                        <a:pt x="349520" y="547227"/>
                      </a:lnTo>
                      <a:lnTo>
                        <a:pt x="335398" y="483677"/>
                      </a:lnTo>
                      <a:lnTo>
                        <a:pt x="377766" y="413073"/>
                      </a:lnTo>
                      <a:lnTo>
                        <a:pt x="434254" y="335403"/>
                      </a:lnTo>
                      <a:lnTo>
                        <a:pt x="476619" y="225957"/>
                      </a:lnTo>
                      <a:lnTo>
                        <a:pt x="518983" y="123563"/>
                      </a:lnTo>
                      <a:lnTo>
                        <a:pt x="533106" y="42366"/>
                      </a:lnTo>
                      <a:lnTo>
                        <a:pt x="536637" y="0"/>
                      </a:lnTo>
                      <a:lnTo>
                        <a:pt x="490740" y="3531"/>
                      </a:lnTo>
                      <a:lnTo>
                        <a:pt x="466026" y="35305"/>
                      </a:lnTo>
                      <a:lnTo>
                        <a:pt x="434252" y="91793"/>
                      </a:lnTo>
                      <a:lnTo>
                        <a:pt x="360109" y="158872"/>
                      </a:lnTo>
                      <a:lnTo>
                        <a:pt x="289501" y="172995"/>
                      </a:lnTo>
                      <a:lnTo>
                        <a:pt x="261257" y="208297"/>
                      </a:lnTo>
                      <a:lnTo>
                        <a:pt x="247137" y="261255"/>
                      </a:lnTo>
                      <a:cubicBezTo>
                        <a:pt x="243026" y="298260"/>
                        <a:pt x="249607" y="302388"/>
                        <a:pt x="225954" y="314215"/>
                      </a:cubicBezTo>
                      <a:lnTo>
                        <a:pt x="130628" y="328334"/>
                      </a:lnTo>
                      <a:lnTo>
                        <a:pt x="45897" y="356581"/>
                      </a:lnTo>
                      <a:lnTo>
                        <a:pt x="14123" y="427188"/>
                      </a:lnTo>
                      <a:lnTo>
                        <a:pt x="0" y="476618"/>
                      </a:lnTo>
                      <a:lnTo>
                        <a:pt x="10592" y="737875"/>
                      </a:lnTo>
                      <a:lnTo>
                        <a:pt x="0" y="1059151"/>
                      </a:lnTo>
                      <a:lnTo>
                        <a:pt x="10592" y="1108578"/>
                      </a:lnTo>
                      <a:cubicBezTo>
                        <a:pt x="11769" y="1149767"/>
                        <a:pt x="12945" y="1190957"/>
                        <a:pt x="21183" y="1218024"/>
                      </a:cubicBezTo>
                      <a:close/>
                    </a:path>
                  </a:pathLst>
                </a:custGeom>
                <a:noFill/>
                <a:ln w="12700">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83" name="楕円 325"/>
                <p:cNvSpPr/>
                <p:nvPr/>
              </p:nvSpPr>
              <p:spPr>
                <a:xfrm>
                  <a:off x="2207359" y="1704219"/>
                  <a:ext cx="192665" cy="10298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84" name="直線コネクタ 83"/>
                <p:cNvCxnSpPr/>
                <p:nvPr/>
              </p:nvCxnSpPr>
              <p:spPr>
                <a:xfrm flipH="1" flipV="1">
                  <a:off x="1757548" y="1151907"/>
                  <a:ext cx="688058" cy="20430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テキスト ボックス 327"/>
                <p:cNvSpPr txBox="1"/>
                <p:nvPr/>
              </p:nvSpPr>
              <p:spPr>
                <a:xfrm>
                  <a:off x="1341911" y="1080655"/>
                  <a:ext cx="500380" cy="169545"/>
                </a:xfrm>
                <a:prstGeom prst="rect">
                  <a:avLst/>
                </a:prstGeom>
                <a:solidFill>
                  <a:schemeClr val="accent4">
                    <a:lumMod val="20000"/>
                    <a:lumOff val="80000"/>
                  </a:schemeClr>
                </a:solidFill>
                <a:ln w="6350">
                  <a:solidFill>
                    <a:prstClr val="black"/>
                  </a:solidFill>
                </a:ln>
              </p:spPr>
              <p:txBody>
                <a:bodyPr rot="0" spcFirstLastPara="0" vert="horz" wrap="square" lIns="36000" tIns="0" rIns="36000" bIns="0" numCol="1" spcCol="0" rtlCol="0" fromWordArt="0" anchor="ctr" anchorCtr="0" forceAA="0" compatLnSpc="1">
                  <a:prstTxWarp prst="textNoShape">
                    <a:avLst/>
                  </a:prstTxWarp>
                  <a:noAutofit/>
                </a:bodyPr>
                <a:lstStyle/>
                <a:p>
                  <a:pPr algn="ctr">
                    <a:lnSpc>
                      <a:spcPts val="1200"/>
                    </a:lnSpc>
                    <a:spcAft>
                      <a:spcPts val="0"/>
                    </a:spcAft>
                  </a:pPr>
                  <a:r>
                    <a:rPr lang="ja-JP" sz="900" kern="100" dirty="0">
                      <a:effectLst/>
                      <a:latin typeface="Century" panose="02040604050505020304" pitchFamily="18" charset="0"/>
                      <a:ea typeface="ＭＳ Ｐゴシック" panose="020B0600070205080204" pitchFamily="50" charset="-128"/>
                      <a:cs typeface="Times New Roman" panose="02020603050405020304" pitchFamily="18" charset="0"/>
                    </a:rPr>
                    <a:t>画像</a:t>
                  </a:r>
                  <a:r>
                    <a:rPr lang="en-US" altLang="ja-JP" sz="900" kern="100" dirty="0">
                      <a:effectLst/>
                      <a:latin typeface="Century" panose="02040604050505020304" pitchFamily="18" charset="0"/>
                      <a:ea typeface="ＭＳ Ｐゴシック" panose="020B0600070205080204" pitchFamily="50" charset="-128"/>
                      <a:cs typeface="Times New Roman" panose="02020603050405020304" pitchFamily="18" charset="0"/>
                    </a:rPr>
                    <a:t>3</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86" name="楕円 328"/>
                <p:cNvSpPr/>
                <p:nvPr/>
              </p:nvSpPr>
              <p:spPr>
                <a:xfrm>
                  <a:off x="2434441" y="1353787"/>
                  <a:ext cx="35560" cy="3556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87" name="楕円 329"/>
                <p:cNvSpPr/>
                <p:nvPr/>
              </p:nvSpPr>
              <p:spPr>
                <a:xfrm>
                  <a:off x="2493818" y="1650670"/>
                  <a:ext cx="35560" cy="3556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89" name="楕円 332"/>
                <p:cNvSpPr/>
                <p:nvPr/>
              </p:nvSpPr>
              <p:spPr>
                <a:xfrm>
                  <a:off x="3360717" y="1163782"/>
                  <a:ext cx="35560" cy="3556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91" name="直線コネクタ 90"/>
                <p:cNvCxnSpPr>
                  <a:stCxn id="83" idx="2"/>
                </p:cNvCxnSpPr>
                <p:nvPr/>
              </p:nvCxnSpPr>
              <p:spPr>
                <a:xfrm flipH="1">
                  <a:off x="1808708" y="1755713"/>
                  <a:ext cx="398651" cy="17349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テキスト ボックス 339"/>
                <p:cNvSpPr txBox="1"/>
                <p:nvPr/>
              </p:nvSpPr>
              <p:spPr>
                <a:xfrm>
                  <a:off x="1341911" y="1805050"/>
                  <a:ext cx="500380" cy="169545"/>
                </a:xfrm>
                <a:prstGeom prst="rect">
                  <a:avLst/>
                </a:prstGeom>
                <a:solidFill>
                  <a:schemeClr val="accent4">
                    <a:lumMod val="20000"/>
                    <a:lumOff val="80000"/>
                  </a:schemeClr>
                </a:solidFill>
                <a:ln w="6350">
                  <a:solidFill>
                    <a:prstClr val="black"/>
                  </a:solidFill>
                </a:ln>
              </p:spPr>
              <p:txBody>
                <a:bodyPr rot="0" spcFirstLastPara="0" vert="horz" wrap="square" lIns="36000" tIns="0" rIns="36000" bIns="0" numCol="1" spcCol="0" rtlCol="0" fromWordArt="0" anchor="ctr" anchorCtr="0" forceAA="0" compatLnSpc="1">
                  <a:prstTxWarp prst="textNoShape">
                    <a:avLst/>
                  </a:prstTxWarp>
                  <a:noAutofit/>
                </a:bodyPr>
                <a:lstStyle/>
                <a:p>
                  <a:pPr algn="ctr">
                    <a:lnSpc>
                      <a:spcPts val="1200"/>
                    </a:lnSpc>
                    <a:spcAft>
                      <a:spcPts val="0"/>
                    </a:spcAft>
                  </a:pPr>
                  <a:r>
                    <a:rPr lang="ja-JP" sz="900" kern="100" dirty="0">
                      <a:effectLst/>
                      <a:latin typeface="Century" panose="02040604050505020304" pitchFamily="18" charset="0"/>
                      <a:ea typeface="ＭＳ Ｐゴシック" panose="020B0600070205080204" pitchFamily="50" charset="-128"/>
                      <a:cs typeface="Times New Roman" panose="02020603050405020304" pitchFamily="18" charset="0"/>
                    </a:rPr>
                    <a:t>画像</a:t>
                  </a:r>
                  <a:r>
                    <a:rPr lang="en-US" altLang="ja-JP" sz="900" kern="100" dirty="0">
                      <a:effectLst/>
                      <a:latin typeface="Century" panose="02040604050505020304" pitchFamily="18" charset="0"/>
                      <a:ea typeface="ＭＳ Ｐゴシック" panose="020B0600070205080204" pitchFamily="50" charset="-128"/>
                      <a:cs typeface="Times New Roman" panose="02020603050405020304" pitchFamily="18" charset="0"/>
                    </a:rPr>
                    <a:t>1</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93" name="直線コネクタ 92"/>
                <p:cNvCxnSpPr/>
                <p:nvPr/>
              </p:nvCxnSpPr>
              <p:spPr>
                <a:xfrm flipH="1" flipV="1">
                  <a:off x="1805049" y="1591294"/>
                  <a:ext cx="691979" cy="7807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テキスト ボックス 341"/>
                <p:cNvSpPr txBox="1"/>
                <p:nvPr/>
              </p:nvSpPr>
              <p:spPr>
                <a:xfrm>
                  <a:off x="1341911" y="1472541"/>
                  <a:ext cx="500380" cy="169545"/>
                </a:xfrm>
                <a:prstGeom prst="rect">
                  <a:avLst/>
                </a:prstGeom>
                <a:solidFill>
                  <a:schemeClr val="accent4">
                    <a:lumMod val="20000"/>
                    <a:lumOff val="80000"/>
                  </a:schemeClr>
                </a:solidFill>
                <a:ln w="6350">
                  <a:solidFill>
                    <a:prstClr val="black"/>
                  </a:solidFill>
                </a:ln>
              </p:spPr>
              <p:txBody>
                <a:bodyPr rot="0" spcFirstLastPara="0" vert="horz" wrap="square" lIns="36000" tIns="0" rIns="36000" bIns="0" numCol="1" spcCol="0" rtlCol="0" fromWordArt="0" anchor="ctr" anchorCtr="0" forceAA="0" compatLnSpc="1">
                  <a:prstTxWarp prst="textNoShape">
                    <a:avLst/>
                  </a:prstTxWarp>
                  <a:noAutofit/>
                </a:bodyPr>
                <a:lstStyle/>
                <a:p>
                  <a:pPr algn="ctr">
                    <a:lnSpc>
                      <a:spcPts val="1200"/>
                    </a:lnSpc>
                    <a:spcAft>
                      <a:spcPts val="0"/>
                    </a:spcAft>
                  </a:pPr>
                  <a:r>
                    <a:rPr lang="ja-JP" sz="900" kern="100" dirty="0">
                      <a:effectLst/>
                      <a:latin typeface="Century" panose="02040604050505020304" pitchFamily="18" charset="0"/>
                      <a:ea typeface="ＭＳ Ｐゴシック" panose="020B0600070205080204" pitchFamily="50" charset="-128"/>
                      <a:cs typeface="Times New Roman" panose="02020603050405020304" pitchFamily="18" charset="0"/>
                    </a:rPr>
                    <a:t>画像</a:t>
                  </a:r>
                  <a:r>
                    <a:rPr lang="en-US" altLang="ja-JP" sz="900" kern="100" dirty="0">
                      <a:effectLst/>
                      <a:latin typeface="Century" panose="02040604050505020304" pitchFamily="18" charset="0"/>
                      <a:ea typeface="ＭＳ Ｐゴシック" panose="020B0600070205080204" pitchFamily="50" charset="-128"/>
                      <a:cs typeface="Times New Roman" panose="02020603050405020304" pitchFamily="18" charset="0"/>
                    </a:rPr>
                    <a:t>2</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98" name="直線コネクタ 97"/>
                <p:cNvCxnSpPr/>
                <p:nvPr/>
              </p:nvCxnSpPr>
              <p:spPr>
                <a:xfrm flipV="1">
                  <a:off x="3408218" y="1056904"/>
                  <a:ext cx="605790" cy="11239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テキスト ボックス 350"/>
                <p:cNvSpPr txBox="1"/>
                <p:nvPr/>
              </p:nvSpPr>
              <p:spPr>
                <a:xfrm>
                  <a:off x="3906981" y="973777"/>
                  <a:ext cx="500380" cy="169545"/>
                </a:xfrm>
                <a:prstGeom prst="rect">
                  <a:avLst/>
                </a:prstGeom>
                <a:solidFill>
                  <a:schemeClr val="accent4">
                    <a:lumMod val="20000"/>
                    <a:lumOff val="80000"/>
                  </a:schemeClr>
                </a:solidFill>
                <a:ln w="6350">
                  <a:solidFill>
                    <a:prstClr val="black"/>
                  </a:solidFill>
                </a:ln>
              </p:spPr>
              <p:txBody>
                <a:bodyPr rot="0" spcFirstLastPara="0" vert="horz" wrap="square" lIns="36000" tIns="0" rIns="36000" bIns="0" numCol="1" spcCol="0" rtlCol="0" fromWordArt="0" anchor="ctr" anchorCtr="0" forceAA="0" compatLnSpc="1">
                  <a:prstTxWarp prst="textNoShape">
                    <a:avLst/>
                  </a:prstTxWarp>
                  <a:noAutofit/>
                </a:bodyPr>
                <a:lstStyle/>
                <a:p>
                  <a:pPr algn="ctr">
                    <a:lnSpc>
                      <a:spcPts val="1200"/>
                    </a:lnSpc>
                    <a:spcAft>
                      <a:spcPts val="0"/>
                    </a:spcAft>
                  </a:pPr>
                  <a:r>
                    <a:rPr lang="ja-JP" sz="900" kern="100" dirty="0">
                      <a:effectLst/>
                      <a:latin typeface="Century" panose="02040604050505020304" pitchFamily="18" charset="0"/>
                      <a:ea typeface="ＭＳ Ｐゴシック" panose="020B0600070205080204" pitchFamily="50" charset="-128"/>
                      <a:cs typeface="Times New Roman" panose="02020603050405020304" pitchFamily="18" charset="0"/>
                    </a:rPr>
                    <a:t>画像</a:t>
                  </a:r>
                  <a:r>
                    <a:rPr lang="en-US" altLang="ja-JP" sz="900" kern="100" dirty="0">
                      <a:latin typeface="Century" panose="02040604050505020304" pitchFamily="18" charset="0"/>
                      <a:ea typeface="ＭＳ Ｐゴシック" panose="020B0600070205080204" pitchFamily="50" charset="-128"/>
                      <a:cs typeface="Times New Roman" panose="02020603050405020304" pitchFamily="18" charset="0"/>
                    </a:rPr>
                    <a:t>4</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grpSp>
          <p:cxnSp>
            <p:nvCxnSpPr>
              <p:cNvPr id="125" name="直線矢印コネクタ 124"/>
              <p:cNvCxnSpPr/>
              <p:nvPr/>
            </p:nvCxnSpPr>
            <p:spPr>
              <a:xfrm>
                <a:off x="1427820" y="3819870"/>
                <a:ext cx="348414" cy="331067"/>
              </a:xfrm>
              <a:prstGeom prst="straightConnector1">
                <a:avLst/>
              </a:prstGeom>
              <a:ln w="1905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126" name="楕円 555">
                <a:extLst>
                  <a:ext uri="{FF2B5EF4-FFF2-40B4-BE49-F238E27FC236}">
                    <a16:creationId xmlns:a16="http://schemas.microsoft.com/office/drawing/2014/main" id="{13402D2E-E869-496A-B92A-F8E8F56912F7}"/>
                  </a:ext>
                </a:extLst>
              </p:cNvPr>
              <p:cNvSpPr/>
              <p:nvPr/>
            </p:nvSpPr>
            <p:spPr>
              <a:xfrm rot="2250501">
                <a:off x="1195450" y="3875091"/>
                <a:ext cx="887997" cy="352520"/>
              </a:xfrm>
              <a:prstGeom prst="ellipse">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7" name="直線矢印コネクタ 126"/>
              <p:cNvCxnSpPr/>
              <p:nvPr/>
            </p:nvCxnSpPr>
            <p:spPr>
              <a:xfrm>
                <a:off x="2973110" y="3819870"/>
                <a:ext cx="348414" cy="331067"/>
              </a:xfrm>
              <a:prstGeom prst="straightConnector1">
                <a:avLst/>
              </a:prstGeom>
              <a:ln w="1905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線矢印コネクタ 127"/>
              <p:cNvCxnSpPr/>
              <p:nvPr/>
            </p:nvCxnSpPr>
            <p:spPr>
              <a:xfrm>
                <a:off x="4479022" y="3819870"/>
                <a:ext cx="348414" cy="331067"/>
              </a:xfrm>
              <a:prstGeom prst="straightConnector1">
                <a:avLst/>
              </a:prstGeom>
              <a:ln w="1905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線矢印コネクタ 128"/>
              <p:cNvCxnSpPr/>
              <p:nvPr/>
            </p:nvCxnSpPr>
            <p:spPr>
              <a:xfrm>
                <a:off x="5931568" y="3793384"/>
                <a:ext cx="348414" cy="331067"/>
              </a:xfrm>
              <a:prstGeom prst="straightConnector1">
                <a:avLst/>
              </a:prstGeom>
              <a:ln w="1905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130" name="楕円 555">
                <a:extLst>
                  <a:ext uri="{FF2B5EF4-FFF2-40B4-BE49-F238E27FC236}">
                    <a16:creationId xmlns:a16="http://schemas.microsoft.com/office/drawing/2014/main" id="{13402D2E-E869-496A-B92A-F8E8F56912F7}"/>
                  </a:ext>
                </a:extLst>
              </p:cNvPr>
              <p:cNvSpPr/>
              <p:nvPr/>
            </p:nvSpPr>
            <p:spPr>
              <a:xfrm rot="2250501">
                <a:off x="2704552" y="3875092"/>
                <a:ext cx="887997" cy="352520"/>
              </a:xfrm>
              <a:prstGeom prst="ellipse">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楕円 555">
                <a:extLst>
                  <a:ext uri="{FF2B5EF4-FFF2-40B4-BE49-F238E27FC236}">
                    <a16:creationId xmlns:a16="http://schemas.microsoft.com/office/drawing/2014/main" id="{13402D2E-E869-496A-B92A-F8E8F56912F7}"/>
                  </a:ext>
                </a:extLst>
              </p:cNvPr>
              <p:cNvSpPr/>
              <p:nvPr/>
            </p:nvSpPr>
            <p:spPr>
              <a:xfrm rot="2250501">
                <a:off x="4225639" y="3875092"/>
                <a:ext cx="887997" cy="352520"/>
              </a:xfrm>
              <a:prstGeom prst="ellipse">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楕円 555">
                <a:extLst>
                  <a:ext uri="{FF2B5EF4-FFF2-40B4-BE49-F238E27FC236}">
                    <a16:creationId xmlns:a16="http://schemas.microsoft.com/office/drawing/2014/main" id="{13402D2E-E869-496A-B92A-F8E8F56912F7}"/>
                  </a:ext>
                </a:extLst>
              </p:cNvPr>
              <p:cNvSpPr/>
              <p:nvPr/>
            </p:nvSpPr>
            <p:spPr>
              <a:xfrm rot="2250501">
                <a:off x="5746725" y="3875092"/>
                <a:ext cx="887997" cy="352520"/>
              </a:xfrm>
              <a:prstGeom prst="ellipse">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テキスト ボックス 1173"/>
              <p:cNvSpPr txBox="1"/>
              <p:nvPr/>
            </p:nvSpPr>
            <p:spPr>
              <a:xfrm>
                <a:off x="2973110" y="3643587"/>
                <a:ext cx="1605577" cy="209593"/>
              </a:xfrm>
              <a:prstGeom prst="rect">
                <a:avLst/>
              </a:prstGeom>
              <a:noFill/>
              <a:ln w="6350">
                <a:noFill/>
              </a:ln>
            </p:spPr>
            <p:txBody>
              <a:bodyPr rot="0" spcFirstLastPara="0" vert="horz" wrap="square" lIns="36000" tIns="0" rIns="36000" bIns="0" numCol="1" spcCol="0" rtlCol="0" fromWordArt="0" anchor="t" anchorCtr="0" forceAA="0" compatLnSpc="1">
                <a:prstTxWarp prst="textNoShape">
                  <a:avLst/>
                </a:prstTxWarp>
                <a:noAutofit/>
              </a:bodyPr>
              <a:lstStyle/>
              <a:p>
                <a:pPr algn="just">
                  <a:lnSpc>
                    <a:spcPts val="1200"/>
                  </a:lnSpc>
                  <a:spcAft>
                    <a:spcPts val="0"/>
                  </a:spcAft>
                </a:pPr>
                <a:r>
                  <a:rPr lang="en-US" altLang="ja-JP"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6</a:t>
                </a:r>
                <a:r>
                  <a:rPr lang="ja-JP" altLang="en-US"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7</a:t>
                </a:r>
                <a:r>
                  <a:rPr lang="ja-JP" altLang="en-US"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時間で</a:t>
                </a:r>
                <a:r>
                  <a:rPr lang="ja-JP"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水位が</a:t>
                </a:r>
                <a:r>
                  <a:rPr lang="ja-JP" altLang="en-US" sz="900" kern="100" dirty="0">
                    <a:solidFill>
                      <a:srgbClr val="FF00FF"/>
                    </a:solidFill>
                    <a:latin typeface="Meiryo UI" panose="020B0604030504040204" pitchFamily="50" charset="-128"/>
                    <a:ea typeface="Meiryo UI" panose="020B0604030504040204" pitchFamily="50" charset="-128"/>
                    <a:cs typeface="Times New Roman" panose="02020603050405020304" pitchFamily="18" charset="0"/>
                  </a:rPr>
                  <a:t>大きく</a:t>
                </a:r>
                <a:r>
                  <a:rPr lang="en-US" altLang="ja-JP"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低下</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cxnSp>
            <p:nvCxnSpPr>
              <p:cNvPr id="134" name="直線矢印コネクタ 133"/>
              <p:cNvCxnSpPr/>
              <p:nvPr/>
            </p:nvCxnSpPr>
            <p:spPr>
              <a:xfrm>
                <a:off x="2204909" y="4003512"/>
                <a:ext cx="543181" cy="0"/>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直線矢印コネクタ 134"/>
              <p:cNvCxnSpPr/>
              <p:nvPr/>
            </p:nvCxnSpPr>
            <p:spPr>
              <a:xfrm>
                <a:off x="3727812" y="4003512"/>
                <a:ext cx="543181" cy="0"/>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直線矢印コネクタ 135"/>
              <p:cNvCxnSpPr/>
              <p:nvPr/>
            </p:nvCxnSpPr>
            <p:spPr>
              <a:xfrm>
                <a:off x="5188013" y="4003512"/>
                <a:ext cx="543181" cy="0"/>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37" name="テキスト ボックス 1173"/>
              <p:cNvSpPr txBox="1"/>
              <p:nvPr/>
            </p:nvSpPr>
            <p:spPr>
              <a:xfrm>
                <a:off x="4967357" y="4036483"/>
                <a:ext cx="1068912" cy="164602"/>
              </a:xfrm>
              <a:prstGeom prst="rect">
                <a:avLst/>
              </a:prstGeom>
              <a:noFill/>
              <a:ln w="6350">
                <a:noFill/>
              </a:ln>
            </p:spPr>
            <p:txBody>
              <a:bodyPr rot="0" spcFirstLastPara="0" vert="horz" wrap="square" lIns="36000" tIns="0" rIns="36000" bIns="0" numCol="1" spcCol="0" rtlCol="0" fromWordArt="0" anchor="t" anchorCtr="0" forceAA="0" compatLnSpc="1">
                <a:prstTxWarp prst="textNoShape">
                  <a:avLst/>
                </a:prstTxWarp>
                <a:noAutofit/>
              </a:bodyPr>
              <a:lstStyle/>
              <a:p>
                <a:pPr algn="just">
                  <a:lnSpc>
                    <a:spcPts val="1200"/>
                  </a:lnSpc>
                  <a:spcAft>
                    <a:spcPts val="0"/>
                  </a:spcAft>
                </a:pPr>
                <a:r>
                  <a:rPr lang="ja-JP" altLang="en-US" sz="900" kern="100" dirty="0">
                    <a:solidFill>
                      <a:srgbClr val="009644"/>
                    </a:solidFill>
                    <a:latin typeface="Meiryo UI" panose="020B0604030504040204" pitchFamily="50" charset="-128"/>
                    <a:ea typeface="Meiryo UI" panose="020B0604030504040204" pitchFamily="50" charset="-128"/>
                    <a:cs typeface="Times New Roman" panose="02020603050405020304" pitchFamily="18" charset="0"/>
                  </a:rPr>
                  <a:t>水位の変動が小さい</a:t>
                </a:r>
                <a:endParaRPr lang="ja-JP" sz="1050" kern="100" dirty="0">
                  <a:solidFill>
                    <a:srgbClr val="009644"/>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cxnSp>
            <p:nvCxnSpPr>
              <p:cNvPr id="138" name="直線矢印コネクタ 137"/>
              <p:cNvCxnSpPr/>
              <p:nvPr/>
            </p:nvCxnSpPr>
            <p:spPr>
              <a:xfrm flipV="1">
                <a:off x="4275823" y="1578580"/>
                <a:ext cx="327742" cy="377456"/>
              </a:xfrm>
              <a:prstGeom prst="straightConnector1">
                <a:avLst/>
              </a:prstGeom>
              <a:ln w="1905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139" name="テキスト ボックス 1171"/>
              <p:cNvSpPr txBox="1"/>
              <p:nvPr/>
            </p:nvSpPr>
            <p:spPr>
              <a:xfrm>
                <a:off x="3777973" y="1561755"/>
                <a:ext cx="659172" cy="149507"/>
              </a:xfrm>
              <a:prstGeom prst="rect">
                <a:avLst/>
              </a:prstGeom>
              <a:solidFill>
                <a:schemeClr val="bg1">
                  <a:alpha val="59000"/>
                </a:schemeClr>
              </a:solidFill>
              <a:ln w="6350">
                <a:noFill/>
              </a:ln>
            </p:spPr>
            <p:txBody>
              <a:bodyPr rot="0" spcFirstLastPara="0" vert="horz" wrap="square" lIns="36000" tIns="0" rIns="36000" bIns="0" numCol="1" spcCol="0" rtlCol="0" fromWordArt="0" anchor="t" anchorCtr="0" forceAA="0" compatLnSpc="1">
                <a:prstTxWarp prst="textNoShape">
                  <a:avLst/>
                </a:prstTxWarp>
                <a:noAutofit/>
              </a:bodyPr>
              <a:lstStyle/>
              <a:p>
                <a:pPr algn="ctr">
                  <a:lnSpc>
                    <a:spcPts val="1200"/>
                  </a:lnSpc>
                  <a:spcAft>
                    <a:spcPts val="0"/>
                  </a:spcAft>
                </a:pPr>
                <a:r>
                  <a:rPr lang="ja-JP" sz="900" b="1" kern="100" dirty="0">
                    <a:solidFill>
                      <a:srgbClr val="FF00FF"/>
                    </a:solidFill>
                    <a:effectLst/>
                    <a:latin typeface="Century" panose="02040604050505020304" pitchFamily="18" charset="0"/>
                    <a:ea typeface="ＭＳ Ｐゴシック" panose="020B0600070205080204" pitchFamily="50" charset="-128"/>
                    <a:cs typeface="Times New Roman" panose="02020603050405020304" pitchFamily="18" charset="0"/>
                  </a:rPr>
                  <a:t>下流へ</a:t>
                </a:r>
                <a:r>
                  <a:rPr lang="ja-JP" altLang="en-US" sz="900" b="1" kern="100" dirty="0">
                    <a:solidFill>
                      <a:srgbClr val="FF00FF"/>
                    </a:solidFill>
                    <a:effectLst/>
                    <a:latin typeface="Century" panose="02040604050505020304" pitchFamily="18" charset="0"/>
                    <a:ea typeface="ＭＳ Ｐゴシック" panose="020B0600070205080204" pitchFamily="50" charset="-128"/>
                    <a:cs typeface="Times New Roman" panose="02020603050405020304" pitchFamily="18" charset="0"/>
                  </a:rPr>
                  <a:t>移動</a:t>
                </a:r>
                <a:endParaRPr lang="ja-JP" sz="1050" b="1"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40" name="テキスト ボックス 1193"/>
              <p:cNvSpPr txBox="1"/>
              <p:nvPr/>
            </p:nvSpPr>
            <p:spPr>
              <a:xfrm>
                <a:off x="3256410" y="2162145"/>
                <a:ext cx="874535" cy="312093"/>
              </a:xfrm>
              <a:prstGeom prst="rect">
                <a:avLst/>
              </a:prstGeom>
              <a:noFill/>
              <a:ln w="6350">
                <a:noFill/>
              </a:ln>
            </p:spPr>
            <p:txBody>
              <a:bodyPr rot="0" spcFirstLastPara="0" vert="horz" wrap="square" lIns="36000" tIns="0" rIns="36000" bIns="0" numCol="1" spcCol="0" rtlCol="0" fromWordArt="0" anchor="t" anchorCtr="0" forceAA="0" compatLnSpc="1">
                <a:prstTxWarp prst="textNoShape">
                  <a:avLst/>
                </a:prstTxWarp>
                <a:noAutofit/>
              </a:bodyPr>
              <a:lstStyle/>
              <a:p>
                <a:pPr algn="ctr">
                  <a:lnSpc>
                    <a:spcPts val="1200"/>
                  </a:lnSpc>
                  <a:spcAft>
                    <a:spcPts val="0"/>
                  </a:spcAft>
                </a:pPr>
                <a:r>
                  <a:rPr lang="ja-JP"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一定の被覆率</a:t>
                </a:r>
                <a:endParaRPr lang="en-US" altLang="ja-JP"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endParaRPr>
              </a:p>
              <a:p>
                <a:pPr algn="ctr">
                  <a:lnSpc>
                    <a:spcPts val="1200"/>
                  </a:lnSpc>
                  <a:spcAft>
                    <a:spcPts val="0"/>
                  </a:spcAft>
                </a:pPr>
                <a:r>
                  <a:rPr lang="ja-JP"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が継続</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cxnSp>
            <p:nvCxnSpPr>
              <p:cNvPr id="141" name="直線矢印コネクタ 140"/>
              <p:cNvCxnSpPr/>
              <p:nvPr/>
            </p:nvCxnSpPr>
            <p:spPr>
              <a:xfrm flipV="1">
                <a:off x="3884034" y="2290903"/>
                <a:ext cx="261960" cy="67420"/>
              </a:xfrm>
              <a:prstGeom prst="straightConnector1">
                <a:avLst/>
              </a:prstGeom>
              <a:ln w="1905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直線矢印コネクタ 141"/>
              <p:cNvCxnSpPr/>
              <p:nvPr/>
            </p:nvCxnSpPr>
            <p:spPr>
              <a:xfrm flipV="1">
                <a:off x="2983877" y="1682213"/>
                <a:ext cx="179081" cy="490212"/>
              </a:xfrm>
              <a:prstGeom prst="straightConnector1">
                <a:avLst/>
              </a:prstGeom>
              <a:ln w="1905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直線矢印コネクタ 142"/>
              <p:cNvCxnSpPr/>
              <p:nvPr/>
            </p:nvCxnSpPr>
            <p:spPr>
              <a:xfrm flipV="1">
                <a:off x="3059253" y="2139345"/>
                <a:ext cx="179081" cy="490212"/>
              </a:xfrm>
              <a:prstGeom prst="straightConnector1">
                <a:avLst/>
              </a:prstGeom>
              <a:ln w="1905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144" name="テキスト ボックス 1171"/>
              <p:cNvSpPr txBox="1"/>
              <p:nvPr/>
            </p:nvSpPr>
            <p:spPr>
              <a:xfrm>
                <a:off x="3060630" y="1962195"/>
                <a:ext cx="659172" cy="149507"/>
              </a:xfrm>
              <a:prstGeom prst="rect">
                <a:avLst/>
              </a:prstGeom>
              <a:solidFill>
                <a:schemeClr val="bg1">
                  <a:alpha val="59000"/>
                </a:schemeClr>
              </a:solidFill>
              <a:ln w="6350">
                <a:noFill/>
              </a:ln>
            </p:spPr>
            <p:txBody>
              <a:bodyPr rot="0" spcFirstLastPara="0" vert="horz" wrap="square" lIns="36000" tIns="0" rIns="36000" bIns="0" numCol="1" spcCol="0" rtlCol="0" fromWordArt="0" anchor="t" anchorCtr="0" forceAA="0" compatLnSpc="1">
                <a:prstTxWarp prst="textNoShape">
                  <a:avLst/>
                </a:prstTxWarp>
                <a:noAutofit/>
              </a:bodyPr>
              <a:lstStyle/>
              <a:p>
                <a:pPr algn="ctr">
                  <a:lnSpc>
                    <a:spcPts val="1200"/>
                  </a:lnSpc>
                  <a:spcAft>
                    <a:spcPts val="0"/>
                  </a:spcAft>
                </a:pPr>
                <a:r>
                  <a:rPr lang="ja-JP" sz="900" b="1" kern="100" dirty="0">
                    <a:solidFill>
                      <a:srgbClr val="FF00FF"/>
                    </a:solidFill>
                    <a:effectLst/>
                    <a:latin typeface="Century" panose="02040604050505020304" pitchFamily="18" charset="0"/>
                    <a:ea typeface="ＭＳ Ｐゴシック" panose="020B0600070205080204" pitchFamily="50" charset="-128"/>
                    <a:cs typeface="Times New Roman" panose="02020603050405020304" pitchFamily="18" charset="0"/>
                  </a:rPr>
                  <a:t>下流へ</a:t>
                </a:r>
                <a:r>
                  <a:rPr lang="ja-JP" altLang="en-US" sz="900" b="1" kern="100" dirty="0">
                    <a:solidFill>
                      <a:srgbClr val="FF00FF"/>
                    </a:solidFill>
                    <a:effectLst/>
                    <a:latin typeface="Century" panose="02040604050505020304" pitchFamily="18" charset="0"/>
                    <a:ea typeface="ＭＳ Ｐゴシック" panose="020B0600070205080204" pitchFamily="50" charset="-128"/>
                    <a:cs typeface="Times New Roman" panose="02020603050405020304" pitchFamily="18" charset="0"/>
                  </a:rPr>
                  <a:t>移動</a:t>
                </a:r>
                <a:endParaRPr lang="ja-JP" sz="1050" b="1"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49" name="左右矢印 148"/>
              <p:cNvSpPr/>
              <p:nvPr/>
            </p:nvSpPr>
            <p:spPr>
              <a:xfrm>
                <a:off x="2363479" y="4834826"/>
                <a:ext cx="4350555" cy="231565"/>
              </a:xfrm>
              <a:prstGeom prst="leftRightArrow">
                <a:avLst>
                  <a:gd name="adj1" fmla="val 63163"/>
                  <a:gd name="adj2" fmla="val 50000"/>
                </a:avLst>
              </a:prstGeom>
              <a:solidFill>
                <a:srgbClr val="AFEAFF"/>
              </a:solid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0000FF"/>
                    </a:solidFill>
                    <a:latin typeface="Meiryo UI" panose="020B0604030504040204" pitchFamily="50" charset="-128"/>
                    <a:ea typeface="Meiryo UI" panose="020B0604030504040204" pitchFamily="50" charset="-128"/>
                  </a:rPr>
                  <a:t>降雨ほぼなし</a:t>
                </a:r>
                <a:r>
                  <a:rPr kumimoji="1" lang="en-US" altLang="ja-JP" sz="900" dirty="0">
                    <a:solidFill>
                      <a:srgbClr val="0000FF"/>
                    </a:solidFill>
                    <a:latin typeface="Meiryo UI" panose="020B0604030504040204" pitchFamily="50" charset="-128"/>
                    <a:ea typeface="Meiryo UI" panose="020B0604030504040204" pitchFamily="50" charset="-128"/>
                  </a:rPr>
                  <a:t>(</a:t>
                </a:r>
                <a:r>
                  <a:rPr kumimoji="1" lang="ja-JP" altLang="en-US" sz="900" dirty="0">
                    <a:solidFill>
                      <a:srgbClr val="0000FF"/>
                    </a:solidFill>
                    <a:latin typeface="Meiryo UI" panose="020B0604030504040204" pitchFamily="50" charset="-128"/>
                    <a:ea typeface="Meiryo UI" panose="020B0604030504040204" pitchFamily="50" charset="-128"/>
                  </a:rPr>
                  <a:t>合計</a:t>
                </a:r>
                <a:r>
                  <a:rPr kumimoji="1" lang="en-US" altLang="ja-JP" sz="900" dirty="0">
                    <a:solidFill>
                      <a:srgbClr val="0000FF"/>
                    </a:solidFill>
                    <a:latin typeface="Meiryo UI" panose="020B0604030504040204" pitchFamily="50" charset="-128"/>
                    <a:ea typeface="Meiryo UI" panose="020B0604030504040204" pitchFamily="50" charset="-128"/>
                  </a:rPr>
                  <a:t>1mm)</a:t>
                </a:r>
                <a:endParaRPr kumimoji="1" lang="ja-JP" altLang="en-US" sz="900" dirty="0">
                  <a:solidFill>
                    <a:srgbClr val="0000FF"/>
                  </a:solidFill>
                  <a:latin typeface="Meiryo UI" panose="020B0604030504040204" pitchFamily="50" charset="-128"/>
                  <a:ea typeface="Meiryo UI" panose="020B0604030504040204" pitchFamily="50" charset="-128"/>
                </a:endParaRPr>
              </a:p>
            </p:txBody>
          </p:sp>
          <p:sp>
            <p:nvSpPr>
              <p:cNvPr id="153" name="左右矢印 152"/>
              <p:cNvSpPr/>
              <p:nvPr/>
            </p:nvSpPr>
            <p:spPr>
              <a:xfrm>
                <a:off x="2363479" y="5664391"/>
                <a:ext cx="4350555" cy="231565"/>
              </a:xfrm>
              <a:prstGeom prst="leftRightArrow">
                <a:avLst>
                  <a:gd name="adj1" fmla="val 63163"/>
                  <a:gd name="adj2" fmla="val 50000"/>
                </a:avLst>
              </a:prstGeom>
              <a:solidFill>
                <a:srgbClr val="AFEAFF"/>
              </a:solid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0000FF"/>
                    </a:solidFill>
                    <a:latin typeface="Meiryo UI" panose="020B0604030504040204" pitchFamily="50" charset="-128"/>
                    <a:ea typeface="Meiryo UI" panose="020B0604030504040204" pitchFamily="50" charset="-128"/>
                  </a:rPr>
                  <a:t>放流なし</a:t>
                </a:r>
              </a:p>
            </p:txBody>
          </p:sp>
          <p:sp>
            <p:nvSpPr>
              <p:cNvPr id="154" name="左右矢印 153"/>
              <p:cNvSpPr/>
              <p:nvPr/>
            </p:nvSpPr>
            <p:spPr>
              <a:xfrm>
                <a:off x="2322788" y="6588775"/>
                <a:ext cx="4350555" cy="231565"/>
              </a:xfrm>
              <a:prstGeom prst="leftRightArrow">
                <a:avLst>
                  <a:gd name="adj1" fmla="val 63163"/>
                  <a:gd name="adj2" fmla="val 50000"/>
                </a:avLst>
              </a:prstGeom>
              <a:solidFill>
                <a:srgbClr val="AFEAFF"/>
              </a:solid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0000FF"/>
                    </a:solidFill>
                    <a:latin typeface="Meiryo UI" panose="020B0604030504040204" pitchFamily="50" charset="-128"/>
                    <a:ea typeface="Meiryo UI" panose="020B0604030504040204" pitchFamily="50" charset="-128"/>
                  </a:rPr>
                  <a:t>流量変化なし</a:t>
                </a:r>
                <a:r>
                  <a:rPr kumimoji="1" lang="en-US" altLang="ja-JP" sz="900" dirty="0">
                    <a:solidFill>
                      <a:srgbClr val="0000FF"/>
                    </a:solidFill>
                    <a:latin typeface="Meiryo UI" panose="020B0604030504040204" pitchFamily="50" charset="-128"/>
                    <a:ea typeface="Meiryo UI" panose="020B0604030504040204" pitchFamily="50" charset="-128"/>
                  </a:rPr>
                  <a:t>(</a:t>
                </a:r>
                <a:r>
                  <a:rPr kumimoji="1" lang="ja-JP" altLang="en-US" sz="900" dirty="0">
                    <a:solidFill>
                      <a:srgbClr val="0000FF"/>
                    </a:solidFill>
                    <a:latin typeface="Meiryo UI" panose="020B0604030504040204" pitchFamily="50" charset="-128"/>
                    <a:ea typeface="Meiryo UI" panose="020B0604030504040204" pitchFamily="50" charset="-128"/>
                  </a:rPr>
                  <a:t>平均</a:t>
                </a:r>
                <a:r>
                  <a:rPr kumimoji="1" lang="en-US" altLang="ja-JP" sz="900" dirty="0">
                    <a:solidFill>
                      <a:srgbClr val="0000FF"/>
                    </a:solidFill>
                    <a:latin typeface="Meiryo UI" panose="020B0604030504040204" pitchFamily="50" charset="-128"/>
                    <a:ea typeface="Meiryo UI" panose="020B0604030504040204" pitchFamily="50" charset="-128"/>
                  </a:rPr>
                  <a:t>1.01</a:t>
                </a:r>
                <a:r>
                  <a:rPr kumimoji="1" lang="ja-JP" altLang="en-US" sz="900" dirty="0" err="1">
                    <a:solidFill>
                      <a:srgbClr val="0000FF"/>
                    </a:solidFill>
                    <a:latin typeface="Meiryo UI" panose="020B0604030504040204" pitchFamily="50" charset="-128"/>
                    <a:ea typeface="Meiryo UI" panose="020B0604030504040204" pitchFamily="50" charset="-128"/>
                  </a:rPr>
                  <a:t>、</a:t>
                </a:r>
                <a:r>
                  <a:rPr kumimoji="1" lang="ja-JP" altLang="en-US" sz="900" dirty="0">
                    <a:solidFill>
                      <a:srgbClr val="0000FF"/>
                    </a:solidFill>
                    <a:latin typeface="Meiryo UI" panose="020B0604030504040204" pitchFamily="50" charset="-128"/>
                    <a:ea typeface="Meiryo UI" panose="020B0604030504040204" pitchFamily="50" charset="-128"/>
                  </a:rPr>
                  <a:t>最大</a:t>
                </a:r>
                <a:r>
                  <a:rPr kumimoji="1" lang="en-US" altLang="ja-JP" sz="900" dirty="0">
                    <a:solidFill>
                      <a:srgbClr val="0000FF"/>
                    </a:solidFill>
                    <a:latin typeface="Meiryo UI" panose="020B0604030504040204" pitchFamily="50" charset="-128"/>
                    <a:ea typeface="Meiryo UI" panose="020B0604030504040204" pitchFamily="50" charset="-128"/>
                  </a:rPr>
                  <a:t>1.94</a:t>
                </a:r>
                <a:r>
                  <a:rPr kumimoji="1" lang="ja-JP" altLang="en-US" sz="900" dirty="0" err="1">
                    <a:solidFill>
                      <a:srgbClr val="0000FF"/>
                    </a:solidFill>
                    <a:latin typeface="Meiryo UI" panose="020B0604030504040204" pitchFamily="50" charset="-128"/>
                    <a:ea typeface="Meiryo UI" panose="020B0604030504040204" pitchFamily="50" charset="-128"/>
                  </a:rPr>
                  <a:t>、</a:t>
                </a:r>
                <a:r>
                  <a:rPr kumimoji="1" lang="ja-JP" altLang="en-US" sz="900" dirty="0">
                    <a:solidFill>
                      <a:srgbClr val="0000FF"/>
                    </a:solidFill>
                    <a:latin typeface="Meiryo UI" panose="020B0604030504040204" pitchFamily="50" charset="-128"/>
                    <a:ea typeface="Meiryo UI" panose="020B0604030504040204" pitchFamily="50" charset="-128"/>
                  </a:rPr>
                  <a:t>最小</a:t>
                </a:r>
                <a:r>
                  <a:rPr kumimoji="1" lang="en-US" altLang="ja-JP" sz="900" dirty="0">
                    <a:solidFill>
                      <a:srgbClr val="0000FF"/>
                    </a:solidFill>
                    <a:latin typeface="Meiryo UI" panose="020B0604030504040204" pitchFamily="50" charset="-128"/>
                    <a:ea typeface="Meiryo UI" panose="020B0604030504040204" pitchFamily="50" charset="-128"/>
                  </a:rPr>
                  <a:t>0.30m</a:t>
                </a:r>
                <a:r>
                  <a:rPr kumimoji="1" lang="en-US" altLang="ja-JP" sz="900" baseline="30000" dirty="0">
                    <a:solidFill>
                      <a:srgbClr val="0000FF"/>
                    </a:solidFill>
                    <a:latin typeface="Meiryo UI" panose="020B0604030504040204" pitchFamily="50" charset="-128"/>
                    <a:ea typeface="Meiryo UI" panose="020B0604030504040204" pitchFamily="50" charset="-128"/>
                  </a:rPr>
                  <a:t>3</a:t>
                </a:r>
                <a:r>
                  <a:rPr kumimoji="1" lang="en-US" altLang="ja-JP" sz="900" dirty="0">
                    <a:solidFill>
                      <a:srgbClr val="0000FF"/>
                    </a:solidFill>
                    <a:latin typeface="Meiryo UI" panose="020B0604030504040204" pitchFamily="50" charset="-128"/>
                    <a:ea typeface="Meiryo UI" panose="020B0604030504040204" pitchFamily="50" charset="-128"/>
                  </a:rPr>
                  <a:t>/s)</a:t>
                </a:r>
                <a:endParaRPr kumimoji="1" lang="ja-JP" altLang="en-US" sz="900" dirty="0">
                  <a:solidFill>
                    <a:srgbClr val="0000FF"/>
                  </a:solidFill>
                  <a:latin typeface="Meiryo UI" panose="020B0604030504040204" pitchFamily="50" charset="-128"/>
                  <a:ea typeface="Meiryo UI" panose="020B0604030504040204" pitchFamily="50" charset="-128"/>
                </a:endParaRPr>
              </a:p>
            </p:txBody>
          </p:sp>
          <p:sp>
            <p:nvSpPr>
              <p:cNvPr id="148" name="テキスト ボックス 1186"/>
              <p:cNvSpPr txBox="1"/>
              <p:nvPr/>
            </p:nvSpPr>
            <p:spPr>
              <a:xfrm>
                <a:off x="3399402" y="2841273"/>
                <a:ext cx="1004364" cy="306426"/>
              </a:xfrm>
              <a:prstGeom prst="rect">
                <a:avLst/>
              </a:prstGeom>
              <a:solidFill>
                <a:schemeClr val="bg1">
                  <a:alpha val="59000"/>
                </a:schemeClr>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ts val="1200"/>
                  </a:lnSpc>
                  <a:spcAft>
                    <a:spcPts val="0"/>
                  </a:spcAft>
                </a:pPr>
                <a:r>
                  <a:rPr lang="ja-JP"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大池橋では継続的に</a:t>
                </a:r>
                <a:endParaRPr lang="en-US" altLang="ja-JP"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endParaRPr>
              </a:p>
              <a:p>
                <a:pPr algn="ctr">
                  <a:lnSpc>
                    <a:spcPts val="1200"/>
                  </a:lnSpc>
                  <a:spcAft>
                    <a:spcPts val="0"/>
                  </a:spcAft>
                </a:pPr>
                <a:r>
                  <a:rPr lang="ja-JP"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スカム発生</a:t>
                </a:r>
                <a:r>
                  <a:rPr lang="en-US" altLang="ja-JP"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右図</a:t>
                </a:r>
                <a:r>
                  <a:rPr lang="en-US" altLang="ja-JP"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sz="105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grpSp>
        <p:grpSp>
          <p:nvGrpSpPr>
            <p:cNvPr id="5" name="グループ化 4"/>
            <p:cNvGrpSpPr/>
            <p:nvPr/>
          </p:nvGrpSpPr>
          <p:grpSpPr>
            <a:xfrm>
              <a:off x="483299" y="2548601"/>
              <a:ext cx="386668" cy="2072590"/>
              <a:chOff x="483299" y="2548601"/>
              <a:chExt cx="386668" cy="2072590"/>
            </a:xfrm>
          </p:grpSpPr>
          <p:sp>
            <p:nvSpPr>
              <p:cNvPr id="206" name="正方形/長方形 205"/>
              <p:cNvSpPr/>
              <p:nvPr/>
            </p:nvSpPr>
            <p:spPr>
              <a:xfrm>
                <a:off x="483299" y="2548601"/>
                <a:ext cx="386668" cy="2059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8" name="グループ化 157"/>
              <p:cNvGrpSpPr/>
              <p:nvPr/>
            </p:nvGrpSpPr>
            <p:grpSpPr>
              <a:xfrm>
                <a:off x="513265" y="2557646"/>
                <a:ext cx="354237" cy="2063545"/>
                <a:chOff x="0" y="95478"/>
                <a:chExt cx="337323" cy="1719412"/>
              </a:xfrm>
              <a:noFill/>
            </p:grpSpPr>
            <p:sp>
              <p:nvSpPr>
                <p:cNvPr id="164" name="テキスト ボックス 120">
                  <a:extLst>
                    <a:ext uri="{FF2B5EF4-FFF2-40B4-BE49-F238E27FC236}">
                      <a16:creationId xmlns:a16="http://schemas.microsoft.com/office/drawing/2014/main" id="{C623FDF1-DF77-48EB-8BAA-18F5D9B0318F}"/>
                    </a:ext>
                  </a:extLst>
                </p:cNvPr>
                <p:cNvSpPr txBox="1"/>
                <p:nvPr/>
              </p:nvSpPr>
              <p:spPr>
                <a:xfrm>
                  <a:off x="0" y="95478"/>
                  <a:ext cx="337323" cy="103174"/>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en-US" altLang="ja-JP" sz="700" dirty="0">
                      <a:latin typeface="ＭＳ ゴシック" panose="020B0609070205080204" pitchFamily="49" charset="-128"/>
                      <a:ea typeface="ＭＳ ゴシック" panose="020B0609070205080204" pitchFamily="49" charset="-128"/>
                    </a:rPr>
                    <a:t>JR</a:t>
                  </a:r>
                  <a:r>
                    <a:rPr kumimoji="1" lang="ja-JP" altLang="en-US" sz="700" dirty="0">
                      <a:latin typeface="ＭＳ ゴシック" panose="020B0609070205080204" pitchFamily="49" charset="-128"/>
                      <a:ea typeface="ＭＳ ゴシック" panose="020B0609070205080204" pitchFamily="49" charset="-128"/>
                    </a:rPr>
                    <a:t>上流</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165" name="テキスト ボックス 121">
                  <a:extLst>
                    <a:ext uri="{FF2B5EF4-FFF2-40B4-BE49-F238E27FC236}">
                      <a16:creationId xmlns:a16="http://schemas.microsoft.com/office/drawing/2014/main" id="{A15447CB-C289-4435-BC17-92096F506CB3}"/>
                    </a:ext>
                  </a:extLst>
                </p:cNvPr>
                <p:cNvSpPr txBox="1"/>
                <p:nvPr/>
              </p:nvSpPr>
              <p:spPr>
                <a:xfrm>
                  <a:off x="0" y="231090"/>
                  <a:ext cx="337323" cy="104537"/>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城見橋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168" name="テキスト ボックス 122">
                  <a:extLst>
                    <a:ext uri="{FF2B5EF4-FFF2-40B4-BE49-F238E27FC236}">
                      <a16:creationId xmlns:a16="http://schemas.microsoft.com/office/drawing/2014/main" id="{EC2AD233-F30F-4650-8673-3BECC245C2C4}"/>
                    </a:ext>
                  </a:extLst>
                </p:cNvPr>
                <p:cNvSpPr txBox="1"/>
                <p:nvPr/>
              </p:nvSpPr>
              <p:spPr>
                <a:xfrm>
                  <a:off x="0" y="345548"/>
                  <a:ext cx="337323" cy="104537"/>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衛門橋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171" name="テキスト ボックス 123">
                  <a:extLst>
                    <a:ext uri="{FF2B5EF4-FFF2-40B4-BE49-F238E27FC236}">
                      <a16:creationId xmlns:a16="http://schemas.microsoft.com/office/drawing/2014/main" id="{F572247B-442A-4889-B9CF-067FAF5DC134}"/>
                    </a:ext>
                  </a:extLst>
                </p:cNvPr>
                <p:cNvSpPr txBox="1"/>
                <p:nvPr/>
              </p:nvSpPr>
              <p:spPr>
                <a:xfrm>
                  <a:off x="0" y="442229"/>
                  <a:ext cx="337323" cy="103174"/>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日吉橋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172" name="テキスト ボックス 124">
                  <a:extLst>
                    <a:ext uri="{FF2B5EF4-FFF2-40B4-BE49-F238E27FC236}">
                      <a16:creationId xmlns:a16="http://schemas.microsoft.com/office/drawing/2014/main" id="{A1BFE121-B131-4E15-B610-74EC4C78BFFE}"/>
                    </a:ext>
                  </a:extLst>
                </p:cNvPr>
                <p:cNvSpPr txBox="1"/>
                <p:nvPr/>
              </p:nvSpPr>
              <p:spPr>
                <a:xfrm>
                  <a:off x="0" y="612625"/>
                  <a:ext cx="337323" cy="104537"/>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中本橋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174" name="テキスト ボックス 125">
                  <a:extLst>
                    <a:ext uri="{FF2B5EF4-FFF2-40B4-BE49-F238E27FC236}">
                      <a16:creationId xmlns:a16="http://schemas.microsoft.com/office/drawing/2014/main" id="{0F85A856-DD21-4E3C-9E27-5E9DE9EDC755}"/>
                    </a:ext>
                  </a:extLst>
                </p:cNvPr>
                <p:cNvSpPr txBox="1"/>
                <p:nvPr/>
              </p:nvSpPr>
              <p:spPr>
                <a:xfrm>
                  <a:off x="0" y="771938"/>
                  <a:ext cx="337323" cy="104537"/>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丸一橋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175" name="テキスト ボックス 126">
                  <a:extLst>
                    <a:ext uri="{FF2B5EF4-FFF2-40B4-BE49-F238E27FC236}">
                      <a16:creationId xmlns:a16="http://schemas.microsoft.com/office/drawing/2014/main" id="{5DB21A48-B39C-404C-8804-402ADE048EE0}"/>
                    </a:ext>
                  </a:extLst>
                </p:cNvPr>
                <p:cNvSpPr txBox="1"/>
                <p:nvPr/>
              </p:nvSpPr>
              <p:spPr>
                <a:xfrm>
                  <a:off x="0" y="900205"/>
                  <a:ext cx="337323" cy="104537"/>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剣橋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178" name="テキスト ボックス 127">
                  <a:extLst>
                    <a:ext uri="{FF2B5EF4-FFF2-40B4-BE49-F238E27FC236}">
                      <a16:creationId xmlns:a16="http://schemas.microsoft.com/office/drawing/2014/main" id="{82633F74-D56A-4269-BF5A-6311C55B3383}"/>
                    </a:ext>
                  </a:extLst>
                </p:cNvPr>
                <p:cNvSpPr txBox="1"/>
                <p:nvPr/>
              </p:nvSpPr>
              <p:spPr>
                <a:xfrm>
                  <a:off x="0" y="970043"/>
                  <a:ext cx="337323" cy="104537"/>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南弁天橋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179" name="テキスト ボックス 128">
                  <a:extLst>
                    <a:ext uri="{FF2B5EF4-FFF2-40B4-BE49-F238E27FC236}">
                      <a16:creationId xmlns:a16="http://schemas.microsoft.com/office/drawing/2014/main" id="{923ED9B0-0581-441B-9DD9-8FB9713DF194}"/>
                    </a:ext>
                  </a:extLst>
                </p:cNvPr>
                <p:cNvSpPr txBox="1"/>
                <p:nvPr/>
              </p:nvSpPr>
              <p:spPr>
                <a:xfrm>
                  <a:off x="0" y="1056531"/>
                  <a:ext cx="337323" cy="103174"/>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千歳橋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180" name="テキスト ボックス 129">
                  <a:extLst>
                    <a:ext uri="{FF2B5EF4-FFF2-40B4-BE49-F238E27FC236}">
                      <a16:creationId xmlns:a16="http://schemas.microsoft.com/office/drawing/2014/main" id="{FD84F208-FB58-495F-907A-07FCE5F2A200}"/>
                    </a:ext>
                  </a:extLst>
                </p:cNvPr>
                <p:cNvSpPr txBox="1"/>
                <p:nvPr/>
              </p:nvSpPr>
              <p:spPr>
                <a:xfrm>
                  <a:off x="0" y="1137457"/>
                  <a:ext cx="337323" cy="103174"/>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a:latin typeface="ＭＳ ゴシック" panose="020B0609070205080204" pitchFamily="49" charset="-128"/>
                      <a:ea typeface="ＭＳ ゴシック" panose="020B0609070205080204" pitchFamily="49" charset="-128"/>
                    </a:rPr>
                    <a:t>御幸橋</a:t>
                  </a:r>
                  <a:endParaRPr kumimoji="1" lang="en-US" altLang="ja-JP" sz="700">
                    <a:latin typeface="ＭＳ ゴシック" panose="020B0609070205080204" pitchFamily="49" charset="-128"/>
                    <a:ea typeface="ＭＳ ゴシック" panose="020B0609070205080204" pitchFamily="49" charset="-128"/>
                  </a:endParaRPr>
                </a:p>
              </p:txBody>
            </p:sp>
            <p:sp>
              <p:nvSpPr>
                <p:cNvPr id="188" name="テキスト ボックス 130">
                  <a:extLst>
                    <a:ext uri="{FF2B5EF4-FFF2-40B4-BE49-F238E27FC236}">
                      <a16:creationId xmlns:a16="http://schemas.microsoft.com/office/drawing/2014/main" id="{EC9B96AB-B31E-479A-BBD8-6D137A4C68D5}"/>
                    </a:ext>
                  </a:extLst>
                </p:cNvPr>
                <p:cNvSpPr txBox="1"/>
                <p:nvPr/>
              </p:nvSpPr>
              <p:spPr>
                <a:xfrm>
                  <a:off x="0" y="1212342"/>
                  <a:ext cx="337323" cy="103174"/>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奥田橋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192" name="テキスト ボックス 131">
                  <a:extLst>
                    <a:ext uri="{FF2B5EF4-FFF2-40B4-BE49-F238E27FC236}">
                      <a16:creationId xmlns:a16="http://schemas.microsoft.com/office/drawing/2014/main" id="{5E3B4756-6F71-49AE-82E6-624C70709657}"/>
                    </a:ext>
                  </a:extLst>
                </p:cNvPr>
                <p:cNvSpPr txBox="1"/>
                <p:nvPr/>
              </p:nvSpPr>
              <p:spPr>
                <a:xfrm>
                  <a:off x="0" y="1281361"/>
                  <a:ext cx="337323" cy="104537"/>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万才橋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199" name="テキスト ボックス 132">
                  <a:extLst>
                    <a:ext uri="{FF2B5EF4-FFF2-40B4-BE49-F238E27FC236}">
                      <a16:creationId xmlns:a16="http://schemas.microsoft.com/office/drawing/2014/main" id="{D9D01BE4-9652-4A6A-B227-08EA95D09C87}"/>
                    </a:ext>
                  </a:extLst>
                </p:cNvPr>
                <p:cNvSpPr txBox="1"/>
                <p:nvPr/>
              </p:nvSpPr>
              <p:spPr>
                <a:xfrm>
                  <a:off x="0" y="1352215"/>
                  <a:ext cx="337323" cy="104536"/>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大池橋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200" name="テキスト ボックス 133">
                  <a:extLst>
                    <a:ext uri="{FF2B5EF4-FFF2-40B4-BE49-F238E27FC236}">
                      <a16:creationId xmlns:a16="http://schemas.microsoft.com/office/drawing/2014/main" id="{01B37EFA-93D7-48BC-90E1-4774485E9D7A}"/>
                    </a:ext>
                  </a:extLst>
                </p:cNvPr>
                <p:cNvSpPr txBox="1"/>
                <p:nvPr/>
              </p:nvSpPr>
              <p:spPr>
                <a:xfrm>
                  <a:off x="0" y="1490731"/>
                  <a:ext cx="337323" cy="104537"/>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開橋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202" name="テキスト ボックス 134">
                  <a:extLst>
                    <a:ext uri="{FF2B5EF4-FFF2-40B4-BE49-F238E27FC236}">
                      <a16:creationId xmlns:a16="http://schemas.microsoft.com/office/drawing/2014/main" id="{A94DFCE7-F9CD-40A7-861C-EE388EB15330}"/>
                    </a:ext>
                  </a:extLst>
                </p:cNvPr>
                <p:cNvSpPr txBox="1"/>
                <p:nvPr/>
              </p:nvSpPr>
              <p:spPr>
                <a:xfrm>
                  <a:off x="0" y="1566080"/>
                  <a:ext cx="337323" cy="104538"/>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a:latin typeface="ＭＳ ゴシック" panose="020B0609070205080204" pitchFamily="49" charset="-128"/>
                      <a:ea typeface="ＭＳ ゴシック" panose="020B0609070205080204" pitchFamily="49" charset="-128"/>
                    </a:rPr>
                    <a:t>眼鏡橋</a:t>
                  </a:r>
                  <a:endParaRPr kumimoji="1" lang="en-US" altLang="ja-JP" sz="700">
                    <a:latin typeface="ＭＳ ゴシック" panose="020B0609070205080204" pitchFamily="49" charset="-128"/>
                    <a:ea typeface="ＭＳ ゴシック" panose="020B0609070205080204" pitchFamily="49" charset="-128"/>
                  </a:endParaRPr>
                </a:p>
              </p:txBody>
            </p:sp>
            <p:sp>
              <p:nvSpPr>
                <p:cNvPr id="204" name="テキスト ボックス 135">
                  <a:extLst>
                    <a:ext uri="{FF2B5EF4-FFF2-40B4-BE49-F238E27FC236}">
                      <a16:creationId xmlns:a16="http://schemas.microsoft.com/office/drawing/2014/main" id="{671D6FF4-CF1F-41E1-B0BD-CB0DE6531FC3}"/>
                    </a:ext>
                  </a:extLst>
                </p:cNvPr>
                <p:cNvSpPr txBox="1"/>
                <p:nvPr/>
              </p:nvSpPr>
              <p:spPr>
                <a:xfrm>
                  <a:off x="0" y="1636600"/>
                  <a:ext cx="337323" cy="103174"/>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宮下橋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205" name="テキスト ボックス 136">
                  <a:extLst>
                    <a:ext uri="{FF2B5EF4-FFF2-40B4-BE49-F238E27FC236}">
                      <a16:creationId xmlns:a16="http://schemas.microsoft.com/office/drawing/2014/main" id="{DA66F113-640F-486B-8D90-74DCCE3A6C5C}"/>
                    </a:ext>
                  </a:extLst>
                </p:cNvPr>
                <p:cNvSpPr txBox="1"/>
                <p:nvPr/>
              </p:nvSpPr>
              <p:spPr>
                <a:xfrm>
                  <a:off x="0" y="1711717"/>
                  <a:ext cx="337323" cy="103173"/>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庚申橋</a:t>
                  </a:r>
                  <a:endParaRPr kumimoji="1" lang="en-US" altLang="ja-JP" sz="700" dirty="0">
                    <a:latin typeface="ＭＳ ゴシック" panose="020B0609070205080204" pitchFamily="49" charset="-128"/>
                    <a:ea typeface="ＭＳ ゴシック" panose="020B0609070205080204" pitchFamily="49" charset="-128"/>
                  </a:endParaRPr>
                </a:p>
              </p:txBody>
            </p:sp>
          </p:grpSp>
          <p:sp>
            <p:nvSpPr>
              <p:cNvPr id="209" name="フリーフォーム 208"/>
              <p:cNvSpPr/>
              <p:nvPr/>
            </p:nvSpPr>
            <p:spPr>
              <a:xfrm flipV="1">
                <a:off x="787217" y="3952854"/>
                <a:ext cx="80961" cy="36000"/>
              </a:xfrm>
              <a:custGeom>
                <a:avLst/>
                <a:gdLst>
                  <a:gd name="connsiteX0" fmla="*/ 0 w 69056"/>
                  <a:gd name="connsiteY0" fmla="*/ 26194 h 26194"/>
                  <a:gd name="connsiteX1" fmla="*/ 69056 w 69056"/>
                  <a:gd name="connsiteY1" fmla="*/ 0 h 26194"/>
                </a:gdLst>
                <a:ahLst/>
                <a:cxnLst>
                  <a:cxn ang="0">
                    <a:pos x="connsiteX0" y="connsiteY0"/>
                  </a:cxn>
                  <a:cxn ang="0">
                    <a:pos x="connsiteX1" y="connsiteY1"/>
                  </a:cxn>
                </a:cxnLst>
                <a:rect l="l" t="t" r="r" b="b"/>
                <a:pathLst>
                  <a:path w="69056" h="26194">
                    <a:moveTo>
                      <a:pt x="0" y="26194"/>
                    </a:moveTo>
                    <a:lnTo>
                      <a:pt x="69056"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0" name="フリーフォーム 209"/>
              <p:cNvSpPr/>
              <p:nvPr/>
            </p:nvSpPr>
            <p:spPr>
              <a:xfrm>
                <a:off x="787217" y="4497368"/>
                <a:ext cx="78728" cy="61154"/>
              </a:xfrm>
              <a:custGeom>
                <a:avLst/>
                <a:gdLst>
                  <a:gd name="connsiteX0" fmla="*/ 0 w 71437"/>
                  <a:gd name="connsiteY0" fmla="*/ 33338 h 33338"/>
                  <a:gd name="connsiteX1" fmla="*/ 71437 w 71437"/>
                  <a:gd name="connsiteY1" fmla="*/ 0 h 33338"/>
                </a:gdLst>
                <a:ahLst/>
                <a:cxnLst>
                  <a:cxn ang="0">
                    <a:pos x="connsiteX0" y="connsiteY0"/>
                  </a:cxn>
                  <a:cxn ang="0">
                    <a:pos x="connsiteX1" y="connsiteY1"/>
                  </a:cxn>
                </a:cxnLst>
                <a:rect l="l" t="t" r="r" b="b"/>
                <a:pathLst>
                  <a:path w="71437" h="33338">
                    <a:moveTo>
                      <a:pt x="0" y="33338"/>
                    </a:moveTo>
                    <a:lnTo>
                      <a:pt x="71437"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1" name="フリーフォーム 210"/>
              <p:cNvSpPr/>
              <p:nvPr/>
            </p:nvSpPr>
            <p:spPr>
              <a:xfrm>
                <a:off x="787217" y="4422643"/>
                <a:ext cx="78728" cy="46486"/>
              </a:xfrm>
              <a:custGeom>
                <a:avLst/>
                <a:gdLst>
                  <a:gd name="connsiteX0" fmla="*/ 0 w 71437"/>
                  <a:gd name="connsiteY0" fmla="*/ 33338 h 33338"/>
                  <a:gd name="connsiteX1" fmla="*/ 71437 w 71437"/>
                  <a:gd name="connsiteY1" fmla="*/ 0 h 33338"/>
                </a:gdLst>
                <a:ahLst/>
                <a:cxnLst>
                  <a:cxn ang="0">
                    <a:pos x="connsiteX0" y="connsiteY0"/>
                  </a:cxn>
                  <a:cxn ang="0">
                    <a:pos x="connsiteX1" y="connsiteY1"/>
                  </a:cxn>
                </a:cxnLst>
                <a:rect l="l" t="t" r="r" b="b"/>
                <a:pathLst>
                  <a:path w="71437" h="33338">
                    <a:moveTo>
                      <a:pt x="0" y="33338"/>
                    </a:moveTo>
                    <a:lnTo>
                      <a:pt x="71437"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2" name="フリーフォーム 211"/>
              <p:cNvSpPr/>
              <p:nvPr/>
            </p:nvSpPr>
            <p:spPr>
              <a:xfrm>
                <a:off x="787217" y="4022475"/>
                <a:ext cx="78728" cy="36000"/>
              </a:xfrm>
              <a:custGeom>
                <a:avLst/>
                <a:gdLst>
                  <a:gd name="connsiteX0" fmla="*/ 0 w 71437"/>
                  <a:gd name="connsiteY0" fmla="*/ 33338 h 33338"/>
                  <a:gd name="connsiteX1" fmla="*/ 71437 w 71437"/>
                  <a:gd name="connsiteY1" fmla="*/ 0 h 33338"/>
                </a:gdLst>
                <a:ahLst/>
                <a:cxnLst>
                  <a:cxn ang="0">
                    <a:pos x="connsiteX0" y="connsiteY0"/>
                  </a:cxn>
                  <a:cxn ang="0">
                    <a:pos x="connsiteX1" y="connsiteY1"/>
                  </a:cxn>
                </a:cxnLst>
                <a:rect l="l" t="t" r="r" b="b"/>
                <a:pathLst>
                  <a:path w="71437" h="33338">
                    <a:moveTo>
                      <a:pt x="0" y="33338"/>
                    </a:moveTo>
                    <a:lnTo>
                      <a:pt x="71437"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7849580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楕円 28">
            <a:extLst>
              <a:ext uri="{FF2B5EF4-FFF2-40B4-BE49-F238E27FC236}">
                <a16:creationId xmlns:a16="http://schemas.microsoft.com/office/drawing/2014/main" id="{675A3BC0-AFA8-47EE-B1A4-752D159F617C}"/>
              </a:ext>
            </a:extLst>
          </p:cNvPr>
          <p:cNvSpPr/>
          <p:nvPr/>
        </p:nvSpPr>
        <p:spPr>
          <a:xfrm>
            <a:off x="14771097" y="10362683"/>
            <a:ext cx="267367" cy="2673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8DC4CC77-17C2-4760-97EE-A219488E41E9}"/>
              </a:ext>
            </a:extLst>
          </p:cNvPr>
          <p:cNvSpPr/>
          <p:nvPr/>
        </p:nvSpPr>
        <p:spPr>
          <a:xfrm>
            <a:off x="137493" y="690081"/>
            <a:ext cx="14761848" cy="9672602"/>
          </a:xfrm>
          <a:prstGeom prst="rect">
            <a:avLst/>
          </a:prstGeom>
          <a:noFill/>
          <a:ln w="28575">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864">
              <a:latin typeface="ＭＳ ゴシック" panose="020B0609070205080204" pitchFamily="49" charset="-128"/>
              <a:ea typeface="ＭＳ ゴシック" panose="020B0609070205080204" pitchFamily="49" charset="-128"/>
            </a:endParaRPr>
          </a:p>
        </p:txBody>
      </p:sp>
      <p:sp>
        <p:nvSpPr>
          <p:cNvPr id="43" name="正方形/長方形 42">
            <a:extLst>
              <a:ext uri="{FF2B5EF4-FFF2-40B4-BE49-F238E27FC236}">
                <a16:creationId xmlns:a16="http://schemas.microsoft.com/office/drawing/2014/main" id="{74F159FE-F1D6-4109-A54C-1AE8E5FFD685}"/>
              </a:ext>
            </a:extLst>
          </p:cNvPr>
          <p:cNvSpPr/>
          <p:nvPr/>
        </p:nvSpPr>
        <p:spPr>
          <a:xfrm>
            <a:off x="0" y="0"/>
            <a:ext cx="15119350" cy="615267"/>
          </a:xfrm>
          <a:prstGeom prst="rect">
            <a:avLst/>
          </a:prstGeom>
          <a:gradFill flip="none" rotWithShape="1">
            <a:gsLst>
              <a:gs pos="0">
                <a:schemeClr val="accent1">
                  <a:lumMod val="5000"/>
                  <a:lumOff val="95000"/>
                </a:schemeClr>
              </a:gs>
              <a:gs pos="100000">
                <a:srgbClr val="B9DAA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sp>
        <p:nvSpPr>
          <p:cNvPr id="35" name="テキスト ボックス 3"/>
          <p:cNvSpPr txBox="1"/>
          <p:nvPr/>
        </p:nvSpPr>
        <p:spPr>
          <a:xfrm>
            <a:off x="226046" y="5448"/>
            <a:ext cx="7881832" cy="63127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報告事項</a:t>
            </a:r>
            <a:r>
              <a:rPr lang="en-US" altLang="ja-JP"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ja-JP" altLang="en-US" sz="2797"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スカム</a:t>
            </a: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解析</a:t>
            </a: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　</a:t>
            </a:r>
            <a:endPar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30" name="テキスト ボックス 49">
            <a:extLst>
              <a:ext uri="{FF2B5EF4-FFF2-40B4-BE49-F238E27FC236}">
                <a16:creationId xmlns:a16="http://schemas.microsoft.com/office/drawing/2014/main" id="{C36CD557-1FF0-4338-A1F8-F07D26E4B99C}"/>
              </a:ext>
            </a:extLst>
          </p:cNvPr>
          <p:cNvSpPr txBox="1"/>
          <p:nvPr/>
        </p:nvSpPr>
        <p:spPr>
          <a:xfrm>
            <a:off x="3876010" y="137849"/>
            <a:ext cx="4192323" cy="427040"/>
          </a:xfrm>
          <a:prstGeom prst="rect">
            <a:avLst/>
          </a:prstGeom>
          <a:noFill/>
          <a:ln cmpd="dbl">
            <a:no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175" b="1" dirty="0">
                <a:solidFill>
                  <a:srgbClr val="333399"/>
                </a:solidFill>
                <a:latin typeface="ＭＳ ゴシック" panose="020B0609070205080204" pitchFamily="49" charset="-128"/>
                <a:ea typeface="ＭＳ ゴシック" panose="020B0609070205080204" pitchFamily="49" charset="-128"/>
              </a:rPr>
              <a:t>解析結果の整理④</a:t>
            </a:r>
          </a:p>
        </p:txBody>
      </p:sp>
      <p:grpSp>
        <p:nvGrpSpPr>
          <p:cNvPr id="16" name="グループ化 15"/>
          <p:cNvGrpSpPr/>
          <p:nvPr/>
        </p:nvGrpSpPr>
        <p:grpSpPr>
          <a:xfrm>
            <a:off x="139373" y="993221"/>
            <a:ext cx="6632494" cy="9297178"/>
            <a:chOff x="224688" y="1380575"/>
            <a:chExt cx="6247243" cy="8757148"/>
          </a:xfrm>
        </p:grpSpPr>
        <p:sp>
          <p:nvSpPr>
            <p:cNvPr id="9" name="テキスト ボックス 8">
              <a:extLst>
                <a:ext uri="{FF2B5EF4-FFF2-40B4-BE49-F238E27FC236}">
                  <a16:creationId xmlns:a16="http://schemas.microsoft.com/office/drawing/2014/main" id="{5B0000FB-4445-EFCD-3028-897F29F38C81}"/>
                </a:ext>
              </a:extLst>
            </p:cNvPr>
            <p:cNvSpPr txBox="1"/>
            <p:nvPr/>
          </p:nvSpPr>
          <p:spPr>
            <a:xfrm>
              <a:off x="962821" y="1380575"/>
              <a:ext cx="1403350" cy="186095"/>
            </a:xfrm>
            <a:prstGeom prst="rect">
              <a:avLst/>
            </a:prstGeom>
            <a:noFill/>
          </p:spPr>
          <p:txBody>
            <a:bodyPr wrap="square" lIns="0" tIns="0" rIns="0" bIns="0" rtlCol="0" anchor="ctr">
              <a:noAutofit/>
            </a:bodyPr>
            <a:lstStyle/>
            <a:p>
              <a:pPr algn="ctr"/>
              <a:r>
                <a:rPr lang="en-US" altLang="ja-JP" sz="1200" dirty="0"/>
                <a:t>H02</a:t>
              </a:r>
              <a:r>
                <a:rPr lang="ja-JP" altLang="en-US" sz="1200" dirty="0"/>
                <a:t>衛門橋</a:t>
              </a:r>
              <a:r>
                <a:rPr lang="en-US" altLang="ja-JP" sz="1200" dirty="0"/>
                <a:t>(0.4k)</a:t>
              </a:r>
              <a:endParaRPr kumimoji="1" lang="ja-JP" altLang="en-US" sz="1200" dirty="0"/>
            </a:p>
          </p:txBody>
        </p:sp>
        <p:sp>
          <p:nvSpPr>
            <p:cNvPr id="10" name="テキスト ボックス 9">
              <a:extLst>
                <a:ext uri="{FF2B5EF4-FFF2-40B4-BE49-F238E27FC236}">
                  <a16:creationId xmlns:a16="http://schemas.microsoft.com/office/drawing/2014/main" id="{EDA93FBC-47B9-E409-2425-A5BB1ABAC28D}"/>
                </a:ext>
              </a:extLst>
            </p:cNvPr>
            <p:cNvSpPr txBox="1"/>
            <p:nvPr/>
          </p:nvSpPr>
          <p:spPr>
            <a:xfrm>
              <a:off x="4808514" y="1380575"/>
              <a:ext cx="1403350" cy="186095"/>
            </a:xfrm>
            <a:prstGeom prst="rect">
              <a:avLst/>
            </a:prstGeom>
            <a:noFill/>
          </p:spPr>
          <p:txBody>
            <a:bodyPr wrap="square" lIns="0" tIns="0" rIns="0" bIns="0" rtlCol="0" anchor="ctr">
              <a:noAutofit/>
            </a:bodyPr>
            <a:lstStyle/>
            <a:p>
              <a:pPr algn="ctr"/>
              <a:r>
                <a:rPr lang="en-US" altLang="ja-JP" sz="1200" dirty="0"/>
                <a:t>H04</a:t>
              </a:r>
              <a:r>
                <a:rPr lang="ja-JP" altLang="en-US" sz="1200" dirty="0"/>
                <a:t>中本橋</a:t>
              </a:r>
              <a:r>
                <a:rPr lang="en-US" altLang="ja-JP" sz="1200" dirty="0"/>
                <a:t>(1.4k)</a:t>
              </a:r>
              <a:endParaRPr kumimoji="1" lang="ja-JP" altLang="en-US" sz="1200" dirty="0"/>
            </a:p>
          </p:txBody>
        </p:sp>
        <p:sp>
          <p:nvSpPr>
            <p:cNvPr id="11" name="テキスト ボックス 10">
              <a:extLst>
                <a:ext uri="{FF2B5EF4-FFF2-40B4-BE49-F238E27FC236}">
                  <a16:creationId xmlns:a16="http://schemas.microsoft.com/office/drawing/2014/main" id="{04476DF7-E48F-EF9E-7C3D-A0AA3E37651F}"/>
                </a:ext>
              </a:extLst>
            </p:cNvPr>
            <p:cNvSpPr txBox="1"/>
            <p:nvPr/>
          </p:nvSpPr>
          <p:spPr>
            <a:xfrm>
              <a:off x="2892395" y="1380575"/>
              <a:ext cx="1403350" cy="186095"/>
            </a:xfrm>
            <a:prstGeom prst="rect">
              <a:avLst/>
            </a:prstGeom>
            <a:noFill/>
          </p:spPr>
          <p:txBody>
            <a:bodyPr wrap="square" lIns="0" tIns="0" rIns="0" bIns="0" rtlCol="0" anchor="ctr">
              <a:noAutofit/>
            </a:bodyPr>
            <a:lstStyle/>
            <a:p>
              <a:pPr algn="ctr"/>
              <a:r>
                <a:rPr lang="en-US" altLang="ja-JP" sz="1200" dirty="0"/>
                <a:t>H03</a:t>
              </a:r>
              <a:r>
                <a:rPr lang="ja-JP" altLang="en-US" sz="1200" dirty="0"/>
                <a:t>日吉橋</a:t>
              </a:r>
              <a:r>
                <a:rPr lang="en-US" altLang="ja-JP" sz="1200" dirty="0"/>
                <a:t>(0.8k)</a:t>
              </a:r>
              <a:endParaRPr kumimoji="1" lang="ja-JP" altLang="en-US" sz="1200" dirty="0"/>
            </a:p>
          </p:txBody>
        </p:sp>
        <p:pic>
          <p:nvPicPr>
            <p:cNvPr id="45" name="図 44">
              <a:extLst>
                <a:ext uri="{FF2B5EF4-FFF2-40B4-BE49-F238E27FC236}">
                  <a16:creationId xmlns:a16="http://schemas.microsoft.com/office/drawing/2014/main" id="{04EEF426-B07C-2E42-B1BE-2A72540BD8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6115" y="1574739"/>
              <a:ext cx="1851015" cy="1041196"/>
            </a:xfrm>
            <a:prstGeom prst="rect">
              <a:avLst/>
            </a:prstGeom>
            <a:ln w="25400">
              <a:solidFill>
                <a:schemeClr val="bg1"/>
              </a:solidFill>
            </a:ln>
          </p:spPr>
        </p:pic>
        <p:pic>
          <p:nvPicPr>
            <p:cNvPr id="46" name="図 45">
              <a:extLst>
                <a:ext uri="{FF2B5EF4-FFF2-40B4-BE49-F238E27FC236}">
                  <a16:creationId xmlns:a16="http://schemas.microsoft.com/office/drawing/2014/main" id="{A979F9CC-1C3C-D134-60EE-1FE83837FE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6115" y="2649280"/>
              <a:ext cx="1851015" cy="1041196"/>
            </a:xfrm>
            <a:prstGeom prst="rect">
              <a:avLst/>
            </a:prstGeom>
            <a:ln w="25400">
              <a:solidFill>
                <a:schemeClr val="bg1"/>
              </a:solidFill>
            </a:ln>
          </p:spPr>
        </p:pic>
        <p:pic>
          <p:nvPicPr>
            <p:cNvPr id="47" name="図 46">
              <a:extLst>
                <a:ext uri="{FF2B5EF4-FFF2-40B4-BE49-F238E27FC236}">
                  <a16:creationId xmlns:a16="http://schemas.microsoft.com/office/drawing/2014/main" id="{1A0225EF-3668-DE27-9BBB-85F0DDDA86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6115" y="3723821"/>
              <a:ext cx="1851015" cy="1041196"/>
            </a:xfrm>
            <a:prstGeom prst="rect">
              <a:avLst/>
            </a:prstGeom>
            <a:ln w="25400">
              <a:solidFill>
                <a:schemeClr val="bg1"/>
              </a:solidFill>
            </a:ln>
          </p:spPr>
        </p:pic>
        <p:pic>
          <p:nvPicPr>
            <p:cNvPr id="48" name="図 47">
              <a:extLst>
                <a:ext uri="{FF2B5EF4-FFF2-40B4-BE49-F238E27FC236}">
                  <a16:creationId xmlns:a16="http://schemas.microsoft.com/office/drawing/2014/main" id="{F4BDD476-B063-1018-EC37-8FCC7127F7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6115" y="4798363"/>
              <a:ext cx="1851015" cy="1041196"/>
            </a:xfrm>
            <a:prstGeom prst="rect">
              <a:avLst/>
            </a:prstGeom>
            <a:ln w="25400">
              <a:solidFill>
                <a:schemeClr val="bg1"/>
              </a:solidFill>
            </a:ln>
          </p:spPr>
        </p:pic>
        <p:pic>
          <p:nvPicPr>
            <p:cNvPr id="49" name="図 48">
              <a:extLst>
                <a:ext uri="{FF2B5EF4-FFF2-40B4-BE49-F238E27FC236}">
                  <a16:creationId xmlns:a16="http://schemas.microsoft.com/office/drawing/2014/main" id="{70233230-3660-A0B1-F44A-E1CC0EE96C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6115" y="5872904"/>
              <a:ext cx="1851015" cy="1041196"/>
            </a:xfrm>
            <a:prstGeom prst="rect">
              <a:avLst/>
            </a:prstGeom>
            <a:ln w="25400">
              <a:solidFill>
                <a:schemeClr val="bg1"/>
              </a:solidFill>
            </a:ln>
          </p:spPr>
        </p:pic>
        <p:pic>
          <p:nvPicPr>
            <p:cNvPr id="50" name="図 49">
              <a:extLst>
                <a:ext uri="{FF2B5EF4-FFF2-40B4-BE49-F238E27FC236}">
                  <a16:creationId xmlns:a16="http://schemas.microsoft.com/office/drawing/2014/main" id="{760B3A90-7EFC-5F61-6D79-E57B5B8385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6115" y="6947445"/>
              <a:ext cx="1851015" cy="1041196"/>
            </a:xfrm>
            <a:prstGeom prst="rect">
              <a:avLst/>
            </a:prstGeom>
            <a:ln w="25400">
              <a:solidFill>
                <a:schemeClr val="bg1"/>
              </a:solidFill>
            </a:ln>
          </p:spPr>
        </p:pic>
        <p:pic>
          <p:nvPicPr>
            <p:cNvPr id="51" name="図 50">
              <a:extLst>
                <a:ext uri="{FF2B5EF4-FFF2-40B4-BE49-F238E27FC236}">
                  <a16:creationId xmlns:a16="http://schemas.microsoft.com/office/drawing/2014/main" id="{517E13F5-950E-3A19-5D68-034010896F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76115" y="8021987"/>
              <a:ext cx="1851015" cy="1041196"/>
            </a:xfrm>
            <a:prstGeom prst="rect">
              <a:avLst/>
            </a:prstGeom>
            <a:ln w="25400">
              <a:solidFill>
                <a:schemeClr val="bg1"/>
              </a:solidFill>
            </a:ln>
          </p:spPr>
        </p:pic>
        <p:pic>
          <p:nvPicPr>
            <p:cNvPr id="52" name="図 51">
              <a:extLst>
                <a:ext uri="{FF2B5EF4-FFF2-40B4-BE49-F238E27FC236}">
                  <a16:creationId xmlns:a16="http://schemas.microsoft.com/office/drawing/2014/main" id="{F0A57F28-16CE-349C-1ECB-6C63082359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76115" y="9096527"/>
              <a:ext cx="1851015" cy="1041196"/>
            </a:xfrm>
            <a:prstGeom prst="rect">
              <a:avLst/>
            </a:prstGeom>
            <a:ln w="25400">
              <a:solidFill>
                <a:schemeClr val="bg1"/>
              </a:solidFill>
            </a:ln>
          </p:spPr>
        </p:pic>
        <p:pic>
          <p:nvPicPr>
            <p:cNvPr id="32" name="図 31">
              <a:extLst>
                <a:ext uri="{FF2B5EF4-FFF2-40B4-BE49-F238E27FC236}">
                  <a16:creationId xmlns:a16="http://schemas.microsoft.com/office/drawing/2014/main" id="{2FD3A21F-66D7-4037-4723-385E8243F90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97718" y="1574739"/>
              <a:ext cx="1851016" cy="1041196"/>
            </a:xfrm>
            <a:prstGeom prst="rect">
              <a:avLst/>
            </a:prstGeom>
            <a:ln w="25400">
              <a:solidFill>
                <a:schemeClr val="bg1"/>
              </a:solidFill>
            </a:ln>
          </p:spPr>
        </p:pic>
        <p:pic>
          <p:nvPicPr>
            <p:cNvPr id="33" name="図 32">
              <a:extLst>
                <a:ext uri="{FF2B5EF4-FFF2-40B4-BE49-F238E27FC236}">
                  <a16:creationId xmlns:a16="http://schemas.microsoft.com/office/drawing/2014/main" id="{1DB3680A-B133-F6C0-EB1C-07A3CF668BE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97718" y="2649280"/>
              <a:ext cx="1851016" cy="1041196"/>
            </a:xfrm>
            <a:prstGeom prst="rect">
              <a:avLst/>
            </a:prstGeom>
            <a:ln w="25400">
              <a:solidFill>
                <a:schemeClr val="bg1"/>
              </a:solidFill>
            </a:ln>
          </p:spPr>
        </p:pic>
        <p:pic>
          <p:nvPicPr>
            <p:cNvPr id="34" name="図 33">
              <a:extLst>
                <a:ext uri="{FF2B5EF4-FFF2-40B4-BE49-F238E27FC236}">
                  <a16:creationId xmlns:a16="http://schemas.microsoft.com/office/drawing/2014/main" id="{426A60A1-3292-856B-8231-DCA22A1A089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97718" y="3723821"/>
              <a:ext cx="1851016" cy="1041196"/>
            </a:xfrm>
            <a:prstGeom prst="rect">
              <a:avLst/>
            </a:prstGeom>
            <a:ln w="25400">
              <a:solidFill>
                <a:schemeClr val="bg1"/>
              </a:solidFill>
            </a:ln>
          </p:spPr>
        </p:pic>
        <p:pic>
          <p:nvPicPr>
            <p:cNvPr id="36" name="図 35">
              <a:extLst>
                <a:ext uri="{FF2B5EF4-FFF2-40B4-BE49-F238E27FC236}">
                  <a16:creationId xmlns:a16="http://schemas.microsoft.com/office/drawing/2014/main" id="{900614DD-02FD-0050-A8E7-20268FB85D9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97718" y="4798363"/>
              <a:ext cx="1851016" cy="1041196"/>
            </a:xfrm>
            <a:prstGeom prst="rect">
              <a:avLst/>
            </a:prstGeom>
            <a:ln w="25400">
              <a:solidFill>
                <a:schemeClr val="bg1"/>
              </a:solidFill>
            </a:ln>
          </p:spPr>
        </p:pic>
        <p:pic>
          <p:nvPicPr>
            <p:cNvPr id="37" name="図 36">
              <a:extLst>
                <a:ext uri="{FF2B5EF4-FFF2-40B4-BE49-F238E27FC236}">
                  <a16:creationId xmlns:a16="http://schemas.microsoft.com/office/drawing/2014/main" id="{3CA514FD-1E5C-24FA-40FE-6E16A748F1C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597718" y="5872904"/>
              <a:ext cx="1851016" cy="1041196"/>
            </a:xfrm>
            <a:prstGeom prst="rect">
              <a:avLst/>
            </a:prstGeom>
            <a:ln w="25400">
              <a:solidFill>
                <a:schemeClr val="bg1"/>
              </a:solidFill>
            </a:ln>
          </p:spPr>
        </p:pic>
        <p:pic>
          <p:nvPicPr>
            <p:cNvPr id="38" name="図 37">
              <a:extLst>
                <a:ext uri="{FF2B5EF4-FFF2-40B4-BE49-F238E27FC236}">
                  <a16:creationId xmlns:a16="http://schemas.microsoft.com/office/drawing/2014/main" id="{654AC64E-28C3-DC7F-800C-5E22001526D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97718" y="6947445"/>
              <a:ext cx="1851016" cy="1041196"/>
            </a:xfrm>
            <a:prstGeom prst="rect">
              <a:avLst/>
            </a:prstGeom>
            <a:ln w="25400">
              <a:solidFill>
                <a:schemeClr val="bg1"/>
              </a:solidFill>
            </a:ln>
          </p:spPr>
        </p:pic>
        <p:pic>
          <p:nvPicPr>
            <p:cNvPr id="39" name="図 38">
              <a:extLst>
                <a:ext uri="{FF2B5EF4-FFF2-40B4-BE49-F238E27FC236}">
                  <a16:creationId xmlns:a16="http://schemas.microsoft.com/office/drawing/2014/main" id="{EE95E716-3453-60B6-9172-8F900812A56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597718" y="8021987"/>
              <a:ext cx="1851016" cy="1041196"/>
            </a:xfrm>
            <a:prstGeom prst="rect">
              <a:avLst/>
            </a:prstGeom>
            <a:ln w="25400">
              <a:solidFill>
                <a:schemeClr val="bg1"/>
              </a:solidFill>
            </a:ln>
          </p:spPr>
        </p:pic>
        <p:pic>
          <p:nvPicPr>
            <p:cNvPr id="40" name="図 39">
              <a:extLst>
                <a:ext uri="{FF2B5EF4-FFF2-40B4-BE49-F238E27FC236}">
                  <a16:creationId xmlns:a16="http://schemas.microsoft.com/office/drawing/2014/main" id="{68CAFDF3-3F81-3197-7142-F3AFC18106F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597718" y="9096527"/>
              <a:ext cx="1851016" cy="1041196"/>
            </a:xfrm>
            <a:prstGeom prst="rect">
              <a:avLst/>
            </a:prstGeom>
            <a:ln w="25400">
              <a:solidFill>
                <a:schemeClr val="bg1"/>
              </a:solidFill>
            </a:ln>
          </p:spPr>
        </p:pic>
        <p:pic>
          <p:nvPicPr>
            <p:cNvPr id="18" name="図 17">
              <a:extLst>
                <a:ext uri="{FF2B5EF4-FFF2-40B4-BE49-F238E27FC236}">
                  <a16:creationId xmlns:a16="http://schemas.microsoft.com/office/drawing/2014/main" id="{C17390D3-9AB0-5A91-CFCE-E473AA6D2E0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89858" y="1574739"/>
              <a:ext cx="1851015" cy="1041196"/>
            </a:xfrm>
            <a:prstGeom prst="rect">
              <a:avLst/>
            </a:prstGeom>
            <a:ln w="25400">
              <a:solidFill>
                <a:schemeClr val="bg1"/>
              </a:solidFill>
            </a:ln>
          </p:spPr>
        </p:pic>
        <p:pic>
          <p:nvPicPr>
            <p:cNvPr id="19" name="図 18">
              <a:extLst>
                <a:ext uri="{FF2B5EF4-FFF2-40B4-BE49-F238E27FC236}">
                  <a16:creationId xmlns:a16="http://schemas.microsoft.com/office/drawing/2014/main" id="{EED2E600-539D-89A6-2165-FD1539DE9D9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89858" y="2649280"/>
              <a:ext cx="1851015" cy="1041196"/>
            </a:xfrm>
            <a:prstGeom prst="rect">
              <a:avLst/>
            </a:prstGeom>
            <a:ln w="25400">
              <a:solidFill>
                <a:schemeClr val="bg1"/>
              </a:solidFill>
            </a:ln>
          </p:spPr>
        </p:pic>
        <p:pic>
          <p:nvPicPr>
            <p:cNvPr id="20" name="図 19">
              <a:extLst>
                <a:ext uri="{FF2B5EF4-FFF2-40B4-BE49-F238E27FC236}">
                  <a16:creationId xmlns:a16="http://schemas.microsoft.com/office/drawing/2014/main" id="{71620023-1AAD-AF2C-97BB-5575515E15A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89858" y="3723821"/>
              <a:ext cx="1851015" cy="1041196"/>
            </a:xfrm>
            <a:prstGeom prst="rect">
              <a:avLst/>
            </a:prstGeom>
            <a:ln w="25400">
              <a:solidFill>
                <a:schemeClr val="bg1"/>
              </a:solidFill>
            </a:ln>
          </p:spPr>
        </p:pic>
        <p:pic>
          <p:nvPicPr>
            <p:cNvPr id="21" name="図 20">
              <a:extLst>
                <a:ext uri="{FF2B5EF4-FFF2-40B4-BE49-F238E27FC236}">
                  <a16:creationId xmlns:a16="http://schemas.microsoft.com/office/drawing/2014/main" id="{F1B9FC23-944F-8895-DC6B-EBFAB506219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89858" y="4798363"/>
              <a:ext cx="1851015" cy="1041196"/>
            </a:xfrm>
            <a:prstGeom prst="rect">
              <a:avLst/>
            </a:prstGeom>
            <a:ln w="25400">
              <a:solidFill>
                <a:schemeClr val="bg1"/>
              </a:solidFill>
            </a:ln>
          </p:spPr>
        </p:pic>
        <p:pic>
          <p:nvPicPr>
            <p:cNvPr id="22" name="図 21">
              <a:extLst>
                <a:ext uri="{FF2B5EF4-FFF2-40B4-BE49-F238E27FC236}">
                  <a16:creationId xmlns:a16="http://schemas.microsoft.com/office/drawing/2014/main" id="{F2EF7D02-02B8-CFBE-9508-0B4231EB161C}"/>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89858" y="5872904"/>
              <a:ext cx="1851015" cy="1041196"/>
            </a:xfrm>
            <a:prstGeom prst="rect">
              <a:avLst/>
            </a:prstGeom>
            <a:ln w="25400">
              <a:solidFill>
                <a:schemeClr val="bg1"/>
              </a:solidFill>
            </a:ln>
          </p:spPr>
        </p:pic>
        <p:pic>
          <p:nvPicPr>
            <p:cNvPr id="23" name="図 22">
              <a:extLst>
                <a:ext uri="{FF2B5EF4-FFF2-40B4-BE49-F238E27FC236}">
                  <a16:creationId xmlns:a16="http://schemas.microsoft.com/office/drawing/2014/main" id="{0C44DAE2-90AA-E247-26DB-1B4E8811BBC7}"/>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89858" y="6947445"/>
              <a:ext cx="1851015" cy="1041196"/>
            </a:xfrm>
            <a:prstGeom prst="rect">
              <a:avLst/>
            </a:prstGeom>
            <a:ln w="25400">
              <a:solidFill>
                <a:schemeClr val="bg1"/>
              </a:solidFill>
            </a:ln>
          </p:spPr>
        </p:pic>
        <p:pic>
          <p:nvPicPr>
            <p:cNvPr id="24" name="図 23">
              <a:extLst>
                <a:ext uri="{FF2B5EF4-FFF2-40B4-BE49-F238E27FC236}">
                  <a16:creationId xmlns:a16="http://schemas.microsoft.com/office/drawing/2014/main" id="{83203E30-B0A5-21AD-E610-B92104719DFF}"/>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89858" y="8021987"/>
              <a:ext cx="1851015" cy="1041196"/>
            </a:xfrm>
            <a:prstGeom prst="rect">
              <a:avLst/>
            </a:prstGeom>
            <a:ln w="25400">
              <a:solidFill>
                <a:schemeClr val="bg1"/>
              </a:solidFill>
            </a:ln>
          </p:spPr>
        </p:pic>
        <p:pic>
          <p:nvPicPr>
            <p:cNvPr id="25" name="図 24">
              <a:extLst>
                <a:ext uri="{FF2B5EF4-FFF2-40B4-BE49-F238E27FC236}">
                  <a16:creationId xmlns:a16="http://schemas.microsoft.com/office/drawing/2014/main" id="{024B40F1-2EDD-F168-60E8-B777847B669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89858" y="9096527"/>
              <a:ext cx="1851015" cy="1041196"/>
            </a:xfrm>
            <a:prstGeom prst="rect">
              <a:avLst/>
            </a:prstGeom>
            <a:ln w="25400">
              <a:solidFill>
                <a:schemeClr val="bg1"/>
              </a:solidFill>
            </a:ln>
          </p:spPr>
        </p:pic>
        <p:sp>
          <p:nvSpPr>
            <p:cNvPr id="57" name="テキスト ボックス 56">
              <a:extLst>
                <a:ext uri="{FF2B5EF4-FFF2-40B4-BE49-F238E27FC236}">
                  <a16:creationId xmlns:a16="http://schemas.microsoft.com/office/drawing/2014/main" id="{F0265AB8-8DEB-B6EF-D68F-39982FE42136}"/>
                </a:ext>
              </a:extLst>
            </p:cNvPr>
            <p:cNvSpPr txBox="1"/>
            <p:nvPr/>
          </p:nvSpPr>
          <p:spPr>
            <a:xfrm>
              <a:off x="224688" y="2002848"/>
              <a:ext cx="527837" cy="184666"/>
            </a:xfrm>
            <a:prstGeom prst="rect">
              <a:avLst/>
            </a:prstGeom>
            <a:noFill/>
          </p:spPr>
          <p:txBody>
            <a:bodyPr wrap="square" lIns="0" tIns="0" rIns="0" bIns="0" rtlCol="0" anchor="ctr">
              <a:spAutoFit/>
            </a:bodyPr>
            <a:lstStyle/>
            <a:p>
              <a:pPr algn="ctr"/>
              <a:r>
                <a:rPr lang="en-US" altLang="ja-JP" sz="1200" dirty="0"/>
                <a:t>13:42</a:t>
              </a:r>
              <a:endParaRPr kumimoji="1" lang="ja-JP" altLang="en-US" sz="1200" dirty="0"/>
            </a:p>
          </p:txBody>
        </p:sp>
        <p:sp>
          <p:nvSpPr>
            <p:cNvPr id="58" name="テキスト ボックス 57">
              <a:extLst>
                <a:ext uri="{FF2B5EF4-FFF2-40B4-BE49-F238E27FC236}">
                  <a16:creationId xmlns:a16="http://schemas.microsoft.com/office/drawing/2014/main" id="{AA186090-7EBA-7211-2676-4963C4FC8DF3}"/>
                </a:ext>
              </a:extLst>
            </p:cNvPr>
            <p:cNvSpPr txBox="1"/>
            <p:nvPr/>
          </p:nvSpPr>
          <p:spPr>
            <a:xfrm>
              <a:off x="224688" y="3075180"/>
              <a:ext cx="527837" cy="184666"/>
            </a:xfrm>
            <a:prstGeom prst="rect">
              <a:avLst/>
            </a:prstGeom>
            <a:noFill/>
          </p:spPr>
          <p:txBody>
            <a:bodyPr wrap="square" lIns="0" tIns="0" rIns="0" bIns="0" rtlCol="0" anchor="ctr">
              <a:spAutoFit/>
            </a:bodyPr>
            <a:lstStyle/>
            <a:p>
              <a:pPr algn="ctr"/>
              <a:r>
                <a:rPr lang="en-US" altLang="ja-JP" sz="1200" dirty="0"/>
                <a:t>13:43</a:t>
              </a:r>
              <a:endParaRPr kumimoji="1" lang="ja-JP" altLang="en-US" sz="1200" dirty="0"/>
            </a:p>
          </p:txBody>
        </p:sp>
        <p:sp>
          <p:nvSpPr>
            <p:cNvPr id="59" name="テキスト ボックス 58">
              <a:extLst>
                <a:ext uri="{FF2B5EF4-FFF2-40B4-BE49-F238E27FC236}">
                  <a16:creationId xmlns:a16="http://schemas.microsoft.com/office/drawing/2014/main" id="{C8403E77-189E-95E4-8F03-D578B4524E1B}"/>
                </a:ext>
              </a:extLst>
            </p:cNvPr>
            <p:cNvSpPr txBox="1"/>
            <p:nvPr/>
          </p:nvSpPr>
          <p:spPr>
            <a:xfrm>
              <a:off x="224688" y="4147513"/>
              <a:ext cx="527837" cy="184666"/>
            </a:xfrm>
            <a:prstGeom prst="rect">
              <a:avLst/>
            </a:prstGeom>
            <a:noFill/>
          </p:spPr>
          <p:txBody>
            <a:bodyPr wrap="square" lIns="0" tIns="0" rIns="0" bIns="0" rtlCol="0" anchor="ctr">
              <a:spAutoFit/>
            </a:bodyPr>
            <a:lstStyle/>
            <a:p>
              <a:pPr algn="ctr"/>
              <a:r>
                <a:rPr lang="en-US" altLang="ja-JP" sz="1200" dirty="0"/>
                <a:t>13:44</a:t>
              </a:r>
              <a:endParaRPr kumimoji="1" lang="ja-JP" altLang="en-US" sz="1200" dirty="0"/>
            </a:p>
          </p:txBody>
        </p:sp>
        <p:sp>
          <p:nvSpPr>
            <p:cNvPr id="60" name="テキスト ボックス 59">
              <a:extLst>
                <a:ext uri="{FF2B5EF4-FFF2-40B4-BE49-F238E27FC236}">
                  <a16:creationId xmlns:a16="http://schemas.microsoft.com/office/drawing/2014/main" id="{23F8A127-6BAA-1B3E-83F7-72FEDB7C53E3}"/>
                </a:ext>
              </a:extLst>
            </p:cNvPr>
            <p:cNvSpPr txBox="1"/>
            <p:nvPr/>
          </p:nvSpPr>
          <p:spPr>
            <a:xfrm>
              <a:off x="224688" y="5219845"/>
              <a:ext cx="527837" cy="184666"/>
            </a:xfrm>
            <a:prstGeom prst="rect">
              <a:avLst/>
            </a:prstGeom>
            <a:noFill/>
          </p:spPr>
          <p:txBody>
            <a:bodyPr wrap="square" lIns="0" tIns="0" rIns="0" bIns="0" rtlCol="0" anchor="ctr">
              <a:spAutoFit/>
            </a:bodyPr>
            <a:lstStyle/>
            <a:p>
              <a:pPr algn="ctr"/>
              <a:r>
                <a:rPr lang="en-US" altLang="ja-JP" sz="1200" dirty="0"/>
                <a:t>13:45</a:t>
              </a:r>
              <a:endParaRPr kumimoji="1" lang="ja-JP" altLang="en-US" sz="1200" dirty="0"/>
            </a:p>
          </p:txBody>
        </p:sp>
        <p:sp>
          <p:nvSpPr>
            <p:cNvPr id="61" name="テキスト ボックス 60">
              <a:extLst>
                <a:ext uri="{FF2B5EF4-FFF2-40B4-BE49-F238E27FC236}">
                  <a16:creationId xmlns:a16="http://schemas.microsoft.com/office/drawing/2014/main" id="{691EBFF1-C6C9-2D92-509A-5CEC4C04DF2A}"/>
                </a:ext>
              </a:extLst>
            </p:cNvPr>
            <p:cNvSpPr txBox="1"/>
            <p:nvPr/>
          </p:nvSpPr>
          <p:spPr>
            <a:xfrm>
              <a:off x="224688" y="6292178"/>
              <a:ext cx="527837" cy="184666"/>
            </a:xfrm>
            <a:prstGeom prst="rect">
              <a:avLst/>
            </a:prstGeom>
            <a:noFill/>
          </p:spPr>
          <p:txBody>
            <a:bodyPr wrap="square" lIns="0" tIns="0" rIns="0" bIns="0" rtlCol="0" anchor="ctr">
              <a:spAutoFit/>
            </a:bodyPr>
            <a:lstStyle/>
            <a:p>
              <a:pPr algn="ctr"/>
              <a:r>
                <a:rPr lang="en-US" altLang="ja-JP" sz="1200" dirty="0"/>
                <a:t>13:46</a:t>
              </a:r>
              <a:endParaRPr kumimoji="1" lang="ja-JP" altLang="en-US" sz="1200" dirty="0"/>
            </a:p>
          </p:txBody>
        </p:sp>
        <p:sp>
          <p:nvSpPr>
            <p:cNvPr id="62" name="テキスト ボックス 61">
              <a:extLst>
                <a:ext uri="{FF2B5EF4-FFF2-40B4-BE49-F238E27FC236}">
                  <a16:creationId xmlns:a16="http://schemas.microsoft.com/office/drawing/2014/main" id="{052E65CF-B2E6-1B73-319B-C1899832B4C3}"/>
                </a:ext>
              </a:extLst>
            </p:cNvPr>
            <p:cNvSpPr txBox="1"/>
            <p:nvPr/>
          </p:nvSpPr>
          <p:spPr>
            <a:xfrm>
              <a:off x="224688" y="7364510"/>
              <a:ext cx="527837" cy="184666"/>
            </a:xfrm>
            <a:prstGeom prst="rect">
              <a:avLst/>
            </a:prstGeom>
            <a:noFill/>
          </p:spPr>
          <p:txBody>
            <a:bodyPr wrap="square" lIns="0" tIns="0" rIns="0" bIns="0" rtlCol="0" anchor="ctr">
              <a:spAutoFit/>
            </a:bodyPr>
            <a:lstStyle/>
            <a:p>
              <a:pPr algn="ctr"/>
              <a:r>
                <a:rPr lang="en-US" altLang="ja-JP" sz="1200" dirty="0"/>
                <a:t>13:47</a:t>
              </a:r>
              <a:endParaRPr kumimoji="1" lang="ja-JP" altLang="en-US" sz="1200" dirty="0"/>
            </a:p>
          </p:txBody>
        </p:sp>
        <p:sp>
          <p:nvSpPr>
            <p:cNvPr id="63" name="テキスト ボックス 62">
              <a:extLst>
                <a:ext uri="{FF2B5EF4-FFF2-40B4-BE49-F238E27FC236}">
                  <a16:creationId xmlns:a16="http://schemas.microsoft.com/office/drawing/2014/main" id="{2425BE5D-66C8-BF7B-FED1-A16278B08F42}"/>
                </a:ext>
              </a:extLst>
            </p:cNvPr>
            <p:cNvSpPr txBox="1"/>
            <p:nvPr/>
          </p:nvSpPr>
          <p:spPr>
            <a:xfrm>
              <a:off x="224688" y="8436843"/>
              <a:ext cx="527837" cy="184666"/>
            </a:xfrm>
            <a:prstGeom prst="rect">
              <a:avLst/>
            </a:prstGeom>
            <a:noFill/>
          </p:spPr>
          <p:txBody>
            <a:bodyPr wrap="square" lIns="0" tIns="0" rIns="0" bIns="0" rtlCol="0" anchor="ctr">
              <a:spAutoFit/>
            </a:bodyPr>
            <a:lstStyle/>
            <a:p>
              <a:pPr algn="ctr"/>
              <a:r>
                <a:rPr lang="en-US" altLang="ja-JP" sz="1200" dirty="0"/>
                <a:t>13:48</a:t>
              </a:r>
              <a:endParaRPr kumimoji="1" lang="ja-JP" altLang="en-US" sz="1200" dirty="0"/>
            </a:p>
          </p:txBody>
        </p:sp>
        <p:sp>
          <p:nvSpPr>
            <p:cNvPr id="64" name="テキスト ボックス 63">
              <a:extLst>
                <a:ext uri="{FF2B5EF4-FFF2-40B4-BE49-F238E27FC236}">
                  <a16:creationId xmlns:a16="http://schemas.microsoft.com/office/drawing/2014/main" id="{FB0D9F17-0ADB-0F2F-A59A-002A1EEADDF6}"/>
                </a:ext>
              </a:extLst>
            </p:cNvPr>
            <p:cNvSpPr txBox="1"/>
            <p:nvPr/>
          </p:nvSpPr>
          <p:spPr>
            <a:xfrm>
              <a:off x="224688" y="9509175"/>
              <a:ext cx="527837" cy="184666"/>
            </a:xfrm>
            <a:prstGeom prst="rect">
              <a:avLst/>
            </a:prstGeom>
            <a:noFill/>
          </p:spPr>
          <p:txBody>
            <a:bodyPr wrap="square" lIns="0" tIns="0" rIns="0" bIns="0" rtlCol="0" anchor="ctr">
              <a:spAutoFit/>
            </a:bodyPr>
            <a:lstStyle/>
            <a:p>
              <a:pPr algn="ctr"/>
              <a:r>
                <a:rPr lang="en-US" altLang="ja-JP" sz="1200" dirty="0"/>
                <a:t>13:49</a:t>
              </a:r>
              <a:endParaRPr kumimoji="1" lang="ja-JP" altLang="en-US" sz="1200" dirty="0"/>
            </a:p>
          </p:txBody>
        </p:sp>
        <p:sp>
          <p:nvSpPr>
            <p:cNvPr id="71" name="フリーフォーム: 図形 70">
              <a:extLst>
                <a:ext uri="{FF2B5EF4-FFF2-40B4-BE49-F238E27FC236}">
                  <a16:creationId xmlns:a16="http://schemas.microsoft.com/office/drawing/2014/main" id="{14E4D692-0443-EC0D-7B59-044D539799DE}"/>
                </a:ext>
              </a:extLst>
            </p:cNvPr>
            <p:cNvSpPr/>
            <p:nvPr/>
          </p:nvSpPr>
          <p:spPr>
            <a:xfrm flipH="1" flipV="1">
              <a:off x="1031285" y="1996573"/>
              <a:ext cx="253587" cy="160905"/>
            </a:xfrm>
            <a:custGeom>
              <a:avLst/>
              <a:gdLst>
                <a:gd name="connsiteX0" fmla="*/ 0 w 504825"/>
                <a:gd name="connsiteY0" fmla="*/ 371475 h 371475"/>
                <a:gd name="connsiteX1" fmla="*/ 504825 w 504825"/>
                <a:gd name="connsiteY1" fmla="*/ 0 h 371475"/>
              </a:gdLst>
              <a:ahLst/>
              <a:cxnLst>
                <a:cxn ang="0">
                  <a:pos x="connsiteX0" y="connsiteY0"/>
                </a:cxn>
                <a:cxn ang="0">
                  <a:pos x="connsiteX1" y="connsiteY1"/>
                </a:cxn>
              </a:cxnLst>
              <a:rect l="l" t="t" r="r" b="b"/>
              <a:pathLst>
                <a:path w="504825" h="371475">
                  <a:moveTo>
                    <a:pt x="0" y="371475"/>
                  </a:moveTo>
                  <a:lnTo>
                    <a:pt x="504825" y="0"/>
                  </a:lnTo>
                </a:path>
              </a:pathLst>
            </a:custGeom>
            <a:noFill/>
            <a:ln w="19050">
              <a:solidFill>
                <a:srgbClr val="FF0000"/>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フリーフォーム: 図形 71">
              <a:extLst>
                <a:ext uri="{FF2B5EF4-FFF2-40B4-BE49-F238E27FC236}">
                  <a16:creationId xmlns:a16="http://schemas.microsoft.com/office/drawing/2014/main" id="{7D626E31-130E-FB9E-0E93-5F53AB132EA9}"/>
                </a:ext>
              </a:extLst>
            </p:cNvPr>
            <p:cNvSpPr/>
            <p:nvPr/>
          </p:nvSpPr>
          <p:spPr>
            <a:xfrm flipV="1">
              <a:off x="5436669" y="8326700"/>
              <a:ext cx="193798" cy="166792"/>
            </a:xfrm>
            <a:custGeom>
              <a:avLst/>
              <a:gdLst>
                <a:gd name="connsiteX0" fmla="*/ 0 w 504825"/>
                <a:gd name="connsiteY0" fmla="*/ 371475 h 371475"/>
                <a:gd name="connsiteX1" fmla="*/ 504825 w 504825"/>
                <a:gd name="connsiteY1" fmla="*/ 0 h 371475"/>
              </a:gdLst>
              <a:ahLst/>
              <a:cxnLst>
                <a:cxn ang="0">
                  <a:pos x="connsiteX0" y="connsiteY0"/>
                </a:cxn>
                <a:cxn ang="0">
                  <a:pos x="connsiteX1" y="connsiteY1"/>
                </a:cxn>
              </a:cxnLst>
              <a:rect l="l" t="t" r="r" b="b"/>
              <a:pathLst>
                <a:path w="504825" h="371475">
                  <a:moveTo>
                    <a:pt x="0" y="371475"/>
                  </a:moveTo>
                  <a:lnTo>
                    <a:pt x="504825" y="0"/>
                  </a:lnTo>
                </a:path>
              </a:pathLst>
            </a:custGeom>
            <a:noFill/>
            <a:ln w="19050">
              <a:solidFill>
                <a:srgbClr val="FF0000"/>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楕円 2">
              <a:extLst>
                <a:ext uri="{FF2B5EF4-FFF2-40B4-BE49-F238E27FC236}">
                  <a16:creationId xmlns:a16="http://schemas.microsoft.com/office/drawing/2014/main" id="{AA0A915E-18C8-62F4-3174-46D0559567E5}"/>
                </a:ext>
              </a:extLst>
            </p:cNvPr>
            <p:cNvSpPr/>
            <p:nvPr/>
          </p:nvSpPr>
          <p:spPr>
            <a:xfrm>
              <a:off x="2578224" y="4806479"/>
              <a:ext cx="1471667" cy="101839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テキスト ボックス 72">
              <a:extLst>
                <a:ext uri="{FF2B5EF4-FFF2-40B4-BE49-F238E27FC236}">
                  <a16:creationId xmlns:a16="http://schemas.microsoft.com/office/drawing/2014/main" id="{0926A126-8B03-86FF-9335-F518DBC1339D}"/>
                </a:ext>
              </a:extLst>
            </p:cNvPr>
            <p:cNvSpPr txBox="1"/>
            <p:nvPr/>
          </p:nvSpPr>
          <p:spPr>
            <a:xfrm>
              <a:off x="2696938" y="5087418"/>
              <a:ext cx="1128714" cy="159444"/>
            </a:xfrm>
            <a:prstGeom prst="rect">
              <a:avLst/>
            </a:prstGeom>
            <a:noFill/>
          </p:spPr>
          <p:txBody>
            <a:bodyPr wrap="square" lIns="0" tIns="0" rIns="0" bIns="0" rtlCol="0" anchor="ctr">
              <a:spAutoFit/>
            </a:bodyPr>
            <a:lstStyle/>
            <a:p>
              <a:pPr algn="ctr"/>
              <a:r>
                <a:rPr kumimoji="1" lang="ja-JP" altLang="en-US" sz="1100" b="1" dirty="0">
                  <a:solidFill>
                    <a:srgbClr val="FFFF00"/>
                  </a:solidFill>
                  <a:latin typeface="Meiryo UI" panose="020B0604030504040204" pitchFamily="50" charset="-128"/>
                  <a:ea typeface="Meiryo UI" panose="020B0604030504040204" pitchFamily="50" charset="-128"/>
                </a:rPr>
                <a:t>ヘドロ・濁りの流下</a:t>
              </a:r>
            </a:p>
          </p:txBody>
        </p:sp>
        <p:sp>
          <p:nvSpPr>
            <p:cNvPr id="74" name="テキスト ボックス 73">
              <a:extLst>
                <a:ext uri="{FF2B5EF4-FFF2-40B4-BE49-F238E27FC236}">
                  <a16:creationId xmlns:a16="http://schemas.microsoft.com/office/drawing/2014/main" id="{C035F0E8-FB6A-71EA-DD45-ED6AFCB0B825}"/>
                </a:ext>
              </a:extLst>
            </p:cNvPr>
            <p:cNvSpPr txBox="1"/>
            <p:nvPr/>
          </p:nvSpPr>
          <p:spPr>
            <a:xfrm>
              <a:off x="5266477" y="9612373"/>
              <a:ext cx="917212" cy="318889"/>
            </a:xfrm>
            <a:prstGeom prst="rect">
              <a:avLst/>
            </a:prstGeom>
            <a:noFill/>
          </p:spPr>
          <p:txBody>
            <a:bodyPr wrap="square" lIns="0" tIns="0" rIns="0" bIns="0" rtlCol="0" anchor="ctr">
              <a:spAutoFit/>
            </a:bodyPr>
            <a:lstStyle/>
            <a:p>
              <a:pPr algn="ctr"/>
              <a:r>
                <a:rPr kumimoji="1" lang="ja-JP" altLang="en-US" sz="1100" b="1" dirty="0">
                  <a:solidFill>
                    <a:srgbClr val="FFFF00"/>
                  </a:solidFill>
                  <a:latin typeface="Meiryo UI" panose="020B0604030504040204" pitchFamily="50" charset="-128"/>
                  <a:ea typeface="Meiryo UI" panose="020B0604030504040204" pitchFamily="50" charset="-128"/>
                </a:rPr>
                <a:t>船が通過後、</a:t>
              </a:r>
              <a:endParaRPr kumimoji="1" lang="en-US" altLang="ja-JP" sz="1100" b="1" dirty="0">
                <a:solidFill>
                  <a:srgbClr val="FFFF00"/>
                </a:solidFill>
                <a:latin typeface="Meiryo UI" panose="020B0604030504040204" pitchFamily="50" charset="-128"/>
                <a:ea typeface="Meiryo UI" panose="020B0604030504040204" pitchFamily="50" charset="-128"/>
              </a:endParaRPr>
            </a:p>
            <a:p>
              <a:pPr algn="ctr"/>
              <a:r>
                <a:rPr kumimoji="1" lang="ja-JP" altLang="en-US" sz="1100" b="1" dirty="0">
                  <a:solidFill>
                    <a:srgbClr val="FFFF00"/>
                  </a:solidFill>
                  <a:latin typeface="Meiryo UI" panose="020B0604030504040204" pitchFamily="50" charset="-128"/>
                  <a:ea typeface="Meiryo UI" panose="020B0604030504040204" pitchFamily="50" charset="-128"/>
                </a:rPr>
                <a:t>概ね消失</a:t>
              </a:r>
            </a:p>
          </p:txBody>
        </p:sp>
        <p:sp>
          <p:nvSpPr>
            <p:cNvPr id="75" name="楕円 74">
              <a:extLst>
                <a:ext uri="{FF2B5EF4-FFF2-40B4-BE49-F238E27FC236}">
                  <a16:creationId xmlns:a16="http://schemas.microsoft.com/office/drawing/2014/main" id="{7065D7A1-31B2-3C89-3746-1627CB8A6704}"/>
                </a:ext>
              </a:extLst>
            </p:cNvPr>
            <p:cNvSpPr/>
            <p:nvPr/>
          </p:nvSpPr>
          <p:spPr>
            <a:xfrm rot="20886145">
              <a:off x="677581" y="3008714"/>
              <a:ext cx="1115845" cy="383990"/>
            </a:xfrm>
            <a:custGeom>
              <a:avLst/>
              <a:gdLst>
                <a:gd name="connsiteX0" fmla="*/ 0 w 871148"/>
                <a:gd name="connsiteY0" fmla="*/ 186441 h 372882"/>
                <a:gd name="connsiteX1" fmla="*/ 435574 w 871148"/>
                <a:gd name="connsiteY1" fmla="*/ 0 h 372882"/>
                <a:gd name="connsiteX2" fmla="*/ 871148 w 871148"/>
                <a:gd name="connsiteY2" fmla="*/ 186441 h 372882"/>
                <a:gd name="connsiteX3" fmla="*/ 435574 w 871148"/>
                <a:gd name="connsiteY3" fmla="*/ 372882 h 372882"/>
                <a:gd name="connsiteX4" fmla="*/ 0 w 871148"/>
                <a:gd name="connsiteY4" fmla="*/ 186441 h 372882"/>
                <a:gd name="connsiteX0" fmla="*/ 2 w 871150"/>
                <a:gd name="connsiteY0" fmla="*/ 165470 h 351911"/>
                <a:gd name="connsiteX1" fmla="*/ 431158 w 871150"/>
                <a:gd name="connsiteY1" fmla="*/ 0 h 351911"/>
                <a:gd name="connsiteX2" fmla="*/ 871150 w 871150"/>
                <a:gd name="connsiteY2" fmla="*/ 165470 h 351911"/>
                <a:gd name="connsiteX3" fmla="*/ 435576 w 871150"/>
                <a:gd name="connsiteY3" fmla="*/ 351911 h 351911"/>
                <a:gd name="connsiteX4" fmla="*/ 2 w 871150"/>
                <a:gd name="connsiteY4" fmla="*/ 165470 h 351911"/>
                <a:gd name="connsiteX0" fmla="*/ 948 w 872096"/>
                <a:gd name="connsiteY0" fmla="*/ 165470 h 369767"/>
                <a:gd name="connsiteX1" fmla="*/ 432104 w 872096"/>
                <a:gd name="connsiteY1" fmla="*/ 0 h 369767"/>
                <a:gd name="connsiteX2" fmla="*/ 872096 w 872096"/>
                <a:gd name="connsiteY2" fmla="*/ 165470 h 369767"/>
                <a:gd name="connsiteX3" fmla="*/ 436522 w 872096"/>
                <a:gd name="connsiteY3" fmla="*/ 351911 h 369767"/>
                <a:gd name="connsiteX4" fmla="*/ 319570 w 872096"/>
                <a:gd name="connsiteY4" fmla="*/ 341169 h 369767"/>
                <a:gd name="connsiteX5" fmla="*/ 948 w 872096"/>
                <a:gd name="connsiteY5" fmla="*/ 165470 h 369767"/>
                <a:gd name="connsiteX0" fmla="*/ 1665 w 872813"/>
                <a:gd name="connsiteY0" fmla="*/ 165470 h 355465"/>
                <a:gd name="connsiteX1" fmla="*/ 432821 w 872813"/>
                <a:gd name="connsiteY1" fmla="*/ 0 h 355465"/>
                <a:gd name="connsiteX2" fmla="*/ 872813 w 872813"/>
                <a:gd name="connsiteY2" fmla="*/ 165470 h 355465"/>
                <a:gd name="connsiteX3" fmla="*/ 437239 w 872813"/>
                <a:gd name="connsiteY3" fmla="*/ 351911 h 355465"/>
                <a:gd name="connsiteX4" fmla="*/ 289637 w 872813"/>
                <a:gd name="connsiteY4" fmla="*/ 278740 h 355465"/>
                <a:gd name="connsiteX5" fmla="*/ 1665 w 872813"/>
                <a:gd name="connsiteY5" fmla="*/ 165470 h 355465"/>
                <a:gd name="connsiteX0" fmla="*/ 3668 w 874816"/>
                <a:gd name="connsiteY0" fmla="*/ 165470 h 355465"/>
                <a:gd name="connsiteX1" fmla="*/ 434824 w 874816"/>
                <a:gd name="connsiteY1" fmla="*/ 0 h 355465"/>
                <a:gd name="connsiteX2" fmla="*/ 874816 w 874816"/>
                <a:gd name="connsiteY2" fmla="*/ 165470 h 355465"/>
                <a:gd name="connsiteX3" fmla="*/ 439242 w 874816"/>
                <a:gd name="connsiteY3" fmla="*/ 351911 h 355465"/>
                <a:gd name="connsiteX4" fmla="*/ 291640 w 874816"/>
                <a:gd name="connsiteY4" fmla="*/ 278740 h 355465"/>
                <a:gd name="connsiteX5" fmla="*/ 3668 w 874816"/>
                <a:gd name="connsiteY5" fmla="*/ 165470 h 355465"/>
                <a:gd name="connsiteX0" fmla="*/ 3054 w 899094"/>
                <a:gd name="connsiteY0" fmla="*/ 133678 h 355686"/>
                <a:gd name="connsiteX1" fmla="*/ 459102 w 899094"/>
                <a:gd name="connsiteY1" fmla="*/ 221 h 355686"/>
                <a:gd name="connsiteX2" fmla="*/ 899094 w 899094"/>
                <a:gd name="connsiteY2" fmla="*/ 165691 h 355686"/>
                <a:gd name="connsiteX3" fmla="*/ 463520 w 899094"/>
                <a:gd name="connsiteY3" fmla="*/ 352132 h 355686"/>
                <a:gd name="connsiteX4" fmla="*/ 315918 w 899094"/>
                <a:gd name="connsiteY4" fmla="*/ 278961 h 355686"/>
                <a:gd name="connsiteX5" fmla="*/ 3054 w 899094"/>
                <a:gd name="connsiteY5" fmla="*/ 133678 h 355686"/>
                <a:gd name="connsiteX0" fmla="*/ 6714 w 902754"/>
                <a:gd name="connsiteY0" fmla="*/ 134525 h 356533"/>
                <a:gd name="connsiteX1" fmla="*/ 462762 w 902754"/>
                <a:gd name="connsiteY1" fmla="*/ 1068 h 356533"/>
                <a:gd name="connsiteX2" fmla="*/ 902754 w 902754"/>
                <a:gd name="connsiteY2" fmla="*/ 166538 h 356533"/>
                <a:gd name="connsiteX3" fmla="*/ 467180 w 902754"/>
                <a:gd name="connsiteY3" fmla="*/ 352979 h 356533"/>
                <a:gd name="connsiteX4" fmla="*/ 319578 w 902754"/>
                <a:gd name="connsiteY4" fmla="*/ 279808 h 356533"/>
                <a:gd name="connsiteX5" fmla="*/ 6714 w 902754"/>
                <a:gd name="connsiteY5" fmla="*/ 134525 h 356533"/>
                <a:gd name="connsiteX0" fmla="*/ 6714 w 902754"/>
                <a:gd name="connsiteY0" fmla="*/ 134525 h 306064"/>
                <a:gd name="connsiteX1" fmla="*/ 462762 w 902754"/>
                <a:gd name="connsiteY1" fmla="*/ 1068 h 306064"/>
                <a:gd name="connsiteX2" fmla="*/ 902754 w 902754"/>
                <a:gd name="connsiteY2" fmla="*/ 166538 h 306064"/>
                <a:gd name="connsiteX3" fmla="*/ 625641 w 902754"/>
                <a:gd name="connsiteY3" fmla="*/ 293891 h 306064"/>
                <a:gd name="connsiteX4" fmla="*/ 319578 w 902754"/>
                <a:gd name="connsiteY4" fmla="*/ 279808 h 306064"/>
                <a:gd name="connsiteX5" fmla="*/ 6714 w 902754"/>
                <a:gd name="connsiteY5" fmla="*/ 134525 h 306064"/>
                <a:gd name="connsiteX0" fmla="*/ 6714 w 902754"/>
                <a:gd name="connsiteY0" fmla="*/ 134525 h 310660"/>
                <a:gd name="connsiteX1" fmla="*/ 462762 w 902754"/>
                <a:gd name="connsiteY1" fmla="*/ 1068 h 310660"/>
                <a:gd name="connsiteX2" fmla="*/ 902754 w 902754"/>
                <a:gd name="connsiteY2" fmla="*/ 166538 h 310660"/>
                <a:gd name="connsiteX3" fmla="*/ 625641 w 902754"/>
                <a:gd name="connsiteY3" fmla="*/ 293891 h 310660"/>
                <a:gd name="connsiteX4" fmla="*/ 319578 w 902754"/>
                <a:gd name="connsiteY4" fmla="*/ 279808 h 310660"/>
                <a:gd name="connsiteX5" fmla="*/ 6714 w 902754"/>
                <a:gd name="connsiteY5" fmla="*/ 134525 h 310660"/>
                <a:gd name="connsiteX0" fmla="*/ 6714 w 902754"/>
                <a:gd name="connsiteY0" fmla="*/ 134525 h 310660"/>
                <a:gd name="connsiteX1" fmla="*/ 462762 w 902754"/>
                <a:gd name="connsiteY1" fmla="*/ 1068 h 310660"/>
                <a:gd name="connsiteX2" fmla="*/ 902754 w 902754"/>
                <a:gd name="connsiteY2" fmla="*/ 166538 h 310660"/>
                <a:gd name="connsiteX3" fmla="*/ 625641 w 902754"/>
                <a:gd name="connsiteY3" fmla="*/ 293891 h 310660"/>
                <a:gd name="connsiteX4" fmla="*/ 319578 w 902754"/>
                <a:gd name="connsiteY4" fmla="*/ 279808 h 310660"/>
                <a:gd name="connsiteX5" fmla="*/ 6714 w 902754"/>
                <a:gd name="connsiteY5" fmla="*/ 134525 h 31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2754" h="310660">
                  <a:moveTo>
                    <a:pt x="6714" y="134525"/>
                  </a:moveTo>
                  <a:cubicBezTo>
                    <a:pt x="45431" y="6025"/>
                    <a:pt x="313422" y="-4267"/>
                    <a:pt x="462762" y="1068"/>
                  </a:cubicBezTo>
                  <a:cubicBezTo>
                    <a:pt x="612102" y="6403"/>
                    <a:pt x="902754" y="63569"/>
                    <a:pt x="902754" y="166538"/>
                  </a:cubicBezTo>
                  <a:cubicBezTo>
                    <a:pt x="902754" y="269507"/>
                    <a:pt x="759006" y="345904"/>
                    <a:pt x="625641" y="293891"/>
                  </a:cubicBezTo>
                  <a:cubicBezTo>
                    <a:pt x="492276" y="241878"/>
                    <a:pt x="539233" y="225056"/>
                    <a:pt x="319578" y="279808"/>
                  </a:cubicBezTo>
                  <a:cubicBezTo>
                    <a:pt x="99923" y="334560"/>
                    <a:pt x="-32003" y="263025"/>
                    <a:pt x="6714" y="134525"/>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a:extLst>
                <a:ext uri="{FF2B5EF4-FFF2-40B4-BE49-F238E27FC236}">
                  <a16:creationId xmlns:a16="http://schemas.microsoft.com/office/drawing/2014/main" id="{D2A7C073-AAEC-38CF-1F2D-66AF95ED8B9D}"/>
                </a:ext>
              </a:extLst>
            </p:cNvPr>
            <p:cNvSpPr txBox="1"/>
            <p:nvPr/>
          </p:nvSpPr>
          <p:spPr>
            <a:xfrm>
              <a:off x="732048" y="3501219"/>
              <a:ext cx="917212" cy="159444"/>
            </a:xfrm>
            <a:prstGeom prst="rect">
              <a:avLst/>
            </a:prstGeom>
            <a:noFill/>
          </p:spPr>
          <p:txBody>
            <a:bodyPr wrap="square" lIns="0" tIns="0" rIns="0" bIns="0" rtlCol="0" anchor="ctr">
              <a:spAutoFit/>
            </a:bodyPr>
            <a:lstStyle/>
            <a:p>
              <a:pPr algn="ctr"/>
              <a:r>
                <a:rPr kumimoji="1" lang="ja-JP" altLang="en-US" sz="1100" b="1" dirty="0">
                  <a:solidFill>
                    <a:srgbClr val="FFFF00"/>
                  </a:solidFill>
                  <a:latin typeface="Meiryo UI" panose="020B0604030504040204" pitchFamily="50" charset="-128"/>
                  <a:ea typeface="Meiryo UI" panose="020B0604030504040204" pitchFamily="50" charset="-128"/>
                </a:rPr>
                <a:t>濁りの塊</a:t>
              </a:r>
            </a:p>
          </p:txBody>
        </p:sp>
        <p:sp>
          <p:nvSpPr>
            <p:cNvPr id="77" name="楕円 76">
              <a:extLst>
                <a:ext uri="{FF2B5EF4-FFF2-40B4-BE49-F238E27FC236}">
                  <a16:creationId xmlns:a16="http://schemas.microsoft.com/office/drawing/2014/main" id="{A02B9C59-428A-79B6-9BF3-45ABFAA3A12F}"/>
                </a:ext>
              </a:extLst>
            </p:cNvPr>
            <p:cNvSpPr/>
            <p:nvPr/>
          </p:nvSpPr>
          <p:spPr>
            <a:xfrm rot="20837018">
              <a:off x="703320" y="3983800"/>
              <a:ext cx="1636284" cy="274842"/>
            </a:xfrm>
            <a:custGeom>
              <a:avLst/>
              <a:gdLst>
                <a:gd name="connsiteX0" fmla="*/ 0 w 1104900"/>
                <a:gd name="connsiteY0" fmla="*/ 238125 h 476250"/>
                <a:gd name="connsiteX1" fmla="*/ 552450 w 1104900"/>
                <a:gd name="connsiteY1" fmla="*/ 0 h 476250"/>
                <a:gd name="connsiteX2" fmla="*/ 1104900 w 1104900"/>
                <a:gd name="connsiteY2" fmla="*/ 238125 h 476250"/>
                <a:gd name="connsiteX3" fmla="*/ 552450 w 1104900"/>
                <a:gd name="connsiteY3" fmla="*/ 476250 h 476250"/>
                <a:gd name="connsiteX4" fmla="*/ 0 w 1104900"/>
                <a:gd name="connsiteY4" fmla="*/ 238125 h 476250"/>
                <a:gd name="connsiteX0" fmla="*/ 191 w 1105091"/>
                <a:gd name="connsiteY0" fmla="*/ 238125 h 319297"/>
                <a:gd name="connsiteX1" fmla="*/ 552641 w 1105091"/>
                <a:gd name="connsiteY1" fmla="*/ 0 h 319297"/>
                <a:gd name="connsiteX2" fmla="*/ 1105091 w 1105091"/>
                <a:gd name="connsiteY2" fmla="*/ 238125 h 319297"/>
                <a:gd name="connsiteX3" fmla="*/ 601769 w 1105091"/>
                <a:gd name="connsiteY3" fmla="*/ 301811 h 319297"/>
                <a:gd name="connsiteX4" fmla="*/ 191 w 1105091"/>
                <a:gd name="connsiteY4" fmla="*/ 238125 h 319297"/>
                <a:gd name="connsiteX0" fmla="*/ 142 w 1276623"/>
                <a:gd name="connsiteY0" fmla="*/ 238267 h 306917"/>
                <a:gd name="connsiteX1" fmla="*/ 552592 w 1276623"/>
                <a:gd name="connsiteY1" fmla="*/ 142 h 306917"/>
                <a:gd name="connsiteX2" fmla="*/ 1276623 w 1276623"/>
                <a:gd name="connsiteY2" fmla="*/ 213518 h 306917"/>
                <a:gd name="connsiteX3" fmla="*/ 601720 w 1276623"/>
                <a:gd name="connsiteY3" fmla="*/ 301953 h 306917"/>
                <a:gd name="connsiteX4" fmla="*/ 142 w 1276623"/>
                <a:gd name="connsiteY4" fmla="*/ 238267 h 306917"/>
                <a:gd name="connsiteX0" fmla="*/ 5 w 1276486"/>
                <a:gd name="connsiteY0" fmla="*/ 147653 h 216303"/>
                <a:gd name="connsiteX1" fmla="*/ 592704 w 1276486"/>
                <a:gd name="connsiteY1" fmla="*/ 1608 h 216303"/>
                <a:gd name="connsiteX2" fmla="*/ 1276486 w 1276486"/>
                <a:gd name="connsiteY2" fmla="*/ 122904 h 216303"/>
                <a:gd name="connsiteX3" fmla="*/ 601583 w 1276486"/>
                <a:gd name="connsiteY3" fmla="*/ 211339 h 216303"/>
                <a:gd name="connsiteX4" fmla="*/ 5 w 1276486"/>
                <a:gd name="connsiteY4" fmla="*/ 147653 h 216303"/>
                <a:gd name="connsiteX0" fmla="*/ 5 w 1245239"/>
                <a:gd name="connsiteY0" fmla="*/ 149956 h 216282"/>
                <a:gd name="connsiteX1" fmla="*/ 561457 w 1245239"/>
                <a:gd name="connsiteY1" fmla="*/ 1742 h 216282"/>
                <a:gd name="connsiteX2" fmla="*/ 1245239 w 1245239"/>
                <a:gd name="connsiteY2" fmla="*/ 123038 h 216282"/>
                <a:gd name="connsiteX3" fmla="*/ 570336 w 1245239"/>
                <a:gd name="connsiteY3" fmla="*/ 211473 h 216282"/>
                <a:gd name="connsiteX4" fmla="*/ 5 w 1245239"/>
                <a:gd name="connsiteY4" fmla="*/ 149956 h 216282"/>
                <a:gd name="connsiteX0" fmla="*/ 920 w 1246154"/>
                <a:gd name="connsiteY0" fmla="*/ 149956 h 219330"/>
                <a:gd name="connsiteX1" fmla="*/ 562372 w 1246154"/>
                <a:gd name="connsiteY1" fmla="*/ 1742 h 219330"/>
                <a:gd name="connsiteX2" fmla="*/ 1246154 w 1246154"/>
                <a:gd name="connsiteY2" fmla="*/ 123038 h 219330"/>
                <a:gd name="connsiteX3" fmla="*/ 571251 w 1246154"/>
                <a:gd name="connsiteY3" fmla="*/ 211473 h 219330"/>
                <a:gd name="connsiteX4" fmla="*/ 920 w 1246154"/>
                <a:gd name="connsiteY4" fmla="*/ 149956 h 219330"/>
                <a:gd name="connsiteX0" fmla="*/ 1 w 1245235"/>
                <a:gd name="connsiteY0" fmla="*/ 149956 h 209159"/>
                <a:gd name="connsiteX1" fmla="*/ 561453 w 1245235"/>
                <a:gd name="connsiteY1" fmla="*/ 1742 h 209159"/>
                <a:gd name="connsiteX2" fmla="*/ 1245235 w 1245235"/>
                <a:gd name="connsiteY2" fmla="*/ 123038 h 209159"/>
                <a:gd name="connsiteX3" fmla="*/ 560815 w 1245235"/>
                <a:gd name="connsiteY3" fmla="*/ 199561 h 209159"/>
                <a:gd name="connsiteX4" fmla="*/ 1 w 1245235"/>
                <a:gd name="connsiteY4" fmla="*/ 149956 h 209159"/>
                <a:gd name="connsiteX0" fmla="*/ 1 w 1238636"/>
                <a:gd name="connsiteY0" fmla="*/ 187932 h 211239"/>
                <a:gd name="connsiteX1" fmla="*/ 554854 w 1238636"/>
                <a:gd name="connsiteY1" fmla="*/ 4053 h 211239"/>
                <a:gd name="connsiteX2" fmla="*/ 1238636 w 1238636"/>
                <a:gd name="connsiteY2" fmla="*/ 125349 h 211239"/>
                <a:gd name="connsiteX3" fmla="*/ 554216 w 1238636"/>
                <a:gd name="connsiteY3" fmla="*/ 201872 h 211239"/>
                <a:gd name="connsiteX4" fmla="*/ 1 w 1238636"/>
                <a:gd name="connsiteY4" fmla="*/ 187932 h 211239"/>
                <a:gd name="connsiteX0" fmla="*/ 12949 w 1251584"/>
                <a:gd name="connsiteY0" fmla="*/ 187932 h 221519"/>
                <a:gd name="connsiteX1" fmla="*/ 567802 w 1251584"/>
                <a:gd name="connsiteY1" fmla="*/ 4053 h 221519"/>
                <a:gd name="connsiteX2" fmla="*/ 1251584 w 1251584"/>
                <a:gd name="connsiteY2" fmla="*/ 125349 h 221519"/>
                <a:gd name="connsiteX3" fmla="*/ 567164 w 1251584"/>
                <a:gd name="connsiteY3" fmla="*/ 201872 h 221519"/>
                <a:gd name="connsiteX4" fmla="*/ 12949 w 1251584"/>
                <a:gd name="connsiteY4" fmla="*/ 187932 h 221519"/>
                <a:gd name="connsiteX0" fmla="*/ 12949 w 1253065"/>
                <a:gd name="connsiteY0" fmla="*/ 205831 h 239418"/>
                <a:gd name="connsiteX1" fmla="*/ 567802 w 1253065"/>
                <a:gd name="connsiteY1" fmla="*/ 21952 h 239418"/>
                <a:gd name="connsiteX2" fmla="*/ 744749 w 1253065"/>
                <a:gd name="connsiteY2" fmla="*/ 16837 h 239418"/>
                <a:gd name="connsiteX3" fmla="*/ 1251584 w 1253065"/>
                <a:gd name="connsiteY3" fmla="*/ 143248 h 239418"/>
                <a:gd name="connsiteX4" fmla="*/ 567164 w 1253065"/>
                <a:gd name="connsiteY4" fmla="*/ 219771 h 239418"/>
                <a:gd name="connsiteX5" fmla="*/ 12949 w 1253065"/>
                <a:gd name="connsiteY5" fmla="*/ 205831 h 239418"/>
                <a:gd name="connsiteX0" fmla="*/ 11248 w 1251437"/>
                <a:gd name="connsiteY0" fmla="*/ 192552 h 226139"/>
                <a:gd name="connsiteX1" fmla="*/ 566101 w 1251437"/>
                <a:gd name="connsiteY1" fmla="*/ 8673 h 226139"/>
                <a:gd name="connsiteX2" fmla="*/ 764107 w 1251437"/>
                <a:gd name="connsiteY2" fmla="*/ 40045 h 226139"/>
                <a:gd name="connsiteX3" fmla="*/ 1249883 w 1251437"/>
                <a:gd name="connsiteY3" fmla="*/ 129969 h 226139"/>
                <a:gd name="connsiteX4" fmla="*/ 565463 w 1251437"/>
                <a:gd name="connsiteY4" fmla="*/ 206492 h 226139"/>
                <a:gd name="connsiteX5" fmla="*/ 11248 w 1251437"/>
                <a:gd name="connsiteY5" fmla="*/ 192552 h 226139"/>
                <a:gd name="connsiteX0" fmla="*/ 1 w 1240190"/>
                <a:gd name="connsiteY0" fmla="*/ 192998 h 216336"/>
                <a:gd name="connsiteX1" fmla="*/ 552530 w 1240190"/>
                <a:gd name="connsiteY1" fmla="*/ 8595 h 216336"/>
                <a:gd name="connsiteX2" fmla="*/ 752860 w 1240190"/>
                <a:gd name="connsiteY2" fmla="*/ 40491 h 216336"/>
                <a:gd name="connsiteX3" fmla="*/ 1238636 w 1240190"/>
                <a:gd name="connsiteY3" fmla="*/ 130415 h 216336"/>
                <a:gd name="connsiteX4" fmla="*/ 554216 w 1240190"/>
                <a:gd name="connsiteY4" fmla="*/ 206938 h 216336"/>
                <a:gd name="connsiteX5" fmla="*/ 1 w 1240190"/>
                <a:gd name="connsiteY5" fmla="*/ 192998 h 216336"/>
                <a:gd name="connsiteX0" fmla="*/ 1 w 1240190"/>
                <a:gd name="connsiteY0" fmla="*/ 187360 h 210698"/>
                <a:gd name="connsiteX1" fmla="*/ 552530 w 1240190"/>
                <a:gd name="connsiteY1" fmla="*/ 2957 h 210698"/>
                <a:gd name="connsiteX2" fmla="*/ 752860 w 1240190"/>
                <a:gd name="connsiteY2" fmla="*/ 34853 h 210698"/>
                <a:gd name="connsiteX3" fmla="*/ 1238636 w 1240190"/>
                <a:gd name="connsiteY3" fmla="*/ 124777 h 210698"/>
                <a:gd name="connsiteX4" fmla="*/ 554216 w 1240190"/>
                <a:gd name="connsiteY4" fmla="*/ 201300 h 210698"/>
                <a:gd name="connsiteX5" fmla="*/ 1 w 1240190"/>
                <a:gd name="connsiteY5" fmla="*/ 187360 h 210698"/>
                <a:gd name="connsiteX0" fmla="*/ 1 w 1240190"/>
                <a:gd name="connsiteY0" fmla="*/ 188392 h 233793"/>
                <a:gd name="connsiteX1" fmla="*/ 552530 w 1240190"/>
                <a:gd name="connsiteY1" fmla="*/ 3989 h 233793"/>
                <a:gd name="connsiteX2" fmla="*/ 752860 w 1240190"/>
                <a:gd name="connsiteY2" fmla="*/ 35885 h 233793"/>
                <a:gd name="connsiteX3" fmla="*/ 1238636 w 1240190"/>
                <a:gd name="connsiteY3" fmla="*/ 125809 h 233793"/>
                <a:gd name="connsiteX4" fmla="*/ 554216 w 1240190"/>
                <a:gd name="connsiteY4" fmla="*/ 202332 h 233793"/>
                <a:gd name="connsiteX5" fmla="*/ 1 w 1240190"/>
                <a:gd name="connsiteY5" fmla="*/ 188392 h 233793"/>
                <a:gd name="connsiteX0" fmla="*/ 21064 w 1261253"/>
                <a:gd name="connsiteY0" fmla="*/ 186307 h 231708"/>
                <a:gd name="connsiteX1" fmla="*/ 159822 w 1261253"/>
                <a:gd name="connsiteY1" fmla="*/ 83187 h 231708"/>
                <a:gd name="connsiteX2" fmla="*/ 573593 w 1261253"/>
                <a:gd name="connsiteY2" fmla="*/ 1904 h 231708"/>
                <a:gd name="connsiteX3" fmla="*/ 773923 w 1261253"/>
                <a:gd name="connsiteY3" fmla="*/ 33800 h 231708"/>
                <a:gd name="connsiteX4" fmla="*/ 1259699 w 1261253"/>
                <a:gd name="connsiteY4" fmla="*/ 123724 h 231708"/>
                <a:gd name="connsiteX5" fmla="*/ 575279 w 1261253"/>
                <a:gd name="connsiteY5" fmla="*/ 200247 h 231708"/>
                <a:gd name="connsiteX6" fmla="*/ 21064 w 1261253"/>
                <a:gd name="connsiteY6" fmla="*/ 186307 h 231708"/>
                <a:gd name="connsiteX0" fmla="*/ 27400 w 1267589"/>
                <a:gd name="connsiteY0" fmla="*/ 185430 h 205417"/>
                <a:gd name="connsiteX1" fmla="*/ 135734 w 1267589"/>
                <a:gd name="connsiteY1" fmla="*/ 65680 h 205417"/>
                <a:gd name="connsiteX2" fmla="*/ 579929 w 1267589"/>
                <a:gd name="connsiteY2" fmla="*/ 1027 h 205417"/>
                <a:gd name="connsiteX3" fmla="*/ 780259 w 1267589"/>
                <a:gd name="connsiteY3" fmla="*/ 32923 h 205417"/>
                <a:gd name="connsiteX4" fmla="*/ 1266035 w 1267589"/>
                <a:gd name="connsiteY4" fmla="*/ 122847 h 205417"/>
                <a:gd name="connsiteX5" fmla="*/ 581615 w 1267589"/>
                <a:gd name="connsiteY5" fmla="*/ 199370 h 205417"/>
                <a:gd name="connsiteX6" fmla="*/ 27400 w 1267589"/>
                <a:gd name="connsiteY6" fmla="*/ 185430 h 205417"/>
                <a:gd name="connsiteX0" fmla="*/ 27400 w 1267589"/>
                <a:gd name="connsiteY0" fmla="*/ 185430 h 205417"/>
                <a:gd name="connsiteX1" fmla="*/ 135734 w 1267589"/>
                <a:gd name="connsiteY1" fmla="*/ 65680 h 205417"/>
                <a:gd name="connsiteX2" fmla="*/ 579929 w 1267589"/>
                <a:gd name="connsiteY2" fmla="*/ 1027 h 205417"/>
                <a:gd name="connsiteX3" fmla="*/ 780259 w 1267589"/>
                <a:gd name="connsiteY3" fmla="*/ 32923 h 205417"/>
                <a:gd name="connsiteX4" fmla="*/ 1266035 w 1267589"/>
                <a:gd name="connsiteY4" fmla="*/ 122847 h 205417"/>
                <a:gd name="connsiteX5" fmla="*/ 581615 w 1267589"/>
                <a:gd name="connsiteY5" fmla="*/ 199370 h 205417"/>
                <a:gd name="connsiteX6" fmla="*/ 27400 w 1267589"/>
                <a:gd name="connsiteY6" fmla="*/ 185430 h 205417"/>
                <a:gd name="connsiteX0" fmla="*/ 31187 w 1271376"/>
                <a:gd name="connsiteY0" fmla="*/ 185430 h 205417"/>
                <a:gd name="connsiteX1" fmla="*/ 139521 w 1271376"/>
                <a:gd name="connsiteY1" fmla="*/ 65680 h 205417"/>
                <a:gd name="connsiteX2" fmla="*/ 583716 w 1271376"/>
                <a:gd name="connsiteY2" fmla="*/ 1027 h 205417"/>
                <a:gd name="connsiteX3" fmla="*/ 784046 w 1271376"/>
                <a:gd name="connsiteY3" fmla="*/ 32923 h 205417"/>
                <a:gd name="connsiteX4" fmla="*/ 1269822 w 1271376"/>
                <a:gd name="connsiteY4" fmla="*/ 122847 h 205417"/>
                <a:gd name="connsiteX5" fmla="*/ 585402 w 1271376"/>
                <a:gd name="connsiteY5" fmla="*/ 199370 h 205417"/>
                <a:gd name="connsiteX6" fmla="*/ 31187 w 1271376"/>
                <a:gd name="connsiteY6" fmla="*/ 185430 h 205417"/>
                <a:gd name="connsiteX0" fmla="*/ 47210 w 1230674"/>
                <a:gd name="connsiteY0" fmla="*/ 215319 h 224613"/>
                <a:gd name="connsiteX1" fmla="*/ 98819 w 1230674"/>
                <a:gd name="connsiteY1" fmla="*/ 65680 h 224613"/>
                <a:gd name="connsiteX2" fmla="*/ 543014 w 1230674"/>
                <a:gd name="connsiteY2" fmla="*/ 1027 h 224613"/>
                <a:gd name="connsiteX3" fmla="*/ 743344 w 1230674"/>
                <a:gd name="connsiteY3" fmla="*/ 32923 h 224613"/>
                <a:gd name="connsiteX4" fmla="*/ 1229120 w 1230674"/>
                <a:gd name="connsiteY4" fmla="*/ 122847 h 224613"/>
                <a:gd name="connsiteX5" fmla="*/ 544700 w 1230674"/>
                <a:gd name="connsiteY5" fmla="*/ 199370 h 224613"/>
                <a:gd name="connsiteX6" fmla="*/ 47210 w 1230674"/>
                <a:gd name="connsiteY6" fmla="*/ 215319 h 224613"/>
                <a:gd name="connsiteX0" fmla="*/ 41103 w 1224567"/>
                <a:gd name="connsiteY0" fmla="*/ 215319 h 223300"/>
                <a:gd name="connsiteX1" fmla="*/ 92712 w 1224567"/>
                <a:gd name="connsiteY1" fmla="*/ 65680 h 223300"/>
                <a:gd name="connsiteX2" fmla="*/ 536907 w 1224567"/>
                <a:gd name="connsiteY2" fmla="*/ 1027 h 223300"/>
                <a:gd name="connsiteX3" fmla="*/ 737237 w 1224567"/>
                <a:gd name="connsiteY3" fmla="*/ 32923 h 223300"/>
                <a:gd name="connsiteX4" fmla="*/ 1223013 w 1224567"/>
                <a:gd name="connsiteY4" fmla="*/ 122847 h 223300"/>
                <a:gd name="connsiteX5" fmla="*/ 451826 w 1224567"/>
                <a:gd name="connsiteY5" fmla="*/ 194438 h 223300"/>
                <a:gd name="connsiteX6" fmla="*/ 41103 w 1224567"/>
                <a:gd name="connsiteY6" fmla="*/ 215319 h 223300"/>
                <a:gd name="connsiteX0" fmla="*/ 41103 w 1224567"/>
                <a:gd name="connsiteY0" fmla="*/ 215319 h 218868"/>
                <a:gd name="connsiteX1" fmla="*/ 92712 w 1224567"/>
                <a:gd name="connsiteY1" fmla="*/ 65680 h 218868"/>
                <a:gd name="connsiteX2" fmla="*/ 536907 w 1224567"/>
                <a:gd name="connsiteY2" fmla="*/ 1027 h 218868"/>
                <a:gd name="connsiteX3" fmla="*/ 737237 w 1224567"/>
                <a:gd name="connsiteY3" fmla="*/ 32923 h 218868"/>
                <a:gd name="connsiteX4" fmla="*/ 1223013 w 1224567"/>
                <a:gd name="connsiteY4" fmla="*/ 122847 h 218868"/>
                <a:gd name="connsiteX5" fmla="*/ 451826 w 1224567"/>
                <a:gd name="connsiteY5" fmla="*/ 194438 h 218868"/>
                <a:gd name="connsiteX6" fmla="*/ 41103 w 1224567"/>
                <a:gd name="connsiteY6" fmla="*/ 215319 h 218868"/>
                <a:gd name="connsiteX0" fmla="*/ 41103 w 1223689"/>
                <a:gd name="connsiteY0" fmla="*/ 215319 h 218868"/>
                <a:gd name="connsiteX1" fmla="*/ 92712 w 1223689"/>
                <a:gd name="connsiteY1" fmla="*/ 65680 h 218868"/>
                <a:gd name="connsiteX2" fmla="*/ 536907 w 1223689"/>
                <a:gd name="connsiteY2" fmla="*/ 1027 h 218868"/>
                <a:gd name="connsiteX3" fmla="*/ 737237 w 1223689"/>
                <a:gd name="connsiteY3" fmla="*/ 32923 h 218868"/>
                <a:gd name="connsiteX4" fmla="*/ 1223013 w 1223689"/>
                <a:gd name="connsiteY4" fmla="*/ 122847 h 218868"/>
                <a:gd name="connsiteX5" fmla="*/ 834070 w 1223689"/>
                <a:gd name="connsiteY5" fmla="*/ 198799 h 218868"/>
                <a:gd name="connsiteX6" fmla="*/ 451826 w 1223689"/>
                <a:gd name="connsiteY6" fmla="*/ 194438 h 218868"/>
                <a:gd name="connsiteX7" fmla="*/ 41103 w 1223689"/>
                <a:gd name="connsiteY7" fmla="*/ 215319 h 218868"/>
                <a:gd name="connsiteX0" fmla="*/ 41103 w 1223647"/>
                <a:gd name="connsiteY0" fmla="*/ 215319 h 222069"/>
                <a:gd name="connsiteX1" fmla="*/ 92712 w 1223647"/>
                <a:gd name="connsiteY1" fmla="*/ 65680 h 222069"/>
                <a:gd name="connsiteX2" fmla="*/ 536907 w 1223647"/>
                <a:gd name="connsiteY2" fmla="*/ 1027 h 222069"/>
                <a:gd name="connsiteX3" fmla="*/ 737237 w 1223647"/>
                <a:gd name="connsiteY3" fmla="*/ 32923 h 222069"/>
                <a:gd name="connsiteX4" fmla="*/ 1223013 w 1223647"/>
                <a:gd name="connsiteY4" fmla="*/ 122847 h 222069"/>
                <a:gd name="connsiteX5" fmla="*/ 814511 w 1223647"/>
                <a:gd name="connsiteY5" fmla="*/ 177297 h 222069"/>
                <a:gd name="connsiteX6" fmla="*/ 451826 w 1223647"/>
                <a:gd name="connsiteY6" fmla="*/ 194438 h 222069"/>
                <a:gd name="connsiteX7" fmla="*/ 41103 w 1223647"/>
                <a:gd name="connsiteY7" fmla="*/ 215319 h 222069"/>
                <a:gd name="connsiteX0" fmla="*/ 41103 w 1224254"/>
                <a:gd name="connsiteY0" fmla="*/ 215319 h 222069"/>
                <a:gd name="connsiteX1" fmla="*/ 92712 w 1224254"/>
                <a:gd name="connsiteY1" fmla="*/ 65680 h 222069"/>
                <a:gd name="connsiteX2" fmla="*/ 536907 w 1224254"/>
                <a:gd name="connsiteY2" fmla="*/ 1027 h 222069"/>
                <a:gd name="connsiteX3" fmla="*/ 737237 w 1224254"/>
                <a:gd name="connsiteY3" fmla="*/ 32923 h 222069"/>
                <a:gd name="connsiteX4" fmla="*/ 1223013 w 1224254"/>
                <a:gd name="connsiteY4" fmla="*/ 122847 h 222069"/>
                <a:gd name="connsiteX5" fmla="*/ 814511 w 1224254"/>
                <a:gd name="connsiteY5" fmla="*/ 177297 h 222069"/>
                <a:gd name="connsiteX6" fmla="*/ 451826 w 1224254"/>
                <a:gd name="connsiteY6" fmla="*/ 194438 h 222069"/>
                <a:gd name="connsiteX7" fmla="*/ 41103 w 1224254"/>
                <a:gd name="connsiteY7" fmla="*/ 215319 h 222069"/>
                <a:gd name="connsiteX0" fmla="*/ 41103 w 1223647"/>
                <a:gd name="connsiteY0" fmla="*/ 215319 h 222069"/>
                <a:gd name="connsiteX1" fmla="*/ 92712 w 1223647"/>
                <a:gd name="connsiteY1" fmla="*/ 65680 h 222069"/>
                <a:gd name="connsiteX2" fmla="*/ 536907 w 1223647"/>
                <a:gd name="connsiteY2" fmla="*/ 1027 h 222069"/>
                <a:gd name="connsiteX3" fmla="*/ 737237 w 1223647"/>
                <a:gd name="connsiteY3" fmla="*/ 32923 h 222069"/>
                <a:gd name="connsiteX4" fmla="*/ 1223013 w 1223647"/>
                <a:gd name="connsiteY4" fmla="*/ 122847 h 222069"/>
                <a:gd name="connsiteX5" fmla="*/ 814511 w 1223647"/>
                <a:gd name="connsiteY5" fmla="*/ 177297 h 222069"/>
                <a:gd name="connsiteX6" fmla="*/ 451826 w 1223647"/>
                <a:gd name="connsiteY6" fmla="*/ 194438 h 222069"/>
                <a:gd name="connsiteX7" fmla="*/ 41103 w 1223647"/>
                <a:gd name="connsiteY7" fmla="*/ 215319 h 222069"/>
                <a:gd name="connsiteX0" fmla="*/ 41103 w 1223731"/>
                <a:gd name="connsiteY0" fmla="*/ 215319 h 222069"/>
                <a:gd name="connsiteX1" fmla="*/ 92712 w 1223731"/>
                <a:gd name="connsiteY1" fmla="*/ 65680 h 222069"/>
                <a:gd name="connsiteX2" fmla="*/ 536907 w 1223731"/>
                <a:gd name="connsiteY2" fmla="*/ 1027 h 222069"/>
                <a:gd name="connsiteX3" fmla="*/ 737237 w 1223731"/>
                <a:gd name="connsiteY3" fmla="*/ 32923 h 222069"/>
                <a:gd name="connsiteX4" fmla="*/ 1223013 w 1223731"/>
                <a:gd name="connsiteY4" fmla="*/ 122847 h 222069"/>
                <a:gd name="connsiteX5" fmla="*/ 814511 w 1223731"/>
                <a:gd name="connsiteY5" fmla="*/ 177297 h 222069"/>
                <a:gd name="connsiteX6" fmla="*/ 451826 w 1223731"/>
                <a:gd name="connsiteY6" fmla="*/ 194438 h 222069"/>
                <a:gd name="connsiteX7" fmla="*/ 41103 w 1223731"/>
                <a:gd name="connsiteY7" fmla="*/ 215319 h 222069"/>
                <a:gd name="connsiteX0" fmla="*/ 41103 w 1223731"/>
                <a:gd name="connsiteY0" fmla="*/ 215319 h 224288"/>
                <a:gd name="connsiteX1" fmla="*/ 92712 w 1223731"/>
                <a:gd name="connsiteY1" fmla="*/ 65680 h 224288"/>
                <a:gd name="connsiteX2" fmla="*/ 536907 w 1223731"/>
                <a:gd name="connsiteY2" fmla="*/ 1027 h 224288"/>
                <a:gd name="connsiteX3" fmla="*/ 737237 w 1223731"/>
                <a:gd name="connsiteY3" fmla="*/ 32923 h 224288"/>
                <a:gd name="connsiteX4" fmla="*/ 1223013 w 1223731"/>
                <a:gd name="connsiteY4" fmla="*/ 122847 h 224288"/>
                <a:gd name="connsiteX5" fmla="*/ 814511 w 1223731"/>
                <a:gd name="connsiteY5" fmla="*/ 177297 h 224288"/>
                <a:gd name="connsiteX6" fmla="*/ 451826 w 1223731"/>
                <a:gd name="connsiteY6" fmla="*/ 194438 h 224288"/>
                <a:gd name="connsiteX7" fmla="*/ 41103 w 1223731"/>
                <a:gd name="connsiteY7" fmla="*/ 215319 h 224288"/>
                <a:gd name="connsiteX0" fmla="*/ 41103 w 1276767"/>
                <a:gd name="connsiteY0" fmla="*/ 215319 h 224288"/>
                <a:gd name="connsiteX1" fmla="*/ 92712 w 1276767"/>
                <a:gd name="connsiteY1" fmla="*/ 65680 h 224288"/>
                <a:gd name="connsiteX2" fmla="*/ 536907 w 1276767"/>
                <a:gd name="connsiteY2" fmla="*/ 1027 h 224288"/>
                <a:gd name="connsiteX3" fmla="*/ 737237 w 1276767"/>
                <a:gd name="connsiteY3" fmla="*/ 32923 h 224288"/>
                <a:gd name="connsiteX4" fmla="*/ 1276213 w 1276767"/>
                <a:gd name="connsiteY4" fmla="*/ 125088 h 224288"/>
                <a:gd name="connsiteX5" fmla="*/ 814511 w 1276767"/>
                <a:gd name="connsiteY5" fmla="*/ 177297 h 224288"/>
                <a:gd name="connsiteX6" fmla="*/ 451826 w 1276767"/>
                <a:gd name="connsiteY6" fmla="*/ 194438 h 224288"/>
                <a:gd name="connsiteX7" fmla="*/ 41103 w 1276767"/>
                <a:gd name="connsiteY7" fmla="*/ 215319 h 224288"/>
                <a:gd name="connsiteX0" fmla="*/ 41103 w 1276767"/>
                <a:gd name="connsiteY0" fmla="*/ 215319 h 224288"/>
                <a:gd name="connsiteX1" fmla="*/ 92712 w 1276767"/>
                <a:gd name="connsiteY1" fmla="*/ 65680 h 224288"/>
                <a:gd name="connsiteX2" fmla="*/ 536907 w 1276767"/>
                <a:gd name="connsiteY2" fmla="*/ 1027 h 224288"/>
                <a:gd name="connsiteX3" fmla="*/ 737237 w 1276767"/>
                <a:gd name="connsiteY3" fmla="*/ 32923 h 224288"/>
                <a:gd name="connsiteX4" fmla="*/ 1276213 w 1276767"/>
                <a:gd name="connsiteY4" fmla="*/ 125088 h 224288"/>
                <a:gd name="connsiteX5" fmla="*/ 814511 w 1276767"/>
                <a:gd name="connsiteY5" fmla="*/ 177297 h 224288"/>
                <a:gd name="connsiteX6" fmla="*/ 451826 w 1276767"/>
                <a:gd name="connsiteY6" fmla="*/ 194438 h 224288"/>
                <a:gd name="connsiteX7" fmla="*/ 41103 w 1276767"/>
                <a:gd name="connsiteY7" fmla="*/ 215319 h 224288"/>
                <a:gd name="connsiteX0" fmla="*/ 41103 w 1276767"/>
                <a:gd name="connsiteY0" fmla="*/ 214803 h 223772"/>
                <a:gd name="connsiteX1" fmla="*/ 92712 w 1276767"/>
                <a:gd name="connsiteY1" fmla="*/ 65164 h 223772"/>
                <a:gd name="connsiteX2" fmla="*/ 536907 w 1276767"/>
                <a:gd name="connsiteY2" fmla="*/ 511 h 223772"/>
                <a:gd name="connsiteX3" fmla="*/ 737237 w 1276767"/>
                <a:gd name="connsiteY3" fmla="*/ 32407 h 223772"/>
                <a:gd name="connsiteX4" fmla="*/ 1276213 w 1276767"/>
                <a:gd name="connsiteY4" fmla="*/ 124572 h 223772"/>
                <a:gd name="connsiteX5" fmla="*/ 814511 w 1276767"/>
                <a:gd name="connsiteY5" fmla="*/ 176781 h 223772"/>
                <a:gd name="connsiteX6" fmla="*/ 451826 w 1276767"/>
                <a:gd name="connsiteY6" fmla="*/ 193922 h 223772"/>
                <a:gd name="connsiteX7" fmla="*/ 41103 w 1276767"/>
                <a:gd name="connsiteY7" fmla="*/ 214803 h 223772"/>
                <a:gd name="connsiteX0" fmla="*/ 41103 w 1276767"/>
                <a:gd name="connsiteY0" fmla="*/ 201465 h 210434"/>
                <a:gd name="connsiteX1" fmla="*/ 92712 w 1276767"/>
                <a:gd name="connsiteY1" fmla="*/ 51826 h 210434"/>
                <a:gd name="connsiteX2" fmla="*/ 499670 w 1276767"/>
                <a:gd name="connsiteY2" fmla="*/ 740 h 210434"/>
                <a:gd name="connsiteX3" fmla="*/ 737237 w 1276767"/>
                <a:gd name="connsiteY3" fmla="*/ 19069 h 210434"/>
                <a:gd name="connsiteX4" fmla="*/ 1276213 w 1276767"/>
                <a:gd name="connsiteY4" fmla="*/ 111234 h 210434"/>
                <a:gd name="connsiteX5" fmla="*/ 814511 w 1276767"/>
                <a:gd name="connsiteY5" fmla="*/ 163443 h 210434"/>
                <a:gd name="connsiteX6" fmla="*/ 451826 w 1276767"/>
                <a:gd name="connsiteY6" fmla="*/ 180584 h 210434"/>
                <a:gd name="connsiteX7" fmla="*/ 41103 w 1276767"/>
                <a:gd name="connsiteY7" fmla="*/ 201465 h 210434"/>
                <a:gd name="connsiteX0" fmla="*/ 41103 w 1276912"/>
                <a:gd name="connsiteY0" fmla="*/ 201465 h 210434"/>
                <a:gd name="connsiteX1" fmla="*/ 92712 w 1276912"/>
                <a:gd name="connsiteY1" fmla="*/ 51826 h 210434"/>
                <a:gd name="connsiteX2" fmla="*/ 499670 w 1276912"/>
                <a:gd name="connsiteY2" fmla="*/ 740 h 210434"/>
                <a:gd name="connsiteX3" fmla="*/ 737237 w 1276912"/>
                <a:gd name="connsiteY3" fmla="*/ 19069 h 210434"/>
                <a:gd name="connsiteX4" fmla="*/ 1276213 w 1276912"/>
                <a:gd name="connsiteY4" fmla="*/ 111234 h 210434"/>
                <a:gd name="connsiteX5" fmla="*/ 814511 w 1276912"/>
                <a:gd name="connsiteY5" fmla="*/ 163443 h 210434"/>
                <a:gd name="connsiteX6" fmla="*/ 451826 w 1276912"/>
                <a:gd name="connsiteY6" fmla="*/ 180584 h 210434"/>
                <a:gd name="connsiteX7" fmla="*/ 41103 w 1276912"/>
                <a:gd name="connsiteY7" fmla="*/ 201465 h 210434"/>
                <a:gd name="connsiteX0" fmla="*/ 41103 w 1277317"/>
                <a:gd name="connsiteY0" fmla="*/ 201465 h 207911"/>
                <a:gd name="connsiteX1" fmla="*/ 92712 w 1277317"/>
                <a:gd name="connsiteY1" fmla="*/ 51826 h 207911"/>
                <a:gd name="connsiteX2" fmla="*/ 499670 w 1277317"/>
                <a:gd name="connsiteY2" fmla="*/ 740 h 207911"/>
                <a:gd name="connsiteX3" fmla="*/ 737237 w 1277317"/>
                <a:gd name="connsiteY3" fmla="*/ 19069 h 207911"/>
                <a:gd name="connsiteX4" fmla="*/ 1276213 w 1277317"/>
                <a:gd name="connsiteY4" fmla="*/ 111234 h 207911"/>
                <a:gd name="connsiteX5" fmla="*/ 918289 w 1277317"/>
                <a:gd name="connsiteY5" fmla="*/ 179538 h 207911"/>
                <a:gd name="connsiteX6" fmla="*/ 451826 w 1277317"/>
                <a:gd name="connsiteY6" fmla="*/ 180584 h 207911"/>
                <a:gd name="connsiteX7" fmla="*/ 41103 w 1277317"/>
                <a:gd name="connsiteY7" fmla="*/ 201465 h 207911"/>
                <a:gd name="connsiteX0" fmla="*/ 41103 w 1305851"/>
                <a:gd name="connsiteY0" fmla="*/ 201465 h 207911"/>
                <a:gd name="connsiteX1" fmla="*/ 92712 w 1305851"/>
                <a:gd name="connsiteY1" fmla="*/ 51826 h 207911"/>
                <a:gd name="connsiteX2" fmla="*/ 499670 w 1305851"/>
                <a:gd name="connsiteY2" fmla="*/ 740 h 207911"/>
                <a:gd name="connsiteX3" fmla="*/ 737237 w 1305851"/>
                <a:gd name="connsiteY3" fmla="*/ 19069 h 207911"/>
                <a:gd name="connsiteX4" fmla="*/ 1305136 w 1305851"/>
                <a:gd name="connsiteY4" fmla="*/ 112878 h 207911"/>
                <a:gd name="connsiteX5" fmla="*/ 918289 w 1305851"/>
                <a:gd name="connsiteY5" fmla="*/ 179538 h 207911"/>
                <a:gd name="connsiteX6" fmla="*/ 451826 w 1305851"/>
                <a:gd name="connsiteY6" fmla="*/ 180584 h 207911"/>
                <a:gd name="connsiteX7" fmla="*/ 41103 w 1305851"/>
                <a:gd name="connsiteY7" fmla="*/ 201465 h 207911"/>
                <a:gd name="connsiteX0" fmla="*/ 41103 w 1306015"/>
                <a:gd name="connsiteY0" fmla="*/ 201465 h 207911"/>
                <a:gd name="connsiteX1" fmla="*/ 92712 w 1306015"/>
                <a:gd name="connsiteY1" fmla="*/ 51826 h 207911"/>
                <a:gd name="connsiteX2" fmla="*/ 499670 w 1306015"/>
                <a:gd name="connsiteY2" fmla="*/ 740 h 207911"/>
                <a:gd name="connsiteX3" fmla="*/ 737237 w 1306015"/>
                <a:gd name="connsiteY3" fmla="*/ 19069 h 207911"/>
                <a:gd name="connsiteX4" fmla="*/ 1305136 w 1306015"/>
                <a:gd name="connsiteY4" fmla="*/ 112878 h 207911"/>
                <a:gd name="connsiteX5" fmla="*/ 918289 w 1306015"/>
                <a:gd name="connsiteY5" fmla="*/ 179538 h 207911"/>
                <a:gd name="connsiteX6" fmla="*/ 451826 w 1306015"/>
                <a:gd name="connsiteY6" fmla="*/ 180584 h 207911"/>
                <a:gd name="connsiteX7" fmla="*/ 41103 w 1306015"/>
                <a:gd name="connsiteY7" fmla="*/ 201465 h 207911"/>
                <a:gd name="connsiteX0" fmla="*/ 41103 w 1306015"/>
                <a:gd name="connsiteY0" fmla="*/ 202720 h 209166"/>
                <a:gd name="connsiteX1" fmla="*/ 92712 w 1306015"/>
                <a:gd name="connsiteY1" fmla="*/ 53081 h 209166"/>
                <a:gd name="connsiteX2" fmla="*/ 499670 w 1306015"/>
                <a:gd name="connsiteY2" fmla="*/ 1995 h 209166"/>
                <a:gd name="connsiteX3" fmla="*/ 737237 w 1306015"/>
                <a:gd name="connsiteY3" fmla="*/ 20324 h 209166"/>
                <a:gd name="connsiteX4" fmla="*/ 1305136 w 1306015"/>
                <a:gd name="connsiteY4" fmla="*/ 114133 h 209166"/>
                <a:gd name="connsiteX5" fmla="*/ 918289 w 1306015"/>
                <a:gd name="connsiteY5" fmla="*/ 180793 h 209166"/>
                <a:gd name="connsiteX6" fmla="*/ 451826 w 1306015"/>
                <a:gd name="connsiteY6" fmla="*/ 181839 h 209166"/>
                <a:gd name="connsiteX7" fmla="*/ 41103 w 1306015"/>
                <a:gd name="connsiteY7" fmla="*/ 202720 h 209166"/>
                <a:gd name="connsiteX0" fmla="*/ 41103 w 1323806"/>
                <a:gd name="connsiteY0" fmla="*/ 202720 h 222356"/>
                <a:gd name="connsiteX1" fmla="*/ 92712 w 1323806"/>
                <a:gd name="connsiteY1" fmla="*/ 53081 h 222356"/>
                <a:gd name="connsiteX2" fmla="*/ 499670 w 1323806"/>
                <a:gd name="connsiteY2" fmla="*/ 1995 h 222356"/>
                <a:gd name="connsiteX3" fmla="*/ 737237 w 1323806"/>
                <a:gd name="connsiteY3" fmla="*/ 20324 h 222356"/>
                <a:gd name="connsiteX4" fmla="*/ 1305136 w 1323806"/>
                <a:gd name="connsiteY4" fmla="*/ 114133 h 222356"/>
                <a:gd name="connsiteX5" fmla="*/ 918289 w 1323806"/>
                <a:gd name="connsiteY5" fmla="*/ 180793 h 222356"/>
                <a:gd name="connsiteX6" fmla="*/ 451826 w 1323806"/>
                <a:gd name="connsiteY6" fmla="*/ 181839 h 222356"/>
                <a:gd name="connsiteX7" fmla="*/ 41103 w 1323806"/>
                <a:gd name="connsiteY7" fmla="*/ 202720 h 222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3806" h="222356">
                  <a:moveTo>
                    <a:pt x="41103" y="202720"/>
                  </a:moveTo>
                  <a:cubicBezTo>
                    <a:pt x="-18749" y="181260"/>
                    <a:pt x="-22532" y="56620"/>
                    <a:pt x="92712" y="53081"/>
                  </a:cubicBezTo>
                  <a:cubicBezTo>
                    <a:pt x="235080" y="48340"/>
                    <a:pt x="392249" y="7455"/>
                    <a:pt x="499670" y="1995"/>
                  </a:cubicBezTo>
                  <a:cubicBezTo>
                    <a:pt x="607091" y="-3465"/>
                    <a:pt x="649800" y="23182"/>
                    <a:pt x="737237" y="20324"/>
                  </a:cubicBezTo>
                  <a:cubicBezTo>
                    <a:pt x="1139665" y="-26186"/>
                    <a:pt x="1211509" y="7973"/>
                    <a:pt x="1305136" y="114133"/>
                  </a:cubicBezTo>
                  <a:cubicBezTo>
                    <a:pt x="1399964" y="247416"/>
                    <a:pt x="1112442" y="242256"/>
                    <a:pt x="918289" y="180793"/>
                  </a:cubicBezTo>
                  <a:cubicBezTo>
                    <a:pt x="724136" y="119330"/>
                    <a:pt x="598024" y="178185"/>
                    <a:pt x="451826" y="181839"/>
                  </a:cubicBezTo>
                  <a:cubicBezTo>
                    <a:pt x="305628" y="185494"/>
                    <a:pt x="100955" y="224180"/>
                    <a:pt x="41103" y="202720"/>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テキスト ボックス 77">
              <a:extLst>
                <a:ext uri="{FF2B5EF4-FFF2-40B4-BE49-F238E27FC236}">
                  <a16:creationId xmlns:a16="http://schemas.microsoft.com/office/drawing/2014/main" id="{A20B7E73-81E9-6EB5-6912-D42E55464886}"/>
                </a:ext>
              </a:extLst>
            </p:cNvPr>
            <p:cNvSpPr txBox="1"/>
            <p:nvPr/>
          </p:nvSpPr>
          <p:spPr>
            <a:xfrm>
              <a:off x="732048" y="4602027"/>
              <a:ext cx="917212" cy="159444"/>
            </a:xfrm>
            <a:prstGeom prst="rect">
              <a:avLst/>
            </a:prstGeom>
            <a:noFill/>
          </p:spPr>
          <p:txBody>
            <a:bodyPr wrap="square" lIns="0" tIns="0" rIns="0" bIns="0" rtlCol="0" anchor="ctr">
              <a:spAutoFit/>
            </a:bodyPr>
            <a:lstStyle/>
            <a:p>
              <a:pPr algn="ctr"/>
              <a:r>
                <a:rPr kumimoji="1" lang="ja-JP" altLang="en-US" sz="1100" b="1" dirty="0">
                  <a:solidFill>
                    <a:srgbClr val="FFFF00"/>
                  </a:solidFill>
                  <a:latin typeface="Meiryo UI" panose="020B0604030504040204" pitchFamily="50" charset="-128"/>
                  <a:ea typeface="Meiryo UI" panose="020B0604030504040204" pitchFamily="50" charset="-128"/>
                </a:rPr>
                <a:t>濁りの塊</a:t>
              </a:r>
            </a:p>
          </p:txBody>
        </p:sp>
        <p:sp>
          <p:nvSpPr>
            <p:cNvPr id="79" name="楕円 78">
              <a:extLst>
                <a:ext uri="{FF2B5EF4-FFF2-40B4-BE49-F238E27FC236}">
                  <a16:creationId xmlns:a16="http://schemas.microsoft.com/office/drawing/2014/main" id="{54DF1A5D-8F2E-52E4-2F80-B4390E9CBB9D}"/>
                </a:ext>
              </a:extLst>
            </p:cNvPr>
            <p:cNvSpPr/>
            <p:nvPr/>
          </p:nvSpPr>
          <p:spPr>
            <a:xfrm>
              <a:off x="1178453" y="1596284"/>
              <a:ext cx="1026242" cy="5023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楕円 79">
              <a:extLst>
                <a:ext uri="{FF2B5EF4-FFF2-40B4-BE49-F238E27FC236}">
                  <a16:creationId xmlns:a16="http://schemas.microsoft.com/office/drawing/2014/main" id="{57160422-13ED-B141-07A2-0B6FA1A3B8AA}"/>
                </a:ext>
              </a:extLst>
            </p:cNvPr>
            <p:cNvSpPr/>
            <p:nvPr/>
          </p:nvSpPr>
          <p:spPr>
            <a:xfrm>
              <a:off x="4788677" y="8048068"/>
              <a:ext cx="759378" cy="3061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フリーフォーム: 図形 86">
              <a:extLst>
                <a:ext uri="{FF2B5EF4-FFF2-40B4-BE49-F238E27FC236}">
                  <a16:creationId xmlns:a16="http://schemas.microsoft.com/office/drawing/2014/main" id="{BD53463F-F66B-16AB-279E-92123ECA8644}"/>
                </a:ext>
              </a:extLst>
            </p:cNvPr>
            <p:cNvSpPr/>
            <p:nvPr/>
          </p:nvSpPr>
          <p:spPr>
            <a:xfrm rot="596129">
              <a:off x="1767577" y="2896253"/>
              <a:ext cx="155537" cy="154031"/>
            </a:xfrm>
            <a:custGeom>
              <a:avLst/>
              <a:gdLst>
                <a:gd name="connsiteX0" fmla="*/ 0 w 504825"/>
                <a:gd name="connsiteY0" fmla="*/ 371475 h 371475"/>
                <a:gd name="connsiteX1" fmla="*/ 504825 w 504825"/>
                <a:gd name="connsiteY1" fmla="*/ 0 h 371475"/>
              </a:gdLst>
              <a:ahLst/>
              <a:cxnLst>
                <a:cxn ang="0">
                  <a:pos x="connsiteX0" y="connsiteY0"/>
                </a:cxn>
                <a:cxn ang="0">
                  <a:pos x="connsiteX1" y="connsiteY1"/>
                </a:cxn>
              </a:cxnLst>
              <a:rect l="l" t="t" r="r" b="b"/>
              <a:pathLst>
                <a:path w="504825" h="371475">
                  <a:moveTo>
                    <a:pt x="0" y="371475"/>
                  </a:moveTo>
                  <a:lnTo>
                    <a:pt x="504825" y="0"/>
                  </a:lnTo>
                </a:path>
              </a:pathLst>
            </a:custGeom>
            <a:noFill/>
            <a:ln w="19050">
              <a:solidFill>
                <a:srgbClr val="FFFF00"/>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フリーフォーム: 図形 86">
              <a:extLst>
                <a:ext uri="{FF2B5EF4-FFF2-40B4-BE49-F238E27FC236}">
                  <a16:creationId xmlns:a16="http://schemas.microsoft.com/office/drawing/2014/main" id="{BD53463F-F66B-16AB-279E-92123ECA8644}"/>
                </a:ext>
              </a:extLst>
            </p:cNvPr>
            <p:cNvSpPr/>
            <p:nvPr/>
          </p:nvSpPr>
          <p:spPr>
            <a:xfrm rot="596129">
              <a:off x="2922334" y="5404769"/>
              <a:ext cx="155537" cy="154031"/>
            </a:xfrm>
            <a:custGeom>
              <a:avLst/>
              <a:gdLst>
                <a:gd name="connsiteX0" fmla="*/ 0 w 504825"/>
                <a:gd name="connsiteY0" fmla="*/ 371475 h 371475"/>
                <a:gd name="connsiteX1" fmla="*/ 504825 w 504825"/>
                <a:gd name="connsiteY1" fmla="*/ 0 h 371475"/>
              </a:gdLst>
              <a:ahLst/>
              <a:cxnLst>
                <a:cxn ang="0">
                  <a:pos x="connsiteX0" y="connsiteY0"/>
                </a:cxn>
                <a:cxn ang="0">
                  <a:pos x="connsiteX1" y="connsiteY1"/>
                </a:cxn>
              </a:cxnLst>
              <a:rect l="l" t="t" r="r" b="b"/>
              <a:pathLst>
                <a:path w="504825" h="371475">
                  <a:moveTo>
                    <a:pt x="0" y="371475"/>
                  </a:moveTo>
                  <a:lnTo>
                    <a:pt x="504825" y="0"/>
                  </a:lnTo>
                </a:path>
              </a:pathLst>
            </a:custGeom>
            <a:noFill/>
            <a:ln w="19050">
              <a:solidFill>
                <a:srgbClr val="FFFF00"/>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テキスト ボックス 99">
              <a:extLst>
                <a:ext uri="{FF2B5EF4-FFF2-40B4-BE49-F238E27FC236}">
                  <a16:creationId xmlns:a16="http://schemas.microsoft.com/office/drawing/2014/main" id="{8AADC4C8-DA3D-0085-C6D5-704C750B5755}"/>
                </a:ext>
              </a:extLst>
            </p:cNvPr>
            <p:cNvSpPr txBox="1"/>
            <p:nvPr/>
          </p:nvSpPr>
          <p:spPr>
            <a:xfrm>
              <a:off x="1973197" y="2473158"/>
              <a:ext cx="483686" cy="152171"/>
            </a:xfrm>
            <a:prstGeom prst="rect">
              <a:avLst/>
            </a:prstGeom>
            <a:noFill/>
          </p:spPr>
          <p:txBody>
            <a:bodyPr wrap="square" lIns="0" tIns="0" rIns="0" bIns="0" rtlCol="0">
              <a:spAutoFit/>
            </a:bodyPr>
            <a:lstStyle/>
            <a:p>
              <a:pPr algn="ctr"/>
              <a:r>
                <a:rPr kumimoji="1" lang="ja-JP" altLang="en-US" sz="800" b="1" dirty="0">
                  <a:solidFill>
                    <a:srgbClr val="CC3300"/>
                  </a:solidFill>
                </a:rPr>
                <a:t>上流</a:t>
              </a:r>
            </a:p>
          </p:txBody>
        </p:sp>
        <p:sp>
          <p:nvSpPr>
            <p:cNvPr id="101" name="テキスト ボックス 100">
              <a:extLst>
                <a:ext uri="{FF2B5EF4-FFF2-40B4-BE49-F238E27FC236}">
                  <a16:creationId xmlns:a16="http://schemas.microsoft.com/office/drawing/2014/main" id="{BBF8DFC8-0AAA-0B3F-F58E-4FD0BCC740CF}"/>
                </a:ext>
              </a:extLst>
            </p:cNvPr>
            <p:cNvSpPr txBox="1"/>
            <p:nvPr/>
          </p:nvSpPr>
          <p:spPr>
            <a:xfrm>
              <a:off x="2048833" y="1565345"/>
              <a:ext cx="483686" cy="152171"/>
            </a:xfrm>
            <a:prstGeom prst="rect">
              <a:avLst/>
            </a:prstGeom>
            <a:noFill/>
          </p:spPr>
          <p:txBody>
            <a:bodyPr wrap="square" lIns="0" tIns="0" rIns="0" bIns="0" rtlCol="0">
              <a:spAutoFit/>
            </a:bodyPr>
            <a:lstStyle/>
            <a:p>
              <a:pPr algn="ctr"/>
              <a:r>
                <a:rPr kumimoji="1" lang="ja-JP" altLang="en-US" sz="800" b="1" dirty="0">
                  <a:solidFill>
                    <a:srgbClr val="CC3300"/>
                  </a:solidFill>
                </a:rPr>
                <a:t>下流</a:t>
              </a:r>
            </a:p>
          </p:txBody>
        </p:sp>
        <p:sp>
          <p:nvSpPr>
            <p:cNvPr id="102" name="テキスト ボックス 101">
              <a:extLst>
                <a:ext uri="{FF2B5EF4-FFF2-40B4-BE49-F238E27FC236}">
                  <a16:creationId xmlns:a16="http://schemas.microsoft.com/office/drawing/2014/main" id="{8AADC4C8-DA3D-0085-C6D5-704C750B5755}"/>
                </a:ext>
              </a:extLst>
            </p:cNvPr>
            <p:cNvSpPr txBox="1"/>
            <p:nvPr/>
          </p:nvSpPr>
          <p:spPr>
            <a:xfrm>
              <a:off x="4181790" y="2434545"/>
              <a:ext cx="483686" cy="152171"/>
            </a:xfrm>
            <a:prstGeom prst="rect">
              <a:avLst/>
            </a:prstGeom>
            <a:noFill/>
          </p:spPr>
          <p:txBody>
            <a:bodyPr wrap="square" lIns="0" tIns="0" rIns="0" bIns="0" rtlCol="0">
              <a:spAutoFit/>
            </a:bodyPr>
            <a:lstStyle/>
            <a:p>
              <a:pPr algn="ctr"/>
              <a:r>
                <a:rPr kumimoji="1" lang="ja-JP" altLang="en-US" sz="800" b="1" dirty="0">
                  <a:solidFill>
                    <a:srgbClr val="CC3300"/>
                  </a:solidFill>
                </a:rPr>
                <a:t>上流</a:t>
              </a:r>
            </a:p>
          </p:txBody>
        </p:sp>
        <p:sp>
          <p:nvSpPr>
            <p:cNvPr id="103" name="テキスト ボックス 102">
              <a:extLst>
                <a:ext uri="{FF2B5EF4-FFF2-40B4-BE49-F238E27FC236}">
                  <a16:creationId xmlns:a16="http://schemas.microsoft.com/office/drawing/2014/main" id="{BBF8DFC8-0AAA-0B3F-F58E-4FD0BCC740CF}"/>
                </a:ext>
              </a:extLst>
            </p:cNvPr>
            <p:cNvSpPr txBox="1"/>
            <p:nvPr/>
          </p:nvSpPr>
          <p:spPr>
            <a:xfrm>
              <a:off x="4034467" y="1596284"/>
              <a:ext cx="483686" cy="152171"/>
            </a:xfrm>
            <a:prstGeom prst="rect">
              <a:avLst/>
            </a:prstGeom>
            <a:noFill/>
          </p:spPr>
          <p:txBody>
            <a:bodyPr wrap="square" lIns="0" tIns="0" rIns="0" bIns="0" rtlCol="0">
              <a:spAutoFit/>
            </a:bodyPr>
            <a:lstStyle/>
            <a:p>
              <a:pPr algn="ctr"/>
              <a:r>
                <a:rPr kumimoji="1" lang="ja-JP" altLang="en-US" sz="800" b="1" dirty="0">
                  <a:solidFill>
                    <a:srgbClr val="CC3300"/>
                  </a:solidFill>
                </a:rPr>
                <a:t>下流</a:t>
              </a:r>
            </a:p>
          </p:txBody>
        </p:sp>
        <p:sp>
          <p:nvSpPr>
            <p:cNvPr id="104" name="テキスト ボックス 103">
              <a:extLst>
                <a:ext uri="{FF2B5EF4-FFF2-40B4-BE49-F238E27FC236}">
                  <a16:creationId xmlns:a16="http://schemas.microsoft.com/office/drawing/2014/main" id="{8AADC4C8-DA3D-0085-C6D5-704C750B5755}"/>
                </a:ext>
              </a:extLst>
            </p:cNvPr>
            <p:cNvSpPr txBox="1"/>
            <p:nvPr/>
          </p:nvSpPr>
          <p:spPr>
            <a:xfrm>
              <a:off x="5988245" y="2432276"/>
              <a:ext cx="483686" cy="152171"/>
            </a:xfrm>
            <a:prstGeom prst="rect">
              <a:avLst/>
            </a:prstGeom>
            <a:noFill/>
          </p:spPr>
          <p:txBody>
            <a:bodyPr wrap="square" lIns="0" tIns="0" rIns="0" bIns="0" rtlCol="0">
              <a:spAutoFit/>
            </a:bodyPr>
            <a:lstStyle/>
            <a:p>
              <a:pPr algn="ctr"/>
              <a:r>
                <a:rPr kumimoji="1" lang="ja-JP" altLang="en-US" sz="800" b="1" dirty="0">
                  <a:solidFill>
                    <a:srgbClr val="CC3300"/>
                  </a:solidFill>
                </a:rPr>
                <a:t>上流</a:t>
              </a:r>
            </a:p>
          </p:txBody>
        </p:sp>
        <p:sp>
          <p:nvSpPr>
            <p:cNvPr id="105" name="テキスト ボックス 104">
              <a:extLst>
                <a:ext uri="{FF2B5EF4-FFF2-40B4-BE49-F238E27FC236}">
                  <a16:creationId xmlns:a16="http://schemas.microsoft.com/office/drawing/2014/main" id="{BBF8DFC8-0AAA-0B3F-F58E-4FD0BCC740CF}"/>
                </a:ext>
              </a:extLst>
            </p:cNvPr>
            <p:cNvSpPr txBox="1"/>
            <p:nvPr/>
          </p:nvSpPr>
          <p:spPr>
            <a:xfrm>
              <a:off x="4951028" y="1565345"/>
              <a:ext cx="483686" cy="152171"/>
            </a:xfrm>
            <a:prstGeom prst="rect">
              <a:avLst/>
            </a:prstGeom>
            <a:noFill/>
          </p:spPr>
          <p:txBody>
            <a:bodyPr wrap="square" lIns="0" tIns="0" rIns="0" bIns="0" rtlCol="0">
              <a:spAutoFit/>
            </a:bodyPr>
            <a:lstStyle/>
            <a:p>
              <a:pPr algn="ctr"/>
              <a:r>
                <a:rPr kumimoji="1" lang="ja-JP" altLang="en-US" sz="800" b="1" dirty="0">
                  <a:solidFill>
                    <a:srgbClr val="CC3300"/>
                  </a:solidFill>
                </a:rPr>
                <a:t>下流</a:t>
              </a:r>
            </a:p>
          </p:txBody>
        </p:sp>
        <p:sp>
          <p:nvSpPr>
            <p:cNvPr id="147" name="テキスト ボックス 146">
              <a:extLst>
                <a:ext uri="{FF2B5EF4-FFF2-40B4-BE49-F238E27FC236}">
                  <a16:creationId xmlns:a16="http://schemas.microsoft.com/office/drawing/2014/main" id="{C035F0E8-FB6A-71EA-DD45-ED6AFCB0B825}"/>
                </a:ext>
              </a:extLst>
            </p:cNvPr>
            <p:cNvSpPr txBox="1"/>
            <p:nvPr/>
          </p:nvSpPr>
          <p:spPr>
            <a:xfrm>
              <a:off x="2882292" y="6214004"/>
              <a:ext cx="917212" cy="318889"/>
            </a:xfrm>
            <a:prstGeom prst="rect">
              <a:avLst/>
            </a:prstGeom>
            <a:noFill/>
          </p:spPr>
          <p:txBody>
            <a:bodyPr wrap="square" lIns="0" tIns="0" rIns="0" bIns="0" rtlCol="0" anchor="ctr">
              <a:spAutoFit/>
            </a:bodyPr>
            <a:lstStyle/>
            <a:p>
              <a:pPr algn="ctr"/>
              <a:r>
                <a:rPr kumimoji="1" lang="ja-JP" altLang="en-US" sz="1100" b="1" dirty="0">
                  <a:solidFill>
                    <a:srgbClr val="FFFF00"/>
                  </a:solidFill>
                  <a:latin typeface="Meiryo UI" panose="020B0604030504040204" pitchFamily="50" charset="-128"/>
                  <a:ea typeface="Meiryo UI" panose="020B0604030504040204" pitchFamily="50" charset="-128"/>
                </a:rPr>
                <a:t>船が通過後、</a:t>
              </a:r>
              <a:endParaRPr kumimoji="1" lang="en-US" altLang="ja-JP" sz="1100" b="1" dirty="0">
                <a:solidFill>
                  <a:srgbClr val="FFFF00"/>
                </a:solidFill>
                <a:latin typeface="Meiryo UI" panose="020B0604030504040204" pitchFamily="50" charset="-128"/>
                <a:ea typeface="Meiryo UI" panose="020B0604030504040204" pitchFamily="50" charset="-128"/>
              </a:endParaRPr>
            </a:p>
            <a:p>
              <a:pPr algn="ctr"/>
              <a:r>
                <a:rPr kumimoji="1" lang="ja-JP" altLang="en-US" sz="1100" b="1" dirty="0">
                  <a:solidFill>
                    <a:srgbClr val="FFFF00"/>
                  </a:solidFill>
                  <a:latin typeface="Meiryo UI" panose="020B0604030504040204" pitchFamily="50" charset="-128"/>
                  <a:ea typeface="Meiryo UI" panose="020B0604030504040204" pitchFamily="50" charset="-128"/>
                </a:rPr>
                <a:t>概ね消失</a:t>
              </a:r>
            </a:p>
          </p:txBody>
        </p:sp>
      </p:grpSp>
      <p:sp>
        <p:nvSpPr>
          <p:cNvPr id="149" name="テキスト ボックス 148">
            <a:extLst>
              <a:ext uri="{FF2B5EF4-FFF2-40B4-BE49-F238E27FC236}">
                <a16:creationId xmlns:a16="http://schemas.microsoft.com/office/drawing/2014/main" id="{93C30597-AC13-495A-A1D8-4DF1132735FF}"/>
              </a:ext>
            </a:extLst>
          </p:cNvPr>
          <p:cNvSpPr txBox="1"/>
          <p:nvPr/>
        </p:nvSpPr>
        <p:spPr>
          <a:xfrm>
            <a:off x="6914299" y="1182104"/>
            <a:ext cx="7700060" cy="2765273"/>
          </a:xfrm>
          <a:prstGeom prst="rect">
            <a:avLst/>
          </a:prstGeom>
          <a:solidFill>
            <a:srgbClr val="FFFFCC"/>
          </a:solidFill>
          <a:ln>
            <a:solidFill>
              <a:srgbClr val="333300"/>
            </a:solidFill>
          </a:ln>
        </p:spPr>
        <p:txBody>
          <a:bodyPr wrap="square" rtlCol="0" anchor="ctr">
            <a:noAutofit/>
          </a:bodyPr>
          <a:lstStyle/>
          <a:p>
            <a:pPr marL="180975" indent="-180975">
              <a:buFont typeface="Wingdings" panose="05000000000000000000" pitchFamily="2" charset="2"/>
              <a:buChar char="n"/>
            </a:pPr>
            <a:r>
              <a:rPr lang="en-US" altLang="ja-JP" sz="1600" dirty="0">
                <a:latin typeface="ＭＳ ゴシック" panose="020B0609070205080204" pitchFamily="49" charset="-128"/>
                <a:ea typeface="ＭＳ ゴシック" panose="020B0609070205080204" pitchFamily="49" charset="-128"/>
              </a:rPr>
              <a:t>AI</a:t>
            </a:r>
            <a:r>
              <a:rPr lang="ja-JP" altLang="en-US" sz="1600" dirty="0">
                <a:latin typeface="ＭＳ ゴシック" panose="020B0609070205080204" pitchFamily="49" charset="-128"/>
                <a:ea typeface="ＭＳ ゴシック" panose="020B0609070205080204" pitchFamily="49" charset="-128"/>
              </a:rPr>
              <a:t>解析によるスカム被覆率の推移を参考に、スカムが消失したケースを確認した結果、次の状況であることが確認された。</a:t>
            </a:r>
            <a:endParaRPr lang="en-US" altLang="ja-JP" sz="1600" dirty="0">
              <a:latin typeface="ＭＳ ゴシック" panose="020B0609070205080204" pitchFamily="49" charset="-128"/>
              <a:ea typeface="ＭＳ ゴシック" panose="020B0609070205080204" pitchFamily="49" charset="-128"/>
            </a:endParaRPr>
          </a:p>
          <a:p>
            <a:pPr marL="466725" indent="-104775">
              <a:buFont typeface="Wingdings" panose="05000000000000000000" pitchFamily="2" charset="2"/>
              <a:buChar char="l"/>
            </a:pPr>
            <a:r>
              <a:rPr lang="ja-JP" altLang="en-US" sz="1400" dirty="0">
                <a:latin typeface="ＭＳ ゴシック" panose="020B0609070205080204" pitchFamily="49" charset="-128"/>
                <a:ea typeface="ＭＳ ゴシック" panose="020B0609070205080204" pitchFamily="49" charset="-128"/>
              </a:rPr>
              <a:t>巡視船、スカム対策船等が通過した場合</a:t>
            </a:r>
            <a:endParaRPr lang="en-US" altLang="ja-JP" sz="1400" dirty="0">
              <a:latin typeface="ＭＳ ゴシック" panose="020B0609070205080204" pitchFamily="49" charset="-128"/>
              <a:ea typeface="ＭＳ ゴシック" panose="020B0609070205080204" pitchFamily="49" charset="-128"/>
            </a:endParaRPr>
          </a:p>
          <a:p>
            <a:pPr marL="466725" indent="-104775">
              <a:buFont typeface="Wingdings" panose="05000000000000000000" pitchFamily="2" charset="2"/>
              <a:buChar char="l"/>
            </a:pPr>
            <a:r>
              <a:rPr lang="ja-JP" altLang="en-US" sz="1400" dirty="0" smtClean="0">
                <a:latin typeface="ＭＳ ゴシック" panose="020B0609070205080204" pitchFamily="49" charset="-128"/>
                <a:ea typeface="ＭＳ ゴシック" panose="020B0609070205080204" pitchFamily="49" charset="-128"/>
              </a:rPr>
              <a:t>降雨</a:t>
            </a:r>
            <a:r>
              <a:rPr lang="ja-JP" altLang="en-US" sz="1400" dirty="0">
                <a:latin typeface="ＭＳ ゴシック" panose="020B0609070205080204" pitchFamily="49" charset="-128"/>
                <a:ea typeface="ＭＳ ゴシック" panose="020B0609070205080204" pitchFamily="49" charset="-128"/>
              </a:rPr>
              <a:t>や</a:t>
            </a:r>
            <a:r>
              <a:rPr lang="ja-JP" altLang="en-US" sz="1400" dirty="0" err="1">
                <a:latin typeface="ＭＳ ゴシック" panose="020B0609070205080204" pitchFamily="49" charset="-128"/>
                <a:ea typeface="ＭＳ ゴシック" panose="020B0609070205080204" pitchFamily="49" charset="-128"/>
              </a:rPr>
              <a:t>さざ</a:t>
            </a:r>
            <a:r>
              <a:rPr lang="ja-JP" altLang="en-US" sz="1400" dirty="0">
                <a:latin typeface="ＭＳ ゴシック" panose="020B0609070205080204" pitchFamily="49" charset="-128"/>
                <a:ea typeface="ＭＳ ゴシック" panose="020B0609070205080204" pitchFamily="49" charset="-128"/>
              </a:rPr>
              <a:t>波などが生じた場合</a:t>
            </a:r>
            <a:endParaRPr lang="en-US" altLang="ja-JP" sz="1400" dirty="0">
              <a:latin typeface="ＭＳ ゴシック" panose="020B0609070205080204" pitchFamily="49" charset="-128"/>
              <a:ea typeface="ＭＳ ゴシック" panose="020B0609070205080204" pitchFamily="49" charset="-128"/>
            </a:endParaRPr>
          </a:p>
          <a:p>
            <a:pPr marL="466725" indent="-104775">
              <a:buFont typeface="Wingdings" panose="05000000000000000000" pitchFamily="2" charset="2"/>
              <a:buChar char="l"/>
            </a:pPr>
            <a:r>
              <a:rPr lang="ja-JP" altLang="en-US" sz="1400" dirty="0">
                <a:latin typeface="ＭＳ ゴシック" panose="020B0609070205080204" pitchFamily="49" charset="-128"/>
                <a:ea typeface="ＭＳ ゴシック" panose="020B0609070205080204" pitchFamily="49" charset="-128"/>
              </a:rPr>
              <a:t>水位変動により流下した場合</a:t>
            </a:r>
            <a:endParaRPr lang="en-US" altLang="ja-JP" sz="1400" dirty="0">
              <a:latin typeface="ＭＳ ゴシック" panose="020B0609070205080204" pitchFamily="49" charset="-128"/>
              <a:ea typeface="ＭＳ ゴシック" panose="020B0609070205080204" pitchFamily="49" charset="-128"/>
            </a:endParaRPr>
          </a:p>
          <a:p>
            <a:pPr marL="177800" indent="-177800">
              <a:spcBef>
                <a:spcPts val="300"/>
              </a:spcBef>
              <a:buFont typeface="Wingdings" panose="05000000000000000000" pitchFamily="2" charset="2"/>
              <a:buChar char="n"/>
            </a:pPr>
            <a:r>
              <a:rPr lang="ja-JP" altLang="en-US" sz="1600" dirty="0">
                <a:latin typeface="ＭＳ ゴシック" panose="020B0609070205080204" pitchFamily="49" charset="-128"/>
                <a:ea typeface="ＭＳ ゴシック" panose="020B0609070205080204" pitchFamily="49" charset="-128"/>
              </a:rPr>
              <a:t>上記条件より、水表面に波動などの衝撃が与えることで、スカムが消失また</a:t>
            </a:r>
            <a:r>
              <a:rPr lang="ja-JP" altLang="en-US" sz="1600" dirty="0" smtClean="0">
                <a:latin typeface="ＭＳ ゴシック" panose="020B0609070205080204" pitchFamily="49" charset="-128"/>
                <a:ea typeface="ＭＳ ゴシック" panose="020B0609070205080204" pitchFamily="49" charset="-128"/>
              </a:rPr>
              <a:t>は</a:t>
            </a:r>
            <a:r>
              <a:rPr lang="en-US" altLang="ja-JP" sz="1600" dirty="0" smtClean="0">
                <a:latin typeface="ＭＳ ゴシック" panose="020B0609070205080204" pitchFamily="49" charset="-128"/>
                <a:ea typeface="ＭＳ ゴシック" panose="020B0609070205080204" pitchFamily="49" charset="-128"/>
              </a:rPr>
              <a:t/>
            </a:r>
            <a:br>
              <a:rPr lang="en-US" altLang="ja-JP" sz="1600" dirty="0" smtClean="0">
                <a:latin typeface="ＭＳ ゴシック" panose="020B0609070205080204" pitchFamily="49" charset="-128"/>
                <a:ea typeface="ＭＳ ゴシック" panose="020B0609070205080204" pitchFamily="49" charset="-128"/>
              </a:rPr>
            </a:br>
            <a:r>
              <a:rPr lang="ja-JP" altLang="en-US" sz="1600" dirty="0" smtClean="0">
                <a:latin typeface="ＭＳ ゴシック" panose="020B0609070205080204" pitchFamily="49" charset="-128"/>
                <a:ea typeface="ＭＳ ゴシック" panose="020B0609070205080204" pitchFamily="49" charset="-128"/>
              </a:rPr>
              <a:t>減少</a:t>
            </a:r>
            <a:r>
              <a:rPr lang="ja-JP" altLang="en-US" sz="1600" dirty="0">
                <a:latin typeface="ＭＳ ゴシック" panose="020B0609070205080204" pitchFamily="49" charset="-128"/>
                <a:ea typeface="ＭＳ ゴシック" panose="020B0609070205080204" pitchFamily="49" charset="-128"/>
              </a:rPr>
              <a:t>する可能性が推察されることから、今後の対策の</a:t>
            </a:r>
            <a:r>
              <a:rPr lang="en-US" altLang="ja-JP" sz="1600" dirty="0">
                <a:latin typeface="ＭＳ ゴシック" panose="020B0609070205080204" pitchFamily="49" charset="-128"/>
                <a:ea typeface="ＭＳ ゴシック" panose="020B0609070205080204" pitchFamily="49" charset="-128"/>
              </a:rPr>
              <a:t>1</a:t>
            </a:r>
            <a:r>
              <a:rPr lang="ja-JP" altLang="en-US" sz="1600" dirty="0">
                <a:latin typeface="ＭＳ ゴシック" panose="020B0609070205080204" pitchFamily="49" charset="-128"/>
                <a:ea typeface="ＭＳ ゴシック" panose="020B0609070205080204" pitchFamily="49" charset="-128"/>
              </a:rPr>
              <a:t>つとして検討する。</a:t>
            </a:r>
            <a:endParaRPr lang="en-US" altLang="ja-JP" sz="1600" dirty="0">
              <a:latin typeface="ＭＳ ゴシック" panose="020B0609070205080204" pitchFamily="49" charset="-128"/>
              <a:ea typeface="ＭＳ ゴシック" panose="020B0609070205080204" pitchFamily="49" charset="-128"/>
            </a:endParaRPr>
          </a:p>
          <a:p>
            <a:pPr marL="177800" indent="-177800">
              <a:spcBef>
                <a:spcPts val="300"/>
              </a:spcBef>
              <a:buFont typeface="Wingdings" panose="05000000000000000000" pitchFamily="2" charset="2"/>
              <a:buChar char="n"/>
            </a:pPr>
            <a:r>
              <a:rPr lang="ja-JP" altLang="en-US" sz="1600" dirty="0">
                <a:latin typeface="ＭＳ ゴシック" panose="020B0609070205080204" pitchFamily="49" charset="-128"/>
                <a:ea typeface="ＭＳ ゴシック" panose="020B0609070205080204" pitchFamily="49" charset="-128"/>
              </a:rPr>
              <a:t>なお、スカムが消失した後、沈降あるいは分解したかについては、今後、</a:t>
            </a:r>
            <a:r>
              <a:rPr lang="ja-JP" altLang="en-US" sz="1600" dirty="0" smtClean="0">
                <a:latin typeface="ＭＳ ゴシック" panose="020B0609070205080204" pitchFamily="49" charset="-128"/>
                <a:ea typeface="ＭＳ ゴシック" panose="020B0609070205080204" pitchFamily="49" charset="-128"/>
              </a:rPr>
              <a:t>継続</a:t>
            </a:r>
            <a:endParaRPr lang="en-US" altLang="ja-JP" sz="1600" dirty="0" smtClean="0">
              <a:latin typeface="ＭＳ ゴシック" panose="020B0609070205080204" pitchFamily="49" charset="-128"/>
              <a:ea typeface="ＭＳ ゴシック" panose="020B0609070205080204" pitchFamily="49" charset="-128"/>
            </a:endParaRPr>
          </a:p>
          <a:p>
            <a:pPr indent="176213">
              <a:spcBef>
                <a:spcPts val="300"/>
              </a:spcBef>
            </a:pPr>
            <a:r>
              <a:rPr lang="ja-JP" altLang="en-US" sz="1600" dirty="0" smtClean="0">
                <a:latin typeface="ＭＳ ゴシック" panose="020B0609070205080204" pitchFamily="49" charset="-128"/>
                <a:ea typeface="ＭＳ ゴシック" panose="020B0609070205080204" pitchFamily="49" charset="-128"/>
              </a:rPr>
              <a:t>して</a:t>
            </a:r>
            <a:r>
              <a:rPr lang="ja-JP" altLang="en-US" sz="1600" dirty="0">
                <a:latin typeface="ＭＳ ゴシック" panose="020B0609070205080204" pitchFamily="49" charset="-128"/>
                <a:ea typeface="ＭＳ ゴシック" panose="020B0609070205080204" pitchFamily="49" charset="-128"/>
              </a:rPr>
              <a:t>観察が必要である。</a:t>
            </a:r>
            <a:endParaRPr lang="ja-JP" altLang="en-US" sz="1400" dirty="0">
              <a:latin typeface="ＭＳ ゴシック" panose="020B0609070205080204" pitchFamily="49" charset="-128"/>
              <a:ea typeface="ＭＳ ゴシック" panose="020B0609070205080204" pitchFamily="49" charset="-128"/>
            </a:endParaRPr>
          </a:p>
        </p:txBody>
      </p:sp>
      <p:sp>
        <p:nvSpPr>
          <p:cNvPr id="150" name="テキスト ボックス 149"/>
          <p:cNvSpPr txBox="1"/>
          <p:nvPr/>
        </p:nvSpPr>
        <p:spPr>
          <a:xfrm>
            <a:off x="1832925" y="731627"/>
            <a:ext cx="3497302" cy="233424"/>
          </a:xfrm>
          <a:prstGeom prst="rect">
            <a:avLst/>
          </a:prstGeom>
          <a:solidFill>
            <a:srgbClr val="002060"/>
          </a:solidFill>
          <a:ln>
            <a:noFill/>
          </a:ln>
        </p:spPr>
        <p:txBody>
          <a:bodyPr wrap="square" lIns="0" tIns="0" rIns="0" bIns="0" rtlCol="0" anchor="ctr">
            <a:noAutofit/>
          </a:bodyPr>
          <a:lstStyle/>
          <a:p>
            <a:pPr algn="ctr"/>
            <a:r>
              <a:rPr kumimoji="1" lang="en-US" altLang="ja-JP" sz="1200" dirty="0">
                <a:solidFill>
                  <a:schemeClr val="bg1"/>
                </a:solidFill>
                <a:latin typeface="HG丸ｺﾞｼｯｸM-PRO" panose="020F0600000000000000" pitchFamily="50" charset="-128"/>
                <a:ea typeface="HG丸ｺﾞｼｯｸM-PRO" panose="020F0600000000000000" pitchFamily="50" charset="-128"/>
              </a:rPr>
              <a:t>2021/4/7</a:t>
            </a:r>
            <a:r>
              <a:rPr kumimoji="1" lang="ja-JP" altLang="en-US" sz="1200" dirty="0">
                <a:solidFill>
                  <a:schemeClr val="bg1"/>
                </a:solidFill>
                <a:latin typeface="HG丸ｺﾞｼｯｸM-PRO" panose="020F0600000000000000" pitchFamily="50" charset="-128"/>
                <a:ea typeface="HG丸ｺﾞｼｯｸM-PRO" panose="020F0600000000000000" pitchFamily="50" charset="-128"/>
              </a:rPr>
              <a:t>　船が通過後にスカムが消失した状況</a:t>
            </a:r>
          </a:p>
        </p:txBody>
      </p:sp>
      <p:sp>
        <p:nvSpPr>
          <p:cNvPr id="151" name="テキスト ボックス 150"/>
          <p:cNvSpPr txBox="1"/>
          <p:nvPr/>
        </p:nvSpPr>
        <p:spPr>
          <a:xfrm>
            <a:off x="12252533" y="4343800"/>
            <a:ext cx="2247530" cy="603940"/>
          </a:xfrm>
          <a:prstGeom prst="rect">
            <a:avLst/>
          </a:prstGeom>
          <a:solidFill>
            <a:srgbClr val="002060"/>
          </a:solidFill>
          <a:ln>
            <a:noFill/>
          </a:ln>
        </p:spPr>
        <p:txBody>
          <a:bodyPr wrap="square" lIns="0" tIns="0" rIns="0" bIns="0" rtlCol="0" anchor="ctr">
            <a:noAutofit/>
          </a:bodyPr>
          <a:lstStyle/>
          <a:p>
            <a:pPr algn="ctr"/>
            <a:r>
              <a:rPr kumimoji="1" lang="en-US" altLang="ja-JP" sz="1200" dirty="0">
                <a:solidFill>
                  <a:schemeClr val="bg1"/>
                </a:solidFill>
                <a:latin typeface="HG丸ｺﾞｼｯｸM-PRO" panose="020F0600000000000000" pitchFamily="50" charset="-128"/>
                <a:ea typeface="HG丸ｺﾞｼｯｸM-PRO" panose="020F0600000000000000" pitchFamily="50" charset="-128"/>
              </a:rPr>
              <a:t>2021/10/13</a:t>
            </a:r>
            <a:r>
              <a:rPr kumimoji="1" lang="ja-JP" altLang="en-US" sz="1200" dirty="0">
                <a:solidFill>
                  <a:schemeClr val="bg1"/>
                </a:solidFill>
                <a:latin typeface="HG丸ｺﾞｼｯｸM-PRO" panose="020F0600000000000000" pitchFamily="50" charset="-128"/>
                <a:ea typeface="HG丸ｺﾞｼｯｸM-PRO" panose="020F0600000000000000" pitchFamily="50" charset="-128"/>
              </a:rPr>
              <a:t>　</a:t>
            </a:r>
            <a:r>
              <a:rPr kumimoji="1" lang="en-US" altLang="ja-JP" sz="1200" dirty="0">
                <a:solidFill>
                  <a:schemeClr val="bg1"/>
                </a:solidFill>
                <a:latin typeface="HG丸ｺﾞｼｯｸM-PRO" panose="020F0600000000000000" pitchFamily="50" charset="-128"/>
                <a:ea typeface="HG丸ｺﾞｼｯｸM-PRO" panose="020F0600000000000000" pitchFamily="50" charset="-128"/>
              </a:rPr>
              <a:t>H14</a:t>
            </a:r>
            <a:r>
              <a:rPr kumimoji="1" lang="ja-JP" altLang="en-US" sz="1200" dirty="0">
                <a:solidFill>
                  <a:schemeClr val="bg1"/>
                </a:solidFill>
                <a:latin typeface="HG丸ｺﾞｼｯｸM-PRO" panose="020F0600000000000000" pitchFamily="50" charset="-128"/>
                <a:ea typeface="HG丸ｺﾞｼｯｸM-PRO" panose="020F0600000000000000" pitchFamily="50" charset="-128"/>
              </a:rPr>
              <a:t>眼鏡橋</a:t>
            </a:r>
          </a:p>
          <a:p>
            <a:pPr algn="ctr"/>
            <a:r>
              <a:rPr kumimoji="1" lang="ja-JP" altLang="en-US" sz="1200" dirty="0" err="1">
                <a:solidFill>
                  <a:schemeClr val="bg1"/>
                </a:solidFill>
                <a:latin typeface="HG丸ｺﾞｼｯｸM-PRO" panose="020F0600000000000000" pitchFamily="50" charset="-128"/>
                <a:ea typeface="HG丸ｺﾞｼｯｸM-PRO" panose="020F0600000000000000" pitchFamily="50" charset="-128"/>
              </a:rPr>
              <a:t>さざ</a:t>
            </a:r>
            <a:r>
              <a:rPr kumimoji="1" lang="ja-JP" altLang="en-US" sz="1200" dirty="0">
                <a:solidFill>
                  <a:schemeClr val="bg1"/>
                </a:solidFill>
                <a:latin typeface="HG丸ｺﾞｼｯｸM-PRO" panose="020F0600000000000000" pitchFamily="50" charset="-128"/>
                <a:ea typeface="HG丸ｺﾞｼｯｸM-PRO" panose="020F0600000000000000" pitchFamily="50" charset="-128"/>
              </a:rPr>
              <a:t>波により</a:t>
            </a:r>
            <a:endParaRPr kumimoji="1" lang="en-US" altLang="ja-JP" sz="1200"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sz="1200" dirty="0">
                <a:solidFill>
                  <a:schemeClr val="bg1"/>
                </a:solidFill>
                <a:latin typeface="HG丸ｺﾞｼｯｸM-PRO" panose="020F0600000000000000" pitchFamily="50" charset="-128"/>
                <a:ea typeface="HG丸ｺﾞｼｯｸM-PRO" panose="020F0600000000000000" pitchFamily="50" charset="-128"/>
              </a:rPr>
              <a:t>スカムが消失した状況</a:t>
            </a:r>
          </a:p>
        </p:txBody>
      </p:sp>
      <p:grpSp>
        <p:nvGrpSpPr>
          <p:cNvPr id="288" name="グループ化 287"/>
          <p:cNvGrpSpPr/>
          <p:nvPr/>
        </p:nvGrpSpPr>
        <p:grpSpPr>
          <a:xfrm>
            <a:off x="12400501" y="5167276"/>
            <a:ext cx="1951593" cy="4545568"/>
            <a:chOff x="12647789" y="1326376"/>
            <a:chExt cx="1838234" cy="4281537"/>
          </a:xfrm>
        </p:grpSpPr>
        <p:grpSp>
          <p:nvGrpSpPr>
            <p:cNvPr id="7" name="グループ化 6"/>
            <p:cNvGrpSpPr/>
            <p:nvPr/>
          </p:nvGrpSpPr>
          <p:grpSpPr>
            <a:xfrm>
              <a:off x="12662023" y="2421090"/>
              <a:ext cx="1824000" cy="1026000"/>
              <a:chOff x="12662023" y="2416131"/>
              <a:chExt cx="1824000" cy="1026000"/>
            </a:xfrm>
          </p:grpSpPr>
          <p:pic>
            <p:nvPicPr>
              <p:cNvPr id="89" name="図 88"/>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2662023" y="2416131"/>
                <a:ext cx="1824000" cy="1026000"/>
              </a:xfrm>
              <a:prstGeom prst="rect">
                <a:avLst/>
              </a:prstGeom>
            </p:spPr>
          </p:pic>
          <p:sp>
            <p:nvSpPr>
              <p:cNvPr id="144" name="テキスト ボックス 143">
                <a:extLst>
                  <a:ext uri="{FF2B5EF4-FFF2-40B4-BE49-F238E27FC236}">
                    <a16:creationId xmlns:a16="http://schemas.microsoft.com/office/drawing/2014/main" id="{B428409F-3F8A-1049-3195-4D0C5ADE1703}"/>
                  </a:ext>
                </a:extLst>
              </p:cNvPr>
              <p:cNvSpPr txBox="1"/>
              <p:nvPr/>
            </p:nvSpPr>
            <p:spPr>
              <a:xfrm>
                <a:off x="12662023" y="2416131"/>
                <a:ext cx="588782" cy="169277"/>
              </a:xfrm>
              <a:prstGeom prst="rect">
                <a:avLst/>
              </a:prstGeom>
              <a:solidFill>
                <a:schemeClr val="tx1">
                  <a:alpha val="50000"/>
                </a:schemeClr>
              </a:solidFill>
            </p:spPr>
            <p:txBody>
              <a:bodyPr wrap="square" lIns="0" tIns="0" rIns="0" bIns="0" rtlCol="0">
                <a:spAutoFit/>
              </a:bodyPr>
              <a:lstStyle/>
              <a:p>
                <a:pPr algn="ctr"/>
                <a:r>
                  <a:rPr lang="en-US" altLang="ja-JP" sz="1100" b="1" dirty="0">
                    <a:solidFill>
                      <a:schemeClr val="bg1"/>
                    </a:solidFill>
                    <a:latin typeface="Meiryo UI" panose="020B0604030504040204" pitchFamily="50" charset="-128"/>
                    <a:ea typeface="Meiryo UI" panose="020B0604030504040204" pitchFamily="50" charset="-128"/>
                  </a:rPr>
                  <a:t>13:21</a:t>
                </a:r>
              </a:p>
            </p:txBody>
          </p:sp>
        </p:grpSp>
        <p:grpSp>
          <p:nvGrpSpPr>
            <p:cNvPr id="6" name="グループ化 5"/>
            <p:cNvGrpSpPr/>
            <p:nvPr/>
          </p:nvGrpSpPr>
          <p:grpSpPr>
            <a:xfrm>
              <a:off x="12662023" y="3501501"/>
              <a:ext cx="1824000" cy="1026000"/>
              <a:chOff x="12662023" y="3504373"/>
              <a:chExt cx="1824000" cy="1026000"/>
            </a:xfrm>
          </p:grpSpPr>
          <p:pic>
            <p:nvPicPr>
              <p:cNvPr id="90" name="図 89"/>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2662023" y="3504373"/>
                <a:ext cx="1824000" cy="1026000"/>
              </a:xfrm>
              <a:prstGeom prst="rect">
                <a:avLst/>
              </a:prstGeom>
            </p:spPr>
          </p:pic>
          <p:sp>
            <p:nvSpPr>
              <p:cNvPr id="145" name="テキスト ボックス 144">
                <a:extLst>
                  <a:ext uri="{FF2B5EF4-FFF2-40B4-BE49-F238E27FC236}">
                    <a16:creationId xmlns:a16="http://schemas.microsoft.com/office/drawing/2014/main" id="{B428409F-3F8A-1049-3195-4D0C5ADE1703}"/>
                  </a:ext>
                </a:extLst>
              </p:cNvPr>
              <p:cNvSpPr txBox="1"/>
              <p:nvPr/>
            </p:nvSpPr>
            <p:spPr>
              <a:xfrm>
                <a:off x="12662023" y="3504373"/>
                <a:ext cx="588782" cy="169277"/>
              </a:xfrm>
              <a:prstGeom prst="rect">
                <a:avLst/>
              </a:prstGeom>
              <a:solidFill>
                <a:schemeClr val="tx1">
                  <a:alpha val="50000"/>
                </a:schemeClr>
              </a:solidFill>
            </p:spPr>
            <p:txBody>
              <a:bodyPr wrap="square" lIns="0" tIns="0" rIns="0" bIns="0" rtlCol="0">
                <a:spAutoFit/>
              </a:bodyPr>
              <a:lstStyle/>
              <a:p>
                <a:pPr algn="ctr"/>
                <a:r>
                  <a:rPr lang="en-US" altLang="ja-JP" sz="1100" b="1" dirty="0">
                    <a:solidFill>
                      <a:schemeClr val="bg1"/>
                    </a:solidFill>
                    <a:latin typeface="Meiryo UI" panose="020B0604030504040204" pitchFamily="50" charset="-128"/>
                    <a:ea typeface="Meiryo UI" panose="020B0604030504040204" pitchFamily="50" charset="-128"/>
                  </a:rPr>
                  <a:t>13:23</a:t>
                </a:r>
              </a:p>
            </p:txBody>
          </p:sp>
        </p:grpSp>
        <p:grpSp>
          <p:nvGrpSpPr>
            <p:cNvPr id="5" name="グループ化 4"/>
            <p:cNvGrpSpPr/>
            <p:nvPr/>
          </p:nvGrpSpPr>
          <p:grpSpPr>
            <a:xfrm>
              <a:off x="12662023" y="4581913"/>
              <a:ext cx="1824000" cy="1026000"/>
              <a:chOff x="12662023" y="4581913"/>
              <a:chExt cx="1824000" cy="1026000"/>
            </a:xfrm>
          </p:grpSpPr>
          <p:pic>
            <p:nvPicPr>
              <p:cNvPr id="91" name="図 90"/>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2662023" y="4581913"/>
                <a:ext cx="1824000" cy="1026000"/>
              </a:xfrm>
              <a:prstGeom prst="rect">
                <a:avLst/>
              </a:prstGeom>
            </p:spPr>
          </p:pic>
          <p:sp>
            <p:nvSpPr>
              <p:cNvPr id="146" name="テキスト ボックス 145">
                <a:extLst>
                  <a:ext uri="{FF2B5EF4-FFF2-40B4-BE49-F238E27FC236}">
                    <a16:creationId xmlns:a16="http://schemas.microsoft.com/office/drawing/2014/main" id="{B428409F-3F8A-1049-3195-4D0C5ADE1703}"/>
                  </a:ext>
                </a:extLst>
              </p:cNvPr>
              <p:cNvSpPr txBox="1"/>
              <p:nvPr/>
            </p:nvSpPr>
            <p:spPr>
              <a:xfrm>
                <a:off x="12662023" y="4581913"/>
                <a:ext cx="588782" cy="169277"/>
              </a:xfrm>
              <a:prstGeom prst="rect">
                <a:avLst/>
              </a:prstGeom>
              <a:solidFill>
                <a:schemeClr val="tx1">
                  <a:alpha val="50000"/>
                </a:schemeClr>
              </a:solidFill>
            </p:spPr>
            <p:txBody>
              <a:bodyPr wrap="square" lIns="0" tIns="0" rIns="0" bIns="0" rtlCol="0">
                <a:spAutoFit/>
              </a:bodyPr>
              <a:lstStyle/>
              <a:p>
                <a:pPr algn="ctr"/>
                <a:r>
                  <a:rPr lang="en-US" altLang="ja-JP" sz="1100" b="1" dirty="0">
                    <a:solidFill>
                      <a:schemeClr val="bg1"/>
                    </a:solidFill>
                    <a:latin typeface="Meiryo UI" panose="020B0604030504040204" pitchFamily="50" charset="-128"/>
                    <a:ea typeface="Meiryo UI" panose="020B0604030504040204" pitchFamily="50" charset="-128"/>
                  </a:rPr>
                  <a:t>13:25</a:t>
                </a:r>
              </a:p>
            </p:txBody>
          </p:sp>
        </p:grpSp>
        <p:grpSp>
          <p:nvGrpSpPr>
            <p:cNvPr id="54" name="グループ化 53"/>
            <p:cNvGrpSpPr/>
            <p:nvPr/>
          </p:nvGrpSpPr>
          <p:grpSpPr>
            <a:xfrm>
              <a:off x="12647789" y="1326376"/>
              <a:ext cx="1824000" cy="1040303"/>
              <a:chOff x="12647789" y="1326376"/>
              <a:chExt cx="1824000" cy="1040303"/>
            </a:xfrm>
          </p:grpSpPr>
          <p:pic>
            <p:nvPicPr>
              <p:cNvPr id="96" name="図 95"/>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2647789" y="1340679"/>
                <a:ext cx="1824000" cy="1026000"/>
              </a:xfrm>
              <a:prstGeom prst="rect">
                <a:avLst/>
              </a:prstGeom>
            </p:spPr>
          </p:pic>
          <p:sp>
            <p:nvSpPr>
              <p:cNvPr id="143" name="テキスト ボックス 142">
                <a:extLst>
                  <a:ext uri="{FF2B5EF4-FFF2-40B4-BE49-F238E27FC236}">
                    <a16:creationId xmlns:a16="http://schemas.microsoft.com/office/drawing/2014/main" id="{B428409F-3F8A-1049-3195-4D0C5ADE1703}"/>
                  </a:ext>
                </a:extLst>
              </p:cNvPr>
              <p:cNvSpPr txBox="1"/>
              <p:nvPr/>
            </p:nvSpPr>
            <p:spPr>
              <a:xfrm>
                <a:off x="13876059" y="1340679"/>
                <a:ext cx="588782" cy="169277"/>
              </a:xfrm>
              <a:prstGeom prst="rect">
                <a:avLst/>
              </a:prstGeom>
              <a:solidFill>
                <a:schemeClr val="tx1">
                  <a:alpha val="50000"/>
                </a:schemeClr>
              </a:solidFill>
            </p:spPr>
            <p:txBody>
              <a:bodyPr wrap="square" lIns="0" tIns="0" rIns="0" bIns="0" rtlCol="0">
                <a:spAutoFit/>
              </a:bodyPr>
              <a:lstStyle/>
              <a:p>
                <a:pPr algn="ctr"/>
                <a:r>
                  <a:rPr lang="en-US" altLang="ja-JP" sz="1100" b="1" dirty="0">
                    <a:solidFill>
                      <a:schemeClr val="bg1"/>
                    </a:solidFill>
                    <a:latin typeface="Meiryo UI" panose="020B0604030504040204" pitchFamily="50" charset="-128"/>
                    <a:ea typeface="Meiryo UI" panose="020B0604030504040204" pitchFamily="50" charset="-128"/>
                  </a:rPr>
                  <a:t>13:15</a:t>
                </a:r>
              </a:p>
            </p:txBody>
          </p:sp>
          <p:sp>
            <p:nvSpPr>
              <p:cNvPr id="152" name="テキスト ボックス 151">
                <a:extLst>
                  <a:ext uri="{FF2B5EF4-FFF2-40B4-BE49-F238E27FC236}">
                    <a16:creationId xmlns:a16="http://schemas.microsoft.com/office/drawing/2014/main" id="{B428409F-3F8A-1049-3195-4D0C5ADE1703}"/>
                  </a:ext>
                </a:extLst>
              </p:cNvPr>
              <p:cNvSpPr txBox="1"/>
              <p:nvPr/>
            </p:nvSpPr>
            <p:spPr>
              <a:xfrm>
                <a:off x="13273777" y="1326376"/>
                <a:ext cx="588782" cy="159444"/>
              </a:xfrm>
              <a:prstGeom prst="rect">
                <a:avLst/>
              </a:prstGeom>
              <a:noFill/>
            </p:spPr>
            <p:txBody>
              <a:bodyPr wrap="square" lIns="0" tIns="0" rIns="0" bIns="0" rtlCol="0">
                <a:spAutoFit/>
              </a:bodyPr>
              <a:lstStyle/>
              <a:p>
                <a:pPr algn="ctr"/>
                <a:r>
                  <a:rPr lang="ja-JP" altLang="en-US" sz="1100" b="1" dirty="0" err="1">
                    <a:solidFill>
                      <a:srgbClr val="FFFF00"/>
                    </a:solidFill>
                    <a:latin typeface="Meiryo UI" panose="020B0604030504040204" pitchFamily="50" charset="-128"/>
                    <a:ea typeface="Meiryo UI" panose="020B0604030504040204" pitchFamily="50" charset="-128"/>
                  </a:rPr>
                  <a:t>さざ</a:t>
                </a:r>
                <a:r>
                  <a:rPr lang="ja-JP" altLang="en-US" sz="1100" b="1" dirty="0">
                    <a:solidFill>
                      <a:srgbClr val="FFFF00"/>
                    </a:solidFill>
                    <a:latin typeface="Meiryo UI" panose="020B0604030504040204" pitchFamily="50" charset="-128"/>
                    <a:ea typeface="Meiryo UI" panose="020B0604030504040204" pitchFamily="50" charset="-128"/>
                  </a:rPr>
                  <a:t>波</a:t>
                </a:r>
                <a:endParaRPr lang="en-US" altLang="ja-JP" sz="1100" b="1" dirty="0">
                  <a:solidFill>
                    <a:srgbClr val="FFFF00"/>
                  </a:solidFill>
                  <a:latin typeface="Meiryo UI" panose="020B0604030504040204" pitchFamily="50" charset="-128"/>
                  <a:ea typeface="Meiryo UI" panose="020B0604030504040204" pitchFamily="50" charset="-128"/>
                </a:endParaRPr>
              </a:p>
            </p:txBody>
          </p:sp>
          <p:sp>
            <p:nvSpPr>
              <p:cNvPr id="155" name="テキスト ボックス 154">
                <a:extLst>
                  <a:ext uri="{FF2B5EF4-FFF2-40B4-BE49-F238E27FC236}">
                    <a16:creationId xmlns:a16="http://schemas.microsoft.com/office/drawing/2014/main" id="{B428409F-3F8A-1049-3195-4D0C5ADE1703}"/>
                  </a:ext>
                </a:extLst>
              </p:cNvPr>
              <p:cNvSpPr txBox="1"/>
              <p:nvPr/>
            </p:nvSpPr>
            <p:spPr>
              <a:xfrm>
                <a:off x="12948230" y="2153723"/>
                <a:ext cx="588782" cy="159444"/>
              </a:xfrm>
              <a:prstGeom prst="rect">
                <a:avLst/>
              </a:prstGeom>
              <a:noFill/>
            </p:spPr>
            <p:txBody>
              <a:bodyPr wrap="square" lIns="0" tIns="0" rIns="0" bIns="0" rtlCol="0">
                <a:spAutoFit/>
              </a:bodyPr>
              <a:lstStyle/>
              <a:p>
                <a:pPr algn="ctr"/>
                <a:r>
                  <a:rPr lang="ja-JP" altLang="en-US" sz="1100" b="1" dirty="0">
                    <a:solidFill>
                      <a:srgbClr val="FFFF00"/>
                    </a:solidFill>
                    <a:latin typeface="Meiryo UI" panose="020B0604030504040204" pitchFamily="50" charset="-128"/>
                    <a:ea typeface="Meiryo UI" panose="020B0604030504040204" pitchFamily="50" charset="-128"/>
                  </a:rPr>
                  <a:t>スカム</a:t>
                </a:r>
                <a:endParaRPr lang="en-US" altLang="ja-JP" sz="1100" b="1" dirty="0">
                  <a:solidFill>
                    <a:srgbClr val="FFFF00"/>
                  </a:solidFill>
                  <a:latin typeface="Meiryo UI" panose="020B0604030504040204" pitchFamily="50" charset="-128"/>
                  <a:ea typeface="Meiryo UI" panose="020B0604030504040204" pitchFamily="50" charset="-128"/>
                </a:endParaRPr>
              </a:p>
            </p:txBody>
          </p:sp>
          <p:sp>
            <p:nvSpPr>
              <p:cNvPr id="27" name="フリーフォーム 26"/>
              <p:cNvSpPr/>
              <p:nvPr/>
            </p:nvSpPr>
            <p:spPr>
              <a:xfrm>
                <a:off x="12858750" y="1428750"/>
                <a:ext cx="490538" cy="85725"/>
              </a:xfrm>
              <a:custGeom>
                <a:avLst/>
                <a:gdLst>
                  <a:gd name="connsiteX0" fmla="*/ 0 w 490538"/>
                  <a:gd name="connsiteY0" fmla="*/ 85725 h 85725"/>
                  <a:gd name="connsiteX1" fmla="*/ 280988 w 490538"/>
                  <a:gd name="connsiteY1" fmla="*/ 76200 h 85725"/>
                  <a:gd name="connsiteX2" fmla="*/ 409575 w 490538"/>
                  <a:gd name="connsiteY2" fmla="*/ 61913 h 85725"/>
                  <a:gd name="connsiteX3" fmla="*/ 490538 w 490538"/>
                  <a:gd name="connsiteY3" fmla="*/ 0 h 85725"/>
                  <a:gd name="connsiteX0" fmla="*/ 0 w 490538"/>
                  <a:gd name="connsiteY0" fmla="*/ 85725 h 85725"/>
                  <a:gd name="connsiteX1" fmla="*/ 280988 w 490538"/>
                  <a:gd name="connsiteY1" fmla="*/ 76200 h 85725"/>
                  <a:gd name="connsiteX2" fmla="*/ 409575 w 490538"/>
                  <a:gd name="connsiteY2" fmla="*/ 61913 h 85725"/>
                  <a:gd name="connsiteX3" fmla="*/ 490538 w 490538"/>
                  <a:gd name="connsiteY3" fmla="*/ 0 h 85725"/>
                  <a:gd name="connsiteX0" fmla="*/ 0 w 490538"/>
                  <a:gd name="connsiteY0" fmla="*/ 85725 h 85725"/>
                  <a:gd name="connsiteX1" fmla="*/ 242888 w 490538"/>
                  <a:gd name="connsiteY1" fmla="*/ 85725 h 85725"/>
                  <a:gd name="connsiteX2" fmla="*/ 409575 w 490538"/>
                  <a:gd name="connsiteY2" fmla="*/ 61913 h 85725"/>
                  <a:gd name="connsiteX3" fmla="*/ 490538 w 490538"/>
                  <a:gd name="connsiteY3" fmla="*/ 0 h 85725"/>
                </a:gdLst>
                <a:ahLst/>
                <a:cxnLst>
                  <a:cxn ang="0">
                    <a:pos x="connsiteX0" y="connsiteY0"/>
                  </a:cxn>
                  <a:cxn ang="0">
                    <a:pos x="connsiteX1" y="connsiteY1"/>
                  </a:cxn>
                  <a:cxn ang="0">
                    <a:pos x="connsiteX2" y="connsiteY2"/>
                  </a:cxn>
                  <a:cxn ang="0">
                    <a:pos x="connsiteX3" y="connsiteY3"/>
                  </a:cxn>
                </a:cxnLst>
                <a:rect l="l" t="t" r="r" b="b"/>
                <a:pathLst>
                  <a:path w="490538" h="85725">
                    <a:moveTo>
                      <a:pt x="0" y="85725"/>
                    </a:moveTo>
                    <a:lnTo>
                      <a:pt x="242888" y="85725"/>
                    </a:lnTo>
                    <a:cubicBezTo>
                      <a:pt x="311150" y="81756"/>
                      <a:pt x="368300" y="76201"/>
                      <a:pt x="409575" y="61913"/>
                    </a:cubicBezTo>
                    <a:cubicBezTo>
                      <a:pt x="450850" y="47626"/>
                      <a:pt x="463550" y="20638"/>
                      <a:pt x="490538" y="0"/>
                    </a:cubicBezTo>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3" name="フリーフォーム 152"/>
            <p:cNvSpPr/>
            <p:nvPr/>
          </p:nvSpPr>
          <p:spPr>
            <a:xfrm>
              <a:off x="12915900" y="2888118"/>
              <a:ext cx="1257351" cy="214546"/>
            </a:xfrm>
            <a:custGeom>
              <a:avLst/>
              <a:gdLst>
                <a:gd name="connsiteX0" fmla="*/ 0 w 490538"/>
                <a:gd name="connsiteY0" fmla="*/ 85725 h 85725"/>
                <a:gd name="connsiteX1" fmla="*/ 280988 w 490538"/>
                <a:gd name="connsiteY1" fmla="*/ 76200 h 85725"/>
                <a:gd name="connsiteX2" fmla="*/ 409575 w 490538"/>
                <a:gd name="connsiteY2" fmla="*/ 61913 h 85725"/>
                <a:gd name="connsiteX3" fmla="*/ 490538 w 490538"/>
                <a:gd name="connsiteY3" fmla="*/ 0 h 85725"/>
                <a:gd name="connsiteX0" fmla="*/ 0 w 490538"/>
                <a:gd name="connsiteY0" fmla="*/ 85725 h 85725"/>
                <a:gd name="connsiteX1" fmla="*/ 280988 w 490538"/>
                <a:gd name="connsiteY1" fmla="*/ 76200 h 85725"/>
                <a:gd name="connsiteX2" fmla="*/ 409575 w 490538"/>
                <a:gd name="connsiteY2" fmla="*/ 61913 h 85725"/>
                <a:gd name="connsiteX3" fmla="*/ 490538 w 490538"/>
                <a:gd name="connsiteY3" fmla="*/ 0 h 85725"/>
                <a:gd name="connsiteX0" fmla="*/ 0 w 490538"/>
                <a:gd name="connsiteY0" fmla="*/ 85725 h 85725"/>
                <a:gd name="connsiteX1" fmla="*/ 242888 w 490538"/>
                <a:gd name="connsiteY1" fmla="*/ 85725 h 85725"/>
                <a:gd name="connsiteX2" fmla="*/ 409575 w 490538"/>
                <a:gd name="connsiteY2" fmla="*/ 61913 h 85725"/>
                <a:gd name="connsiteX3" fmla="*/ 490538 w 490538"/>
                <a:gd name="connsiteY3" fmla="*/ 0 h 85725"/>
              </a:gdLst>
              <a:ahLst/>
              <a:cxnLst>
                <a:cxn ang="0">
                  <a:pos x="connsiteX0" y="connsiteY0"/>
                </a:cxn>
                <a:cxn ang="0">
                  <a:pos x="connsiteX1" y="connsiteY1"/>
                </a:cxn>
                <a:cxn ang="0">
                  <a:pos x="connsiteX2" y="connsiteY2"/>
                </a:cxn>
                <a:cxn ang="0">
                  <a:pos x="connsiteX3" y="connsiteY3"/>
                </a:cxn>
              </a:cxnLst>
              <a:rect l="l" t="t" r="r" b="b"/>
              <a:pathLst>
                <a:path w="490538" h="85725">
                  <a:moveTo>
                    <a:pt x="0" y="85725"/>
                  </a:moveTo>
                  <a:lnTo>
                    <a:pt x="242888" y="85725"/>
                  </a:lnTo>
                  <a:cubicBezTo>
                    <a:pt x="311150" y="81756"/>
                    <a:pt x="368300" y="76201"/>
                    <a:pt x="409575" y="61913"/>
                  </a:cubicBezTo>
                  <a:cubicBezTo>
                    <a:pt x="450850" y="47626"/>
                    <a:pt x="463550" y="20638"/>
                    <a:pt x="490538" y="0"/>
                  </a:cubicBezTo>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テキスト ボックス 153">
              <a:extLst>
                <a:ext uri="{FF2B5EF4-FFF2-40B4-BE49-F238E27FC236}">
                  <a16:creationId xmlns:a16="http://schemas.microsoft.com/office/drawing/2014/main" id="{B428409F-3F8A-1049-3195-4D0C5ADE1703}"/>
                </a:ext>
              </a:extLst>
            </p:cNvPr>
            <p:cNvSpPr txBox="1"/>
            <p:nvPr/>
          </p:nvSpPr>
          <p:spPr>
            <a:xfrm>
              <a:off x="12837678" y="2892639"/>
              <a:ext cx="588782" cy="159444"/>
            </a:xfrm>
            <a:prstGeom prst="rect">
              <a:avLst/>
            </a:prstGeom>
            <a:noFill/>
          </p:spPr>
          <p:txBody>
            <a:bodyPr wrap="square" lIns="0" tIns="0" rIns="0" bIns="0" rtlCol="0">
              <a:spAutoFit/>
            </a:bodyPr>
            <a:lstStyle/>
            <a:p>
              <a:pPr algn="ctr"/>
              <a:r>
                <a:rPr lang="ja-JP" altLang="en-US" sz="1100" b="1" dirty="0" err="1">
                  <a:solidFill>
                    <a:srgbClr val="FFFF00"/>
                  </a:solidFill>
                  <a:latin typeface="Meiryo UI" panose="020B0604030504040204" pitchFamily="50" charset="-128"/>
                  <a:ea typeface="Meiryo UI" panose="020B0604030504040204" pitchFamily="50" charset="-128"/>
                </a:rPr>
                <a:t>さざ</a:t>
              </a:r>
              <a:r>
                <a:rPr lang="ja-JP" altLang="en-US" sz="1100" b="1" dirty="0">
                  <a:solidFill>
                    <a:srgbClr val="FFFF00"/>
                  </a:solidFill>
                  <a:latin typeface="Meiryo UI" panose="020B0604030504040204" pitchFamily="50" charset="-128"/>
                  <a:ea typeface="Meiryo UI" panose="020B0604030504040204" pitchFamily="50" charset="-128"/>
                </a:rPr>
                <a:t>波</a:t>
              </a:r>
              <a:endParaRPr lang="en-US" altLang="ja-JP" sz="1100" b="1" dirty="0">
                <a:solidFill>
                  <a:srgbClr val="FFFF00"/>
                </a:solidFill>
                <a:latin typeface="Meiryo UI" panose="020B0604030504040204" pitchFamily="50" charset="-128"/>
                <a:ea typeface="Meiryo UI" panose="020B0604030504040204" pitchFamily="50" charset="-128"/>
              </a:endParaRPr>
            </a:p>
          </p:txBody>
        </p:sp>
        <p:sp>
          <p:nvSpPr>
            <p:cNvPr id="42" name="円/楕円 41"/>
            <p:cNvSpPr/>
            <p:nvPr/>
          </p:nvSpPr>
          <p:spPr>
            <a:xfrm rot="1124758">
              <a:off x="13279632" y="1655685"/>
              <a:ext cx="1206391" cy="68592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 name="テキスト ボックス 155">
              <a:extLst>
                <a:ext uri="{FF2B5EF4-FFF2-40B4-BE49-F238E27FC236}">
                  <a16:creationId xmlns:a16="http://schemas.microsoft.com/office/drawing/2014/main" id="{B428409F-3F8A-1049-3195-4D0C5ADE1703}"/>
                </a:ext>
              </a:extLst>
            </p:cNvPr>
            <p:cNvSpPr txBox="1"/>
            <p:nvPr/>
          </p:nvSpPr>
          <p:spPr>
            <a:xfrm>
              <a:off x="12948230" y="4316963"/>
              <a:ext cx="851487" cy="159444"/>
            </a:xfrm>
            <a:prstGeom prst="rect">
              <a:avLst/>
            </a:prstGeom>
            <a:noFill/>
          </p:spPr>
          <p:txBody>
            <a:bodyPr wrap="square" lIns="0" tIns="0" rIns="0" bIns="0" rtlCol="0">
              <a:spAutoFit/>
            </a:bodyPr>
            <a:lstStyle/>
            <a:p>
              <a:pPr algn="ctr"/>
              <a:r>
                <a:rPr lang="ja-JP" altLang="en-US" sz="1100" b="1" dirty="0" err="1">
                  <a:solidFill>
                    <a:srgbClr val="FFFF00"/>
                  </a:solidFill>
                  <a:latin typeface="Meiryo UI" panose="020B0604030504040204" pitchFamily="50" charset="-128"/>
                  <a:ea typeface="Meiryo UI" panose="020B0604030504040204" pitchFamily="50" charset="-128"/>
                </a:rPr>
                <a:t>さざ</a:t>
              </a:r>
              <a:r>
                <a:rPr lang="ja-JP" altLang="en-US" sz="1100" b="1" dirty="0">
                  <a:solidFill>
                    <a:srgbClr val="FFFF00"/>
                  </a:solidFill>
                  <a:latin typeface="Meiryo UI" panose="020B0604030504040204" pitchFamily="50" charset="-128"/>
                  <a:ea typeface="Meiryo UI" panose="020B0604030504040204" pitchFamily="50" charset="-128"/>
                </a:rPr>
                <a:t>波到達</a:t>
              </a:r>
              <a:endParaRPr lang="en-US" altLang="ja-JP" sz="1100" b="1" dirty="0">
                <a:solidFill>
                  <a:srgbClr val="FFFF00"/>
                </a:solidFill>
                <a:latin typeface="Meiryo UI" panose="020B0604030504040204" pitchFamily="50" charset="-128"/>
                <a:ea typeface="Meiryo UI" panose="020B0604030504040204" pitchFamily="50" charset="-128"/>
              </a:endParaRPr>
            </a:p>
          </p:txBody>
        </p:sp>
        <p:sp>
          <p:nvSpPr>
            <p:cNvPr id="157" name="テキスト ボックス 156">
              <a:extLst>
                <a:ext uri="{FF2B5EF4-FFF2-40B4-BE49-F238E27FC236}">
                  <a16:creationId xmlns:a16="http://schemas.microsoft.com/office/drawing/2014/main" id="{B428409F-3F8A-1049-3195-4D0C5ADE1703}"/>
                </a:ext>
              </a:extLst>
            </p:cNvPr>
            <p:cNvSpPr txBox="1"/>
            <p:nvPr/>
          </p:nvSpPr>
          <p:spPr>
            <a:xfrm>
              <a:off x="12820597" y="5085792"/>
              <a:ext cx="1464125" cy="159444"/>
            </a:xfrm>
            <a:prstGeom prst="rect">
              <a:avLst/>
            </a:prstGeom>
            <a:noFill/>
          </p:spPr>
          <p:txBody>
            <a:bodyPr wrap="square" lIns="0" tIns="0" rIns="0" bIns="0" rtlCol="0">
              <a:spAutoFit/>
            </a:bodyPr>
            <a:lstStyle/>
            <a:p>
              <a:pPr algn="ctr"/>
              <a:r>
                <a:rPr lang="ja-JP" altLang="en-US" sz="1100" b="1" dirty="0" err="1">
                  <a:solidFill>
                    <a:srgbClr val="FFFF00"/>
                  </a:solidFill>
                  <a:latin typeface="Meiryo UI" panose="020B0604030504040204" pitchFamily="50" charset="-128"/>
                  <a:ea typeface="Meiryo UI" panose="020B0604030504040204" pitchFamily="50" charset="-128"/>
                </a:rPr>
                <a:t>さざ</a:t>
              </a:r>
              <a:r>
                <a:rPr lang="ja-JP" altLang="en-US" sz="1100" b="1" dirty="0">
                  <a:solidFill>
                    <a:srgbClr val="FFFF00"/>
                  </a:solidFill>
                  <a:latin typeface="Meiryo UI" panose="020B0604030504040204" pitchFamily="50" charset="-128"/>
                  <a:ea typeface="Meiryo UI" panose="020B0604030504040204" pitchFamily="50" charset="-128"/>
                </a:rPr>
                <a:t>波通過後、消失</a:t>
              </a:r>
              <a:endParaRPr lang="en-US" altLang="ja-JP" sz="1100" b="1" dirty="0">
                <a:solidFill>
                  <a:srgbClr val="FFFF00"/>
                </a:solidFill>
                <a:latin typeface="Meiryo UI" panose="020B0604030504040204" pitchFamily="50" charset="-128"/>
                <a:ea typeface="Meiryo UI" panose="020B0604030504040204" pitchFamily="50" charset="-128"/>
              </a:endParaRPr>
            </a:p>
          </p:txBody>
        </p:sp>
      </p:grpSp>
      <p:grpSp>
        <p:nvGrpSpPr>
          <p:cNvPr id="289" name="グループ化 288"/>
          <p:cNvGrpSpPr/>
          <p:nvPr/>
        </p:nvGrpSpPr>
        <p:grpSpPr>
          <a:xfrm>
            <a:off x="7336597" y="4903326"/>
            <a:ext cx="4221962" cy="5067936"/>
            <a:chOff x="9895538" y="1907138"/>
            <a:chExt cx="3873278" cy="4649385"/>
          </a:xfrm>
        </p:grpSpPr>
        <p:grpSp>
          <p:nvGrpSpPr>
            <p:cNvPr id="116" name="グループ化 115"/>
            <p:cNvGrpSpPr/>
            <p:nvPr/>
          </p:nvGrpSpPr>
          <p:grpSpPr>
            <a:xfrm>
              <a:off x="9947325" y="1907138"/>
              <a:ext cx="1825325" cy="1026745"/>
              <a:chOff x="4125275" y="367640"/>
              <a:chExt cx="2240000" cy="1260000"/>
            </a:xfrm>
          </p:grpSpPr>
          <p:pic>
            <p:nvPicPr>
              <p:cNvPr id="141" name="図 140"/>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125275" y="367640"/>
                <a:ext cx="2240000" cy="1260000"/>
              </a:xfrm>
              <a:prstGeom prst="rect">
                <a:avLst/>
              </a:prstGeom>
            </p:spPr>
          </p:pic>
          <p:sp>
            <p:nvSpPr>
              <p:cNvPr id="142" name="テキスト ボックス 141">
                <a:extLst>
                  <a:ext uri="{FF2B5EF4-FFF2-40B4-BE49-F238E27FC236}">
                    <a16:creationId xmlns:a16="http://schemas.microsoft.com/office/drawing/2014/main" id="{B428409F-3F8A-1049-3195-4D0C5ADE1703}"/>
                  </a:ext>
                </a:extLst>
              </p:cNvPr>
              <p:cNvSpPr txBox="1"/>
              <p:nvPr/>
            </p:nvSpPr>
            <p:spPr>
              <a:xfrm>
                <a:off x="4125275" y="367640"/>
                <a:ext cx="722541" cy="207733"/>
              </a:xfrm>
              <a:prstGeom prst="rect">
                <a:avLst/>
              </a:prstGeom>
              <a:solidFill>
                <a:schemeClr val="tx1">
                  <a:alpha val="50000"/>
                </a:schemeClr>
              </a:solidFill>
            </p:spPr>
            <p:txBody>
              <a:bodyPr wrap="square" lIns="0" tIns="0" rIns="0" bIns="0" rtlCol="0">
                <a:spAutoFit/>
              </a:bodyPr>
              <a:lstStyle/>
              <a:p>
                <a:pPr algn="ctr"/>
                <a:r>
                  <a:rPr lang="en-US" altLang="ja-JP" sz="1100" b="1" dirty="0">
                    <a:solidFill>
                      <a:schemeClr val="bg1"/>
                    </a:solidFill>
                    <a:latin typeface="Meiryo UI" panose="020B0604030504040204" pitchFamily="50" charset="-128"/>
                    <a:ea typeface="Meiryo UI" panose="020B0604030504040204" pitchFamily="50" charset="-128"/>
                  </a:rPr>
                  <a:t>10:51</a:t>
                </a:r>
              </a:p>
            </p:txBody>
          </p:sp>
        </p:grpSp>
        <p:grpSp>
          <p:nvGrpSpPr>
            <p:cNvPr id="117" name="グループ化 116"/>
            <p:cNvGrpSpPr/>
            <p:nvPr/>
          </p:nvGrpSpPr>
          <p:grpSpPr>
            <a:xfrm>
              <a:off x="9947325" y="2943952"/>
              <a:ext cx="1825325" cy="1026745"/>
              <a:chOff x="4125275" y="2131816"/>
              <a:chExt cx="2240000" cy="1260000"/>
            </a:xfrm>
          </p:grpSpPr>
          <p:pic>
            <p:nvPicPr>
              <p:cNvPr id="139" name="図 138"/>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125275" y="2131816"/>
                <a:ext cx="2240000" cy="1260000"/>
              </a:xfrm>
              <a:prstGeom prst="rect">
                <a:avLst/>
              </a:prstGeom>
            </p:spPr>
          </p:pic>
          <p:sp>
            <p:nvSpPr>
              <p:cNvPr id="140" name="テキスト ボックス 139">
                <a:extLst>
                  <a:ext uri="{FF2B5EF4-FFF2-40B4-BE49-F238E27FC236}">
                    <a16:creationId xmlns:a16="http://schemas.microsoft.com/office/drawing/2014/main" id="{B428409F-3F8A-1049-3195-4D0C5ADE1703}"/>
                  </a:ext>
                </a:extLst>
              </p:cNvPr>
              <p:cNvSpPr txBox="1"/>
              <p:nvPr/>
            </p:nvSpPr>
            <p:spPr>
              <a:xfrm>
                <a:off x="4125275" y="2131816"/>
                <a:ext cx="722541" cy="207733"/>
              </a:xfrm>
              <a:prstGeom prst="rect">
                <a:avLst/>
              </a:prstGeom>
              <a:solidFill>
                <a:schemeClr val="tx1">
                  <a:alpha val="50000"/>
                </a:schemeClr>
              </a:solidFill>
            </p:spPr>
            <p:txBody>
              <a:bodyPr wrap="square" lIns="0" tIns="0" rIns="0" bIns="0" rtlCol="0">
                <a:spAutoFit/>
              </a:bodyPr>
              <a:lstStyle/>
              <a:p>
                <a:pPr algn="ctr"/>
                <a:r>
                  <a:rPr lang="en-US" altLang="ja-JP" sz="1100" b="1" dirty="0">
                    <a:solidFill>
                      <a:schemeClr val="bg1"/>
                    </a:solidFill>
                    <a:latin typeface="Meiryo UI" panose="020B0604030504040204" pitchFamily="50" charset="-128"/>
                    <a:ea typeface="Meiryo UI" panose="020B0604030504040204" pitchFamily="50" charset="-128"/>
                  </a:rPr>
                  <a:t>11:53</a:t>
                </a:r>
              </a:p>
            </p:txBody>
          </p:sp>
        </p:grpSp>
        <p:grpSp>
          <p:nvGrpSpPr>
            <p:cNvPr id="118" name="グループ化 117"/>
            <p:cNvGrpSpPr/>
            <p:nvPr/>
          </p:nvGrpSpPr>
          <p:grpSpPr>
            <a:xfrm>
              <a:off x="9947325" y="3991744"/>
              <a:ext cx="1825325" cy="1026745"/>
              <a:chOff x="4125275" y="3994845"/>
              <a:chExt cx="2240000" cy="1260000"/>
            </a:xfrm>
          </p:grpSpPr>
          <p:pic>
            <p:nvPicPr>
              <p:cNvPr id="137" name="図 136"/>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4125275" y="3994845"/>
                <a:ext cx="2240000" cy="1260000"/>
              </a:xfrm>
              <a:prstGeom prst="rect">
                <a:avLst/>
              </a:prstGeom>
            </p:spPr>
          </p:pic>
          <p:sp>
            <p:nvSpPr>
              <p:cNvPr id="138" name="テキスト ボックス 137">
                <a:extLst>
                  <a:ext uri="{FF2B5EF4-FFF2-40B4-BE49-F238E27FC236}">
                    <a16:creationId xmlns:a16="http://schemas.microsoft.com/office/drawing/2014/main" id="{B428409F-3F8A-1049-3195-4D0C5ADE1703}"/>
                  </a:ext>
                </a:extLst>
              </p:cNvPr>
              <p:cNvSpPr txBox="1"/>
              <p:nvPr/>
            </p:nvSpPr>
            <p:spPr>
              <a:xfrm>
                <a:off x="4125275" y="3994845"/>
                <a:ext cx="722541" cy="207733"/>
              </a:xfrm>
              <a:prstGeom prst="rect">
                <a:avLst/>
              </a:prstGeom>
              <a:solidFill>
                <a:schemeClr val="tx1">
                  <a:alpha val="50000"/>
                </a:schemeClr>
              </a:solidFill>
            </p:spPr>
            <p:txBody>
              <a:bodyPr wrap="square" lIns="0" tIns="0" rIns="0" bIns="0" rtlCol="0">
                <a:spAutoFit/>
              </a:bodyPr>
              <a:lstStyle/>
              <a:p>
                <a:pPr algn="ctr"/>
                <a:r>
                  <a:rPr lang="en-US" altLang="ja-JP" sz="1100" b="1" dirty="0">
                    <a:solidFill>
                      <a:schemeClr val="bg1"/>
                    </a:solidFill>
                    <a:latin typeface="Meiryo UI" panose="020B0604030504040204" pitchFamily="50" charset="-128"/>
                    <a:ea typeface="Meiryo UI" panose="020B0604030504040204" pitchFamily="50" charset="-128"/>
                  </a:rPr>
                  <a:t>12:17</a:t>
                </a:r>
              </a:p>
            </p:txBody>
          </p:sp>
        </p:grpSp>
        <p:grpSp>
          <p:nvGrpSpPr>
            <p:cNvPr id="119" name="グループ化 118"/>
            <p:cNvGrpSpPr/>
            <p:nvPr/>
          </p:nvGrpSpPr>
          <p:grpSpPr>
            <a:xfrm>
              <a:off x="9947325" y="5028428"/>
              <a:ext cx="1825326" cy="1026745"/>
              <a:chOff x="4125275" y="5801841"/>
              <a:chExt cx="2240001" cy="1260000"/>
            </a:xfrm>
          </p:grpSpPr>
          <p:pic>
            <p:nvPicPr>
              <p:cNvPr id="135" name="図 134"/>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4125275" y="5801841"/>
                <a:ext cx="2240001" cy="1260000"/>
              </a:xfrm>
              <a:prstGeom prst="rect">
                <a:avLst/>
              </a:prstGeom>
            </p:spPr>
          </p:pic>
          <p:sp>
            <p:nvSpPr>
              <p:cNvPr id="136" name="テキスト ボックス 135">
                <a:extLst>
                  <a:ext uri="{FF2B5EF4-FFF2-40B4-BE49-F238E27FC236}">
                    <a16:creationId xmlns:a16="http://schemas.microsoft.com/office/drawing/2014/main" id="{B428409F-3F8A-1049-3195-4D0C5ADE1703}"/>
                  </a:ext>
                </a:extLst>
              </p:cNvPr>
              <p:cNvSpPr txBox="1"/>
              <p:nvPr/>
            </p:nvSpPr>
            <p:spPr>
              <a:xfrm>
                <a:off x="4125275" y="5801841"/>
                <a:ext cx="722541" cy="207733"/>
              </a:xfrm>
              <a:prstGeom prst="rect">
                <a:avLst/>
              </a:prstGeom>
              <a:solidFill>
                <a:schemeClr val="tx1">
                  <a:alpha val="50000"/>
                </a:schemeClr>
              </a:solidFill>
            </p:spPr>
            <p:txBody>
              <a:bodyPr wrap="square" lIns="0" tIns="0" rIns="0" bIns="0" rtlCol="0">
                <a:spAutoFit/>
              </a:bodyPr>
              <a:lstStyle/>
              <a:p>
                <a:pPr algn="ctr"/>
                <a:r>
                  <a:rPr lang="en-US" altLang="ja-JP" sz="1100" b="1" dirty="0">
                    <a:solidFill>
                      <a:schemeClr val="bg1"/>
                    </a:solidFill>
                    <a:latin typeface="Meiryo UI" panose="020B0604030504040204" pitchFamily="50" charset="-128"/>
                    <a:ea typeface="Meiryo UI" panose="020B0604030504040204" pitchFamily="50" charset="-128"/>
                  </a:rPr>
                  <a:t>12:56</a:t>
                </a:r>
              </a:p>
            </p:txBody>
          </p:sp>
        </p:grpSp>
        <p:grpSp>
          <p:nvGrpSpPr>
            <p:cNvPr id="121" name="グループ化 120"/>
            <p:cNvGrpSpPr/>
            <p:nvPr/>
          </p:nvGrpSpPr>
          <p:grpSpPr>
            <a:xfrm>
              <a:off x="11873928" y="2365722"/>
              <a:ext cx="1825325" cy="1026745"/>
              <a:chOff x="13019821" y="-4172915"/>
              <a:chExt cx="2240000" cy="1260000"/>
            </a:xfrm>
          </p:grpSpPr>
          <p:pic>
            <p:nvPicPr>
              <p:cNvPr id="131" name="図 130"/>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3019821" y="-4172915"/>
                <a:ext cx="2240000" cy="1260000"/>
              </a:xfrm>
              <a:prstGeom prst="rect">
                <a:avLst/>
              </a:prstGeom>
            </p:spPr>
          </p:pic>
          <p:sp>
            <p:nvSpPr>
              <p:cNvPr id="132" name="テキスト ボックス 131">
                <a:extLst>
                  <a:ext uri="{FF2B5EF4-FFF2-40B4-BE49-F238E27FC236}">
                    <a16:creationId xmlns:a16="http://schemas.microsoft.com/office/drawing/2014/main" id="{B428409F-3F8A-1049-3195-4D0C5ADE1703}"/>
                  </a:ext>
                </a:extLst>
              </p:cNvPr>
              <p:cNvSpPr txBox="1"/>
              <p:nvPr/>
            </p:nvSpPr>
            <p:spPr>
              <a:xfrm>
                <a:off x="13019821" y="-4172914"/>
                <a:ext cx="722541" cy="207733"/>
              </a:xfrm>
              <a:prstGeom prst="rect">
                <a:avLst/>
              </a:prstGeom>
              <a:solidFill>
                <a:schemeClr val="tx1">
                  <a:alpha val="50000"/>
                </a:schemeClr>
              </a:solidFill>
            </p:spPr>
            <p:txBody>
              <a:bodyPr wrap="square" lIns="0" tIns="0" rIns="0" bIns="0" rtlCol="0">
                <a:spAutoFit/>
              </a:bodyPr>
              <a:lstStyle/>
              <a:p>
                <a:pPr algn="ctr"/>
                <a:r>
                  <a:rPr lang="en-US" altLang="ja-JP" sz="1100" b="1" dirty="0">
                    <a:solidFill>
                      <a:schemeClr val="bg1"/>
                    </a:solidFill>
                    <a:latin typeface="Meiryo UI" panose="020B0604030504040204" pitchFamily="50" charset="-128"/>
                    <a:ea typeface="Meiryo UI" panose="020B0604030504040204" pitchFamily="50" charset="-128"/>
                  </a:rPr>
                  <a:t>15:11</a:t>
                </a:r>
              </a:p>
            </p:txBody>
          </p:sp>
        </p:grpSp>
        <p:grpSp>
          <p:nvGrpSpPr>
            <p:cNvPr id="122" name="グループ化 121"/>
            <p:cNvGrpSpPr/>
            <p:nvPr/>
          </p:nvGrpSpPr>
          <p:grpSpPr>
            <a:xfrm>
              <a:off x="11873928" y="3437458"/>
              <a:ext cx="1825325" cy="1026745"/>
              <a:chOff x="13019821" y="-2190389"/>
              <a:chExt cx="2240000" cy="1260000"/>
            </a:xfrm>
          </p:grpSpPr>
          <p:pic>
            <p:nvPicPr>
              <p:cNvPr id="129" name="図 128"/>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3019821" y="-2190389"/>
                <a:ext cx="2240000" cy="1260000"/>
              </a:xfrm>
              <a:prstGeom prst="rect">
                <a:avLst/>
              </a:prstGeom>
            </p:spPr>
          </p:pic>
          <p:sp>
            <p:nvSpPr>
              <p:cNvPr id="130" name="テキスト ボックス 129">
                <a:extLst>
                  <a:ext uri="{FF2B5EF4-FFF2-40B4-BE49-F238E27FC236}">
                    <a16:creationId xmlns:a16="http://schemas.microsoft.com/office/drawing/2014/main" id="{B428409F-3F8A-1049-3195-4D0C5ADE1703}"/>
                  </a:ext>
                </a:extLst>
              </p:cNvPr>
              <p:cNvSpPr txBox="1"/>
              <p:nvPr/>
            </p:nvSpPr>
            <p:spPr>
              <a:xfrm>
                <a:off x="13019822" y="-2190388"/>
                <a:ext cx="722541" cy="207733"/>
              </a:xfrm>
              <a:prstGeom prst="rect">
                <a:avLst/>
              </a:prstGeom>
              <a:solidFill>
                <a:schemeClr val="tx1">
                  <a:alpha val="50000"/>
                </a:schemeClr>
              </a:solidFill>
            </p:spPr>
            <p:txBody>
              <a:bodyPr wrap="square" lIns="0" tIns="0" rIns="0" bIns="0" rtlCol="0">
                <a:spAutoFit/>
              </a:bodyPr>
              <a:lstStyle/>
              <a:p>
                <a:pPr algn="ctr"/>
                <a:r>
                  <a:rPr lang="en-US" altLang="ja-JP" sz="1100" b="1" dirty="0">
                    <a:solidFill>
                      <a:schemeClr val="bg1"/>
                    </a:solidFill>
                    <a:latin typeface="Meiryo UI" panose="020B0604030504040204" pitchFamily="50" charset="-128"/>
                    <a:ea typeface="Meiryo UI" panose="020B0604030504040204" pitchFamily="50" charset="-128"/>
                  </a:rPr>
                  <a:t>15:27</a:t>
                </a:r>
              </a:p>
            </p:txBody>
          </p:sp>
        </p:grpSp>
        <p:grpSp>
          <p:nvGrpSpPr>
            <p:cNvPr id="123" name="グループ化 122"/>
            <p:cNvGrpSpPr/>
            <p:nvPr/>
          </p:nvGrpSpPr>
          <p:grpSpPr>
            <a:xfrm>
              <a:off x="11873929" y="4464203"/>
              <a:ext cx="1825325" cy="1026745"/>
              <a:chOff x="13019822" y="-162820"/>
              <a:chExt cx="2240000" cy="1260000"/>
            </a:xfrm>
          </p:grpSpPr>
          <p:pic>
            <p:nvPicPr>
              <p:cNvPr id="127" name="図 126"/>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3019822" y="-162820"/>
                <a:ext cx="2240000" cy="1260000"/>
              </a:xfrm>
              <a:prstGeom prst="rect">
                <a:avLst/>
              </a:prstGeom>
            </p:spPr>
          </p:pic>
          <p:sp>
            <p:nvSpPr>
              <p:cNvPr id="128" name="テキスト ボックス 127">
                <a:extLst>
                  <a:ext uri="{FF2B5EF4-FFF2-40B4-BE49-F238E27FC236}">
                    <a16:creationId xmlns:a16="http://schemas.microsoft.com/office/drawing/2014/main" id="{B428409F-3F8A-1049-3195-4D0C5ADE1703}"/>
                  </a:ext>
                </a:extLst>
              </p:cNvPr>
              <p:cNvSpPr txBox="1"/>
              <p:nvPr/>
            </p:nvSpPr>
            <p:spPr>
              <a:xfrm>
                <a:off x="13019823" y="-162819"/>
                <a:ext cx="722541" cy="207733"/>
              </a:xfrm>
              <a:prstGeom prst="rect">
                <a:avLst/>
              </a:prstGeom>
              <a:solidFill>
                <a:schemeClr val="tx1">
                  <a:alpha val="50000"/>
                </a:schemeClr>
              </a:solidFill>
            </p:spPr>
            <p:txBody>
              <a:bodyPr wrap="square" lIns="0" tIns="0" rIns="0" bIns="0" rtlCol="0">
                <a:spAutoFit/>
              </a:bodyPr>
              <a:lstStyle/>
              <a:p>
                <a:pPr algn="ctr"/>
                <a:r>
                  <a:rPr lang="en-US" altLang="ja-JP" sz="1100" b="1" dirty="0">
                    <a:solidFill>
                      <a:schemeClr val="bg1"/>
                    </a:solidFill>
                    <a:latin typeface="Meiryo UI" panose="020B0604030504040204" pitchFamily="50" charset="-128"/>
                    <a:ea typeface="Meiryo UI" panose="020B0604030504040204" pitchFamily="50" charset="-128"/>
                  </a:rPr>
                  <a:t>15:32</a:t>
                </a:r>
              </a:p>
            </p:txBody>
          </p:sp>
        </p:grpSp>
        <p:grpSp>
          <p:nvGrpSpPr>
            <p:cNvPr id="124" name="グループ化 123"/>
            <p:cNvGrpSpPr/>
            <p:nvPr/>
          </p:nvGrpSpPr>
          <p:grpSpPr>
            <a:xfrm>
              <a:off x="11873928" y="5529778"/>
              <a:ext cx="1825325" cy="1026745"/>
              <a:chOff x="13019821" y="1916215"/>
              <a:chExt cx="2240000" cy="1260000"/>
            </a:xfrm>
          </p:grpSpPr>
          <p:pic>
            <p:nvPicPr>
              <p:cNvPr id="125" name="図 124"/>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3019821" y="1916215"/>
                <a:ext cx="2240000" cy="1260000"/>
              </a:xfrm>
              <a:prstGeom prst="rect">
                <a:avLst/>
              </a:prstGeom>
            </p:spPr>
          </p:pic>
          <p:sp>
            <p:nvSpPr>
              <p:cNvPr id="126" name="テキスト ボックス 125">
                <a:extLst>
                  <a:ext uri="{FF2B5EF4-FFF2-40B4-BE49-F238E27FC236}">
                    <a16:creationId xmlns:a16="http://schemas.microsoft.com/office/drawing/2014/main" id="{B428409F-3F8A-1049-3195-4D0C5ADE1703}"/>
                  </a:ext>
                </a:extLst>
              </p:cNvPr>
              <p:cNvSpPr txBox="1"/>
              <p:nvPr/>
            </p:nvSpPr>
            <p:spPr>
              <a:xfrm>
                <a:off x="13019822" y="1916216"/>
                <a:ext cx="722541" cy="207733"/>
              </a:xfrm>
              <a:prstGeom prst="rect">
                <a:avLst/>
              </a:prstGeom>
              <a:solidFill>
                <a:schemeClr val="tx1">
                  <a:alpha val="50000"/>
                </a:schemeClr>
              </a:solidFill>
            </p:spPr>
            <p:txBody>
              <a:bodyPr wrap="square" lIns="0" tIns="0" rIns="0" bIns="0" rtlCol="0">
                <a:spAutoFit/>
              </a:bodyPr>
              <a:lstStyle/>
              <a:p>
                <a:pPr algn="ctr"/>
                <a:r>
                  <a:rPr lang="en-US" altLang="ja-JP" sz="1100" b="1" dirty="0">
                    <a:solidFill>
                      <a:schemeClr val="bg1"/>
                    </a:solidFill>
                    <a:latin typeface="Meiryo UI" panose="020B0604030504040204" pitchFamily="50" charset="-128"/>
                    <a:ea typeface="Meiryo UI" panose="020B0604030504040204" pitchFamily="50" charset="-128"/>
                  </a:rPr>
                  <a:t>15:34</a:t>
                </a:r>
              </a:p>
            </p:txBody>
          </p:sp>
        </p:grpSp>
        <p:sp>
          <p:nvSpPr>
            <p:cNvPr id="158" name="テキスト ボックス 157">
              <a:extLst>
                <a:ext uri="{FF2B5EF4-FFF2-40B4-BE49-F238E27FC236}">
                  <a16:creationId xmlns:a16="http://schemas.microsoft.com/office/drawing/2014/main" id="{B428409F-3F8A-1049-3195-4D0C5ADE1703}"/>
                </a:ext>
              </a:extLst>
            </p:cNvPr>
            <p:cNvSpPr txBox="1"/>
            <p:nvPr/>
          </p:nvSpPr>
          <p:spPr>
            <a:xfrm>
              <a:off x="10540873" y="2094119"/>
              <a:ext cx="1039146" cy="155297"/>
            </a:xfrm>
            <a:prstGeom prst="rect">
              <a:avLst/>
            </a:prstGeom>
            <a:noFill/>
          </p:spPr>
          <p:txBody>
            <a:bodyPr wrap="square" lIns="0" tIns="0" rIns="0" bIns="0" rtlCol="0">
              <a:spAutoFit/>
            </a:bodyPr>
            <a:lstStyle/>
            <a:p>
              <a:pPr algn="ctr"/>
              <a:r>
                <a:rPr lang="ja-JP" altLang="en-US" sz="1100" b="1" dirty="0">
                  <a:solidFill>
                    <a:srgbClr val="FFFF00"/>
                  </a:solidFill>
                  <a:latin typeface="Meiryo UI" panose="020B0604030504040204" pitchFamily="50" charset="-128"/>
                  <a:ea typeface="Meiryo UI" panose="020B0604030504040204" pitchFamily="50" charset="-128"/>
                </a:rPr>
                <a:t>スカム流下開始</a:t>
              </a:r>
              <a:endParaRPr lang="en-US" altLang="ja-JP" sz="1100" b="1" dirty="0">
                <a:solidFill>
                  <a:srgbClr val="FFFF00"/>
                </a:solidFill>
                <a:latin typeface="Meiryo UI" panose="020B0604030504040204" pitchFamily="50" charset="-128"/>
                <a:ea typeface="Meiryo UI" panose="020B0604030504040204" pitchFamily="50" charset="-128"/>
              </a:endParaRPr>
            </a:p>
          </p:txBody>
        </p:sp>
        <p:sp>
          <p:nvSpPr>
            <p:cNvPr id="159" name="円/楕円 158"/>
            <p:cNvSpPr/>
            <p:nvPr/>
          </p:nvSpPr>
          <p:spPr>
            <a:xfrm rot="3475729">
              <a:off x="10031241" y="2022969"/>
              <a:ext cx="386229" cy="604063"/>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 name="フリーフォーム: 図形 86">
              <a:extLst>
                <a:ext uri="{FF2B5EF4-FFF2-40B4-BE49-F238E27FC236}">
                  <a16:creationId xmlns:a16="http://schemas.microsoft.com/office/drawing/2014/main" id="{BD53463F-F66B-16AB-279E-92123ECA8644}"/>
                </a:ext>
              </a:extLst>
            </p:cNvPr>
            <p:cNvSpPr/>
            <p:nvPr/>
          </p:nvSpPr>
          <p:spPr>
            <a:xfrm rot="596129">
              <a:off x="10561589" y="1990427"/>
              <a:ext cx="155537" cy="154031"/>
            </a:xfrm>
            <a:custGeom>
              <a:avLst/>
              <a:gdLst>
                <a:gd name="connsiteX0" fmla="*/ 0 w 504825"/>
                <a:gd name="connsiteY0" fmla="*/ 371475 h 371475"/>
                <a:gd name="connsiteX1" fmla="*/ 504825 w 504825"/>
                <a:gd name="connsiteY1" fmla="*/ 0 h 371475"/>
              </a:gdLst>
              <a:ahLst/>
              <a:cxnLst>
                <a:cxn ang="0">
                  <a:pos x="connsiteX0" y="connsiteY0"/>
                </a:cxn>
                <a:cxn ang="0">
                  <a:pos x="connsiteX1" y="connsiteY1"/>
                </a:cxn>
              </a:cxnLst>
              <a:rect l="l" t="t" r="r" b="b"/>
              <a:pathLst>
                <a:path w="504825" h="371475">
                  <a:moveTo>
                    <a:pt x="0" y="371475"/>
                  </a:moveTo>
                  <a:lnTo>
                    <a:pt x="504825" y="0"/>
                  </a:lnTo>
                </a:path>
              </a:pathLst>
            </a:custGeom>
            <a:noFill/>
            <a:ln w="19050">
              <a:solidFill>
                <a:srgbClr val="FFFF00"/>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 name="円/楕円 160"/>
            <p:cNvSpPr/>
            <p:nvPr/>
          </p:nvSpPr>
          <p:spPr>
            <a:xfrm rot="5686571">
              <a:off x="10386649" y="2760587"/>
              <a:ext cx="698162" cy="1680383"/>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テキスト ボックス 161">
              <a:extLst>
                <a:ext uri="{FF2B5EF4-FFF2-40B4-BE49-F238E27FC236}">
                  <a16:creationId xmlns:a16="http://schemas.microsoft.com/office/drawing/2014/main" id="{B428409F-3F8A-1049-3195-4D0C5ADE1703}"/>
                </a:ext>
              </a:extLst>
            </p:cNvPr>
            <p:cNvSpPr txBox="1"/>
            <p:nvPr/>
          </p:nvSpPr>
          <p:spPr>
            <a:xfrm>
              <a:off x="10735730" y="3088244"/>
              <a:ext cx="1039146" cy="155297"/>
            </a:xfrm>
            <a:prstGeom prst="rect">
              <a:avLst/>
            </a:prstGeom>
            <a:noFill/>
          </p:spPr>
          <p:txBody>
            <a:bodyPr wrap="square" lIns="0" tIns="0" rIns="0" bIns="0" rtlCol="0">
              <a:spAutoFit/>
            </a:bodyPr>
            <a:lstStyle/>
            <a:p>
              <a:pPr algn="ctr"/>
              <a:r>
                <a:rPr lang="ja-JP" altLang="en-US" sz="1100" b="1" dirty="0">
                  <a:solidFill>
                    <a:srgbClr val="FFFF00"/>
                  </a:solidFill>
                  <a:latin typeface="Meiryo UI" panose="020B0604030504040204" pitchFamily="50" charset="-128"/>
                  <a:ea typeface="Meiryo UI" panose="020B0604030504040204" pitchFamily="50" charset="-128"/>
                </a:rPr>
                <a:t>スカム滞留</a:t>
              </a:r>
              <a:endParaRPr lang="en-US" altLang="ja-JP" sz="1100" b="1" dirty="0">
                <a:solidFill>
                  <a:srgbClr val="FFFF00"/>
                </a:solidFill>
                <a:latin typeface="Meiryo UI" panose="020B0604030504040204" pitchFamily="50" charset="-128"/>
                <a:ea typeface="Meiryo UI" panose="020B0604030504040204" pitchFamily="50" charset="-128"/>
              </a:endParaRPr>
            </a:p>
          </p:txBody>
        </p:sp>
        <p:sp>
          <p:nvSpPr>
            <p:cNvPr id="164" name="テキスト ボックス 163">
              <a:extLst>
                <a:ext uri="{FF2B5EF4-FFF2-40B4-BE49-F238E27FC236}">
                  <a16:creationId xmlns:a16="http://schemas.microsoft.com/office/drawing/2014/main" id="{B428409F-3F8A-1049-3195-4D0C5ADE1703}"/>
                </a:ext>
              </a:extLst>
            </p:cNvPr>
            <p:cNvSpPr txBox="1"/>
            <p:nvPr/>
          </p:nvSpPr>
          <p:spPr>
            <a:xfrm>
              <a:off x="10141989" y="5200913"/>
              <a:ext cx="1249952" cy="155297"/>
            </a:xfrm>
            <a:prstGeom prst="rect">
              <a:avLst/>
            </a:prstGeom>
            <a:noFill/>
          </p:spPr>
          <p:txBody>
            <a:bodyPr wrap="square" lIns="0" tIns="0" rIns="0" bIns="0" rtlCol="0">
              <a:spAutoFit/>
            </a:bodyPr>
            <a:lstStyle/>
            <a:p>
              <a:pPr algn="ctr"/>
              <a:r>
                <a:rPr lang="ja-JP" altLang="en-US" sz="1100" b="1" dirty="0">
                  <a:solidFill>
                    <a:srgbClr val="FFFF00"/>
                  </a:solidFill>
                  <a:latin typeface="Meiryo UI" panose="020B0604030504040204" pitchFamily="50" charset="-128"/>
                  <a:ea typeface="Meiryo UI" panose="020B0604030504040204" pitchFamily="50" charset="-128"/>
                </a:rPr>
                <a:t>降雨後、スカム増加</a:t>
              </a:r>
              <a:endParaRPr lang="en-US" altLang="ja-JP" sz="1100" b="1" dirty="0">
                <a:solidFill>
                  <a:srgbClr val="FFFF00"/>
                </a:solidFill>
                <a:latin typeface="Meiryo UI" panose="020B0604030504040204" pitchFamily="50" charset="-128"/>
                <a:ea typeface="Meiryo UI" panose="020B0604030504040204" pitchFamily="50" charset="-128"/>
              </a:endParaRPr>
            </a:p>
          </p:txBody>
        </p:sp>
        <p:sp>
          <p:nvSpPr>
            <p:cNvPr id="165" name="円/楕円 164"/>
            <p:cNvSpPr/>
            <p:nvPr/>
          </p:nvSpPr>
          <p:spPr>
            <a:xfrm rot="5686571">
              <a:off x="12639725" y="2630206"/>
              <a:ext cx="437309" cy="114898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テキスト ボックス 165">
              <a:extLst>
                <a:ext uri="{FF2B5EF4-FFF2-40B4-BE49-F238E27FC236}">
                  <a16:creationId xmlns:a16="http://schemas.microsoft.com/office/drawing/2014/main" id="{B428409F-3F8A-1049-3195-4D0C5ADE1703}"/>
                </a:ext>
              </a:extLst>
            </p:cNvPr>
            <p:cNvSpPr txBox="1"/>
            <p:nvPr/>
          </p:nvSpPr>
          <p:spPr>
            <a:xfrm>
              <a:off x="12918045" y="2846322"/>
              <a:ext cx="850771" cy="155297"/>
            </a:xfrm>
            <a:prstGeom prst="rect">
              <a:avLst/>
            </a:prstGeom>
            <a:noFill/>
          </p:spPr>
          <p:txBody>
            <a:bodyPr wrap="square" lIns="0" tIns="0" rIns="0" bIns="0" rtlCol="0">
              <a:spAutoFit/>
            </a:bodyPr>
            <a:lstStyle/>
            <a:p>
              <a:pPr algn="ctr"/>
              <a:r>
                <a:rPr lang="ja-JP" altLang="en-US" sz="1100" b="1" dirty="0">
                  <a:solidFill>
                    <a:srgbClr val="FFFF00"/>
                  </a:solidFill>
                  <a:latin typeface="Meiryo UI" panose="020B0604030504040204" pitchFamily="50" charset="-128"/>
                  <a:ea typeface="Meiryo UI" panose="020B0604030504040204" pitchFamily="50" charset="-128"/>
                </a:rPr>
                <a:t>スカム発生</a:t>
              </a:r>
              <a:endParaRPr lang="en-US" altLang="ja-JP" sz="1100" b="1" dirty="0">
                <a:solidFill>
                  <a:srgbClr val="FFFF00"/>
                </a:solidFill>
                <a:latin typeface="Meiryo UI" panose="020B0604030504040204" pitchFamily="50" charset="-128"/>
                <a:ea typeface="Meiryo UI" panose="020B0604030504040204" pitchFamily="50" charset="-128"/>
              </a:endParaRPr>
            </a:p>
          </p:txBody>
        </p:sp>
        <p:sp>
          <p:nvSpPr>
            <p:cNvPr id="167" name="テキスト ボックス 166">
              <a:extLst>
                <a:ext uri="{FF2B5EF4-FFF2-40B4-BE49-F238E27FC236}">
                  <a16:creationId xmlns:a16="http://schemas.microsoft.com/office/drawing/2014/main" id="{B428409F-3F8A-1049-3195-4D0C5ADE1703}"/>
                </a:ext>
              </a:extLst>
            </p:cNvPr>
            <p:cNvSpPr txBox="1"/>
            <p:nvPr/>
          </p:nvSpPr>
          <p:spPr>
            <a:xfrm>
              <a:off x="12462710" y="3478431"/>
              <a:ext cx="1199997" cy="310593"/>
            </a:xfrm>
            <a:prstGeom prst="rect">
              <a:avLst/>
            </a:prstGeom>
            <a:noFill/>
          </p:spPr>
          <p:txBody>
            <a:bodyPr wrap="square" lIns="0" tIns="0" rIns="0" bIns="0" rtlCol="0">
              <a:spAutoFit/>
            </a:bodyPr>
            <a:lstStyle/>
            <a:p>
              <a:pPr algn="ctr"/>
              <a:r>
                <a:rPr lang="ja-JP" altLang="en-US" sz="1100" b="1" dirty="0">
                  <a:solidFill>
                    <a:srgbClr val="FFFF00"/>
                  </a:solidFill>
                  <a:latin typeface="Meiryo UI" panose="020B0604030504040204" pitchFamily="50" charset="-128"/>
                  <a:ea typeface="Meiryo UI" panose="020B0604030504040204" pitchFamily="50" charset="-128"/>
                </a:rPr>
                <a:t>上流から流下し、</a:t>
              </a:r>
              <a:endParaRPr lang="en-US" altLang="ja-JP" sz="1100" b="1" dirty="0">
                <a:solidFill>
                  <a:srgbClr val="FFFF00"/>
                </a:solidFill>
                <a:latin typeface="Meiryo UI" panose="020B0604030504040204" pitchFamily="50" charset="-128"/>
                <a:ea typeface="Meiryo UI" panose="020B0604030504040204" pitchFamily="50" charset="-128"/>
              </a:endParaRPr>
            </a:p>
            <a:p>
              <a:pPr algn="ctr"/>
              <a:r>
                <a:rPr lang="ja-JP" altLang="en-US" sz="1100" b="1" dirty="0">
                  <a:solidFill>
                    <a:srgbClr val="FFFF00"/>
                  </a:solidFill>
                  <a:latin typeface="Meiryo UI" panose="020B0604030504040204" pitchFamily="50" charset="-128"/>
                  <a:ea typeface="Meiryo UI" panose="020B0604030504040204" pitchFamily="50" charset="-128"/>
                </a:rPr>
                <a:t>スカム増加</a:t>
              </a:r>
              <a:endParaRPr lang="en-US" altLang="ja-JP" sz="1100" b="1" dirty="0">
                <a:solidFill>
                  <a:srgbClr val="FFFF00"/>
                </a:solidFill>
                <a:latin typeface="Meiryo UI" panose="020B0604030504040204" pitchFamily="50" charset="-128"/>
                <a:ea typeface="Meiryo UI" panose="020B0604030504040204" pitchFamily="50" charset="-128"/>
              </a:endParaRPr>
            </a:p>
          </p:txBody>
        </p:sp>
        <p:sp>
          <p:nvSpPr>
            <p:cNvPr id="168" name="円/楕円 167"/>
            <p:cNvSpPr/>
            <p:nvPr/>
          </p:nvSpPr>
          <p:spPr>
            <a:xfrm rot="4229857">
              <a:off x="12470058" y="4787120"/>
              <a:ext cx="494370" cy="95058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テキスト ボックス 168">
              <a:extLst>
                <a:ext uri="{FF2B5EF4-FFF2-40B4-BE49-F238E27FC236}">
                  <a16:creationId xmlns:a16="http://schemas.microsoft.com/office/drawing/2014/main" id="{B428409F-3F8A-1049-3195-4D0C5ADE1703}"/>
                </a:ext>
              </a:extLst>
            </p:cNvPr>
            <p:cNvSpPr txBox="1"/>
            <p:nvPr/>
          </p:nvSpPr>
          <p:spPr>
            <a:xfrm>
              <a:off x="12292212" y="4597887"/>
              <a:ext cx="1464167" cy="310593"/>
            </a:xfrm>
            <a:prstGeom prst="rect">
              <a:avLst/>
            </a:prstGeom>
            <a:noFill/>
          </p:spPr>
          <p:txBody>
            <a:bodyPr wrap="square" lIns="0" tIns="0" rIns="0" bIns="0" rtlCol="0">
              <a:spAutoFit/>
            </a:bodyPr>
            <a:lstStyle/>
            <a:p>
              <a:pPr algn="ctr"/>
              <a:r>
                <a:rPr lang="ja-JP" altLang="en-US" sz="1100" b="1" dirty="0">
                  <a:solidFill>
                    <a:srgbClr val="FFFF00"/>
                  </a:solidFill>
                  <a:latin typeface="Meiryo UI" panose="020B0604030504040204" pitchFamily="50" charset="-128"/>
                  <a:ea typeface="Meiryo UI" panose="020B0604030504040204" pitchFamily="50" charset="-128"/>
                </a:rPr>
                <a:t>上流からスカム塊流下</a:t>
              </a:r>
              <a:endParaRPr lang="en-US" altLang="ja-JP" sz="1100" b="1" dirty="0">
                <a:solidFill>
                  <a:srgbClr val="FFFF00"/>
                </a:solidFill>
                <a:latin typeface="Meiryo UI" panose="020B0604030504040204" pitchFamily="50" charset="-128"/>
                <a:ea typeface="Meiryo UI" panose="020B0604030504040204" pitchFamily="50" charset="-128"/>
              </a:endParaRPr>
            </a:p>
            <a:p>
              <a:pPr algn="ctr"/>
              <a:r>
                <a:rPr lang="ja-JP" altLang="en-US" sz="1100" b="1" dirty="0">
                  <a:solidFill>
                    <a:srgbClr val="FFFF00"/>
                  </a:solidFill>
                  <a:latin typeface="Meiryo UI" panose="020B0604030504040204" pitchFamily="50" charset="-128"/>
                  <a:ea typeface="Meiryo UI" panose="020B0604030504040204" pitchFamily="50" charset="-128"/>
                </a:rPr>
                <a:t>水位上昇</a:t>
              </a:r>
              <a:endParaRPr lang="en-US" altLang="ja-JP" sz="1100" b="1" dirty="0">
                <a:solidFill>
                  <a:srgbClr val="FFFF00"/>
                </a:solidFill>
                <a:latin typeface="Meiryo UI" panose="020B0604030504040204" pitchFamily="50" charset="-128"/>
                <a:ea typeface="Meiryo UI" panose="020B0604030504040204" pitchFamily="50" charset="-128"/>
              </a:endParaRPr>
            </a:p>
          </p:txBody>
        </p:sp>
        <p:sp>
          <p:nvSpPr>
            <p:cNvPr id="170" name="テキスト ボックス 169">
              <a:extLst>
                <a:ext uri="{FF2B5EF4-FFF2-40B4-BE49-F238E27FC236}">
                  <a16:creationId xmlns:a16="http://schemas.microsoft.com/office/drawing/2014/main" id="{B428409F-3F8A-1049-3195-4D0C5ADE1703}"/>
                </a:ext>
              </a:extLst>
            </p:cNvPr>
            <p:cNvSpPr txBox="1"/>
            <p:nvPr/>
          </p:nvSpPr>
          <p:spPr>
            <a:xfrm>
              <a:off x="12432905" y="5619958"/>
              <a:ext cx="1296156" cy="310593"/>
            </a:xfrm>
            <a:prstGeom prst="rect">
              <a:avLst/>
            </a:prstGeom>
            <a:noFill/>
          </p:spPr>
          <p:txBody>
            <a:bodyPr wrap="square" lIns="0" tIns="0" rIns="0" bIns="0" rtlCol="0">
              <a:spAutoFit/>
            </a:bodyPr>
            <a:lstStyle/>
            <a:p>
              <a:pPr algn="ctr"/>
              <a:r>
                <a:rPr lang="ja-JP" altLang="en-US" sz="1100" b="1" dirty="0">
                  <a:solidFill>
                    <a:srgbClr val="FFFF00"/>
                  </a:solidFill>
                  <a:latin typeface="Meiryo UI" panose="020B0604030504040204" pitchFamily="50" charset="-128"/>
                  <a:ea typeface="Meiryo UI" panose="020B0604030504040204" pitchFamily="50" charset="-128"/>
                </a:rPr>
                <a:t>水位上昇</a:t>
              </a:r>
              <a:endParaRPr lang="en-US" altLang="ja-JP" sz="1100" b="1" dirty="0">
                <a:solidFill>
                  <a:srgbClr val="FFFF00"/>
                </a:solidFill>
                <a:latin typeface="Meiryo UI" panose="020B0604030504040204" pitchFamily="50" charset="-128"/>
                <a:ea typeface="Meiryo UI" panose="020B0604030504040204" pitchFamily="50" charset="-128"/>
              </a:endParaRPr>
            </a:p>
            <a:p>
              <a:pPr algn="ctr"/>
              <a:r>
                <a:rPr lang="ja-JP" altLang="en-US" sz="1100" b="1" dirty="0">
                  <a:solidFill>
                    <a:srgbClr val="FFFF00"/>
                  </a:solidFill>
                  <a:latin typeface="Meiryo UI" panose="020B0604030504040204" pitchFamily="50" charset="-128"/>
                  <a:ea typeface="Meiryo UI" panose="020B0604030504040204" pitchFamily="50" charset="-128"/>
                </a:rPr>
                <a:t>スカム消失</a:t>
              </a:r>
              <a:r>
                <a:rPr lang="en-US" altLang="ja-JP" sz="1100" b="1" dirty="0">
                  <a:solidFill>
                    <a:srgbClr val="FFFF00"/>
                  </a:solidFill>
                  <a:latin typeface="Meiryo UI" panose="020B0604030504040204" pitchFamily="50" charset="-128"/>
                  <a:ea typeface="Meiryo UI" panose="020B0604030504040204" pitchFamily="50" charset="-128"/>
                </a:rPr>
                <a:t>(</a:t>
              </a:r>
              <a:r>
                <a:rPr lang="ja-JP" altLang="en-US" sz="1100" b="1" dirty="0">
                  <a:solidFill>
                    <a:srgbClr val="FFFF00"/>
                  </a:solidFill>
                  <a:latin typeface="Meiryo UI" panose="020B0604030504040204" pitchFamily="50" charset="-128"/>
                  <a:ea typeface="Meiryo UI" panose="020B0604030504040204" pitchFamily="50" charset="-128"/>
                </a:rPr>
                <a:t>流下</a:t>
              </a:r>
              <a:r>
                <a:rPr lang="en-US" altLang="ja-JP" sz="1100" b="1" dirty="0">
                  <a:solidFill>
                    <a:srgbClr val="FFFF00"/>
                  </a:solidFill>
                  <a:latin typeface="Meiryo UI" panose="020B0604030504040204" pitchFamily="50" charset="-128"/>
                  <a:ea typeface="Meiryo UI" panose="020B0604030504040204" pitchFamily="50" charset="-128"/>
                </a:rPr>
                <a:t>)</a:t>
              </a:r>
            </a:p>
          </p:txBody>
        </p:sp>
        <p:sp>
          <p:nvSpPr>
            <p:cNvPr id="176" name="テキスト ボックス 175">
              <a:extLst>
                <a:ext uri="{FF2B5EF4-FFF2-40B4-BE49-F238E27FC236}">
                  <a16:creationId xmlns:a16="http://schemas.microsoft.com/office/drawing/2014/main" id="{B428409F-3F8A-1049-3195-4D0C5ADE1703}"/>
                </a:ext>
              </a:extLst>
            </p:cNvPr>
            <p:cNvSpPr txBox="1"/>
            <p:nvPr/>
          </p:nvSpPr>
          <p:spPr>
            <a:xfrm>
              <a:off x="10303859" y="4164759"/>
              <a:ext cx="1227703" cy="155297"/>
            </a:xfrm>
            <a:prstGeom prst="rect">
              <a:avLst/>
            </a:prstGeom>
            <a:noFill/>
          </p:spPr>
          <p:txBody>
            <a:bodyPr wrap="square" lIns="0" tIns="0" rIns="0" bIns="0" rtlCol="0">
              <a:spAutoFit/>
            </a:bodyPr>
            <a:lstStyle/>
            <a:p>
              <a:pPr algn="ctr"/>
              <a:r>
                <a:rPr lang="ja-JP" altLang="en-US" sz="1100" b="1" dirty="0">
                  <a:solidFill>
                    <a:srgbClr val="FFFF00"/>
                  </a:solidFill>
                  <a:latin typeface="Meiryo UI" panose="020B0604030504040204" pitchFamily="50" charset="-128"/>
                  <a:ea typeface="Meiryo UI" panose="020B0604030504040204" pitchFamily="50" charset="-128"/>
                </a:rPr>
                <a:t>降雨によりやや減少</a:t>
              </a:r>
              <a:endParaRPr lang="en-US" altLang="ja-JP" sz="1100" b="1" dirty="0">
                <a:solidFill>
                  <a:srgbClr val="FFFF00"/>
                </a:solidFill>
                <a:latin typeface="Meiryo UI" panose="020B0604030504040204" pitchFamily="50" charset="-128"/>
                <a:ea typeface="Meiryo UI" panose="020B0604030504040204" pitchFamily="50" charset="-128"/>
              </a:endParaRPr>
            </a:p>
          </p:txBody>
        </p:sp>
      </p:grpSp>
      <p:sp>
        <p:nvSpPr>
          <p:cNvPr id="171" name="テキスト ボックス 170"/>
          <p:cNvSpPr txBox="1"/>
          <p:nvPr/>
        </p:nvSpPr>
        <p:spPr>
          <a:xfrm>
            <a:off x="7851873" y="4343924"/>
            <a:ext cx="3262549" cy="439965"/>
          </a:xfrm>
          <a:prstGeom prst="rect">
            <a:avLst/>
          </a:prstGeom>
          <a:solidFill>
            <a:srgbClr val="002060"/>
          </a:solidFill>
          <a:ln>
            <a:noFill/>
          </a:ln>
        </p:spPr>
        <p:txBody>
          <a:bodyPr wrap="square" lIns="0" tIns="0" rIns="0" bIns="0" rtlCol="0" anchor="ctr">
            <a:noAutofit/>
          </a:bodyPr>
          <a:lstStyle/>
          <a:p>
            <a:pPr algn="ctr"/>
            <a:r>
              <a:rPr kumimoji="1" lang="en-US" altLang="ja-JP" sz="1200" dirty="0">
                <a:solidFill>
                  <a:schemeClr val="bg1"/>
                </a:solidFill>
                <a:latin typeface="HG丸ｺﾞｼｯｸM-PRO" panose="020F0600000000000000" pitchFamily="50" charset="-128"/>
                <a:ea typeface="HG丸ｺﾞｼｯｸM-PRO" panose="020F0600000000000000" pitchFamily="50" charset="-128"/>
              </a:rPr>
              <a:t>2021/9/4</a:t>
            </a:r>
            <a:r>
              <a:rPr kumimoji="1" lang="ja-JP" altLang="en-US" sz="1200" dirty="0">
                <a:solidFill>
                  <a:schemeClr val="bg1"/>
                </a:solidFill>
                <a:latin typeface="HG丸ｺﾞｼｯｸM-PRO" panose="020F0600000000000000" pitchFamily="50" charset="-128"/>
                <a:ea typeface="HG丸ｺﾞｼｯｸM-PRO" panose="020F0600000000000000" pitchFamily="50" charset="-128"/>
              </a:rPr>
              <a:t>　</a:t>
            </a:r>
            <a:r>
              <a:rPr kumimoji="1" lang="en-US" altLang="ja-JP" sz="1200" dirty="0">
                <a:solidFill>
                  <a:schemeClr val="bg1"/>
                </a:solidFill>
                <a:latin typeface="HG丸ｺﾞｼｯｸM-PRO" panose="020F0600000000000000" pitchFamily="50" charset="-128"/>
                <a:ea typeface="HG丸ｺﾞｼｯｸM-PRO" panose="020F0600000000000000" pitchFamily="50" charset="-128"/>
              </a:rPr>
              <a:t>H02</a:t>
            </a:r>
            <a:r>
              <a:rPr kumimoji="1" lang="ja-JP" altLang="en-US" sz="1200" dirty="0">
                <a:solidFill>
                  <a:schemeClr val="bg1"/>
                </a:solidFill>
                <a:latin typeface="HG丸ｺﾞｼｯｸM-PRO" panose="020F0600000000000000" pitchFamily="50" charset="-128"/>
                <a:ea typeface="HG丸ｺﾞｼｯｸM-PRO" panose="020F0600000000000000" pitchFamily="50" charset="-128"/>
              </a:rPr>
              <a:t>衛門橋</a:t>
            </a:r>
          </a:p>
          <a:p>
            <a:pPr algn="ctr"/>
            <a:r>
              <a:rPr kumimoji="1" lang="ja-JP" altLang="en-US" sz="1200" dirty="0">
                <a:solidFill>
                  <a:schemeClr val="bg1"/>
                </a:solidFill>
                <a:latin typeface="HG丸ｺﾞｼｯｸM-PRO" panose="020F0600000000000000" pitchFamily="50" charset="-128"/>
                <a:ea typeface="HG丸ｺﾞｼｯｸM-PRO" panose="020F0600000000000000" pitchFamily="50" charset="-128"/>
              </a:rPr>
              <a:t>水位上昇に伴いスカムが消失した状況</a:t>
            </a:r>
          </a:p>
        </p:txBody>
      </p:sp>
      <p:sp>
        <p:nvSpPr>
          <p:cNvPr id="172" name="下矢印 171"/>
          <p:cNvSpPr/>
          <p:nvPr/>
        </p:nvSpPr>
        <p:spPr>
          <a:xfrm>
            <a:off x="8450788" y="5880943"/>
            <a:ext cx="1039873" cy="225688"/>
          </a:xfrm>
          <a:prstGeom prst="downArrow">
            <a:avLst>
              <a:gd name="adj1" fmla="val 73730"/>
              <a:gd name="adj2" fmla="val 69134"/>
            </a:avLst>
          </a:prstGeom>
          <a:ln>
            <a:solidFill>
              <a:srgbClr val="AFE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latin typeface="HG丸ｺﾞｼｯｸM-PRO" panose="020F0600000000000000" pitchFamily="50" charset="-128"/>
                <a:ea typeface="HG丸ｺﾞｼｯｸM-PRO" panose="020F0600000000000000" pitchFamily="50" charset="-128"/>
              </a:rPr>
              <a:t>2</a:t>
            </a:r>
            <a:r>
              <a:rPr kumimoji="1" lang="ja-JP" altLang="en-US" sz="1000" dirty="0">
                <a:latin typeface="HG丸ｺﾞｼｯｸM-PRO" panose="020F0600000000000000" pitchFamily="50" charset="-128"/>
                <a:ea typeface="HG丸ｺﾞｼｯｸM-PRO" panose="020F0600000000000000" pitchFamily="50" charset="-128"/>
              </a:rPr>
              <a:t>分後</a:t>
            </a:r>
          </a:p>
        </p:txBody>
      </p:sp>
      <p:sp>
        <p:nvSpPr>
          <p:cNvPr id="173" name="下矢印 172"/>
          <p:cNvSpPr/>
          <p:nvPr/>
        </p:nvSpPr>
        <p:spPr>
          <a:xfrm>
            <a:off x="8450788" y="7114107"/>
            <a:ext cx="1039873" cy="225688"/>
          </a:xfrm>
          <a:prstGeom prst="downArrow">
            <a:avLst>
              <a:gd name="adj1" fmla="val 73730"/>
              <a:gd name="adj2" fmla="val 69134"/>
            </a:avLst>
          </a:prstGeom>
          <a:ln>
            <a:solidFill>
              <a:srgbClr val="AFEA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000" dirty="0">
                <a:latin typeface="HG丸ｺﾞｼｯｸM-PRO" panose="020F0600000000000000" pitchFamily="50" charset="-128"/>
                <a:ea typeface="HG丸ｺﾞｼｯｸM-PRO" panose="020F0600000000000000" pitchFamily="50" charset="-128"/>
              </a:rPr>
              <a:t>24</a:t>
            </a:r>
            <a:r>
              <a:rPr kumimoji="1" lang="ja-JP" altLang="en-US" sz="1000" dirty="0">
                <a:latin typeface="HG丸ｺﾞｼｯｸM-PRO" panose="020F0600000000000000" pitchFamily="50" charset="-128"/>
                <a:ea typeface="HG丸ｺﾞｼｯｸM-PRO" panose="020F0600000000000000" pitchFamily="50" charset="-128"/>
              </a:rPr>
              <a:t>分後</a:t>
            </a:r>
          </a:p>
        </p:txBody>
      </p:sp>
      <p:sp>
        <p:nvSpPr>
          <p:cNvPr id="174" name="下矢印 173"/>
          <p:cNvSpPr/>
          <p:nvPr/>
        </p:nvSpPr>
        <p:spPr>
          <a:xfrm>
            <a:off x="8450788" y="8240211"/>
            <a:ext cx="1039873" cy="225688"/>
          </a:xfrm>
          <a:prstGeom prst="downArrow">
            <a:avLst>
              <a:gd name="adj1" fmla="val 73730"/>
              <a:gd name="adj2" fmla="val 69134"/>
            </a:avLst>
          </a:prstGeom>
          <a:ln>
            <a:solidFill>
              <a:srgbClr val="AFEA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000" dirty="0">
                <a:latin typeface="HG丸ｺﾞｼｯｸM-PRO" panose="020F0600000000000000" pitchFamily="50" charset="-128"/>
                <a:ea typeface="HG丸ｺﾞｼｯｸM-PRO" panose="020F0600000000000000" pitchFamily="50" charset="-128"/>
              </a:rPr>
              <a:t>39</a:t>
            </a:r>
            <a:r>
              <a:rPr kumimoji="1" lang="ja-JP" altLang="en-US" sz="1000" dirty="0">
                <a:latin typeface="HG丸ｺﾞｼｯｸM-PRO" panose="020F0600000000000000" pitchFamily="50" charset="-128"/>
                <a:ea typeface="HG丸ｺﾞｼｯｸM-PRO" panose="020F0600000000000000" pitchFamily="50" charset="-128"/>
              </a:rPr>
              <a:t>分後</a:t>
            </a:r>
          </a:p>
        </p:txBody>
      </p:sp>
      <p:sp>
        <p:nvSpPr>
          <p:cNvPr id="175" name="下矢印 174"/>
          <p:cNvSpPr/>
          <p:nvPr/>
        </p:nvSpPr>
        <p:spPr>
          <a:xfrm>
            <a:off x="10436928" y="5326541"/>
            <a:ext cx="1121631" cy="225688"/>
          </a:xfrm>
          <a:prstGeom prst="downArrow">
            <a:avLst>
              <a:gd name="adj1" fmla="val 73730"/>
              <a:gd name="adj2" fmla="val 69134"/>
            </a:avLst>
          </a:prstGeom>
          <a:ln>
            <a:solidFill>
              <a:srgbClr val="AFEA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000" dirty="0">
                <a:latin typeface="HG丸ｺﾞｼｯｸM-PRO" panose="020F0600000000000000" pitchFamily="50" charset="-128"/>
                <a:ea typeface="HG丸ｺﾞｼｯｸM-PRO" panose="020F0600000000000000" pitchFamily="50" charset="-128"/>
              </a:rPr>
              <a:t>2</a:t>
            </a:r>
            <a:r>
              <a:rPr kumimoji="1" lang="ja-JP" altLang="en-US" sz="1000" dirty="0">
                <a:latin typeface="HG丸ｺﾞｼｯｸM-PRO" panose="020F0600000000000000" pitchFamily="50" charset="-128"/>
                <a:ea typeface="HG丸ｺﾞｼｯｸM-PRO" panose="020F0600000000000000" pitchFamily="50" charset="-128"/>
              </a:rPr>
              <a:t>時間</a:t>
            </a:r>
            <a:r>
              <a:rPr kumimoji="1" lang="en-US" altLang="ja-JP" sz="1000" dirty="0">
                <a:latin typeface="HG丸ｺﾞｼｯｸM-PRO" panose="020F0600000000000000" pitchFamily="50" charset="-128"/>
                <a:ea typeface="HG丸ｺﾞｼｯｸM-PRO" panose="020F0600000000000000" pitchFamily="50" charset="-128"/>
              </a:rPr>
              <a:t>15</a:t>
            </a:r>
            <a:r>
              <a:rPr kumimoji="1" lang="ja-JP" altLang="en-US" sz="1000" dirty="0">
                <a:latin typeface="HG丸ｺﾞｼｯｸM-PRO" panose="020F0600000000000000" pitchFamily="50" charset="-128"/>
                <a:ea typeface="HG丸ｺﾞｼｯｸM-PRO" panose="020F0600000000000000" pitchFamily="50" charset="-128"/>
              </a:rPr>
              <a:t>分後</a:t>
            </a:r>
          </a:p>
        </p:txBody>
      </p:sp>
      <p:sp>
        <p:nvSpPr>
          <p:cNvPr id="177" name="下矢印 176"/>
          <p:cNvSpPr/>
          <p:nvPr/>
        </p:nvSpPr>
        <p:spPr>
          <a:xfrm>
            <a:off x="10635125" y="6413755"/>
            <a:ext cx="1039873" cy="225688"/>
          </a:xfrm>
          <a:prstGeom prst="downArrow">
            <a:avLst>
              <a:gd name="adj1" fmla="val 73730"/>
              <a:gd name="adj2" fmla="val 69134"/>
            </a:avLst>
          </a:prstGeom>
          <a:ln>
            <a:solidFill>
              <a:srgbClr val="AFEA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000" dirty="0">
                <a:latin typeface="HG丸ｺﾞｼｯｸM-PRO" panose="020F0600000000000000" pitchFamily="50" charset="-128"/>
                <a:ea typeface="HG丸ｺﾞｼｯｸM-PRO" panose="020F0600000000000000" pitchFamily="50" charset="-128"/>
              </a:rPr>
              <a:t>16</a:t>
            </a:r>
            <a:r>
              <a:rPr kumimoji="1" lang="ja-JP" altLang="en-US" sz="1000" dirty="0">
                <a:latin typeface="HG丸ｺﾞｼｯｸM-PRO" panose="020F0600000000000000" pitchFamily="50" charset="-128"/>
                <a:ea typeface="HG丸ｺﾞｼｯｸM-PRO" panose="020F0600000000000000" pitchFamily="50" charset="-128"/>
              </a:rPr>
              <a:t>分後</a:t>
            </a:r>
          </a:p>
        </p:txBody>
      </p:sp>
      <p:sp>
        <p:nvSpPr>
          <p:cNvPr id="178" name="下矢印 177"/>
          <p:cNvSpPr/>
          <p:nvPr/>
        </p:nvSpPr>
        <p:spPr>
          <a:xfrm>
            <a:off x="10635125" y="7588598"/>
            <a:ext cx="1039873" cy="225688"/>
          </a:xfrm>
          <a:prstGeom prst="downArrow">
            <a:avLst>
              <a:gd name="adj1" fmla="val 73730"/>
              <a:gd name="adj2" fmla="val 69134"/>
            </a:avLst>
          </a:prstGeom>
          <a:ln>
            <a:solidFill>
              <a:srgbClr val="AFEA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000" dirty="0">
                <a:latin typeface="HG丸ｺﾞｼｯｸM-PRO" panose="020F0600000000000000" pitchFamily="50" charset="-128"/>
                <a:ea typeface="HG丸ｺﾞｼｯｸM-PRO" panose="020F0600000000000000" pitchFamily="50" charset="-128"/>
              </a:rPr>
              <a:t>5</a:t>
            </a:r>
            <a:r>
              <a:rPr kumimoji="1" lang="ja-JP" altLang="en-US" sz="1000" dirty="0">
                <a:latin typeface="HG丸ｺﾞｼｯｸM-PRO" panose="020F0600000000000000" pitchFamily="50" charset="-128"/>
                <a:ea typeface="HG丸ｺﾞｼｯｸM-PRO" panose="020F0600000000000000" pitchFamily="50" charset="-128"/>
              </a:rPr>
              <a:t>分後</a:t>
            </a:r>
          </a:p>
        </p:txBody>
      </p:sp>
      <p:sp>
        <p:nvSpPr>
          <p:cNvPr id="179" name="下矢印 178"/>
          <p:cNvSpPr/>
          <p:nvPr/>
        </p:nvSpPr>
        <p:spPr>
          <a:xfrm>
            <a:off x="10635125" y="8743472"/>
            <a:ext cx="1039873" cy="225688"/>
          </a:xfrm>
          <a:prstGeom prst="downArrow">
            <a:avLst>
              <a:gd name="adj1" fmla="val 73730"/>
              <a:gd name="adj2" fmla="val 69134"/>
            </a:avLst>
          </a:prstGeom>
          <a:ln>
            <a:solidFill>
              <a:srgbClr val="AFEA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000" dirty="0">
                <a:latin typeface="HG丸ｺﾞｼｯｸM-PRO" panose="020F0600000000000000" pitchFamily="50" charset="-128"/>
                <a:ea typeface="HG丸ｺﾞｼｯｸM-PRO" panose="020F0600000000000000" pitchFamily="50" charset="-128"/>
              </a:rPr>
              <a:t>2</a:t>
            </a:r>
            <a:r>
              <a:rPr kumimoji="1" lang="ja-JP" altLang="en-US" sz="1000" dirty="0">
                <a:latin typeface="HG丸ｺﾞｼｯｸM-PRO" panose="020F0600000000000000" pitchFamily="50" charset="-128"/>
                <a:ea typeface="HG丸ｺﾞｼｯｸM-PRO" panose="020F0600000000000000" pitchFamily="50" charset="-128"/>
              </a:rPr>
              <a:t>分後</a:t>
            </a:r>
          </a:p>
        </p:txBody>
      </p:sp>
      <p:sp>
        <p:nvSpPr>
          <p:cNvPr id="180" name="下矢印 179"/>
          <p:cNvSpPr/>
          <p:nvPr/>
        </p:nvSpPr>
        <p:spPr>
          <a:xfrm>
            <a:off x="13572517" y="6174073"/>
            <a:ext cx="1039873" cy="225688"/>
          </a:xfrm>
          <a:prstGeom prst="downArrow">
            <a:avLst>
              <a:gd name="adj1" fmla="val 73730"/>
              <a:gd name="adj2" fmla="val 69134"/>
            </a:avLst>
          </a:prstGeom>
          <a:ln>
            <a:solidFill>
              <a:srgbClr val="AFE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latin typeface="HG丸ｺﾞｼｯｸM-PRO" panose="020F0600000000000000" pitchFamily="50" charset="-128"/>
                <a:ea typeface="HG丸ｺﾞｼｯｸM-PRO" panose="020F0600000000000000" pitchFamily="50" charset="-128"/>
              </a:rPr>
              <a:t>6</a:t>
            </a:r>
            <a:r>
              <a:rPr kumimoji="1" lang="ja-JP" altLang="en-US" sz="1000" dirty="0">
                <a:latin typeface="HG丸ｺﾞｼｯｸM-PRO" panose="020F0600000000000000" pitchFamily="50" charset="-128"/>
                <a:ea typeface="HG丸ｺﾞｼｯｸM-PRO" panose="020F0600000000000000" pitchFamily="50" charset="-128"/>
              </a:rPr>
              <a:t>分後</a:t>
            </a:r>
          </a:p>
        </p:txBody>
      </p:sp>
      <p:sp>
        <p:nvSpPr>
          <p:cNvPr id="181" name="下矢印 180"/>
          <p:cNvSpPr/>
          <p:nvPr/>
        </p:nvSpPr>
        <p:spPr>
          <a:xfrm>
            <a:off x="13572517" y="7359279"/>
            <a:ext cx="1039873" cy="225688"/>
          </a:xfrm>
          <a:prstGeom prst="downArrow">
            <a:avLst>
              <a:gd name="adj1" fmla="val 73730"/>
              <a:gd name="adj2" fmla="val 69134"/>
            </a:avLst>
          </a:prstGeom>
          <a:ln>
            <a:solidFill>
              <a:srgbClr val="AFE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latin typeface="HG丸ｺﾞｼｯｸM-PRO" panose="020F0600000000000000" pitchFamily="50" charset="-128"/>
                <a:ea typeface="HG丸ｺﾞｼｯｸM-PRO" panose="020F0600000000000000" pitchFamily="50" charset="-128"/>
              </a:rPr>
              <a:t>2</a:t>
            </a:r>
            <a:r>
              <a:rPr kumimoji="1" lang="ja-JP" altLang="en-US" sz="1000" dirty="0">
                <a:latin typeface="HG丸ｺﾞｼｯｸM-PRO" panose="020F0600000000000000" pitchFamily="50" charset="-128"/>
                <a:ea typeface="HG丸ｺﾞｼｯｸM-PRO" panose="020F0600000000000000" pitchFamily="50" charset="-128"/>
              </a:rPr>
              <a:t>分後</a:t>
            </a:r>
          </a:p>
        </p:txBody>
      </p:sp>
      <p:sp>
        <p:nvSpPr>
          <p:cNvPr id="182" name="下矢印 181"/>
          <p:cNvSpPr/>
          <p:nvPr/>
        </p:nvSpPr>
        <p:spPr>
          <a:xfrm>
            <a:off x="13572517" y="8495426"/>
            <a:ext cx="1039873" cy="225688"/>
          </a:xfrm>
          <a:prstGeom prst="downArrow">
            <a:avLst>
              <a:gd name="adj1" fmla="val 73730"/>
              <a:gd name="adj2" fmla="val 69134"/>
            </a:avLst>
          </a:prstGeom>
          <a:ln>
            <a:solidFill>
              <a:srgbClr val="AFE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latin typeface="HG丸ｺﾞｼｯｸM-PRO" panose="020F0600000000000000" pitchFamily="50" charset="-128"/>
                <a:ea typeface="HG丸ｺﾞｼｯｸM-PRO" panose="020F0600000000000000" pitchFamily="50" charset="-128"/>
              </a:rPr>
              <a:t>2</a:t>
            </a:r>
            <a:r>
              <a:rPr kumimoji="1" lang="ja-JP" altLang="en-US" sz="1000" dirty="0">
                <a:latin typeface="HG丸ｺﾞｼｯｸM-PRO" panose="020F0600000000000000" pitchFamily="50" charset="-128"/>
                <a:ea typeface="HG丸ｺﾞｼｯｸM-PRO" panose="020F0600000000000000" pitchFamily="50" charset="-128"/>
              </a:rPr>
              <a:t>分後</a:t>
            </a:r>
          </a:p>
        </p:txBody>
      </p:sp>
      <p:sp>
        <p:nvSpPr>
          <p:cNvPr id="2" name="スライド番号プレースホルダー 1"/>
          <p:cNvSpPr>
            <a:spLocks noGrp="1"/>
          </p:cNvSpPr>
          <p:nvPr>
            <p:ph type="sldNum" sz="quarter" idx="12"/>
          </p:nvPr>
        </p:nvSpPr>
        <p:spPr>
          <a:xfrm>
            <a:off x="14471350" y="10257497"/>
            <a:ext cx="648000" cy="360000"/>
          </a:xfrm>
        </p:spPr>
        <p:txBody>
          <a:bodyPr/>
          <a:lstStyle/>
          <a:p>
            <a:fld id="{F7809CC4-BC24-49F4-821D-E9970E7A63E4}" type="slidenum">
              <a:rPr kumimoji="1" lang="ja-JP" altLang="en-US" smtClean="0"/>
              <a:pPr/>
              <a:t>30</a:t>
            </a:fld>
            <a:endParaRPr kumimoji="1" lang="ja-JP" altLang="en-US" dirty="0"/>
          </a:p>
        </p:txBody>
      </p:sp>
    </p:spTree>
    <p:extLst>
      <p:ext uri="{BB962C8B-B14F-4D97-AF65-F5344CB8AC3E}">
        <p14:creationId xmlns:p14="http://schemas.microsoft.com/office/powerpoint/2010/main" val="10969232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楕円 28">
            <a:extLst>
              <a:ext uri="{FF2B5EF4-FFF2-40B4-BE49-F238E27FC236}">
                <a16:creationId xmlns:a16="http://schemas.microsoft.com/office/drawing/2014/main" id="{675A3BC0-AFA8-47EE-B1A4-752D159F617C}"/>
              </a:ext>
            </a:extLst>
          </p:cNvPr>
          <p:cNvSpPr/>
          <p:nvPr/>
        </p:nvSpPr>
        <p:spPr>
          <a:xfrm>
            <a:off x="14771097" y="10362683"/>
            <a:ext cx="267367" cy="2673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74F159FE-F1D6-4109-A54C-1AE8E5FFD685}"/>
              </a:ext>
            </a:extLst>
          </p:cNvPr>
          <p:cNvSpPr/>
          <p:nvPr/>
        </p:nvSpPr>
        <p:spPr>
          <a:xfrm>
            <a:off x="0" y="0"/>
            <a:ext cx="15119350" cy="615267"/>
          </a:xfrm>
          <a:prstGeom prst="rect">
            <a:avLst/>
          </a:prstGeom>
          <a:gradFill flip="none" rotWithShape="1">
            <a:gsLst>
              <a:gs pos="0">
                <a:schemeClr val="accent1">
                  <a:lumMod val="5000"/>
                  <a:lumOff val="95000"/>
                </a:schemeClr>
              </a:gs>
              <a:gs pos="100000">
                <a:srgbClr val="B9DAA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sp>
        <p:nvSpPr>
          <p:cNvPr id="35" name="テキスト ボックス 3"/>
          <p:cNvSpPr txBox="1"/>
          <p:nvPr/>
        </p:nvSpPr>
        <p:spPr>
          <a:xfrm>
            <a:off x="226046" y="5448"/>
            <a:ext cx="7881832" cy="63127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報告事項</a:t>
            </a:r>
            <a:r>
              <a:rPr lang="en-US" altLang="ja-JP"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ja-JP" altLang="en-US" sz="2797"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スカム</a:t>
            </a: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解析</a:t>
            </a: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　</a:t>
            </a:r>
            <a:endPar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3" name="正方形/長方形 2"/>
          <p:cNvSpPr/>
          <p:nvPr/>
        </p:nvSpPr>
        <p:spPr>
          <a:xfrm>
            <a:off x="2365690" y="10193406"/>
            <a:ext cx="3262432" cy="338554"/>
          </a:xfrm>
          <a:prstGeom prst="rect">
            <a:avLst/>
          </a:prstGeom>
        </p:spPr>
        <p:txBody>
          <a:bodyPr wrap="none">
            <a:spAutoFit/>
          </a:bodyPr>
          <a:lstStyle/>
          <a:p>
            <a:r>
              <a:rPr lang="ja-JP" altLang="ja-JP" sz="1600" dirty="0">
                <a:latin typeface="ＭＳ ゴシック" panose="020B0609070205080204" pitchFamily="49" charset="-128"/>
                <a:ea typeface="ＭＳ ゴシック" panose="020B0609070205080204" pitchFamily="49" charset="-128"/>
              </a:rPr>
              <a:t>令和</a:t>
            </a:r>
            <a:r>
              <a:rPr lang="en-US" altLang="ja-JP" sz="1600" dirty="0">
                <a:latin typeface="ＭＳ ゴシック" panose="020B0609070205080204" pitchFamily="49" charset="-128"/>
                <a:ea typeface="ＭＳ ゴシック" panose="020B0609070205080204" pitchFamily="49" charset="-128"/>
              </a:rPr>
              <a:t>3</a:t>
            </a:r>
            <a:r>
              <a:rPr lang="ja-JP" altLang="ja-JP" sz="1600" dirty="0">
                <a:latin typeface="ＭＳ ゴシック" panose="020B0609070205080204" pitchFamily="49" charset="-128"/>
                <a:ea typeface="ＭＳ ゴシック" panose="020B0609070205080204" pitchFamily="49" charset="-128"/>
              </a:rPr>
              <a:t>年</a:t>
            </a:r>
            <a:r>
              <a:rPr lang="en-US" altLang="ja-JP" sz="1600" dirty="0">
                <a:latin typeface="ＭＳ ゴシック" panose="020B0609070205080204" pitchFamily="49" charset="-128"/>
                <a:ea typeface="ＭＳ ゴシック" panose="020B0609070205080204" pitchFamily="49" charset="-128"/>
              </a:rPr>
              <a:t>3</a:t>
            </a:r>
            <a:r>
              <a:rPr lang="ja-JP" altLang="ja-JP" sz="1600" dirty="0">
                <a:latin typeface="ＭＳ ゴシック" panose="020B0609070205080204" pitchFamily="49" charset="-128"/>
                <a:ea typeface="ＭＳ ゴシック" panose="020B0609070205080204" pitchFamily="49" charset="-128"/>
              </a:rPr>
              <a:t>月～</a:t>
            </a:r>
            <a:r>
              <a:rPr lang="en-US" altLang="ja-JP" sz="1600" dirty="0">
                <a:latin typeface="ＭＳ ゴシック" panose="020B0609070205080204" pitchFamily="49" charset="-128"/>
                <a:ea typeface="ＭＳ ゴシック" panose="020B0609070205080204" pitchFamily="49" charset="-128"/>
              </a:rPr>
              <a:t>12</a:t>
            </a:r>
            <a:r>
              <a:rPr lang="ja-JP" altLang="ja-JP" sz="1600" dirty="0">
                <a:latin typeface="ＭＳ ゴシック" panose="020B0609070205080204" pitchFamily="49" charset="-128"/>
                <a:ea typeface="ＭＳ ゴシック" panose="020B0609070205080204" pitchFamily="49" charset="-128"/>
              </a:rPr>
              <a:t>月のスカム</a:t>
            </a:r>
            <a:r>
              <a:rPr lang="ja-JP" altLang="en-US" sz="1600" dirty="0">
                <a:latin typeface="ＭＳ ゴシック" panose="020B0609070205080204" pitchFamily="49" charset="-128"/>
                <a:ea typeface="ＭＳ ゴシック" panose="020B0609070205080204" pitchFamily="49" charset="-128"/>
              </a:rPr>
              <a:t>確認</a:t>
            </a:r>
            <a:r>
              <a:rPr lang="ja-JP" altLang="ja-JP" sz="1600" dirty="0">
                <a:latin typeface="ＭＳ ゴシック" panose="020B0609070205080204" pitchFamily="49" charset="-128"/>
                <a:ea typeface="ＭＳ ゴシック" panose="020B0609070205080204" pitchFamily="49" charset="-128"/>
              </a:rPr>
              <a:t>日</a:t>
            </a:r>
            <a:endParaRPr lang="ja-JP" altLang="en-US" sz="1600" dirty="0">
              <a:latin typeface="ＭＳ ゴシック" panose="020B0609070205080204" pitchFamily="49" charset="-128"/>
              <a:ea typeface="ＭＳ ゴシック" panose="020B0609070205080204" pitchFamily="49" charset="-128"/>
            </a:endParaRPr>
          </a:p>
        </p:txBody>
      </p:sp>
      <p:grpSp>
        <p:nvGrpSpPr>
          <p:cNvPr id="4" name="グループ化 3"/>
          <p:cNvGrpSpPr/>
          <p:nvPr/>
        </p:nvGrpSpPr>
        <p:grpSpPr>
          <a:xfrm>
            <a:off x="7283116" y="890314"/>
            <a:ext cx="7621664" cy="5532663"/>
            <a:chOff x="8604344" y="4193235"/>
            <a:chExt cx="5918480" cy="5855879"/>
          </a:xfrm>
        </p:grpSpPr>
        <p:sp>
          <p:nvSpPr>
            <p:cNvPr id="12" name="正方形/長方形 11"/>
            <p:cNvSpPr/>
            <p:nvPr/>
          </p:nvSpPr>
          <p:spPr>
            <a:xfrm>
              <a:off x="8604344" y="4193235"/>
              <a:ext cx="5918480" cy="5855879"/>
            </a:xfrm>
            <a:prstGeom prst="rect">
              <a:avLst/>
            </a:prstGeom>
            <a:solidFill>
              <a:srgbClr val="D5EDFF"/>
            </a:solidFill>
            <a:ln>
              <a:solidFill>
                <a:srgbClr val="0070C0"/>
              </a:solidFill>
            </a:ln>
          </p:spPr>
          <p:txBody>
            <a:bodyPr wrap="square" rIns="36000">
              <a:noAutofit/>
            </a:bodyPr>
            <a:lstStyle/>
            <a:p>
              <a:endParaRPr lang="en-US" altLang="ja-JP" sz="1400" dirty="0">
                <a:latin typeface="ＭＳ ゴシック" panose="020B0609070205080204" pitchFamily="49" charset="-128"/>
                <a:ea typeface="ＭＳ ゴシック" panose="020B0609070205080204" pitchFamily="49" charset="-128"/>
              </a:endParaRPr>
            </a:p>
            <a:p>
              <a:endParaRPr lang="en-US" altLang="ja-JP" sz="800" dirty="0">
                <a:latin typeface="ＭＳ ゴシック" panose="020B0609070205080204" pitchFamily="49" charset="-128"/>
                <a:ea typeface="ＭＳ ゴシック" panose="020B0609070205080204" pitchFamily="49" charset="-128"/>
              </a:endParaRPr>
            </a:p>
            <a:p>
              <a:r>
                <a:rPr lang="en-US" altLang="ja-JP" sz="1400" dirty="0">
                  <a:latin typeface="ＭＳ ゴシック" panose="020B0609070205080204" pitchFamily="49" charset="-128"/>
                  <a:ea typeface="ＭＳ ゴシック" panose="020B0609070205080204" pitchFamily="49" charset="-128"/>
                </a:rPr>
                <a:t>(1)</a:t>
              </a:r>
              <a:r>
                <a:rPr lang="ja-JP" altLang="en-US" sz="1400" dirty="0">
                  <a:latin typeface="ＭＳ ゴシック" panose="020B0609070205080204" pitchFamily="49" charset="-128"/>
                  <a:ea typeface="ＭＳ ゴシック" panose="020B0609070205080204" pitchFamily="49" charset="-128"/>
                </a:rPr>
                <a:t>発生回数</a:t>
              </a:r>
              <a:endParaRPr lang="en-US" altLang="ja-JP" sz="1400" dirty="0">
                <a:latin typeface="ＭＳ ゴシック" panose="020B0609070205080204" pitchFamily="49" charset="-128"/>
                <a:ea typeface="ＭＳ ゴシック" panose="020B0609070205080204" pitchFamily="49" charset="-128"/>
              </a:endParaRPr>
            </a:p>
            <a:p>
              <a:pPr marL="447675" indent="-180975">
                <a:buFont typeface="Wingdings" panose="05000000000000000000" pitchFamily="2" charset="2"/>
                <a:buChar char="n"/>
              </a:pPr>
              <a:r>
                <a:rPr lang="en-US" altLang="ja-JP" sz="1400" dirty="0">
                  <a:latin typeface="ＭＳ ゴシック" panose="020B0609070205080204" pitchFamily="49" charset="-128"/>
                  <a:ea typeface="ＭＳ ゴシック" panose="020B0609070205080204" pitchFamily="49" charset="-128"/>
                </a:rPr>
                <a:t>AI</a:t>
              </a:r>
              <a:r>
                <a:rPr lang="ja-JP" altLang="en-US" sz="1400" dirty="0">
                  <a:latin typeface="ＭＳ ゴシック" panose="020B0609070205080204" pitchFamily="49" charset="-128"/>
                  <a:ea typeface="ＭＳ ゴシック" panose="020B0609070205080204" pitchFamily="49" charset="-128"/>
                </a:rPr>
                <a:t>解析によるスカム発生回数は</a:t>
              </a:r>
              <a:r>
                <a:rPr lang="en-US" altLang="ja-JP" sz="1400" dirty="0">
                  <a:latin typeface="ＭＳ ゴシック" panose="020B0609070205080204" pitchFamily="49" charset="-128"/>
                  <a:ea typeface="ＭＳ ゴシック" panose="020B0609070205080204" pitchFamily="49" charset="-128"/>
                </a:rPr>
                <a:t>11</a:t>
              </a:r>
              <a:r>
                <a:rPr lang="ja-JP" altLang="en-US" sz="1400" dirty="0">
                  <a:latin typeface="ＭＳ ゴシック" panose="020B0609070205080204" pitchFamily="49" charset="-128"/>
                  <a:ea typeface="ＭＳ ゴシック" panose="020B0609070205080204" pitchFamily="49" charset="-128"/>
                </a:rPr>
                <a:t>回</a:t>
              </a:r>
              <a:r>
                <a:rPr lang="en-US" altLang="ja-JP" sz="1400" dirty="0">
                  <a:latin typeface="ＭＳ ゴシック" panose="020B0609070205080204" pitchFamily="49" charset="-128"/>
                  <a:ea typeface="ＭＳ ゴシック" panose="020B0609070205080204" pitchFamily="49" charset="-128"/>
                </a:rPr>
                <a:t>(14</a:t>
              </a:r>
              <a:r>
                <a:rPr lang="ja-JP" altLang="en-US" sz="1400" dirty="0">
                  <a:latin typeface="ＭＳ ゴシック" panose="020B0609070205080204" pitchFamily="49" charset="-128"/>
                  <a:ea typeface="ＭＳ ゴシック" panose="020B0609070205080204" pitchFamily="49" charset="-128"/>
                </a:rPr>
                <a:t>日間</a:t>
              </a:r>
              <a:r>
                <a:rPr lang="en-US" altLang="ja-JP" sz="1400" dirty="0">
                  <a:latin typeface="ＭＳ ゴシック" panose="020B0609070205080204" pitchFamily="49" charset="-128"/>
                  <a:ea typeface="ＭＳ ゴシック" panose="020B0609070205080204" pitchFamily="49" charset="-128"/>
                </a:rPr>
                <a:t>)</a:t>
              </a:r>
            </a:p>
            <a:p>
              <a:pPr marL="447675" indent="-180975">
                <a:buFont typeface="Wingdings" panose="05000000000000000000" pitchFamily="2" charset="2"/>
                <a:buChar char="n"/>
              </a:pPr>
              <a:r>
                <a:rPr lang="en-US" altLang="ja-JP" sz="1400" dirty="0">
                  <a:latin typeface="ＭＳ ゴシック" panose="020B0609070205080204" pitchFamily="49" charset="-128"/>
                  <a:ea typeface="ＭＳ ゴシック" panose="020B0609070205080204" pitchFamily="49" charset="-128"/>
                </a:rPr>
                <a:t>2</a:t>
              </a:r>
              <a:r>
                <a:rPr lang="ja-JP" altLang="en-US" sz="1400" dirty="0">
                  <a:latin typeface="ＭＳ ゴシック" panose="020B0609070205080204" pitchFamily="49" charset="-128"/>
                  <a:ea typeface="ＭＳ ゴシック" panose="020B0609070205080204" pitchFamily="49" charset="-128"/>
                </a:rPr>
                <a:t>回以上発生したのは万才橋～奥田橋、剣橋、日吉橋～衛門橋</a:t>
              </a:r>
              <a:endParaRPr lang="en-US" altLang="ja-JP" sz="1400" dirty="0">
                <a:latin typeface="ＭＳ ゴシック" panose="020B0609070205080204" pitchFamily="49" charset="-128"/>
                <a:ea typeface="ＭＳ ゴシック" panose="020B0609070205080204" pitchFamily="49" charset="-128"/>
              </a:endParaRPr>
            </a:p>
            <a:p>
              <a:pPr marL="447675" indent="-180975">
                <a:buFont typeface="Wingdings" panose="05000000000000000000" pitchFamily="2" charset="2"/>
                <a:buChar char="n"/>
              </a:pPr>
              <a:r>
                <a:rPr lang="ja-JP" altLang="en-US" sz="1400" dirty="0">
                  <a:latin typeface="ＭＳ ゴシック" panose="020B0609070205080204" pitchFamily="49" charset="-128"/>
                  <a:ea typeface="ＭＳ ゴシック" panose="020B0609070205080204" pitchFamily="49" charset="-128"/>
                </a:rPr>
                <a:t>最も発生回数が多かったのは</a:t>
              </a:r>
              <a:r>
                <a:rPr lang="en-US" altLang="ja-JP" sz="1400" dirty="0">
                  <a:latin typeface="ＭＳ ゴシック" panose="020B0609070205080204" pitchFamily="49" charset="-128"/>
                  <a:ea typeface="ＭＳ ゴシック" panose="020B0609070205080204" pitchFamily="49" charset="-128"/>
                </a:rPr>
                <a:t>4</a:t>
              </a:r>
              <a:r>
                <a:rPr lang="ja-JP" altLang="en-US" sz="1400" dirty="0">
                  <a:latin typeface="ＭＳ ゴシック" panose="020B0609070205080204" pitchFamily="49" charset="-128"/>
                  <a:ea typeface="ＭＳ ゴシック" panose="020B0609070205080204" pitchFamily="49" charset="-128"/>
                </a:rPr>
                <a:t>回の奥田橋</a:t>
              </a:r>
              <a:endParaRPr lang="en-US" altLang="ja-JP" sz="1400" dirty="0">
                <a:latin typeface="ＭＳ ゴシック" panose="020B0609070205080204" pitchFamily="49" charset="-128"/>
                <a:ea typeface="ＭＳ ゴシック" panose="020B0609070205080204" pitchFamily="49" charset="-128"/>
              </a:endParaRPr>
            </a:p>
            <a:p>
              <a:endParaRPr lang="en-US" altLang="ja-JP" sz="800" dirty="0">
                <a:latin typeface="ＭＳ ゴシック" panose="020B0609070205080204" pitchFamily="49" charset="-128"/>
                <a:ea typeface="ＭＳ ゴシック" panose="020B0609070205080204" pitchFamily="49" charset="-128"/>
              </a:endParaRPr>
            </a:p>
            <a:p>
              <a:r>
                <a:rPr lang="en-US" altLang="ja-JP" sz="1400" dirty="0">
                  <a:latin typeface="ＭＳ ゴシック" panose="020B0609070205080204" pitchFamily="49" charset="-128"/>
                  <a:ea typeface="ＭＳ ゴシック" panose="020B0609070205080204" pitchFamily="49" charset="-128"/>
                </a:rPr>
                <a:t>(2)</a:t>
              </a:r>
              <a:r>
                <a:rPr lang="ja-JP" altLang="en-US" sz="1400" dirty="0">
                  <a:latin typeface="ＭＳ ゴシック" panose="020B0609070205080204" pitchFamily="49" charset="-128"/>
                  <a:ea typeface="ＭＳ ゴシック" panose="020B0609070205080204" pitchFamily="49" charset="-128"/>
                </a:rPr>
                <a:t>発生時期・発生のタイミング</a:t>
              </a:r>
            </a:p>
            <a:p>
              <a:pPr marL="447675" indent="-180975">
                <a:buFont typeface="Wingdings" panose="05000000000000000000" pitchFamily="2" charset="2"/>
                <a:buChar char="n"/>
              </a:pPr>
              <a:r>
                <a:rPr lang="ja-JP" altLang="en-US" sz="1400" dirty="0">
                  <a:latin typeface="ＭＳ ゴシック" panose="020B0609070205080204" pitchFamily="49" charset="-128"/>
                  <a:ea typeface="ＭＳ ゴシック" panose="020B0609070205080204" pitchFamily="49" charset="-128"/>
                </a:rPr>
                <a:t>確認された時期　　　：</a:t>
              </a:r>
              <a:r>
                <a:rPr lang="en-US" altLang="ja-JP" sz="1400" dirty="0">
                  <a:latin typeface="ＭＳ ゴシック" panose="020B0609070205080204" pitchFamily="49" charset="-128"/>
                  <a:ea typeface="ＭＳ ゴシック" panose="020B0609070205080204" pitchFamily="49" charset="-128"/>
                </a:rPr>
                <a:t>R3</a:t>
              </a:r>
              <a:r>
                <a:rPr lang="ja-JP" altLang="en-US" sz="1400" dirty="0">
                  <a:latin typeface="ＭＳ ゴシック" panose="020B0609070205080204" pitchFamily="49" charset="-128"/>
                  <a:ea typeface="ＭＳ ゴシック" panose="020B0609070205080204" pitchFamily="49" charset="-128"/>
                </a:rPr>
                <a:t>は</a:t>
              </a:r>
              <a:r>
                <a:rPr lang="en-US" altLang="ja-JP" sz="1400" dirty="0">
                  <a:latin typeface="ＭＳ ゴシック" panose="020B0609070205080204" pitchFamily="49" charset="-128"/>
                  <a:ea typeface="ＭＳ ゴシック" panose="020B0609070205080204" pitchFamily="49" charset="-128"/>
                </a:rPr>
                <a:t>4</a:t>
              </a:r>
              <a:r>
                <a:rPr lang="ja-JP" altLang="en-US" sz="1400" dirty="0">
                  <a:latin typeface="ＭＳ ゴシック" panose="020B0609070205080204" pitchFamily="49" charset="-128"/>
                  <a:ea typeface="ＭＳ ゴシック" panose="020B0609070205080204" pitchFamily="49" charset="-128"/>
                </a:rPr>
                <a:t>～</a:t>
              </a:r>
              <a:r>
                <a:rPr lang="en-US" altLang="ja-JP" sz="1400" dirty="0">
                  <a:latin typeface="ＭＳ ゴシック" panose="020B0609070205080204" pitchFamily="49" charset="-128"/>
                  <a:ea typeface="ＭＳ ゴシック" panose="020B0609070205080204" pitchFamily="49" charset="-128"/>
                </a:rPr>
                <a:t>7</a:t>
              </a:r>
              <a:r>
                <a:rPr lang="ja-JP" altLang="en-US" sz="1400" dirty="0">
                  <a:latin typeface="ＭＳ ゴシック" panose="020B0609070205080204" pitchFamily="49" charset="-128"/>
                  <a:ea typeface="ＭＳ ゴシック" panose="020B0609070205080204" pitchFamily="49" charset="-128"/>
                </a:rPr>
                <a:t>月、</a:t>
              </a:r>
              <a:r>
                <a:rPr lang="en-US" altLang="ja-JP" sz="1400" dirty="0">
                  <a:latin typeface="ＭＳ ゴシック" panose="020B0609070205080204" pitchFamily="49" charset="-128"/>
                  <a:ea typeface="ＭＳ ゴシック" panose="020B0609070205080204" pitchFamily="49" charset="-128"/>
                </a:rPr>
                <a:t>9</a:t>
              </a:r>
              <a:r>
                <a:rPr lang="ja-JP" altLang="en-US" sz="1400" dirty="0">
                  <a:latin typeface="ＭＳ ゴシック" panose="020B0609070205080204" pitchFamily="49" charset="-128"/>
                  <a:ea typeface="ＭＳ ゴシック" panose="020B0609070205080204" pitchFamily="49" charset="-128"/>
                </a:rPr>
                <a:t>～</a:t>
              </a:r>
              <a:r>
                <a:rPr lang="en-US" altLang="ja-JP" sz="1400" dirty="0">
                  <a:latin typeface="ＭＳ ゴシック" panose="020B0609070205080204" pitchFamily="49" charset="-128"/>
                  <a:ea typeface="ＭＳ ゴシック" panose="020B0609070205080204" pitchFamily="49" charset="-128"/>
                </a:rPr>
                <a:t>10</a:t>
              </a:r>
              <a:r>
                <a:rPr lang="ja-JP" altLang="en-US" sz="1400" dirty="0">
                  <a:latin typeface="ＭＳ ゴシック" panose="020B0609070205080204" pitchFamily="49" charset="-128"/>
                  <a:ea typeface="ＭＳ ゴシック" panose="020B0609070205080204" pitchFamily="49" charset="-128"/>
                </a:rPr>
                <a:t>月で</a:t>
              </a:r>
              <a:r>
                <a:rPr lang="en-US" altLang="ja-JP" sz="1400" dirty="0">
                  <a:latin typeface="ＭＳ ゴシック" panose="020B0609070205080204" pitchFamily="49" charset="-128"/>
                  <a:ea typeface="ＭＳ ゴシック" panose="020B0609070205080204" pitchFamily="49" charset="-128"/>
                </a:rPr>
                <a:t>2</a:t>
              </a:r>
              <a:r>
                <a:rPr lang="ja-JP" altLang="en-US" sz="1400" dirty="0">
                  <a:latin typeface="ＭＳ ゴシック" panose="020B0609070205080204" pitchFamily="49" charset="-128"/>
                  <a:ea typeface="ＭＳ ゴシック" panose="020B0609070205080204" pitchFamily="49" charset="-128"/>
                </a:rPr>
                <a:t>日以上</a:t>
              </a:r>
              <a:endParaRPr lang="en-US" altLang="ja-JP" sz="1400" dirty="0">
                <a:latin typeface="ＭＳ ゴシック" panose="020B0609070205080204" pitchFamily="49" charset="-128"/>
                <a:ea typeface="ＭＳ ゴシック" panose="020B0609070205080204" pitchFamily="49" charset="-128"/>
              </a:endParaRPr>
            </a:p>
            <a:p>
              <a:pPr marL="266700"/>
              <a:r>
                <a:rPr lang="ja-JP" altLang="en-US" sz="1400" dirty="0">
                  <a:latin typeface="ＭＳ ゴシック" panose="020B0609070205080204" pitchFamily="49" charset="-128"/>
                  <a:ea typeface="ＭＳ ゴシック" panose="020B0609070205080204" pitchFamily="49" charset="-128"/>
                </a:rPr>
                <a:t>  確認されなかった時期：</a:t>
              </a:r>
              <a:r>
                <a:rPr lang="en-US" altLang="ja-JP" sz="1400" dirty="0">
                  <a:latin typeface="ＭＳ ゴシック" panose="020B0609070205080204" pitchFamily="49" charset="-128"/>
                  <a:ea typeface="ＭＳ ゴシック" panose="020B0609070205080204" pitchFamily="49" charset="-128"/>
                </a:rPr>
                <a:t>8</a:t>
              </a:r>
              <a:r>
                <a:rPr lang="ja-JP" altLang="en-US" sz="1400" dirty="0">
                  <a:latin typeface="ＭＳ ゴシック" panose="020B0609070205080204" pitchFamily="49" charset="-128"/>
                  <a:ea typeface="ＭＳ ゴシック" panose="020B0609070205080204" pitchFamily="49" charset="-128"/>
                </a:rPr>
                <a:t>月、</a:t>
              </a:r>
              <a:r>
                <a:rPr lang="en-US" altLang="ja-JP" sz="1400" dirty="0">
                  <a:latin typeface="ＭＳ ゴシック" panose="020B0609070205080204" pitchFamily="49" charset="-128"/>
                  <a:ea typeface="ＭＳ ゴシック" panose="020B0609070205080204" pitchFamily="49" charset="-128"/>
                </a:rPr>
                <a:t>11</a:t>
              </a:r>
              <a:r>
                <a:rPr lang="ja-JP" altLang="en-US" sz="1400" dirty="0">
                  <a:latin typeface="ＭＳ ゴシック" panose="020B0609070205080204" pitchFamily="49" charset="-128"/>
                  <a:ea typeface="ＭＳ ゴシック" panose="020B0609070205080204" pitchFamily="49" charset="-128"/>
                </a:rPr>
                <a:t>月、</a:t>
              </a:r>
              <a:r>
                <a:rPr lang="en-US" altLang="ja-JP" sz="1400" dirty="0">
                  <a:latin typeface="ＭＳ ゴシック" panose="020B0609070205080204" pitchFamily="49" charset="-128"/>
                  <a:ea typeface="ＭＳ ゴシック" panose="020B0609070205080204" pitchFamily="49" charset="-128"/>
                </a:rPr>
                <a:t>12</a:t>
              </a:r>
              <a:r>
                <a:rPr lang="ja-JP" altLang="en-US" sz="1400" dirty="0">
                  <a:latin typeface="ＭＳ ゴシック" panose="020B0609070205080204" pitchFamily="49" charset="-128"/>
                  <a:ea typeface="ＭＳ ゴシック" panose="020B0609070205080204" pitchFamily="49" charset="-128"/>
                </a:rPr>
                <a:t>月</a:t>
              </a:r>
              <a:endParaRPr lang="en-US" altLang="ja-JP" sz="1400" dirty="0">
                <a:latin typeface="ＭＳ ゴシック" panose="020B0609070205080204" pitchFamily="49" charset="-128"/>
                <a:ea typeface="ＭＳ ゴシック" panose="020B0609070205080204" pitchFamily="49" charset="-128"/>
              </a:endParaRPr>
            </a:p>
            <a:p>
              <a:pPr marL="447675" indent="-180975">
                <a:buFont typeface="Wingdings" panose="05000000000000000000" pitchFamily="2" charset="2"/>
                <a:buChar char="n"/>
              </a:pPr>
              <a:r>
                <a:rPr lang="en-US" altLang="ja-JP" sz="1400" dirty="0">
                  <a:latin typeface="ＭＳ ゴシック" panose="020B0609070205080204" pitchFamily="49" charset="-128"/>
                  <a:ea typeface="ＭＳ ゴシック" panose="020B0609070205080204" pitchFamily="49" charset="-128"/>
                </a:rPr>
                <a:t>R3</a:t>
              </a:r>
              <a:r>
                <a:rPr lang="ja-JP" altLang="en-US" sz="1400" dirty="0">
                  <a:latin typeface="ＭＳ ゴシック" panose="020B0609070205080204" pitchFamily="49" charset="-128"/>
                  <a:ea typeface="ＭＳ ゴシック" panose="020B0609070205080204" pitchFamily="49" charset="-128"/>
                </a:rPr>
                <a:t>年</a:t>
              </a:r>
              <a:r>
                <a:rPr lang="en-US" altLang="ja-JP" sz="1400" dirty="0">
                  <a:latin typeface="ＭＳ ゴシック" panose="020B0609070205080204" pitchFamily="49" charset="-128"/>
                  <a:ea typeface="ＭＳ ゴシック" panose="020B0609070205080204" pitchFamily="49" charset="-128"/>
                </a:rPr>
                <a:t>8</a:t>
              </a:r>
              <a:r>
                <a:rPr lang="ja-JP" altLang="en-US" sz="1400" dirty="0">
                  <a:latin typeface="ＭＳ ゴシック" panose="020B0609070205080204" pitchFamily="49" charset="-128"/>
                  <a:ea typeface="ＭＳ ゴシック" panose="020B0609070205080204" pitchFamily="49" charset="-128"/>
                </a:rPr>
                <a:t>月は約</a:t>
              </a:r>
              <a:r>
                <a:rPr lang="en-US" altLang="ja-JP" sz="1400" dirty="0">
                  <a:latin typeface="ＭＳ ゴシック" panose="020B0609070205080204" pitchFamily="49" charset="-128"/>
                  <a:ea typeface="ＭＳ ゴシック" panose="020B0609070205080204" pitchFamily="49" charset="-128"/>
                </a:rPr>
                <a:t>2</a:t>
              </a:r>
              <a:r>
                <a:rPr lang="ja-JP" altLang="en-US" sz="1400" dirty="0">
                  <a:latin typeface="ＭＳ ゴシック" panose="020B0609070205080204" pitchFamily="49" charset="-128"/>
                  <a:ea typeface="ＭＳ ゴシック" panose="020B0609070205080204" pitchFamily="49" charset="-128"/>
                </a:rPr>
                <a:t>週間にわたり降雨が継続し、スカムが発生</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確認</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しにくい気象条件であったことを踏まえると、スカムは主に春～秋に発生し、冬季は発生頻度が低くなると考えられる。</a:t>
              </a:r>
            </a:p>
            <a:p>
              <a:pPr marL="447675" indent="-180975">
                <a:buFont typeface="Wingdings" panose="05000000000000000000" pitchFamily="2" charset="2"/>
                <a:buChar char="n"/>
              </a:pPr>
              <a:r>
                <a:rPr lang="en-US" altLang="ja-JP" sz="1400" dirty="0">
                  <a:latin typeface="ＭＳ ゴシック" panose="020B0609070205080204" pitchFamily="49" charset="-128"/>
                  <a:ea typeface="ＭＳ ゴシック" panose="020B0609070205080204" pitchFamily="49" charset="-128"/>
                </a:rPr>
                <a:t>R3</a:t>
              </a:r>
              <a:r>
                <a:rPr lang="ja-JP" altLang="en-US" sz="1400" dirty="0">
                  <a:latin typeface="ＭＳ ゴシック" panose="020B0609070205080204" pitchFamily="49" charset="-128"/>
                  <a:ea typeface="ＭＳ ゴシック" panose="020B0609070205080204" pitchFamily="49" charset="-128"/>
                </a:rPr>
                <a:t>は</a:t>
              </a:r>
              <a:r>
                <a:rPr lang="en-US" altLang="ja-JP" sz="1400" dirty="0">
                  <a:latin typeface="ＭＳ ゴシック" panose="020B0609070205080204" pitchFamily="49" charset="-128"/>
                  <a:ea typeface="ＭＳ ゴシック" panose="020B0609070205080204" pitchFamily="49" charset="-128"/>
                </a:rPr>
                <a:t>9</a:t>
              </a:r>
              <a:r>
                <a:rPr lang="ja-JP" altLang="en-US" sz="1400" dirty="0">
                  <a:latin typeface="ＭＳ ゴシック" panose="020B0609070205080204" pitchFamily="49" charset="-128"/>
                  <a:ea typeface="ＭＳ ゴシック" panose="020B0609070205080204" pitchFamily="49" charset="-128"/>
                </a:rPr>
                <a:t>回</a:t>
              </a:r>
              <a:r>
                <a:rPr lang="en-US" altLang="ja-JP" sz="1400" dirty="0">
                  <a:latin typeface="ＭＳ ゴシック" panose="020B0609070205080204" pitchFamily="49" charset="-128"/>
                  <a:ea typeface="ＭＳ ゴシック" panose="020B0609070205080204" pitchFamily="49" charset="-128"/>
                </a:rPr>
                <a:t>/11</a:t>
              </a:r>
              <a:r>
                <a:rPr lang="ja-JP" altLang="en-US" sz="1400" dirty="0">
                  <a:latin typeface="ＭＳ ゴシック" panose="020B0609070205080204" pitchFamily="49" charset="-128"/>
                  <a:ea typeface="ＭＳ ゴシック" panose="020B0609070205080204" pitchFamily="49" charset="-128"/>
                </a:rPr>
                <a:t>回</a:t>
              </a:r>
              <a:r>
                <a:rPr lang="ja-JP" altLang="en-US" sz="1400" dirty="0" smtClean="0">
                  <a:latin typeface="ＭＳ ゴシック" panose="020B0609070205080204" pitchFamily="49" charset="-128"/>
                  <a:ea typeface="ＭＳ ゴシック" panose="020B0609070205080204" pitchFamily="49" charset="-128"/>
                </a:rPr>
                <a:t>が</a:t>
              </a:r>
              <a:r>
                <a:rPr lang="ja-JP" altLang="en-US" sz="1400" dirty="0">
                  <a:latin typeface="ＭＳ ゴシック" panose="020B0609070205080204" pitchFamily="49" charset="-128"/>
                  <a:ea typeface="ＭＳ ゴシック" panose="020B0609070205080204" pitchFamily="49" charset="-128"/>
                </a:rPr>
                <a:t>下水放流</a:t>
              </a:r>
              <a:r>
                <a:rPr lang="ja-JP" altLang="en-US" sz="1400" dirty="0" smtClean="0">
                  <a:latin typeface="ＭＳ ゴシック" panose="020B0609070205080204" pitchFamily="49" charset="-128"/>
                  <a:ea typeface="ＭＳ ゴシック" panose="020B0609070205080204" pitchFamily="49" charset="-128"/>
                </a:rPr>
                <a:t>翌日</a:t>
              </a:r>
              <a:r>
                <a:rPr lang="ja-JP" altLang="en-US" sz="1400" dirty="0">
                  <a:latin typeface="ＭＳ ゴシック" panose="020B0609070205080204" pitchFamily="49" charset="-128"/>
                  <a:ea typeface="ＭＳ ゴシック" panose="020B0609070205080204" pitchFamily="49" charset="-128"/>
                </a:rPr>
                <a:t>にスカムが発生しており、降雨翌日にスカムが発生する頻度が</a:t>
              </a:r>
              <a:r>
                <a:rPr lang="ja-JP" altLang="en-US" sz="1400" dirty="0" smtClean="0">
                  <a:latin typeface="ＭＳ ゴシック" panose="020B0609070205080204" pitchFamily="49" charset="-128"/>
                  <a:ea typeface="ＭＳ ゴシック" panose="020B0609070205080204" pitchFamily="49" charset="-128"/>
                </a:rPr>
                <a:t>高い（次ページ⑥）。</a:t>
              </a:r>
              <a:endParaRPr lang="ja-JP" altLang="en-US" sz="1400" dirty="0">
                <a:latin typeface="ＭＳ ゴシック" panose="020B0609070205080204" pitchFamily="49" charset="-128"/>
                <a:ea typeface="ＭＳ ゴシック" panose="020B0609070205080204" pitchFamily="49" charset="-128"/>
              </a:endParaRPr>
            </a:p>
            <a:p>
              <a:endParaRPr lang="ja-JP" altLang="en-US" sz="800" dirty="0">
                <a:latin typeface="ＭＳ ゴシック" panose="020B0609070205080204" pitchFamily="49" charset="-128"/>
                <a:ea typeface="ＭＳ ゴシック" panose="020B0609070205080204" pitchFamily="49" charset="-128"/>
              </a:endParaRPr>
            </a:p>
            <a:p>
              <a:r>
                <a:rPr lang="en-US" altLang="ja-JP" sz="1400" dirty="0">
                  <a:latin typeface="ＭＳ ゴシック" panose="020B0609070205080204" pitchFamily="49" charset="-128"/>
                  <a:ea typeface="ＭＳ ゴシック" panose="020B0609070205080204" pitchFamily="49" charset="-128"/>
                </a:rPr>
                <a:t>(3)</a:t>
              </a:r>
              <a:r>
                <a:rPr lang="ja-JP" altLang="en-US" sz="1400" dirty="0">
                  <a:latin typeface="ＭＳ ゴシック" panose="020B0609070205080204" pitchFamily="49" charset="-128"/>
                  <a:ea typeface="ＭＳ ゴシック" panose="020B0609070205080204" pitchFamily="49" charset="-128"/>
                </a:rPr>
                <a:t>発生場所</a:t>
              </a:r>
            </a:p>
            <a:p>
              <a:pPr marL="447675" indent="-180975">
                <a:buFont typeface="Wingdings" panose="05000000000000000000" pitchFamily="2" charset="2"/>
                <a:buChar char="n"/>
              </a:pPr>
              <a:r>
                <a:rPr lang="ja-JP" altLang="en-US" sz="1400" dirty="0">
                  <a:latin typeface="ＭＳ ゴシック" panose="020B0609070205080204" pitchFamily="49" charset="-128"/>
                  <a:ea typeface="ＭＳ ゴシック" panose="020B0609070205080204" pitchFamily="49" charset="-128"/>
                </a:rPr>
                <a:t>最も多く抽出されたのは奥田橋</a:t>
              </a:r>
              <a:r>
                <a:rPr lang="en-US" altLang="ja-JP" sz="1400" dirty="0">
                  <a:latin typeface="ＭＳ ゴシック" panose="020B0609070205080204" pitchFamily="49" charset="-128"/>
                  <a:ea typeface="ＭＳ ゴシック" panose="020B0609070205080204" pitchFamily="49" charset="-128"/>
                </a:rPr>
                <a:t>(4</a:t>
              </a:r>
              <a:r>
                <a:rPr lang="ja-JP" altLang="en-US" sz="1400" dirty="0">
                  <a:latin typeface="ＭＳ ゴシック" panose="020B0609070205080204" pitchFamily="49" charset="-128"/>
                  <a:ea typeface="ＭＳ ゴシック" panose="020B0609070205080204" pitchFamily="49" charset="-128"/>
                </a:rPr>
                <a:t>回</a:t>
              </a:r>
              <a:r>
                <a:rPr lang="en-US" altLang="ja-JP" sz="1400" dirty="0">
                  <a:latin typeface="ＭＳ ゴシック" panose="020B0609070205080204" pitchFamily="49" charset="-128"/>
                  <a:ea typeface="ＭＳ ゴシック" panose="020B0609070205080204" pitchFamily="49" charset="-128"/>
                </a:rPr>
                <a:t>/11</a:t>
              </a:r>
              <a:r>
                <a:rPr lang="ja-JP" altLang="en-US" sz="1400" dirty="0">
                  <a:latin typeface="ＭＳ ゴシック" panose="020B0609070205080204" pitchFamily="49" charset="-128"/>
                  <a:ea typeface="ＭＳ ゴシック" panose="020B0609070205080204" pitchFamily="49" charset="-128"/>
                </a:rPr>
                <a:t>回</a:t>
              </a:r>
              <a:r>
                <a:rPr lang="en-US" altLang="ja-JP" sz="1400" dirty="0">
                  <a:latin typeface="ＭＳ ゴシック" panose="020B0609070205080204" pitchFamily="49" charset="-128"/>
                  <a:ea typeface="ＭＳ ゴシック" panose="020B0609070205080204" pitchFamily="49" charset="-128"/>
                </a:rPr>
                <a:t>)</a:t>
              </a:r>
            </a:p>
            <a:p>
              <a:pPr marL="447675" indent="-180975">
                <a:buFont typeface="Wingdings" panose="05000000000000000000" pitchFamily="2" charset="2"/>
                <a:buChar char="n"/>
              </a:pPr>
              <a:r>
                <a:rPr lang="ja-JP" altLang="en-US" sz="1400" dirty="0">
                  <a:latin typeface="ＭＳ ゴシック" panose="020B0609070205080204" pitchFamily="49" charset="-128"/>
                  <a:ea typeface="ＭＳ ゴシック" panose="020B0609070205080204" pitchFamily="49" charset="-128"/>
                </a:rPr>
                <a:t>奥田橋がスカム発生場所となった</a:t>
              </a:r>
              <a:r>
                <a:rPr lang="en-US" altLang="ja-JP" sz="1400" dirty="0">
                  <a:latin typeface="ＭＳ ゴシック" panose="020B0609070205080204" pitchFamily="49" charset="-128"/>
                  <a:ea typeface="ＭＳ ゴシック" panose="020B0609070205080204" pitchFamily="49" charset="-128"/>
                </a:rPr>
                <a:t>4</a:t>
              </a:r>
              <a:r>
                <a:rPr lang="ja-JP" altLang="en-US" sz="1400" dirty="0">
                  <a:latin typeface="ＭＳ ゴシック" panose="020B0609070205080204" pitchFamily="49" charset="-128"/>
                  <a:ea typeface="ＭＳ ゴシック" panose="020B0609070205080204" pitchFamily="49" charset="-128"/>
                </a:rPr>
                <a:t>回のうち</a:t>
              </a:r>
              <a:r>
                <a:rPr lang="en-US" altLang="ja-JP" sz="1400" dirty="0">
                  <a:latin typeface="ＭＳ ゴシック" panose="020B0609070205080204" pitchFamily="49" charset="-128"/>
                  <a:ea typeface="ＭＳ ゴシック" panose="020B0609070205080204" pitchFamily="49" charset="-128"/>
                </a:rPr>
                <a:t>3</a:t>
              </a:r>
              <a:r>
                <a:rPr lang="ja-JP" altLang="en-US" sz="1400" dirty="0">
                  <a:latin typeface="ＭＳ ゴシック" panose="020B0609070205080204" pitchFamily="49" charset="-128"/>
                  <a:ea typeface="ＭＳ ゴシック" panose="020B0609070205080204" pitchFamily="49" charset="-128"/>
                </a:rPr>
                <a:t>回は、スカムが下流に移動しており、奥田橋もしくは奥田橋より上流の区間でスカムが発生していると推測される。</a:t>
              </a:r>
              <a:endParaRPr lang="en-US" altLang="ja-JP" sz="1400" dirty="0">
                <a:latin typeface="ＭＳ ゴシック" panose="020B0609070205080204" pitchFamily="49" charset="-128"/>
                <a:ea typeface="ＭＳ ゴシック" panose="020B0609070205080204" pitchFamily="49" charset="-128"/>
              </a:endParaRPr>
            </a:p>
            <a:p>
              <a:pPr marL="266700"/>
              <a:endParaRPr lang="ja-JP" altLang="en-US" sz="800" dirty="0">
                <a:latin typeface="ＭＳ ゴシック" panose="020B0609070205080204" pitchFamily="49" charset="-128"/>
                <a:ea typeface="ＭＳ ゴシック" panose="020B0609070205080204" pitchFamily="49" charset="-128"/>
              </a:endParaRPr>
            </a:p>
            <a:p>
              <a:r>
                <a:rPr lang="en-US" altLang="ja-JP" sz="1400" dirty="0">
                  <a:latin typeface="ＭＳ ゴシック" panose="020B0609070205080204" pitchFamily="49" charset="-128"/>
                  <a:ea typeface="ＭＳ ゴシック" panose="020B0609070205080204" pitchFamily="49" charset="-128"/>
                </a:rPr>
                <a:t>(4)</a:t>
              </a:r>
              <a:r>
                <a:rPr lang="ja-JP" altLang="en-US" sz="1400" dirty="0">
                  <a:latin typeface="ＭＳ ゴシック" panose="020B0609070205080204" pitchFamily="49" charset="-128"/>
                  <a:ea typeface="ＭＳ ゴシック" panose="020B0609070205080204" pitchFamily="49" charset="-128"/>
                </a:rPr>
                <a:t>移動状況</a:t>
              </a:r>
            </a:p>
            <a:p>
              <a:pPr marL="447675" indent="-180975">
                <a:buFont typeface="Wingdings" panose="05000000000000000000" pitchFamily="2" charset="2"/>
                <a:buChar char="n"/>
              </a:pPr>
              <a:r>
                <a:rPr lang="ja-JP" altLang="en-US" sz="1400" dirty="0">
                  <a:latin typeface="ＭＳ ゴシック" panose="020B0609070205080204" pitchFamily="49" charset="-128"/>
                  <a:ea typeface="ＭＳ ゴシック" panose="020B0609070205080204" pitchFamily="49" charset="-128"/>
                </a:rPr>
                <a:t>スカムは宮下橋から</a:t>
              </a:r>
              <a:r>
                <a:rPr lang="en-US" altLang="ja-JP" sz="1400" dirty="0">
                  <a:latin typeface="ＭＳ ゴシック" panose="020B0609070205080204" pitchFamily="49" charset="-128"/>
                  <a:ea typeface="ＭＳ ゴシック" panose="020B0609070205080204" pitchFamily="49" charset="-128"/>
                </a:rPr>
                <a:t>JR</a:t>
              </a:r>
              <a:r>
                <a:rPr lang="ja-JP" altLang="en-US" sz="1400" dirty="0">
                  <a:latin typeface="ＭＳ ゴシック" panose="020B0609070205080204" pitchFamily="49" charset="-128"/>
                  <a:ea typeface="ＭＳ ゴシック" panose="020B0609070205080204" pitchFamily="49" charset="-128"/>
                </a:rPr>
                <a:t>上流地点の平野川の広い範囲で発生し、下流区間において発生頻度が高い。</a:t>
              </a:r>
            </a:p>
            <a:p>
              <a:pPr marL="447675" indent="-180975">
                <a:buFont typeface="Wingdings" panose="05000000000000000000" pitchFamily="2" charset="2"/>
                <a:buChar char="n"/>
              </a:pPr>
              <a:r>
                <a:rPr lang="ja-JP" altLang="en-US" sz="1400" dirty="0">
                  <a:latin typeface="ＭＳ ゴシック" panose="020B0609070205080204" pitchFamily="49" charset="-128"/>
                  <a:ea typeface="ＭＳ ゴシック" panose="020B0609070205080204" pitchFamily="49" charset="-128"/>
                </a:rPr>
                <a:t>平野川のスカムは潮汐による水位変動が小さい場合、スカムは上下流に移動せず、スカム発生箇所で一定の被覆率が継続し、下げ潮による水位低下のタイミングで下流に移動する。</a:t>
              </a:r>
            </a:p>
          </p:txBody>
        </p:sp>
        <p:sp>
          <p:nvSpPr>
            <p:cNvPr id="11" name="正方形/長方形 10"/>
            <p:cNvSpPr/>
            <p:nvPr/>
          </p:nvSpPr>
          <p:spPr>
            <a:xfrm>
              <a:off x="8604344" y="4193235"/>
              <a:ext cx="2247432" cy="325757"/>
            </a:xfrm>
            <a:prstGeom prst="rect">
              <a:avLst/>
            </a:prstGeom>
            <a:solidFill>
              <a:srgbClr val="0070C0"/>
            </a:solidFill>
            <a:ln>
              <a:solidFill>
                <a:srgbClr val="0070C0"/>
              </a:solidFill>
            </a:ln>
          </p:spPr>
          <p:txBody>
            <a:bodyPr wrap="square">
              <a:spAutoFit/>
            </a:bodyPr>
            <a:lstStyle/>
            <a:p>
              <a:pPr algn="ctr"/>
              <a:r>
                <a:rPr lang="ja-JP" altLang="en-US" sz="1400" dirty="0">
                  <a:solidFill>
                    <a:schemeClr val="bg1"/>
                  </a:solidFill>
                  <a:latin typeface="ＭＳ ゴシック" panose="020B0609070205080204" pitchFamily="49" charset="-128"/>
                  <a:ea typeface="ＭＳ ゴシック" panose="020B0609070205080204" pitchFamily="49" charset="-128"/>
                </a:rPr>
                <a:t>平野川のスカム発生特性</a:t>
              </a:r>
            </a:p>
          </p:txBody>
        </p:sp>
      </p:grpSp>
      <p:grpSp>
        <p:nvGrpSpPr>
          <p:cNvPr id="14" name="グループ化 13"/>
          <p:cNvGrpSpPr/>
          <p:nvPr/>
        </p:nvGrpSpPr>
        <p:grpSpPr>
          <a:xfrm>
            <a:off x="7283116" y="6643442"/>
            <a:ext cx="7621664" cy="3646026"/>
            <a:chOff x="7114685" y="4232570"/>
            <a:chExt cx="7082252" cy="3788492"/>
          </a:xfrm>
        </p:grpSpPr>
        <p:sp>
          <p:nvSpPr>
            <p:cNvPr id="15" name="正方形/長方形 14"/>
            <p:cNvSpPr/>
            <p:nvPr/>
          </p:nvSpPr>
          <p:spPr>
            <a:xfrm>
              <a:off x="7114685" y="4232570"/>
              <a:ext cx="7082252" cy="3788492"/>
            </a:xfrm>
            <a:prstGeom prst="rect">
              <a:avLst/>
            </a:prstGeom>
            <a:solidFill>
              <a:srgbClr val="D5EDFF"/>
            </a:solidFill>
            <a:ln>
              <a:solidFill>
                <a:srgbClr val="0070C0"/>
              </a:solidFill>
            </a:ln>
          </p:spPr>
          <p:txBody>
            <a:bodyPr wrap="square" rIns="36000">
              <a:noAutofit/>
            </a:bodyPr>
            <a:lstStyle/>
            <a:p>
              <a:endParaRPr lang="en-US" altLang="ja-JP" sz="1400" dirty="0">
                <a:latin typeface="ＭＳ ゴシック" panose="020B0609070205080204" pitchFamily="49" charset="-128"/>
                <a:ea typeface="ＭＳ ゴシック" panose="020B0609070205080204" pitchFamily="49" charset="-128"/>
              </a:endParaRPr>
            </a:p>
            <a:p>
              <a:endParaRPr lang="en-US" altLang="ja-JP" sz="800" dirty="0">
                <a:latin typeface="ＭＳ ゴシック" panose="020B0609070205080204" pitchFamily="49" charset="-128"/>
                <a:ea typeface="ＭＳ ゴシック" panose="020B0609070205080204" pitchFamily="49" charset="-128"/>
              </a:endParaRPr>
            </a:p>
            <a:p>
              <a:r>
                <a:rPr lang="en-US" altLang="ja-JP" sz="1400" b="1" u="sng" dirty="0">
                  <a:latin typeface="ＭＳ ゴシック" panose="020B0609070205080204" pitchFamily="49" charset="-128"/>
                  <a:ea typeface="ＭＳ ゴシック" panose="020B0609070205080204" pitchFamily="49" charset="-128"/>
                </a:rPr>
                <a:t>(1) AI</a:t>
              </a:r>
              <a:r>
                <a:rPr lang="ja-JP" altLang="en-US" sz="1400" b="1" u="sng" dirty="0">
                  <a:latin typeface="ＭＳ ゴシック" panose="020B0609070205080204" pitchFamily="49" charset="-128"/>
                  <a:ea typeface="ＭＳ ゴシック" panose="020B0609070205080204" pitchFamily="49" charset="-128"/>
                </a:rPr>
                <a:t>によるスカム解析のさらなる精度向上</a:t>
              </a:r>
              <a:endParaRPr lang="en-US" altLang="ja-JP" sz="1400" b="1" u="sng" dirty="0">
                <a:latin typeface="ＭＳ ゴシック" panose="020B0609070205080204" pitchFamily="49" charset="-128"/>
                <a:ea typeface="ＭＳ ゴシック" panose="020B0609070205080204" pitchFamily="49" charset="-128"/>
              </a:endParaRPr>
            </a:p>
            <a:p>
              <a:pPr marL="266700" indent="-84138"/>
              <a:r>
                <a:rPr lang="ja-JP" altLang="en-US" sz="1400" dirty="0">
                  <a:latin typeface="ＭＳ ゴシック" panose="020B0609070205080204" pitchFamily="49" charset="-128"/>
                  <a:ea typeface="ＭＳ ゴシック" panose="020B0609070205080204" pitchFamily="49" charset="-128"/>
                </a:rPr>
                <a:t>①課題</a:t>
              </a:r>
              <a:endParaRPr lang="en-US" altLang="ja-JP" sz="1400" dirty="0">
                <a:latin typeface="ＭＳ ゴシック" panose="020B0609070205080204" pitchFamily="49" charset="-128"/>
                <a:ea typeface="ＭＳ ゴシック" panose="020B0609070205080204" pitchFamily="49" charset="-128"/>
              </a:endParaRPr>
            </a:p>
            <a:p>
              <a:pPr marL="447675" indent="-180975">
                <a:buFont typeface="Wingdings" panose="05000000000000000000" pitchFamily="2" charset="2"/>
                <a:buChar char="n"/>
              </a:pPr>
              <a:r>
                <a:rPr lang="en-US" altLang="ja-JP" sz="1400" dirty="0">
                  <a:latin typeface="ＭＳ ゴシック" panose="020B0609070205080204" pitchFamily="49" charset="-128"/>
                  <a:ea typeface="ＭＳ ゴシック" panose="020B0609070205080204" pitchFamily="49" charset="-128"/>
                </a:rPr>
                <a:t>AI</a:t>
              </a:r>
              <a:r>
                <a:rPr lang="ja-JP" altLang="en-US" sz="1400" dirty="0">
                  <a:latin typeface="ＭＳ ゴシック" panose="020B0609070205080204" pitchFamily="49" charset="-128"/>
                  <a:ea typeface="ＭＳ ゴシック" panose="020B0609070205080204" pitchFamily="49" charset="-128"/>
                </a:rPr>
                <a:t>の構築に使用した学習用データの地点ごとの枚数や多様さ（撮影時期、時間帯、スカムの規模等）による解析精度のばらつき</a:t>
              </a:r>
              <a:endParaRPr lang="en-US" altLang="ja-JP" sz="1400" dirty="0">
                <a:latin typeface="ＭＳ ゴシック" panose="020B0609070205080204" pitchFamily="49" charset="-128"/>
                <a:ea typeface="ＭＳ ゴシック" panose="020B0609070205080204" pitchFamily="49" charset="-128"/>
              </a:endParaRPr>
            </a:p>
            <a:p>
              <a:pPr marL="447675" indent="-180975">
                <a:buFont typeface="Wingdings" panose="05000000000000000000" pitchFamily="2" charset="2"/>
                <a:buChar char="n"/>
              </a:pPr>
              <a:r>
                <a:rPr lang="ja-JP" altLang="en-US" sz="1400" dirty="0">
                  <a:latin typeface="ＭＳ ゴシック" panose="020B0609070205080204" pitchFamily="49" charset="-128"/>
                  <a:ea typeface="ＭＳ ゴシック" panose="020B0609070205080204" pitchFamily="49" charset="-128"/>
                </a:rPr>
                <a:t>肉眼でもスカムとそれ以外の区分けが難しいケースの解析精度低下</a:t>
              </a:r>
              <a:endParaRPr lang="en-US" altLang="ja-JP" sz="1400" dirty="0">
                <a:latin typeface="ＭＳ ゴシック" panose="020B0609070205080204" pitchFamily="49" charset="-128"/>
                <a:ea typeface="ＭＳ ゴシック" panose="020B0609070205080204" pitchFamily="49" charset="-128"/>
              </a:endParaRPr>
            </a:p>
            <a:p>
              <a:pPr marL="266700"/>
              <a:endParaRPr lang="en-US" altLang="ja-JP" sz="1400" dirty="0">
                <a:latin typeface="ＭＳ ゴシック" panose="020B0609070205080204" pitchFamily="49" charset="-128"/>
                <a:ea typeface="ＭＳ ゴシック" panose="020B0609070205080204" pitchFamily="49" charset="-128"/>
              </a:endParaRPr>
            </a:p>
            <a:p>
              <a:pPr marL="266700" indent="-84138"/>
              <a:r>
                <a:rPr lang="ja-JP" altLang="en-US" sz="1400" dirty="0">
                  <a:latin typeface="ＭＳ ゴシック" panose="020B0609070205080204" pitchFamily="49" charset="-128"/>
                  <a:ea typeface="ＭＳ ゴシック" panose="020B0609070205080204" pitchFamily="49" charset="-128"/>
                </a:rPr>
                <a:t>②対策</a:t>
              </a:r>
              <a:endParaRPr lang="en-US" altLang="ja-JP" sz="1400" dirty="0">
                <a:latin typeface="ＭＳ ゴシック" panose="020B0609070205080204" pitchFamily="49" charset="-128"/>
                <a:ea typeface="ＭＳ ゴシック" panose="020B0609070205080204" pitchFamily="49" charset="-128"/>
              </a:endParaRPr>
            </a:p>
            <a:p>
              <a:pPr marL="447675" indent="-180975">
                <a:buFont typeface="Wingdings" panose="05000000000000000000" pitchFamily="2" charset="2"/>
                <a:buChar char="n"/>
              </a:pPr>
              <a:r>
                <a:rPr lang="ja-JP" altLang="en-US" sz="1400" dirty="0">
                  <a:latin typeface="ＭＳ ゴシック" panose="020B0609070205080204" pitchFamily="49" charset="-128"/>
                  <a:ea typeface="ＭＳ ゴシック" panose="020B0609070205080204" pitchFamily="49" charset="-128"/>
                </a:rPr>
                <a:t>高解像度カメラの活用</a:t>
              </a:r>
              <a:endParaRPr lang="en-US" altLang="ja-JP" sz="1400" dirty="0">
                <a:latin typeface="ＭＳ ゴシック" panose="020B0609070205080204" pitchFamily="49" charset="-128"/>
                <a:ea typeface="ＭＳ ゴシック" panose="020B0609070205080204" pitchFamily="49" charset="-128"/>
              </a:endParaRPr>
            </a:p>
            <a:p>
              <a:pPr marL="447675" indent="-180975">
                <a:buFont typeface="Wingdings" panose="05000000000000000000" pitchFamily="2" charset="2"/>
                <a:buChar char="n"/>
              </a:pPr>
              <a:r>
                <a:rPr lang="ja-JP" altLang="en-US" sz="1400" dirty="0">
                  <a:latin typeface="ＭＳ ゴシック" panose="020B0609070205080204" pitchFamily="49" charset="-128"/>
                  <a:ea typeface="ＭＳ ゴシック" panose="020B0609070205080204" pitchFamily="49" charset="-128"/>
                </a:rPr>
                <a:t>誤検知事象とスカムの混在画像の学習</a:t>
              </a:r>
              <a:endParaRPr lang="en-US" altLang="ja-JP" sz="1400" dirty="0">
                <a:latin typeface="ＭＳ ゴシック" panose="020B0609070205080204" pitchFamily="49" charset="-128"/>
                <a:ea typeface="ＭＳ ゴシック" panose="020B0609070205080204" pitchFamily="49" charset="-128"/>
              </a:endParaRPr>
            </a:p>
            <a:p>
              <a:pPr marL="447675" indent="-180975">
                <a:buFont typeface="Wingdings" panose="05000000000000000000" pitchFamily="2" charset="2"/>
                <a:buChar char="n"/>
              </a:pPr>
              <a:endParaRPr lang="en-US" altLang="ja-JP" sz="800" dirty="0">
                <a:latin typeface="ＭＳ ゴシック" panose="020B0609070205080204" pitchFamily="49" charset="-128"/>
                <a:ea typeface="ＭＳ ゴシック" panose="020B0609070205080204" pitchFamily="49" charset="-128"/>
              </a:endParaRPr>
            </a:p>
            <a:p>
              <a:r>
                <a:rPr lang="en-US" altLang="ja-JP" sz="1400" b="1" u="sng" dirty="0">
                  <a:latin typeface="ＭＳ ゴシック" panose="020B0609070205080204" pitchFamily="49" charset="-128"/>
                  <a:ea typeface="ＭＳ ゴシック" panose="020B0609070205080204" pitchFamily="49" charset="-128"/>
                </a:rPr>
                <a:t>(2)</a:t>
              </a:r>
              <a:r>
                <a:rPr lang="ja-JP" altLang="en-US" sz="1400" b="1" u="sng" dirty="0">
                  <a:latin typeface="ＭＳ ゴシック" panose="020B0609070205080204" pitchFamily="49" charset="-128"/>
                  <a:ea typeface="ＭＳ ゴシック" panose="020B0609070205080204" pitchFamily="49" charset="-128"/>
                </a:rPr>
                <a:t> 河川管理での活用</a:t>
              </a:r>
            </a:p>
            <a:p>
              <a:pPr marL="447675" indent="-180975">
                <a:buFont typeface="Wingdings" panose="05000000000000000000" pitchFamily="2" charset="2"/>
                <a:buChar char="n"/>
              </a:pPr>
              <a:r>
                <a:rPr lang="ja-JP" altLang="en-US" sz="1400" dirty="0">
                  <a:latin typeface="ＭＳ ゴシック" panose="020B0609070205080204" pitchFamily="49" charset="-128"/>
                  <a:ea typeface="ＭＳ ゴシック" panose="020B0609070205080204" pitchFamily="49" charset="-128"/>
                </a:rPr>
                <a:t>河川管理に活用するには、スカムが発生していると推定された区間とその他区間の底質特性や水理特性を分析･比較し、スカムの発生メカニズムを明らかにする必要がある。</a:t>
              </a:r>
              <a:endParaRPr lang="en-US" altLang="ja-JP" sz="1400" dirty="0">
                <a:latin typeface="ＭＳ ゴシック" panose="020B0609070205080204" pitchFamily="49" charset="-128"/>
                <a:ea typeface="ＭＳ ゴシック" panose="020B0609070205080204" pitchFamily="49" charset="-128"/>
              </a:endParaRPr>
            </a:p>
            <a:p>
              <a:pPr marL="447675" indent="-180975">
                <a:buFont typeface="Wingdings" panose="05000000000000000000" pitchFamily="2" charset="2"/>
                <a:buChar char="n"/>
              </a:pPr>
              <a:r>
                <a:rPr lang="ja-JP" altLang="en-US" sz="1400" dirty="0">
                  <a:latin typeface="ＭＳ ゴシック" panose="020B0609070205080204" pitchFamily="49" charset="-128"/>
                  <a:ea typeface="ＭＳ ゴシック" panose="020B0609070205080204" pitchFamily="49" charset="-128"/>
                </a:rPr>
                <a:t>スカムの発生メカニズムや発生条件、主な発生場所等を踏まえ、底泥浚渫や薬剤散布等の底質改善対策を効果的・効率的に実施する方法を検討し、対策を推進する必要がある。</a:t>
              </a:r>
            </a:p>
          </p:txBody>
        </p:sp>
        <p:sp>
          <p:nvSpPr>
            <p:cNvPr id="16" name="正方形/長方形 15"/>
            <p:cNvSpPr/>
            <p:nvPr/>
          </p:nvSpPr>
          <p:spPr>
            <a:xfrm>
              <a:off x="7114685" y="4232570"/>
              <a:ext cx="2247432" cy="307777"/>
            </a:xfrm>
            <a:prstGeom prst="rect">
              <a:avLst/>
            </a:prstGeom>
            <a:solidFill>
              <a:srgbClr val="0070C0"/>
            </a:solidFill>
            <a:ln>
              <a:solidFill>
                <a:srgbClr val="0070C0"/>
              </a:solidFill>
            </a:ln>
          </p:spPr>
          <p:txBody>
            <a:bodyPr wrap="square">
              <a:spAutoFit/>
            </a:bodyPr>
            <a:lstStyle/>
            <a:p>
              <a:pPr algn="ctr"/>
              <a:r>
                <a:rPr lang="ja-JP" altLang="en-US" sz="1400" dirty="0">
                  <a:solidFill>
                    <a:schemeClr val="bg1"/>
                  </a:solidFill>
                  <a:latin typeface="ＭＳ ゴシック" panose="020B0609070205080204" pitchFamily="49" charset="-128"/>
                  <a:ea typeface="ＭＳ ゴシック" panose="020B0609070205080204" pitchFamily="49" charset="-128"/>
                </a:rPr>
                <a:t>今後の課題</a:t>
              </a:r>
            </a:p>
          </p:txBody>
        </p:sp>
      </p:grpSp>
      <p:sp>
        <p:nvSpPr>
          <p:cNvPr id="18" name="テキスト ボックス 49">
            <a:extLst>
              <a:ext uri="{FF2B5EF4-FFF2-40B4-BE49-F238E27FC236}">
                <a16:creationId xmlns:a16="http://schemas.microsoft.com/office/drawing/2014/main" id="{C36CD557-1FF0-4338-A1F8-F07D26E4B99C}"/>
              </a:ext>
            </a:extLst>
          </p:cNvPr>
          <p:cNvSpPr txBox="1"/>
          <p:nvPr/>
        </p:nvSpPr>
        <p:spPr>
          <a:xfrm>
            <a:off x="3876010" y="137849"/>
            <a:ext cx="4192323" cy="427040"/>
          </a:xfrm>
          <a:prstGeom prst="rect">
            <a:avLst/>
          </a:prstGeom>
          <a:noFill/>
          <a:ln cmpd="dbl">
            <a:no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175" b="1" dirty="0">
                <a:solidFill>
                  <a:srgbClr val="333399"/>
                </a:solidFill>
                <a:latin typeface="ＭＳ ゴシック" panose="020B0609070205080204" pitchFamily="49" charset="-128"/>
                <a:ea typeface="ＭＳ ゴシック" panose="020B0609070205080204" pitchFamily="49" charset="-128"/>
              </a:rPr>
              <a:t>解析結果の整理⑤</a:t>
            </a:r>
          </a:p>
        </p:txBody>
      </p:sp>
      <p:sp>
        <p:nvSpPr>
          <p:cNvPr id="2" name="正方形/長方形 1"/>
          <p:cNvSpPr/>
          <p:nvPr/>
        </p:nvSpPr>
        <p:spPr>
          <a:xfrm>
            <a:off x="3373747" y="2694130"/>
            <a:ext cx="3666297" cy="492443"/>
          </a:xfrm>
          <a:prstGeom prst="rect">
            <a:avLst/>
          </a:prstGeom>
          <a:noFill/>
          <a:ln w="15875" cmpd="dbl">
            <a:solidFill>
              <a:schemeClr val="tx1"/>
            </a:solidFill>
          </a:ln>
        </p:spPr>
        <p:txBody>
          <a:bodyPr wrap="square">
            <a:spAutoFit/>
          </a:bodyPr>
          <a:lstStyle/>
          <a:p>
            <a:r>
              <a:rPr lang="ja-JP" altLang="en-US" sz="1000" u="sng" dirty="0">
                <a:latin typeface="ＭＳ Ｐゴシック" panose="020B0600070205080204" pitchFamily="50" charset="-128"/>
                <a:ea typeface="ＭＳ Ｐゴシック" panose="020B0600070205080204" pitchFamily="50" charset="-128"/>
              </a:rPr>
              <a:t>スカム発生・消失の定義</a:t>
            </a:r>
            <a:endParaRPr lang="en-US" altLang="ja-JP" sz="1000" u="sng" dirty="0">
              <a:latin typeface="ＭＳ Ｐゴシック" panose="020B0600070205080204" pitchFamily="50" charset="-128"/>
              <a:ea typeface="ＭＳ Ｐゴシック" panose="020B0600070205080204" pitchFamily="50" charset="-128"/>
            </a:endParaRPr>
          </a:p>
          <a:p>
            <a:pPr indent="90488"/>
            <a:r>
              <a:rPr lang="ja-JP" altLang="en-US" sz="800" dirty="0">
                <a:latin typeface="ＭＳ Ｐゴシック" panose="020B0600070205080204" pitchFamily="50" charset="-128"/>
                <a:ea typeface="ＭＳ Ｐゴシック" panose="020B0600070205080204" pitchFamily="50" charset="-128"/>
              </a:rPr>
              <a:t>スカム発生：</a:t>
            </a:r>
            <a:r>
              <a:rPr lang="en-US" altLang="ja-JP" sz="800" dirty="0">
                <a:latin typeface="ＭＳ Ｐゴシック" panose="020B0600070205080204" pitchFamily="50" charset="-128"/>
                <a:ea typeface="ＭＳ Ｐゴシック" panose="020B0600070205080204" pitchFamily="50" charset="-128"/>
              </a:rPr>
              <a:t>AI</a:t>
            </a:r>
            <a:r>
              <a:rPr lang="ja-JP" altLang="en-US" sz="800" dirty="0">
                <a:latin typeface="ＭＳ Ｐゴシック" panose="020B0600070205080204" pitchFamily="50" charset="-128"/>
                <a:ea typeface="ＭＳ Ｐゴシック" panose="020B0600070205080204" pitchFamily="50" charset="-128"/>
              </a:rPr>
              <a:t>解析において、スカムの水面被覆率が</a:t>
            </a:r>
            <a:r>
              <a:rPr lang="en-US" altLang="ja-JP" sz="800" dirty="0">
                <a:latin typeface="ＭＳ Ｐゴシック" panose="020B0600070205080204" pitchFamily="50" charset="-128"/>
                <a:ea typeface="ＭＳ Ｐゴシック" panose="020B0600070205080204" pitchFamily="50" charset="-128"/>
              </a:rPr>
              <a:t>30%</a:t>
            </a:r>
            <a:r>
              <a:rPr lang="ja-JP" altLang="en-US" sz="800" dirty="0">
                <a:latin typeface="ＭＳ Ｐゴシック" panose="020B0600070205080204" pitchFamily="50" charset="-128"/>
                <a:ea typeface="ＭＳ Ｐゴシック" panose="020B0600070205080204" pitchFamily="50" charset="-128"/>
              </a:rPr>
              <a:t>を超えた時点</a:t>
            </a:r>
            <a:endParaRPr lang="en-US" altLang="ja-JP" sz="800" dirty="0">
              <a:latin typeface="ＭＳ Ｐゴシック" panose="020B0600070205080204" pitchFamily="50" charset="-128"/>
              <a:ea typeface="ＭＳ Ｐゴシック" panose="020B0600070205080204" pitchFamily="50" charset="-128"/>
            </a:endParaRPr>
          </a:p>
          <a:p>
            <a:pPr indent="90488"/>
            <a:r>
              <a:rPr lang="ja-JP" altLang="en-US" sz="800" dirty="0">
                <a:latin typeface="ＭＳ Ｐゴシック" panose="020B0600070205080204" pitchFamily="50" charset="-128"/>
                <a:ea typeface="ＭＳ Ｐゴシック" panose="020B0600070205080204" pitchFamily="50" charset="-128"/>
              </a:rPr>
              <a:t>スカム消失：スカム発生後、スカムの水面被覆が</a:t>
            </a:r>
            <a:r>
              <a:rPr lang="en-US" altLang="ja-JP" sz="800" dirty="0">
                <a:latin typeface="ＭＳ Ｐゴシック" panose="020B0600070205080204" pitchFamily="50" charset="-128"/>
                <a:ea typeface="ＭＳ Ｐゴシック" panose="020B0600070205080204" pitchFamily="50" charset="-128"/>
              </a:rPr>
              <a:t>30</a:t>
            </a:r>
            <a:r>
              <a:rPr lang="ja-JP" altLang="en-US" sz="800" dirty="0">
                <a:latin typeface="ＭＳ Ｐゴシック" panose="020B0600070205080204" pitchFamily="50" charset="-128"/>
                <a:ea typeface="ＭＳ Ｐゴシック" panose="020B0600070205080204" pitchFamily="50" charset="-128"/>
              </a:rPr>
              <a:t>％を下回った時点</a:t>
            </a:r>
          </a:p>
        </p:txBody>
      </p:sp>
      <p:grpSp>
        <p:nvGrpSpPr>
          <p:cNvPr id="9" name="グループ化 8"/>
          <p:cNvGrpSpPr/>
          <p:nvPr/>
        </p:nvGrpSpPr>
        <p:grpSpPr>
          <a:xfrm>
            <a:off x="226046" y="3109816"/>
            <a:ext cx="6872638" cy="3383684"/>
            <a:chOff x="226046" y="1683497"/>
            <a:chExt cx="6872638" cy="3383684"/>
          </a:xfrm>
        </p:grpSpPr>
        <p:pic>
          <p:nvPicPr>
            <p:cNvPr id="7" name="図 6"/>
            <p:cNvPicPr>
              <a:picLocks noChangeAspect="1"/>
            </p:cNvPicPr>
            <p:nvPr/>
          </p:nvPicPr>
          <p:blipFill>
            <a:blip r:embed="rId3"/>
            <a:stretch>
              <a:fillRect/>
            </a:stretch>
          </p:blipFill>
          <p:spPr>
            <a:xfrm>
              <a:off x="226046" y="1683497"/>
              <a:ext cx="6872638" cy="3383684"/>
            </a:xfrm>
            <a:prstGeom prst="rect">
              <a:avLst/>
            </a:prstGeom>
          </p:spPr>
        </p:pic>
        <p:sp>
          <p:nvSpPr>
            <p:cNvPr id="19" name="正方形/長方形 18"/>
            <p:cNvSpPr/>
            <p:nvPr/>
          </p:nvSpPr>
          <p:spPr>
            <a:xfrm>
              <a:off x="226046" y="4820960"/>
              <a:ext cx="1364629" cy="246221"/>
            </a:xfrm>
            <a:prstGeom prst="rect">
              <a:avLst/>
            </a:prstGeom>
            <a:solidFill>
              <a:schemeClr val="bg1"/>
            </a:solidFill>
            <a:ln w="15875" cmpd="dbl">
              <a:noFill/>
            </a:ln>
          </p:spPr>
          <p:txBody>
            <a:bodyPr wrap="square">
              <a:spAutoFit/>
            </a:bodyPr>
            <a:lstStyle/>
            <a:p>
              <a:pPr algn="ctr"/>
              <a:r>
                <a:rPr lang="ja-JP" altLang="en-US" sz="1000" b="1" dirty="0">
                  <a:latin typeface="ＭＳ Ｐゴシック" panose="020B0600070205080204" pitchFamily="50" charset="-128"/>
                  <a:ea typeface="ＭＳ Ｐゴシック" panose="020B0600070205080204" pitchFamily="50" charset="-128"/>
                </a:rPr>
                <a:t>計</a:t>
              </a:r>
              <a:r>
                <a:rPr lang="en-US" altLang="ja-JP" sz="1000" b="1" dirty="0">
                  <a:latin typeface="ＭＳ Ｐゴシック" panose="020B0600070205080204" pitchFamily="50" charset="-128"/>
                  <a:ea typeface="ＭＳ Ｐゴシック" panose="020B0600070205080204" pitchFamily="50" charset="-128"/>
                </a:rPr>
                <a:t>11</a:t>
              </a:r>
              <a:r>
                <a:rPr lang="ja-JP" altLang="en-US" sz="1000" b="1" dirty="0">
                  <a:latin typeface="ＭＳ Ｐゴシック" panose="020B0600070205080204" pitchFamily="50" charset="-128"/>
                  <a:ea typeface="ＭＳ Ｐゴシック" panose="020B0600070205080204" pitchFamily="50" charset="-128"/>
                </a:rPr>
                <a:t>回、</a:t>
              </a:r>
              <a:r>
                <a:rPr lang="en-US" altLang="ja-JP" sz="1000" b="1" dirty="0">
                  <a:latin typeface="ＭＳ Ｐゴシック" panose="020B0600070205080204" pitchFamily="50" charset="-128"/>
                  <a:ea typeface="ＭＳ Ｐゴシック" panose="020B0600070205080204" pitchFamily="50" charset="-128"/>
                </a:rPr>
                <a:t>14</a:t>
              </a:r>
              <a:r>
                <a:rPr lang="ja-JP" altLang="en-US" sz="1000" b="1" dirty="0">
                  <a:latin typeface="ＭＳ Ｐゴシック" panose="020B0600070205080204" pitchFamily="50" charset="-128"/>
                  <a:ea typeface="ＭＳ Ｐゴシック" panose="020B0600070205080204" pitchFamily="50" charset="-128"/>
                </a:rPr>
                <a:t>日間</a:t>
              </a:r>
              <a:endParaRPr lang="ja-JP" altLang="en-US" sz="800" b="1" dirty="0">
                <a:latin typeface="ＭＳ Ｐゴシック" panose="020B0600070205080204" pitchFamily="50" charset="-128"/>
                <a:ea typeface="ＭＳ Ｐゴシック" panose="020B0600070205080204" pitchFamily="50" charset="-128"/>
              </a:endParaRPr>
            </a:p>
          </p:txBody>
        </p:sp>
      </p:grpSp>
      <p:sp>
        <p:nvSpPr>
          <p:cNvPr id="20" name="正方形/長方形 19"/>
          <p:cNvSpPr/>
          <p:nvPr/>
        </p:nvSpPr>
        <p:spPr>
          <a:xfrm>
            <a:off x="145337" y="6247279"/>
            <a:ext cx="385745" cy="276999"/>
          </a:xfrm>
          <a:prstGeom prst="rect">
            <a:avLst/>
          </a:prstGeom>
          <a:noFill/>
          <a:ln w="15875" cmpd="dbl">
            <a:noFill/>
          </a:ln>
        </p:spPr>
        <p:txBody>
          <a:bodyPr wrap="square">
            <a:spAutoFit/>
          </a:bodyPr>
          <a:lstStyle/>
          <a:p>
            <a:pPr algn="ctr"/>
            <a:r>
              <a:rPr lang="ja-JP" altLang="en-US" sz="1200" b="1" dirty="0">
                <a:solidFill>
                  <a:srgbClr val="FF0000"/>
                </a:solidFill>
                <a:latin typeface="ＭＳ Ｐゴシック" panose="020B0600070205080204" pitchFamily="50" charset="-128"/>
                <a:ea typeface="ＭＳ Ｐゴシック" panose="020B0600070205080204" pitchFamily="50" charset="-128"/>
              </a:rPr>
              <a:t>①</a:t>
            </a:r>
          </a:p>
        </p:txBody>
      </p:sp>
      <p:sp>
        <p:nvSpPr>
          <p:cNvPr id="17" name="テキスト ボックス 16">
            <a:extLst>
              <a:ext uri="{FF2B5EF4-FFF2-40B4-BE49-F238E27FC236}">
                <a16:creationId xmlns:a16="http://schemas.microsoft.com/office/drawing/2014/main" id="{93C30597-AC13-495A-A1D8-4DF1132735FF}"/>
              </a:ext>
            </a:extLst>
          </p:cNvPr>
          <p:cNvSpPr txBox="1"/>
          <p:nvPr/>
        </p:nvSpPr>
        <p:spPr>
          <a:xfrm>
            <a:off x="338210" y="876216"/>
            <a:ext cx="6760474" cy="1746075"/>
          </a:xfrm>
          <a:prstGeom prst="rect">
            <a:avLst/>
          </a:prstGeom>
          <a:solidFill>
            <a:srgbClr val="FFFFCC"/>
          </a:solidFill>
          <a:ln>
            <a:solidFill>
              <a:srgbClr val="333300"/>
            </a:solidFill>
          </a:ln>
        </p:spPr>
        <p:txBody>
          <a:bodyPr wrap="square" rIns="36000" rtlCol="0" anchor="ctr">
            <a:noAutofit/>
          </a:bodyPr>
          <a:lstStyle/>
          <a:p>
            <a:pPr marL="180975" indent="-180975">
              <a:buFont typeface="Wingdings" panose="05000000000000000000" pitchFamily="2" charset="2"/>
              <a:buChar char="n"/>
            </a:pPr>
            <a:r>
              <a:rPr lang="ja-JP" altLang="en-US" sz="1400" dirty="0">
                <a:latin typeface="ＭＳ ゴシック" panose="020B0609070205080204" pitchFamily="49" charset="-128"/>
                <a:ea typeface="ＭＳ ゴシック" panose="020B0609070205080204" pitchFamily="49" charset="-128"/>
              </a:rPr>
              <a:t>令和</a:t>
            </a:r>
            <a:r>
              <a:rPr lang="en-US" altLang="ja-JP" sz="1400" dirty="0">
                <a:latin typeface="ＭＳ ゴシック" panose="020B0609070205080204" pitchFamily="49" charset="-128"/>
                <a:ea typeface="ＭＳ ゴシック" panose="020B0609070205080204" pitchFamily="49" charset="-128"/>
              </a:rPr>
              <a:t>3</a:t>
            </a:r>
            <a:r>
              <a:rPr lang="ja-JP" altLang="en-US" sz="1400" dirty="0">
                <a:latin typeface="ＭＳ ゴシック" panose="020B0609070205080204" pitchFamily="49" charset="-128"/>
                <a:ea typeface="ＭＳ ゴシック" panose="020B0609070205080204" pitchFamily="49" charset="-128"/>
              </a:rPr>
              <a:t>年</a:t>
            </a:r>
            <a:r>
              <a:rPr lang="en-US" altLang="ja-JP" sz="1400" dirty="0">
                <a:latin typeface="ＭＳ ゴシック" panose="020B0609070205080204" pitchFamily="49" charset="-128"/>
                <a:ea typeface="ＭＳ ゴシック" panose="020B0609070205080204" pitchFamily="49" charset="-128"/>
              </a:rPr>
              <a:t>3</a:t>
            </a:r>
            <a:r>
              <a:rPr lang="ja-JP" altLang="en-US" sz="1400" dirty="0">
                <a:latin typeface="ＭＳ ゴシック" panose="020B0609070205080204" pitchFamily="49" charset="-128"/>
                <a:ea typeface="ＭＳ ゴシック" panose="020B0609070205080204" pitchFamily="49" charset="-128"/>
              </a:rPr>
              <a:t>月～</a:t>
            </a:r>
            <a:r>
              <a:rPr lang="en-US" altLang="ja-JP" sz="1400" dirty="0">
                <a:latin typeface="ＭＳ ゴシック" panose="020B0609070205080204" pitchFamily="49" charset="-128"/>
                <a:ea typeface="ＭＳ ゴシック" panose="020B0609070205080204" pitchFamily="49" charset="-128"/>
              </a:rPr>
              <a:t>12</a:t>
            </a:r>
            <a:r>
              <a:rPr lang="ja-JP" altLang="en-US" sz="1400" dirty="0">
                <a:latin typeface="ＭＳ ゴシック" panose="020B0609070205080204" pitchFamily="49" charset="-128"/>
                <a:ea typeface="ＭＳ ゴシック" panose="020B0609070205080204" pitchFamily="49" charset="-128"/>
              </a:rPr>
              <a:t>月のスカムの消長を整理した結果、スカムが発生したのは合計</a:t>
            </a:r>
            <a:r>
              <a:rPr lang="en-US" altLang="ja-JP" sz="1400" dirty="0">
                <a:latin typeface="ＭＳ ゴシック" panose="020B0609070205080204" pitchFamily="49" charset="-128"/>
                <a:ea typeface="ＭＳ ゴシック" panose="020B0609070205080204" pitchFamily="49" charset="-128"/>
              </a:rPr>
              <a:t>11</a:t>
            </a:r>
            <a:r>
              <a:rPr lang="ja-JP" altLang="en-US" sz="1400" dirty="0">
                <a:latin typeface="ＭＳ ゴシック" panose="020B0609070205080204" pitchFamily="49" charset="-128"/>
                <a:ea typeface="ＭＳ ゴシック" panose="020B0609070205080204" pitchFamily="49" charset="-128"/>
              </a:rPr>
              <a:t>回、</a:t>
            </a:r>
            <a:r>
              <a:rPr lang="en-US" altLang="ja-JP" sz="1400" dirty="0">
                <a:latin typeface="ＭＳ ゴシック" panose="020B0609070205080204" pitchFamily="49" charset="-128"/>
                <a:ea typeface="ＭＳ ゴシック" panose="020B0609070205080204" pitchFamily="49" charset="-128"/>
              </a:rPr>
              <a:t>14</a:t>
            </a:r>
            <a:r>
              <a:rPr lang="ja-JP" altLang="en-US" sz="1400" dirty="0">
                <a:latin typeface="ＭＳ ゴシック" panose="020B0609070205080204" pitchFamily="49" charset="-128"/>
                <a:ea typeface="ＭＳ ゴシック" panose="020B0609070205080204" pitchFamily="49" charset="-128"/>
              </a:rPr>
              <a:t>日間</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図中①</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で、発生後、</a:t>
            </a:r>
            <a:r>
              <a:rPr lang="en-US" altLang="ja-JP" sz="1400" dirty="0">
                <a:latin typeface="ＭＳ ゴシック" panose="020B0609070205080204" pitchFamily="49" charset="-128"/>
                <a:ea typeface="ＭＳ ゴシック" panose="020B0609070205080204" pitchFamily="49" charset="-128"/>
              </a:rPr>
              <a:t>1</a:t>
            </a:r>
            <a:r>
              <a:rPr lang="ja-JP" altLang="en-US" sz="1400" dirty="0">
                <a:latin typeface="ＭＳ ゴシック" panose="020B0609070205080204" pitchFamily="49" charset="-128"/>
                <a:ea typeface="ＭＳ ゴシック" panose="020B0609070205080204" pitchFamily="49" charset="-128"/>
              </a:rPr>
              <a:t>日または</a:t>
            </a:r>
            <a:r>
              <a:rPr lang="en-US" altLang="ja-JP" sz="1400" dirty="0">
                <a:latin typeface="ＭＳ ゴシック" panose="020B0609070205080204" pitchFamily="49" charset="-128"/>
                <a:ea typeface="ＭＳ ゴシック" panose="020B0609070205080204" pitchFamily="49" charset="-128"/>
              </a:rPr>
              <a:t>2</a:t>
            </a:r>
            <a:r>
              <a:rPr lang="ja-JP" altLang="en-US" sz="1400" dirty="0">
                <a:latin typeface="ＭＳ ゴシック" panose="020B0609070205080204" pitchFamily="49" charset="-128"/>
                <a:ea typeface="ＭＳ ゴシック" panose="020B0609070205080204" pitchFamily="49" charset="-128"/>
              </a:rPr>
              <a:t>日で消失していることを確認した。</a:t>
            </a:r>
            <a:endParaRPr lang="en-US" altLang="ja-JP" sz="1400" dirty="0">
              <a:latin typeface="ＭＳ ゴシック" panose="020B0609070205080204" pitchFamily="49" charset="-128"/>
              <a:ea typeface="ＭＳ ゴシック" panose="020B0609070205080204" pitchFamily="49" charset="-128"/>
            </a:endParaRPr>
          </a:p>
          <a:p>
            <a:pPr marL="180975" indent="-180975">
              <a:buFont typeface="Wingdings" panose="05000000000000000000" pitchFamily="2" charset="2"/>
              <a:buChar char="n"/>
            </a:pPr>
            <a:r>
              <a:rPr lang="en-US" altLang="ja-JP" sz="1400" dirty="0">
                <a:latin typeface="ＭＳ ゴシック" panose="020B0609070205080204" pitchFamily="49" charset="-128"/>
                <a:ea typeface="ＭＳ ゴシック" panose="020B0609070205080204" pitchFamily="49" charset="-128"/>
              </a:rPr>
              <a:t>10</a:t>
            </a:r>
            <a:r>
              <a:rPr lang="ja-JP" altLang="en-US" sz="1400" dirty="0">
                <a:latin typeface="ＭＳ ゴシック" panose="020B0609070205080204" pitchFamily="49" charset="-128"/>
                <a:ea typeface="ＭＳ ゴシック" panose="020B0609070205080204" pitchFamily="49" charset="-128"/>
              </a:rPr>
              <a:t>回以上確認されたのは衛門橋～丸一橋付近</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②</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で、次いで多かったのは剣橋～大池橋付近</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③</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であった。</a:t>
            </a:r>
            <a:endParaRPr lang="en-US" altLang="ja-JP" sz="1400" dirty="0">
              <a:latin typeface="ＭＳ ゴシック" panose="020B0609070205080204" pitchFamily="49" charset="-128"/>
              <a:ea typeface="ＭＳ ゴシック" panose="020B0609070205080204" pitchFamily="49" charset="-128"/>
            </a:endParaRPr>
          </a:p>
          <a:p>
            <a:pPr marL="180975" indent="-180975">
              <a:buFont typeface="Wingdings" panose="05000000000000000000" pitchFamily="2" charset="2"/>
              <a:buChar char="n"/>
            </a:pPr>
            <a:r>
              <a:rPr lang="ja-JP" altLang="en-US" sz="1400" dirty="0">
                <a:latin typeface="ＭＳ ゴシック" panose="020B0609070205080204" pitchFamily="49" charset="-128"/>
                <a:ea typeface="ＭＳ ゴシック" panose="020B0609070205080204" pitchFamily="49" charset="-128"/>
              </a:rPr>
              <a:t>スカムが発生したと推定された日数が最も多いのは奥田橋の</a:t>
            </a:r>
            <a:r>
              <a:rPr lang="en-US" altLang="ja-JP" sz="1400" dirty="0">
                <a:latin typeface="ＭＳ ゴシック" panose="020B0609070205080204" pitchFamily="49" charset="-128"/>
                <a:ea typeface="ＭＳ ゴシック" panose="020B0609070205080204" pitchFamily="49" charset="-128"/>
              </a:rPr>
              <a:t>4</a:t>
            </a:r>
            <a:r>
              <a:rPr lang="ja-JP" altLang="en-US" sz="1400" dirty="0">
                <a:latin typeface="ＭＳ ゴシック" panose="020B0609070205080204" pitchFamily="49" charset="-128"/>
                <a:ea typeface="ＭＳ ゴシック" panose="020B0609070205080204" pitchFamily="49" charset="-128"/>
              </a:rPr>
              <a:t>日</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④</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で、消失は城見橋～衛門橋の</a:t>
            </a:r>
            <a:r>
              <a:rPr lang="en-US" altLang="ja-JP" sz="1400" dirty="0">
                <a:latin typeface="ＭＳ ゴシック" panose="020B0609070205080204" pitchFamily="49" charset="-128"/>
                <a:ea typeface="ＭＳ ゴシック" panose="020B0609070205080204" pitchFamily="49" charset="-128"/>
              </a:rPr>
              <a:t>3</a:t>
            </a:r>
            <a:r>
              <a:rPr lang="ja-JP" altLang="en-US" sz="1400" dirty="0">
                <a:latin typeface="ＭＳ ゴシック" panose="020B0609070205080204" pitchFamily="49" charset="-128"/>
                <a:ea typeface="ＭＳ ゴシック" panose="020B0609070205080204" pitchFamily="49" charset="-128"/>
              </a:rPr>
              <a:t>日</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⑤</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であった</a:t>
            </a:r>
            <a:r>
              <a:rPr lang="ja-JP" altLang="en-US" sz="1400" dirty="0" smtClean="0">
                <a:latin typeface="ＭＳ ゴシック" panose="020B0609070205080204" pitchFamily="49" charset="-128"/>
                <a:ea typeface="ＭＳ ゴシック" panose="020B0609070205080204" pitchFamily="49" charset="-128"/>
              </a:rPr>
              <a:t>。</a:t>
            </a:r>
            <a:endParaRPr lang="en-US" altLang="ja-JP" sz="1400" dirty="0" smtClean="0">
              <a:latin typeface="ＭＳ ゴシック" panose="020B0609070205080204" pitchFamily="49" charset="-128"/>
              <a:ea typeface="ＭＳ ゴシック" panose="020B0609070205080204" pitchFamily="49" charset="-128"/>
            </a:endParaRPr>
          </a:p>
          <a:p>
            <a:pPr marL="180975" indent="-180975">
              <a:buFont typeface="Wingdings" panose="05000000000000000000" pitchFamily="2" charset="2"/>
              <a:buChar char="n"/>
            </a:pPr>
            <a:r>
              <a:rPr lang="ja-JP" altLang="en-US" sz="1400" dirty="0" smtClean="0">
                <a:latin typeface="ＭＳ ゴシック" panose="020B0609070205080204" pitchFamily="49" charset="-128"/>
                <a:ea typeface="ＭＳ ゴシック" panose="020B0609070205080204" pitchFamily="49" charset="-128"/>
              </a:rPr>
              <a:t>放流量が最も多かった下水放流の直後にはスカム発生は確認されず、放流量と</a:t>
            </a:r>
            <a:endParaRPr lang="en-US" altLang="ja-JP" sz="1400" dirty="0" smtClean="0">
              <a:latin typeface="ＭＳ ゴシック" panose="020B0609070205080204" pitchFamily="49" charset="-128"/>
              <a:ea typeface="ＭＳ ゴシック" panose="020B0609070205080204" pitchFamily="49" charset="-128"/>
            </a:endParaRPr>
          </a:p>
          <a:p>
            <a:pPr indent="176213"/>
            <a:r>
              <a:rPr lang="ja-JP" altLang="en-US" sz="1400" dirty="0" smtClean="0">
                <a:latin typeface="ＭＳ ゴシック" panose="020B0609070205080204" pitchFamily="49" charset="-128"/>
                <a:ea typeface="ＭＳ ゴシック" panose="020B0609070205080204" pitchFamily="49" charset="-128"/>
              </a:rPr>
              <a:t>スカム発生に相関は見られなかった（次ページ⑥）。</a:t>
            </a:r>
            <a:endParaRPr lang="en-US" altLang="ja-JP" sz="1400" dirty="0">
              <a:latin typeface="ＭＳ ゴシック" panose="020B0609070205080204" pitchFamily="49" charset="-128"/>
              <a:ea typeface="ＭＳ ゴシック" panose="020B0609070205080204" pitchFamily="49" charset="-128"/>
            </a:endParaRPr>
          </a:p>
        </p:txBody>
      </p:sp>
      <p:grpSp>
        <p:nvGrpSpPr>
          <p:cNvPr id="44" name="グループ化 43"/>
          <p:cNvGrpSpPr/>
          <p:nvPr/>
        </p:nvGrpSpPr>
        <p:grpSpPr>
          <a:xfrm>
            <a:off x="579707" y="6246100"/>
            <a:ext cx="6583093" cy="3934485"/>
            <a:chOff x="579707" y="5297556"/>
            <a:chExt cx="6583093" cy="3934485"/>
          </a:xfrm>
        </p:grpSpPr>
        <p:grpSp>
          <p:nvGrpSpPr>
            <p:cNvPr id="31" name="グループ化 30"/>
            <p:cNvGrpSpPr/>
            <p:nvPr/>
          </p:nvGrpSpPr>
          <p:grpSpPr>
            <a:xfrm>
              <a:off x="579707" y="5388555"/>
              <a:ext cx="6583093" cy="3843486"/>
              <a:chOff x="579707" y="5388555"/>
              <a:chExt cx="6583093" cy="3843486"/>
            </a:xfrm>
          </p:grpSpPr>
          <p:pic>
            <p:nvPicPr>
              <p:cNvPr id="6" name="図 5"/>
              <p:cNvPicPr>
                <a:picLocks noChangeAspect="1"/>
              </p:cNvPicPr>
              <p:nvPr/>
            </p:nvPicPr>
            <p:blipFill rotWithShape="1">
              <a:blip r:embed="rId4"/>
              <a:srcRect r="8063" b="74017"/>
              <a:stretch/>
            </p:blipFill>
            <p:spPr>
              <a:xfrm>
                <a:off x="579707" y="5388555"/>
                <a:ext cx="6583093" cy="1233225"/>
              </a:xfrm>
              <a:prstGeom prst="rect">
                <a:avLst/>
              </a:prstGeom>
            </p:spPr>
          </p:pic>
          <p:pic>
            <p:nvPicPr>
              <p:cNvPr id="34" name="図 33"/>
              <p:cNvPicPr>
                <a:picLocks noChangeAspect="1"/>
              </p:cNvPicPr>
              <p:nvPr/>
            </p:nvPicPr>
            <p:blipFill rotWithShape="1">
              <a:blip r:embed="rId4"/>
              <a:srcRect t="36900" r="8063" b="40784"/>
              <a:stretch/>
            </p:blipFill>
            <p:spPr>
              <a:xfrm>
                <a:off x="579707" y="6692370"/>
                <a:ext cx="6583093" cy="1059180"/>
              </a:xfrm>
              <a:prstGeom prst="rect">
                <a:avLst/>
              </a:prstGeom>
            </p:spPr>
          </p:pic>
          <p:pic>
            <p:nvPicPr>
              <p:cNvPr id="39" name="図 38"/>
              <p:cNvPicPr>
                <a:picLocks noChangeAspect="1"/>
              </p:cNvPicPr>
              <p:nvPr/>
            </p:nvPicPr>
            <p:blipFill rotWithShape="1">
              <a:blip r:embed="rId4"/>
              <a:srcRect t="70294" r="8063"/>
              <a:stretch/>
            </p:blipFill>
            <p:spPr>
              <a:xfrm>
                <a:off x="579707" y="7822140"/>
                <a:ext cx="6583093" cy="1409901"/>
              </a:xfrm>
              <a:prstGeom prst="rect">
                <a:avLst/>
              </a:prstGeom>
            </p:spPr>
          </p:pic>
          <p:sp>
            <p:nvSpPr>
              <p:cNvPr id="28" name="正方形/長方形 27"/>
              <p:cNvSpPr/>
              <p:nvPr/>
            </p:nvSpPr>
            <p:spPr>
              <a:xfrm>
                <a:off x="1280420" y="5409323"/>
                <a:ext cx="724260" cy="165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正方形/長方形 20"/>
            <p:cNvSpPr/>
            <p:nvPr/>
          </p:nvSpPr>
          <p:spPr>
            <a:xfrm>
              <a:off x="2526921" y="5297556"/>
              <a:ext cx="385745" cy="276999"/>
            </a:xfrm>
            <a:prstGeom prst="rect">
              <a:avLst/>
            </a:prstGeom>
            <a:noFill/>
            <a:ln w="15875" cmpd="dbl">
              <a:noFill/>
            </a:ln>
          </p:spPr>
          <p:txBody>
            <a:bodyPr wrap="square">
              <a:spAutoFit/>
            </a:bodyPr>
            <a:lstStyle/>
            <a:p>
              <a:pPr algn="ctr"/>
              <a:r>
                <a:rPr lang="ja-JP" altLang="en-US" sz="1200" b="1" dirty="0">
                  <a:solidFill>
                    <a:srgbClr val="FF0000"/>
                  </a:solidFill>
                  <a:latin typeface="ＭＳ Ｐゴシック" panose="020B0600070205080204" pitchFamily="50" charset="-128"/>
                  <a:ea typeface="ＭＳ Ｐゴシック" panose="020B0600070205080204" pitchFamily="50" charset="-128"/>
                </a:rPr>
                <a:t>②</a:t>
              </a:r>
            </a:p>
          </p:txBody>
        </p:sp>
        <p:sp>
          <p:nvSpPr>
            <p:cNvPr id="22" name="正方形/長方形 21"/>
            <p:cNvSpPr/>
            <p:nvPr/>
          </p:nvSpPr>
          <p:spPr>
            <a:xfrm>
              <a:off x="4890617" y="6670060"/>
              <a:ext cx="385745" cy="276999"/>
            </a:xfrm>
            <a:prstGeom prst="rect">
              <a:avLst/>
            </a:prstGeom>
            <a:noFill/>
            <a:ln w="15875" cmpd="dbl">
              <a:noFill/>
            </a:ln>
          </p:spPr>
          <p:txBody>
            <a:bodyPr wrap="square">
              <a:spAutoFit/>
            </a:bodyPr>
            <a:lstStyle/>
            <a:p>
              <a:pPr algn="ctr"/>
              <a:r>
                <a:rPr lang="ja-JP" altLang="en-US" sz="1200" b="1" dirty="0">
                  <a:solidFill>
                    <a:srgbClr val="FF0000"/>
                  </a:solidFill>
                  <a:latin typeface="ＭＳ Ｐゴシック" panose="020B0600070205080204" pitchFamily="50" charset="-128"/>
                  <a:ea typeface="ＭＳ Ｐゴシック" panose="020B0600070205080204" pitchFamily="50" charset="-128"/>
                </a:rPr>
                <a:t>④</a:t>
              </a:r>
            </a:p>
          </p:txBody>
        </p:sp>
        <p:sp>
          <p:nvSpPr>
            <p:cNvPr id="23" name="正方形/長方形 22"/>
            <p:cNvSpPr/>
            <p:nvPr/>
          </p:nvSpPr>
          <p:spPr>
            <a:xfrm>
              <a:off x="1811807" y="7822140"/>
              <a:ext cx="385745" cy="276999"/>
            </a:xfrm>
            <a:prstGeom prst="rect">
              <a:avLst/>
            </a:prstGeom>
            <a:noFill/>
            <a:ln w="15875" cmpd="dbl">
              <a:noFill/>
            </a:ln>
          </p:spPr>
          <p:txBody>
            <a:bodyPr wrap="square">
              <a:spAutoFit/>
            </a:bodyPr>
            <a:lstStyle/>
            <a:p>
              <a:pPr algn="ctr"/>
              <a:r>
                <a:rPr lang="ja-JP" altLang="en-US" sz="1200" b="1" dirty="0">
                  <a:solidFill>
                    <a:srgbClr val="FF0000"/>
                  </a:solidFill>
                  <a:latin typeface="ＭＳ Ｐゴシック" panose="020B0600070205080204" pitchFamily="50" charset="-128"/>
                  <a:ea typeface="ＭＳ Ｐゴシック" panose="020B0600070205080204" pitchFamily="50" charset="-128"/>
                </a:rPr>
                <a:t>⑤</a:t>
              </a:r>
            </a:p>
          </p:txBody>
        </p:sp>
        <p:sp>
          <p:nvSpPr>
            <p:cNvPr id="30" name="正方形/長方形 29"/>
            <p:cNvSpPr/>
            <p:nvPr/>
          </p:nvSpPr>
          <p:spPr>
            <a:xfrm>
              <a:off x="4545488" y="5536393"/>
              <a:ext cx="385745" cy="276999"/>
            </a:xfrm>
            <a:prstGeom prst="rect">
              <a:avLst/>
            </a:prstGeom>
            <a:noFill/>
            <a:ln w="15875" cmpd="dbl">
              <a:noFill/>
            </a:ln>
          </p:spPr>
          <p:txBody>
            <a:bodyPr wrap="square">
              <a:spAutoFit/>
            </a:bodyPr>
            <a:lstStyle/>
            <a:p>
              <a:pPr algn="ctr"/>
              <a:r>
                <a:rPr lang="ja-JP" altLang="en-US" sz="1200" b="1" dirty="0">
                  <a:solidFill>
                    <a:srgbClr val="FF0000"/>
                  </a:solidFill>
                  <a:latin typeface="ＭＳ Ｐゴシック" panose="020B0600070205080204" pitchFamily="50" charset="-128"/>
                  <a:ea typeface="ＭＳ Ｐゴシック" panose="020B0600070205080204" pitchFamily="50" charset="-128"/>
                </a:rPr>
                <a:t>③</a:t>
              </a:r>
            </a:p>
          </p:txBody>
        </p:sp>
        <p:sp>
          <p:nvSpPr>
            <p:cNvPr id="10" name="角丸四角形 9"/>
            <p:cNvSpPr/>
            <p:nvPr/>
          </p:nvSpPr>
          <p:spPr>
            <a:xfrm>
              <a:off x="2004680" y="5554141"/>
              <a:ext cx="1369067" cy="1115920"/>
            </a:xfrm>
            <a:prstGeom prst="roundRect">
              <a:avLst>
                <a:gd name="adj" fmla="val 10173"/>
              </a:avLst>
            </a:prstGeom>
            <a:noFill/>
            <a:ln w="25400" cap="rnd">
              <a:solidFill>
                <a:srgbClr val="FF000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角丸四角形 31"/>
            <p:cNvSpPr/>
            <p:nvPr/>
          </p:nvSpPr>
          <p:spPr>
            <a:xfrm>
              <a:off x="3369294" y="5554141"/>
              <a:ext cx="2371106" cy="1115920"/>
            </a:xfrm>
            <a:prstGeom prst="roundRect">
              <a:avLst>
                <a:gd name="adj" fmla="val 10173"/>
              </a:avLst>
            </a:prstGeom>
            <a:noFill/>
            <a:ln w="25400" cap="rnd">
              <a:solidFill>
                <a:srgbClr val="FF000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6047488" y="5679343"/>
              <a:ext cx="864653" cy="151339"/>
            </a:xfrm>
            <a:prstGeom prst="rect">
              <a:avLst/>
            </a:prstGeom>
            <a:solidFill>
              <a:srgbClr val="002060"/>
            </a:solidFill>
            <a:ln w="15875" cmpd="dbl">
              <a:noFill/>
            </a:ln>
          </p:spPr>
          <p:txBody>
            <a:bodyPr wrap="square" lIns="0" tIns="0" rIns="0" bIns="0" anchor="ctr">
              <a:noAutofit/>
            </a:bodyPr>
            <a:lstStyle/>
            <a:p>
              <a:pPr algn="ctr"/>
              <a:r>
                <a:rPr lang="ja-JP" altLang="en-US" sz="900" dirty="0">
                  <a:solidFill>
                    <a:schemeClr val="bg1"/>
                  </a:solidFill>
                  <a:latin typeface="ＭＳ Ｐゴシック" panose="020B0600070205080204" pitchFamily="50" charset="-128"/>
                  <a:ea typeface="ＭＳ Ｐゴシック" panose="020B0600070205080204" pitchFamily="50" charset="-128"/>
                </a:rPr>
                <a:t>スカム確認回数</a:t>
              </a:r>
            </a:p>
          </p:txBody>
        </p:sp>
        <p:sp>
          <p:nvSpPr>
            <p:cNvPr id="41" name="正方形/長方形 40"/>
            <p:cNvSpPr/>
            <p:nvPr/>
          </p:nvSpPr>
          <p:spPr>
            <a:xfrm>
              <a:off x="5886092" y="6791815"/>
              <a:ext cx="1131015" cy="302677"/>
            </a:xfrm>
            <a:prstGeom prst="rect">
              <a:avLst/>
            </a:prstGeom>
            <a:solidFill>
              <a:srgbClr val="002060"/>
            </a:solidFill>
            <a:ln w="15875" cmpd="dbl">
              <a:noFill/>
            </a:ln>
          </p:spPr>
          <p:txBody>
            <a:bodyPr wrap="square" lIns="0" tIns="0" rIns="0" bIns="0" anchor="ctr">
              <a:noAutofit/>
            </a:bodyPr>
            <a:lstStyle/>
            <a:p>
              <a:pPr algn="ctr"/>
              <a:r>
                <a:rPr lang="en-US" altLang="ja-JP" sz="900" dirty="0">
                  <a:solidFill>
                    <a:schemeClr val="bg1"/>
                  </a:solidFill>
                  <a:latin typeface="ＭＳ Ｐゴシック" panose="020B0600070205080204" pitchFamily="50" charset="-128"/>
                  <a:ea typeface="ＭＳ Ｐゴシック" panose="020B0600070205080204" pitchFamily="50" charset="-128"/>
                </a:rPr>
                <a:t>(</a:t>
              </a:r>
              <a:r>
                <a:rPr lang="ja-JP" altLang="en-US" sz="900" dirty="0">
                  <a:solidFill>
                    <a:schemeClr val="bg1"/>
                  </a:solidFill>
                  <a:latin typeface="ＭＳ Ｐゴシック" panose="020B0600070205080204" pitchFamily="50" charset="-128"/>
                  <a:ea typeface="ＭＳ Ｐゴシック" panose="020B0600070205080204" pitchFamily="50" charset="-128"/>
                </a:rPr>
                <a:t>推定</a:t>
              </a:r>
              <a:r>
                <a:rPr lang="en-US" altLang="ja-JP" sz="900" dirty="0">
                  <a:solidFill>
                    <a:schemeClr val="bg1"/>
                  </a:solidFill>
                  <a:latin typeface="ＭＳ Ｐゴシック" panose="020B0600070205080204" pitchFamily="50" charset="-128"/>
                  <a:ea typeface="ＭＳ Ｐゴシック" panose="020B0600070205080204" pitchFamily="50" charset="-128"/>
                </a:rPr>
                <a:t>)</a:t>
              </a:r>
              <a:r>
                <a:rPr lang="ja-JP" altLang="en-US" sz="900" dirty="0">
                  <a:solidFill>
                    <a:schemeClr val="bg1"/>
                  </a:solidFill>
                  <a:latin typeface="ＭＳ Ｐゴシック" panose="020B0600070205080204" pitchFamily="50" charset="-128"/>
                  <a:ea typeface="ＭＳ Ｐゴシック" panose="020B0600070205080204" pitchFamily="50" charset="-128"/>
                </a:rPr>
                <a:t>スカム発生場所</a:t>
              </a:r>
              <a:endParaRPr lang="en-US" altLang="ja-JP" sz="900" dirty="0">
                <a:solidFill>
                  <a:schemeClr val="bg1"/>
                </a:solidFill>
                <a:latin typeface="ＭＳ Ｐゴシック" panose="020B0600070205080204" pitchFamily="50" charset="-128"/>
                <a:ea typeface="ＭＳ Ｐゴシック" panose="020B0600070205080204" pitchFamily="50" charset="-128"/>
              </a:endParaRPr>
            </a:p>
            <a:p>
              <a:pPr algn="ctr"/>
              <a:r>
                <a:rPr lang="ja-JP" altLang="en-US" sz="900" dirty="0">
                  <a:solidFill>
                    <a:schemeClr val="bg1"/>
                  </a:solidFill>
                  <a:latin typeface="ＭＳ Ｐゴシック" panose="020B0600070205080204" pitchFamily="50" charset="-128"/>
                  <a:ea typeface="ＭＳ Ｐゴシック" panose="020B0600070205080204" pitchFamily="50" charset="-128"/>
                </a:rPr>
                <a:t>累計日数</a:t>
              </a:r>
            </a:p>
          </p:txBody>
        </p:sp>
        <p:sp>
          <p:nvSpPr>
            <p:cNvPr id="46" name="正方形/長方形 45"/>
            <p:cNvSpPr/>
            <p:nvPr/>
          </p:nvSpPr>
          <p:spPr>
            <a:xfrm>
              <a:off x="5909029" y="7928740"/>
              <a:ext cx="1131015" cy="302677"/>
            </a:xfrm>
            <a:prstGeom prst="rect">
              <a:avLst/>
            </a:prstGeom>
            <a:solidFill>
              <a:srgbClr val="002060"/>
            </a:solidFill>
            <a:ln w="15875" cmpd="dbl">
              <a:noFill/>
            </a:ln>
          </p:spPr>
          <p:txBody>
            <a:bodyPr wrap="square" lIns="0" tIns="0" rIns="0" bIns="0" anchor="ctr">
              <a:noAutofit/>
            </a:bodyPr>
            <a:lstStyle/>
            <a:p>
              <a:pPr algn="ctr"/>
              <a:r>
                <a:rPr lang="en-US" altLang="ja-JP" sz="900" dirty="0">
                  <a:solidFill>
                    <a:schemeClr val="bg1"/>
                  </a:solidFill>
                  <a:latin typeface="ＭＳ Ｐゴシック" panose="020B0600070205080204" pitchFamily="50" charset="-128"/>
                  <a:ea typeface="ＭＳ Ｐゴシック" panose="020B0600070205080204" pitchFamily="50" charset="-128"/>
                </a:rPr>
                <a:t>(</a:t>
              </a:r>
              <a:r>
                <a:rPr lang="ja-JP" altLang="en-US" sz="900" dirty="0">
                  <a:solidFill>
                    <a:schemeClr val="bg1"/>
                  </a:solidFill>
                  <a:latin typeface="ＭＳ Ｐゴシック" panose="020B0600070205080204" pitchFamily="50" charset="-128"/>
                  <a:ea typeface="ＭＳ Ｐゴシック" panose="020B0600070205080204" pitchFamily="50" charset="-128"/>
                </a:rPr>
                <a:t>推定</a:t>
              </a:r>
              <a:r>
                <a:rPr lang="en-US" altLang="ja-JP" sz="900" dirty="0">
                  <a:solidFill>
                    <a:schemeClr val="bg1"/>
                  </a:solidFill>
                  <a:latin typeface="ＭＳ Ｐゴシック" panose="020B0600070205080204" pitchFamily="50" charset="-128"/>
                  <a:ea typeface="ＭＳ Ｐゴシック" panose="020B0600070205080204" pitchFamily="50" charset="-128"/>
                </a:rPr>
                <a:t>)</a:t>
              </a:r>
              <a:r>
                <a:rPr lang="ja-JP" altLang="en-US" sz="900" dirty="0">
                  <a:solidFill>
                    <a:schemeClr val="bg1"/>
                  </a:solidFill>
                  <a:latin typeface="ＭＳ Ｐゴシック" panose="020B0600070205080204" pitchFamily="50" charset="-128"/>
                  <a:ea typeface="ＭＳ Ｐゴシック" panose="020B0600070205080204" pitchFamily="50" charset="-128"/>
                </a:rPr>
                <a:t>スカム消失場所</a:t>
              </a:r>
              <a:endParaRPr lang="en-US" altLang="ja-JP" sz="900" dirty="0">
                <a:solidFill>
                  <a:schemeClr val="bg1"/>
                </a:solidFill>
                <a:latin typeface="ＭＳ Ｐゴシック" panose="020B0600070205080204" pitchFamily="50" charset="-128"/>
                <a:ea typeface="ＭＳ Ｐゴシック" panose="020B0600070205080204" pitchFamily="50" charset="-128"/>
              </a:endParaRPr>
            </a:p>
            <a:p>
              <a:pPr algn="ctr"/>
              <a:r>
                <a:rPr lang="ja-JP" altLang="en-US" sz="900" dirty="0">
                  <a:solidFill>
                    <a:schemeClr val="bg1"/>
                  </a:solidFill>
                  <a:latin typeface="ＭＳ Ｐゴシック" panose="020B0600070205080204" pitchFamily="50" charset="-128"/>
                  <a:ea typeface="ＭＳ Ｐゴシック" panose="020B0600070205080204" pitchFamily="50" charset="-128"/>
                </a:rPr>
                <a:t>累計日数</a:t>
              </a:r>
            </a:p>
          </p:txBody>
        </p:sp>
      </p:grpSp>
      <p:sp>
        <p:nvSpPr>
          <p:cNvPr id="5" name="スライド番号プレースホルダー 4"/>
          <p:cNvSpPr>
            <a:spLocks noGrp="1"/>
          </p:cNvSpPr>
          <p:nvPr>
            <p:ph type="sldNum" sz="quarter" idx="12"/>
          </p:nvPr>
        </p:nvSpPr>
        <p:spPr/>
        <p:txBody>
          <a:bodyPr/>
          <a:lstStyle/>
          <a:p>
            <a:fld id="{F7809CC4-BC24-49F4-821D-E9970E7A63E4}" type="slidenum">
              <a:rPr kumimoji="1" lang="ja-JP" altLang="en-US" smtClean="0"/>
              <a:pPr/>
              <a:t>31</a:t>
            </a:fld>
            <a:endParaRPr kumimoji="1" lang="ja-JP" altLang="en-US" dirty="0"/>
          </a:p>
        </p:txBody>
      </p:sp>
    </p:spTree>
    <p:extLst>
      <p:ext uri="{BB962C8B-B14F-4D97-AF65-F5344CB8AC3E}">
        <p14:creationId xmlns:p14="http://schemas.microsoft.com/office/powerpoint/2010/main" val="18671216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図 40"/>
          <p:cNvPicPr>
            <a:picLocks noChangeAspect="1"/>
          </p:cNvPicPr>
          <p:nvPr/>
        </p:nvPicPr>
        <p:blipFill>
          <a:blip r:embed="rId2"/>
          <a:stretch>
            <a:fillRect/>
          </a:stretch>
        </p:blipFill>
        <p:spPr>
          <a:xfrm>
            <a:off x="805758" y="6748635"/>
            <a:ext cx="13612637" cy="1603805"/>
          </a:xfrm>
          <a:prstGeom prst="rect">
            <a:avLst/>
          </a:prstGeom>
        </p:spPr>
      </p:pic>
      <p:graphicFrame>
        <p:nvGraphicFramePr>
          <p:cNvPr id="6" name="表 5">
            <a:extLst>
              <a:ext uri="{FF2B5EF4-FFF2-40B4-BE49-F238E27FC236}">
                <a16:creationId xmlns:a16="http://schemas.microsoft.com/office/drawing/2014/main" id="{F8F618A8-38D1-4067-AFF5-8AC2AA76BCE1}"/>
              </a:ext>
            </a:extLst>
          </p:cNvPr>
          <p:cNvGraphicFramePr>
            <a:graphicFrameLocks noGrp="1"/>
          </p:cNvGraphicFramePr>
          <p:nvPr/>
        </p:nvGraphicFramePr>
        <p:xfrm>
          <a:off x="210719" y="689169"/>
          <a:ext cx="14207677" cy="658955"/>
        </p:xfrm>
        <a:graphic>
          <a:graphicData uri="http://schemas.openxmlformats.org/drawingml/2006/table">
            <a:tbl>
              <a:tblPr firstRow="1" bandRow="1">
                <a:tableStyleId>{5C22544A-7EE6-4342-B048-85BDC9FD1C3A}</a:tableStyleId>
              </a:tblPr>
              <a:tblGrid>
                <a:gridCol w="14207677">
                  <a:extLst>
                    <a:ext uri="{9D8B030D-6E8A-4147-A177-3AD203B41FA5}">
                      <a16:colId xmlns:a16="http://schemas.microsoft.com/office/drawing/2014/main" val="3578394316"/>
                    </a:ext>
                  </a:extLst>
                </a:gridCol>
              </a:tblGrid>
              <a:tr h="658955">
                <a:tc>
                  <a:txBody>
                    <a:bodyPr/>
                    <a:lstStyle/>
                    <a:p>
                      <a:pPr algn="ctr"/>
                      <a:r>
                        <a:rPr kumimoji="1" lang="ja-JP" altLang="en-US" sz="2200" dirty="0">
                          <a:latin typeface="ＭＳ ゴシック" panose="020B0609070205080204" pitchFamily="49" charset="-128"/>
                          <a:ea typeface="ＭＳ ゴシック" panose="020B0609070205080204" pitchFamily="49" charset="-128"/>
                        </a:rPr>
                        <a:t>気温･水温、降水量、下水放流量状況とスカム発生状況（令和</a:t>
                      </a:r>
                      <a:r>
                        <a:rPr kumimoji="1" lang="en-US" altLang="ja-JP" sz="2200" dirty="0">
                          <a:latin typeface="ＭＳ ゴシック" panose="020B0609070205080204" pitchFamily="49" charset="-128"/>
                          <a:ea typeface="ＭＳ ゴシック" panose="020B0609070205080204" pitchFamily="49" charset="-128"/>
                        </a:rPr>
                        <a:t>3</a:t>
                      </a:r>
                      <a:r>
                        <a:rPr kumimoji="1" lang="ja-JP" altLang="en-US" sz="2200" dirty="0">
                          <a:latin typeface="ＭＳ ゴシック" panose="020B0609070205080204" pitchFamily="49" charset="-128"/>
                          <a:ea typeface="ＭＳ ゴシック" panose="020B0609070205080204" pitchFamily="49" charset="-128"/>
                        </a:rPr>
                        <a:t>年</a:t>
                      </a:r>
                      <a:r>
                        <a:rPr kumimoji="1" lang="en-US" altLang="ja-JP" sz="2200" dirty="0">
                          <a:latin typeface="ＭＳ ゴシック" panose="020B0609070205080204" pitchFamily="49" charset="-128"/>
                          <a:ea typeface="ＭＳ ゴシック" panose="020B0609070205080204" pitchFamily="49" charset="-128"/>
                        </a:rPr>
                        <a:t>3</a:t>
                      </a:r>
                      <a:r>
                        <a:rPr kumimoji="1" lang="ja-JP" altLang="en-US" sz="2200" dirty="0">
                          <a:latin typeface="ＭＳ ゴシック" panose="020B0609070205080204" pitchFamily="49" charset="-128"/>
                          <a:ea typeface="ＭＳ ゴシック" panose="020B0609070205080204" pitchFamily="49" charset="-128"/>
                        </a:rPr>
                        <a:t>月～</a:t>
                      </a:r>
                      <a:r>
                        <a:rPr kumimoji="1" lang="en-US" altLang="ja-JP" sz="2200" dirty="0">
                          <a:latin typeface="ＭＳ ゴシック" panose="020B0609070205080204" pitchFamily="49" charset="-128"/>
                          <a:ea typeface="ＭＳ ゴシック" panose="020B0609070205080204" pitchFamily="49" charset="-128"/>
                        </a:rPr>
                        <a:t>R3</a:t>
                      </a:r>
                      <a:r>
                        <a:rPr kumimoji="1" lang="ja-JP" altLang="en-US" sz="2200" dirty="0">
                          <a:latin typeface="ＭＳ ゴシック" panose="020B0609070205080204" pitchFamily="49" charset="-128"/>
                          <a:ea typeface="ＭＳ ゴシック" panose="020B0609070205080204" pitchFamily="49" charset="-128"/>
                        </a:rPr>
                        <a:t>年</a:t>
                      </a:r>
                      <a:r>
                        <a:rPr kumimoji="1" lang="en-US" altLang="ja-JP" sz="2200" dirty="0">
                          <a:latin typeface="ＭＳ ゴシック" panose="020B0609070205080204" pitchFamily="49" charset="-128"/>
                          <a:ea typeface="ＭＳ ゴシック" panose="020B0609070205080204" pitchFamily="49" charset="-128"/>
                        </a:rPr>
                        <a:t>12</a:t>
                      </a:r>
                      <a:r>
                        <a:rPr kumimoji="1" lang="ja-JP" altLang="en-US" sz="2200" dirty="0">
                          <a:latin typeface="ＭＳ ゴシック" panose="020B0609070205080204" pitchFamily="49" charset="-128"/>
                          <a:ea typeface="ＭＳ ゴシック" panose="020B0609070205080204" pitchFamily="49" charset="-128"/>
                        </a:rPr>
                        <a:t>月）</a:t>
                      </a:r>
                      <a:endParaRPr kumimoji="1" lang="en-US" altLang="ja-JP" sz="2200" dirty="0">
                        <a:latin typeface="ＭＳ ゴシック" panose="020B0609070205080204" pitchFamily="49" charset="-128"/>
                        <a:ea typeface="ＭＳ ゴシック" panose="020B0609070205080204" pitchFamily="49" charset="-128"/>
                      </a:endParaRPr>
                    </a:p>
                  </a:txBody>
                  <a:tcPr marL="133499" marR="133499" marT="66749" marB="66749" anchor="ctr">
                    <a:solidFill>
                      <a:schemeClr val="accent6">
                        <a:lumMod val="75000"/>
                      </a:schemeClr>
                    </a:solidFill>
                  </a:tcPr>
                </a:tc>
                <a:extLst>
                  <a:ext uri="{0D108BD9-81ED-4DB2-BD59-A6C34878D82A}">
                    <a16:rowId xmlns:a16="http://schemas.microsoft.com/office/drawing/2014/main" val="3349066960"/>
                  </a:ext>
                </a:extLst>
              </a:tr>
            </a:tbl>
          </a:graphicData>
        </a:graphic>
      </p:graphicFrame>
      <p:sp>
        <p:nvSpPr>
          <p:cNvPr id="17" name="テキスト ボックス 16">
            <a:extLst>
              <a:ext uri="{FF2B5EF4-FFF2-40B4-BE49-F238E27FC236}">
                <a16:creationId xmlns:a16="http://schemas.microsoft.com/office/drawing/2014/main" id="{597146E8-9774-4AB8-8364-71000B3A7E68}"/>
              </a:ext>
            </a:extLst>
          </p:cNvPr>
          <p:cNvSpPr txBox="1"/>
          <p:nvPr/>
        </p:nvSpPr>
        <p:spPr>
          <a:xfrm>
            <a:off x="11076977" y="10344730"/>
            <a:ext cx="459021" cy="127510"/>
          </a:xfrm>
          <a:prstGeom prst="rect">
            <a:avLst/>
          </a:prstGeom>
          <a:noFill/>
        </p:spPr>
        <p:txBody>
          <a:bodyPr wrap="square" lIns="0" tIns="0" rIns="0" bIns="0" rtlCol="0" anchor="ctr" anchorCtr="0">
            <a:noAutofit/>
          </a:bodyPr>
          <a:lstStyle/>
          <a:p>
            <a:pPr algn="ctr"/>
            <a:r>
              <a:rPr kumimoji="1" lang="ja-JP" altLang="en-US" sz="845" dirty="0">
                <a:latin typeface="ＭＳ ゴシック" panose="020B0609070205080204" pitchFamily="49" charset="-128"/>
                <a:ea typeface="ＭＳ ゴシック" panose="020B0609070205080204" pitchFamily="49" charset="-128"/>
              </a:rPr>
              <a:t>南弁天橋</a:t>
            </a:r>
          </a:p>
        </p:txBody>
      </p:sp>
      <p:cxnSp>
        <p:nvCxnSpPr>
          <p:cNvPr id="19" name="直線コネクタ 18">
            <a:extLst>
              <a:ext uri="{FF2B5EF4-FFF2-40B4-BE49-F238E27FC236}">
                <a16:creationId xmlns:a16="http://schemas.microsoft.com/office/drawing/2014/main" id="{51A9B2EB-EABE-411A-B425-CA71F876D901}"/>
              </a:ext>
            </a:extLst>
          </p:cNvPr>
          <p:cNvCxnSpPr>
            <a:cxnSpLocks/>
          </p:cNvCxnSpPr>
          <p:nvPr/>
        </p:nvCxnSpPr>
        <p:spPr>
          <a:xfrm flipV="1">
            <a:off x="11339275" y="10217219"/>
            <a:ext cx="163936" cy="1434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8501EBB8-303B-4C29-AF5A-D06FE0077FC2}"/>
              </a:ext>
            </a:extLst>
          </p:cNvPr>
          <p:cNvSpPr txBox="1"/>
          <p:nvPr/>
        </p:nvSpPr>
        <p:spPr>
          <a:xfrm>
            <a:off x="11568785" y="10344730"/>
            <a:ext cx="327872" cy="127510"/>
          </a:xfrm>
          <a:prstGeom prst="rect">
            <a:avLst/>
          </a:prstGeom>
          <a:noFill/>
        </p:spPr>
        <p:txBody>
          <a:bodyPr wrap="square" lIns="0" tIns="0" rIns="0" bIns="0" rtlCol="0" anchor="ctr" anchorCtr="0">
            <a:noAutofit/>
          </a:bodyPr>
          <a:lstStyle/>
          <a:p>
            <a:pPr algn="ctr"/>
            <a:r>
              <a:rPr kumimoji="1" lang="ja-JP" altLang="en-US" sz="845" dirty="0">
                <a:latin typeface="ＭＳ ゴシック" panose="020B0609070205080204" pitchFamily="49" charset="-128"/>
                <a:ea typeface="ＭＳ ゴシック" panose="020B0609070205080204" pitchFamily="49" charset="-128"/>
              </a:rPr>
              <a:t>千歳橋</a:t>
            </a:r>
          </a:p>
        </p:txBody>
      </p:sp>
      <p:cxnSp>
        <p:nvCxnSpPr>
          <p:cNvPr id="22" name="直線コネクタ 21">
            <a:extLst>
              <a:ext uri="{FF2B5EF4-FFF2-40B4-BE49-F238E27FC236}">
                <a16:creationId xmlns:a16="http://schemas.microsoft.com/office/drawing/2014/main" id="{9A0044DC-B514-402C-9948-EEFF91562002}"/>
              </a:ext>
            </a:extLst>
          </p:cNvPr>
          <p:cNvCxnSpPr>
            <a:cxnSpLocks/>
          </p:cNvCxnSpPr>
          <p:nvPr/>
        </p:nvCxnSpPr>
        <p:spPr>
          <a:xfrm flipH="1" flipV="1">
            <a:off x="11625851" y="10205680"/>
            <a:ext cx="98362" cy="1434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690D3D33-3D4F-4E0C-8ABC-1C6AECB4FE4D}"/>
              </a:ext>
            </a:extLst>
          </p:cNvPr>
          <p:cNvSpPr txBox="1"/>
          <p:nvPr/>
        </p:nvSpPr>
        <p:spPr>
          <a:xfrm>
            <a:off x="11765509" y="10185342"/>
            <a:ext cx="327872" cy="127510"/>
          </a:xfrm>
          <a:prstGeom prst="rect">
            <a:avLst/>
          </a:prstGeom>
          <a:noFill/>
        </p:spPr>
        <p:txBody>
          <a:bodyPr wrap="square" lIns="0" tIns="0" rIns="0" bIns="0" rtlCol="0" anchor="ctr" anchorCtr="0">
            <a:noAutofit/>
          </a:bodyPr>
          <a:lstStyle/>
          <a:p>
            <a:pPr algn="ctr"/>
            <a:r>
              <a:rPr kumimoji="1" lang="ja-JP" altLang="en-US" sz="845" dirty="0">
                <a:latin typeface="ＭＳ ゴシック" panose="020B0609070205080204" pitchFamily="49" charset="-128"/>
                <a:ea typeface="ＭＳ ゴシック" panose="020B0609070205080204" pitchFamily="49" charset="-128"/>
              </a:rPr>
              <a:t>万才橋</a:t>
            </a:r>
          </a:p>
        </p:txBody>
      </p:sp>
      <p:sp>
        <p:nvSpPr>
          <p:cNvPr id="24" name="テキスト ボックス 23">
            <a:extLst>
              <a:ext uri="{FF2B5EF4-FFF2-40B4-BE49-F238E27FC236}">
                <a16:creationId xmlns:a16="http://schemas.microsoft.com/office/drawing/2014/main" id="{9CB29042-2D4A-4CA9-B13A-FD6FEFB34743}"/>
              </a:ext>
            </a:extLst>
          </p:cNvPr>
          <p:cNvSpPr txBox="1"/>
          <p:nvPr/>
        </p:nvSpPr>
        <p:spPr>
          <a:xfrm>
            <a:off x="12749126" y="9898444"/>
            <a:ext cx="819681" cy="127510"/>
          </a:xfrm>
          <a:prstGeom prst="rect">
            <a:avLst/>
          </a:prstGeom>
          <a:noFill/>
        </p:spPr>
        <p:txBody>
          <a:bodyPr wrap="square" lIns="0" tIns="0" rIns="0" bIns="0" rtlCol="0" anchor="ctr" anchorCtr="0">
            <a:noAutofit/>
          </a:bodyPr>
          <a:lstStyle/>
          <a:p>
            <a:pPr algn="ctr"/>
            <a:r>
              <a:rPr kumimoji="1" lang="ja-JP" altLang="en-US" sz="845" dirty="0">
                <a:latin typeface="ＭＳ ゴシック" panose="020B0609070205080204" pitchFamily="49" charset="-128"/>
                <a:ea typeface="ＭＳ ゴシック" panose="020B0609070205080204" pitchFamily="49" charset="-128"/>
              </a:rPr>
              <a:t>平野市町抽水所</a:t>
            </a:r>
          </a:p>
        </p:txBody>
      </p:sp>
      <p:sp>
        <p:nvSpPr>
          <p:cNvPr id="25" name="テキスト ボックス 24">
            <a:extLst>
              <a:ext uri="{FF2B5EF4-FFF2-40B4-BE49-F238E27FC236}">
                <a16:creationId xmlns:a16="http://schemas.microsoft.com/office/drawing/2014/main" id="{BC27A2D6-33C7-48AB-B293-FB9CC3805D3E}"/>
              </a:ext>
            </a:extLst>
          </p:cNvPr>
          <p:cNvSpPr txBox="1"/>
          <p:nvPr/>
        </p:nvSpPr>
        <p:spPr>
          <a:xfrm>
            <a:off x="13792028" y="8911385"/>
            <a:ext cx="688532" cy="127510"/>
          </a:xfrm>
          <a:prstGeom prst="rect">
            <a:avLst/>
          </a:prstGeom>
          <a:noFill/>
        </p:spPr>
        <p:txBody>
          <a:bodyPr wrap="square" lIns="0" tIns="0" rIns="0" bIns="0" rtlCol="0" anchor="ctr" anchorCtr="0">
            <a:noAutofit/>
          </a:bodyPr>
          <a:lstStyle/>
          <a:p>
            <a:pPr algn="ctr"/>
            <a:r>
              <a:rPr kumimoji="1" lang="ja-JP" altLang="en-US" sz="845" dirty="0">
                <a:latin typeface="ＭＳ ゴシック" panose="020B0609070205080204" pitchFamily="49" charset="-128"/>
                <a:ea typeface="ＭＳ ゴシック" panose="020B0609070205080204" pitchFamily="49" charset="-128"/>
              </a:rPr>
              <a:t>長吉ポンプ場</a:t>
            </a:r>
          </a:p>
        </p:txBody>
      </p:sp>
      <p:sp>
        <p:nvSpPr>
          <p:cNvPr id="26" name="テキスト ボックス 25">
            <a:extLst>
              <a:ext uri="{FF2B5EF4-FFF2-40B4-BE49-F238E27FC236}">
                <a16:creationId xmlns:a16="http://schemas.microsoft.com/office/drawing/2014/main" id="{F6F4E20E-4611-4F60-803C-68F9A418370C}"/>
              </a:ext>
            </a:extLst>
          </p:cNvPr>
          <p:cNvSpPr txBox="1"/>
          <p:nvPr/>
        </p:nvSpPr>
        <p:spPr>
          <a:xfrm>
            <a:off x="13590354" y="9256620"/>
            <a:ext cx="459021" cy="127510"/>
          </a:xfrm>
          <a:prstGeom prst="rect">
            <a:avLst/>
          </a:prstGeom>
          <a:noFill/>
        </p:spPr>
        <p:txBody>
          <a:bodyPr wrap="square" lIns="0" tIns="0" rIns="0" bIns="0" rtlCol="0" anchor="ctr" anchorCtr="0">
            <a:noAutofit/>
          </a:bodyPr>
          <a:lstStyle/>
          <a:p>
            <a:pPr algn="ctr"/>
            <a:r>
              <a:rPr kumimoji="1" lang="ja-JP" altLang="en-US" sz="845" dirty="0">
                <a:latin typeface="ＭＳ ゴシック" panose="020B0609070205080204" pitchFamily="49" charset="-128"/>
                <a:ea typeface="ＭＳ ゴシック" panose="020B0609070205080204" pitchFamily="49" charset="-128"/>
              </a:rPr>
              <a:t>中竹渕橋</a:t>
            </a:r>
          </a:p>
        </p:txBody>
      </p:sp>
      <p:cxnSp>
        <p:nvCxnSpPr>
          <p:cNvPr id="31" name="直線コネクタ 30">
            <a:extLst>
              <a:ext uri="{FF2B5EF4-FFF2-40B4-BE49-F238E27FC236}">
                <a16:creationId xmlns:a16="http://schemas.microsoft.com/office/drawing/2014/main" id="{A64F9432-BD5E-48B1-8113-78611D7F8C32}"/>
              </a:ext>
            </a:extLst>
          </p:cNvPr>
          <p:cNvCxnSpPr>
            <a:cxnSpLocks/>
          </p:cNvCxnSpPr>
          <p:nvPr/>
        </p:nvCxnSpPr>
        <p:spPr>
          <a:xfrm flipH="1">
            <a:off x="10595146" y="9994076"/>
            <a:ext cx="98362" cy="956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10E6893E-B530-4105-8796-E097E524EB61}"/>
              </a:ext>
            </a:extLst>
          </p:cNvPr>
          <p:cNvSpPr txBox="1"/>
          <p:nvPr/>
        </p:nvSpPr>
        <p:spPr>
          <a:xfrm>
            <a:off x="10626947" y="9866566"/>
            <a:ext cx="327872" cy="127510"/>
          </a:xfrm>
          <a:prstGeom prst="rect">
            <a:avLst/>
          </a:prstGeom>
          <a:noFill/>
        </p:spPr>
        <p:txBody>
          <a:bodyPr wrap="square" lIns="0" tIns="0" rIns="0" bIns="0" rtlCol="0" anchor="ctr" anchorCtr="0">
            <a:noAutofit/>
          </a:bodyPr>
          <a:lstStyle/>
          <a:p>
            <a:pPr algn="ctr"/>
            <a:r>
              <a:rPr kumimoji="1" lang="ja-JP" altLang="en-US" sz="845" dirty="0">
                <a:latin typeface="ＭＳ ゴシック" panose="020B0609070205080204" pitchFamily="49" charset="-128"/>
                <a:ea typeface="ＭＳ ゴシック" panose="020B0609070205080204" pitchFamily="49" charset="-128"/>
              </a:rPr>
              <a:t>城見橋</a:t>
            </a:r>
          </a:p>
        </p:txBody>
      </p:sp>
      <p:cxnSp>
        <p:nvCxnSpPr>
          <p:cNvPr id="33" name="直線コネクタ 32">
            <a:extLst>
              <a:ext uri="{FF2B5EF4-FFF2-40B4-BE49-F238E27FC236}">
                <a16:creationId xmlns:a16="http://schemas.microsoft.com/office/drawing/2014/main" id="{C59D27D4-1E3F-47E1-84A1-BCC18838DD27}"/>
              </a:ext>
            </a:extLst>
          </p:cNvPr>
          <p:cNvCxnSpPr>
            <a:cxnSpLocks/>
          </p:cNvCxnSpPr>
          <p:nvPr/>
        </p:nvCxnSpPr>
        <p:spPr>
          <a:xfrm>
            <a:off x="11315479" y="10025954"/>
            <a:ext cx="114755" cy="1275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8471CBF8-BF7C-4525-BBFD-2222468E140C}"/>
              </a:ext>
            </a:extLst>
          </p:cNvPr>
          <p:cNvSpPr txBox="1"/>
          <p:nvPr/>
        </p:nvSpPr>
        <p:spPr>
          <a:xfrm>
            <a:off x="11145557" y="9911240"/>
            <a:ext cx="327872" cy="127510"/>
          </a:xfrm>
          <a:prstGeom prst="rect">
            <a:avLst/>
          </a:prstGeom>
          <a:noFill/>
        </p:spPr>
        <p:txBody>
          <a:bodyPr wrap="square" lIns="0" tIns="0" rIns="0" bIns="0" rtlCol="0" anchor="ctr" anchorCtr="0">
            <a:noAutofit/>
          </a:bodyPr>
          <a:lstStyle/>
          <a:p>
            <a:pPr algn="ctr"/>
            <a:r>
              <a:rPr kumimoji="1" lang="ja-JP" altLang="en-US" sz="845" dirty="0">
                <a:latin typeface="ＭＳ ゴシック" panose="020B0609070205080204" pitchFamily="49" charset="-128"/>
                <a:ea typeface="ＭＳ ゴシック" panose="020B0609070205080204" pitchFamily="49" charset="-128"/>
              </a:rPr>
              <a:t>剣橋</a:t>
            </a:r>
          </a:p>
        </p:txBody>
      </p:sp>
      <p:sp>
        <p:nvSpPr>
          <p:cNvPr id="35" name="テキスト ボックス 34">
            <a:extLst>
              <a:ext uri="{FF2B5EF4-FFF2-40B4-BE49-F238E27FC236}">
                <a16:creationId xmlns:a16="http://schemas.microsoft.com/office/drawing/2014/main" id="{CE3A357C-CEA4-407B-9917-A8CFCA672540}"/>
              </a:ext>
            </a:extLst>
          </p:cNvPr>
          <p:cNvSpPr txBox="1"/>
          <p:nvPr/>
        </p:nvSpPr>
        <p:spPr>
          <a:xfrm>
            <a:off x="12299096" y="10249097"/>
            <a:ext cx="590170" cy="127510"/>
          </a:xfrm>
          <a:prstGeom prst="rect">
            <a:avLst/>
          </a:prstGeom>
          <a:noFill/>
        </p:spPr>
        <p:txBody>
          <a:bodyPr wrap="square" lIns="0" tIns="0" rIns="0" bIns="0" rtlCol="0" anchor="ctr" anchorCtr="0">
            <a:noAutofit/>
          </a:bodyPr>
          <a:lstStyle/>
          <a:p>
            <a:pPr algn="ctr"/>
            <a:r>
              <a:rPr kumimoji="1" lang="ja-JP" altLang="en-US" sz="845" dirty="0">
                <a:latin typeface="ＭＳ ゴシック" panose="020B0609070205080204" pitchFamily="49" charset="-128"/>
                <a:ea typeface="ＭＳ ゴシック" panose="020B0609070205080204" pitchFamily="49" charset="-128"/>
              </a:rPr>
              <a:t>三川合流点</a:t>
            </a:r>
          </a:p>
        </p:txBody>
      </p:sp>
      <p:sp>
        <p:nvSpPr>
          <p:cNvPr id="39" name="テキスト ボックス 38">
            <a:extLst>
              <a:ext uri="{FF2B5EF4-FFF2-40B4-BE49-F238E27FC236}">
                <a16:creationId xmlns:a16="http://schemas.microsoft.com/office/drawing/2014/main" id="{7EBF8958-57B0-4915-95F7-18F52AD712AA}"/>
              </a:ext>
            </a:extLst>
          </p:cNvPr>
          <p:cNvSpPr txBox="1"/>
          <p:nvPr/>
        </p:nvSpPr>
        <p:spPr>
          <a:xfrm>
            <a:off x="13458734" y="9127899"/>
            <a:ext cx="753051" cy="179152"/>
          </a:xfrm>
          <a:prstGeom prst="rect">
            <a:avLst/>
          </a:prstGeom>
          <a:noFill/>
        </p:spPr>
        <p:txBody>
          <a:bodyPr wrap="square" rtlCol="0">
            <a:spAutoFit/>
          </a:bodyPr>
          <a:lstStyle/>
          <a:p>
            <a:r>
              <a:rPr kumimoji="1" lang="ja-JP" altLang="en-US" sz="564" dirty="0">
                <a:latin typeface="ＭＳ Ｐゴシック" panose="020B0600070205080204" pitchFamily="50" charset="-128"/>
                <a:ea typeface="ＭＳ Ｐゴシック" panose="020B0600070205080204" pitchFamily="50" charset="-128"/>
              </a:rPr>
              <a:t>なかたけ</a:t>
            </a:r>
            <a:r>
              <a:rPr kumimoji="1" lang="ja-JP" altLang="en-US" sz="564" dirty="0" err="1">
                <a:latin typeface="ＭＳ Ｐゴシック" panose="020B0600070205080204" pitchFamily="50" charset="-128"/>
                <a:ea typeface="ＭＳ Ｐゴシック" panose="020B0600070205080204" pitchFamily="50" charset="-128"/>
              </a:rPr>
              <a:t>ふちば</a:t>
            </a:r>
            <a:r>
              <a:rPr kumimoji="1" lang="ja-JP" altLang="en-US" sz="564" dirty="0">
                <a:latin typeface="ＭＳ Ｐゴシック" panose="020B0600070205080204" pitchFamily="50" charset="-128"/>
                <a:ea typeface="ＭＳ Ｐゴシック" panose="020B0600070205080204" pitchFamily="50" charset="-128"/>
              </a:rPr>
              <a:t>し</a:t>
            </a:r>
          </a:p>
        </p:txBody>
      </p:sp>
      <p:grpSp>
        <p:nvGrpSpPr>
          <p:cNvPr id="13" name="グループ化 12"/>
          <p:cNvGrpSpPr/>
          <p:nvPr/>
        </p:nvGrpSpPr>
        <p:grpSpPr>
          <a:xfrm>
            <a:off x="805758" y="1369739"/>
            <a:ext cx="10874463" cy="6659034"/>
            <a:chOff x="-1797428" y="936871"/>
            <a:chExt cx="6387783" cy="3812270"/>
          </a:xfrm>
        </p:grpSpPr>
        <p:sp>
          <p:nvSpPr>
            <p:cNvPr id="11" name="テキスト ボックス 10">
              <a:extLst>
                <a:ext uri="{FF2B5EF4-FFF2-40B4-BE49-F238E27FC236}">
                  <a16:creationId xmlns:a16="http://schemas.microsoft.com/office/drawing/2014/main" id="{F73349F4-05B9-41A0-BC99-AC4BC2182E70}"/>
                </a:ext>
              </a:extLst>
            </p:cNvPr>
            <p:cNvSpPr txBox="1"/>
            <p:nvPr/>
          </p:nvSpPr>
          <p:spPr>
            <a:xfrm>
              <a:off x="-1797428" y="3758486"/>
              <a:ext cx="1001529" cy="99370"/>
            </a:xfrm>
            <a:prstGeom prst="rect">
              <a:avLst/>
            </a:prstGeom>
            <a:noFill/>
          </p:spPr>
          <p:txBody>
            <a:bodyPr wrap="square" lIns="0" tIns="0" rIns="0" bIns="0" rtlCol="0" anchor="ctr" anchorCtr="0">
              <a:spAutoFit/>
            </a:bodyPr>
            <a:lstStyle/>
            <a:p>
              <a:r>
                <a:rPr kumimoji="1" lang="ja-JP" altLang="en-US" sz="1128" dirty="0">
                  <a:latin typeface="ＭＳ ゴシック" panose="020B0609070205080204" pitchFamily="49" charset="-128"/>
                  <a:ea typeface="ＭＳ ゴシック" panose="020B0609070205080204" pitchFamily="49" charset="-128"/>
                </a:rPr>
                <a:t>下水放流量</a:t>
              </a:r>
              <a:r>
                <a:rPr kumimoji="1" lang="en-US" altLang="ja-JP" sz="1128" dirty="0">
                  <a:latin typeface="ＭＳ ゴシック" panose="020B0609070205080204" pitchFamily="49" charset="-128"/>
                  <a:ea typeface="ＭＳ ゴシック" panose="020B0609070205080204" pitchFamily="49" charset="-128"/>
                </a:rPr>
                <a:t>(</a:t>
              </a:r>
              <a:r>
                <a:rPr kumimoji="1" lang="ja-JP" altLang="en-US" sz="1128" dirty="0">
                  <a:latin typeface="ＭＳ ゴシック" panose="020B0609070205080204" pitchFamily="49" charset="-128"/>
                  <a:ea typeface="ＭＳ ゴシック" panose="020B0609070205080204" pitchFamily="49" charset="-128"/>
                </a:rPr>
                <a:t>出水毎</a:t>
              </a:r>
              <a:r>
                <a:rPr kumimoji="1" lang="en-US" altLang="ja-JP" sz="1128" dirty="0">
                  <a:latin typeface="ＭＳ ゴシック" panose="020B0609070205080204" pitchFamily="49" charset="-128"/>
                  <a:ea typeface="ＭＳ ゴシック" panose="020B0609070205080204" pitchFamily="49" charset="-128"/>
                </a:rPr>
                <a:t>)</a:t>
              </a:r>
            </a:p>
          </p:txBody>
        </p:sp>
        <p:sp>
          <p:nvSpPr>
            <p:cNvPr id="427" name="円形吹き出し 426"/>
            <p:cNvSpPr/>
            <p:nvPr/>
          </p:nvSpPr>
          <p:spPr>
            <a:xfrm>
              <a:off x="1113104" y="955700"/>
              <a:ext cx="495445" cy="397104"/>
            </a:xfrm>
            <a:prstGeom prst="wedgeEllipseCallout">
              <a:avLst>
                <a:gd name="adj1" fmla="val -16572"/>
                <a:gd name="adj2" fmla="val 73278"/>
              </a:avLst>
            </a:prstGeom>
          </p:spPr>
          <p:style>
            <a:lnRef idx="2">
              <a:schemeClr val="accent6"/>
            </a:lnRef>
            <a:fillRef idx="1">
              <a:schemeClr val="lt1"/>
            </a:fillRef>
            <a:effectRef idx="0">
              <a:schemeClr val="accent6"/>
            </a:effectRef>
            <a:fontRef idx="minor">
              <a:schemeClr val="dk1"/>
            </a:fontRef>
          </p:style>
          <p:txBody>
            <a:bodyPr lIns="55933" tIns="55933" rIns="55933" bIns="55933" rtlCol="0" anchor="ctr"/>
            <a:lstStyle/>
            <a:p>
              <a:pPr algn="ctr"/>
              <a:r>
                <a:rPr kumimoji="1" lang="ja-JP" altLang="en-US" sz="932" dirty="0"/>
                <a:t>スカム発生</a:t>
              </a:r>
              <a:endParaRPr kumimoji="1" lang="en-US" altLang="ja-JP" sz="932" dirty="0"/>
            </a:p>
            <a:p>
              <a:pPr algn="ctr"/>
              <a:r>
                <a:rPr kumimoji="1" lang="en-US" altLang="ja-JP" sz="932" dirty="0"/>
                <a:t>6/26-27</a:t>
              </a:r>
              <a:endParaRPr kumimoji="1" lang="ja-JP" altLang="en-US" sz="777" dirty="0"/>
            </a:p>
          </p:txBody>
        </p:sp>
        <p:sp>
          <p:nvSpPr>
            <p:cNvPr id="428" name="円形吹き出し 427"/>
            <p:cNvSpPr/>
            <p:nvPr/>
          </p:nvSpPr>
          <p:spPr>
            <a:xfrm>
              <a:off x="1595478" y="936871"/>
              <a:ext cx="452850" cy="415074"/>
            </a:xfrm>
            <a:prstGeom prst="wedgeEllipseCallout">
              <a:avLst>
                <a:gd name="adj1" fmla="val -87815"/>
                <a:gd name="adj2" fmla="val 72199"/>
              </a:avLst>
            </a:prstGeom>
          </p:spPr>
          <p:style>
            <a:lnRef idx="2">
              <a:schemeClr val="accent6"/>
            </a:lnRef>
            <a:fillRef idx="1">
              <a:schemeClr val="lt1"/>
            </a:fillRef>
            <a:effectRef idx="0">
              <a:schemeClr val="accent6"/>
            </a:effectRef>
            <a:fontRef idx="minor">
              <a:schemeClr val="dk1"/>
            </a:fontRef>
          </p:style>
          <p:txBody>
            <a:bodyPr lIns="55933" tIns="55933" rIns="55933" bIns="55933" rtlCol="0" anchor="ctr"/>
            <a:lstStyle/>
            <a:p>
              <a:pPr algn="ctr"/>
              <a:endParaRPr kumimoji="1" lang="en-US" altLang="ja-JP" sz="777" dirty="0"/>
            </a:p>
            <a:p>
              <a:pPr algn="ctr"/>
              <a:r>
                <a:rPr kumimoji="1" lang="ja-JP" altLang="en-US" sz="932" dirty="0"/>
                <a:t>スカム発生</a:t>
              </a:r>
              <a:endParaRPr kumimoji="1" lang="en-US" altLang="ja-JP" sz="932" dirty="0"/>
            </a:p>
            <a:p>
              <a:pPr algn="ctr"/>
              <a:r>
                <a:rPr kumimoji="1" lang="en-US" altLang="ja-JP" sz="932" dirty="0"/>
                <a:t>7/2</a:t>
              </a:r>
              <a:endParaRPr kumimoji="1" lang="ja-JP" altLang="en-US" sz="777" dirty="0"/>
            </a:p>
          </p:txBody>
        </p:sp>
        <p:sp>
          <p:nvSpPr>
            <p:cNvPr id="429" name="円形吹き出し 428"/>
            <p:cNvSpPr/>
            <p:nvPr/>
          </p:nvSpPr>
          <p:spPr>
            <a:xfrm>
              <a:off x="2075083" y="956473"/>
              <a:ext cx="455620" cy="395472"/>
            </a:xfrm>
            <a:prstGeom prst="wedgeEllipseCallout">
              <a:avLst>
                <a:gd name="adj1" fmla="val -151112"/>
                <a:gd name="adj2" fmla="val 72565"/>
              </a:avLst>
            </a:prstGeom>
          </p:spPr>
          <p:style>
            <a:lnRef idx="2">
              <a:schemeClr val="accent6"/>
            </a:lnRef>
            <a:fillRef idx="1">
              <a:schemeClr val="lt1"/>
            </a:fillRef>
            <a:effectRef idx="0">
              <a:schemeClr val="accent6"/>
            </a:effectRef>
            <a:fontRef idx="minor">
              <a:schemeClr val="dk1"/>
            </a:fontRef>
          </p:style>
          <p:txBody>
            <a:bodyPr lIns="55933" tIns="55933" rIns="55933" bIns="55933" rtlCol="0" anchor="ctr"/>
            <a:lstStyle/>
            <a:p>
              <a:pPr algn="ctr"/>
              <a:endParaRPr kumimoji="1" lang="en-US" altLang="ja-JP" sz="777" dirty="0"/>
            </a:p>
            <a:p>
              <a:pPr algn="ctr"/>
              <a:r>
                <a:rPr kumimoji="1" lang="ja-JP" altLang="en-US" sz="932" dirty="0"/>
                <a:t>スカム発生</a:t>
              </a:r>
              <a:endParaRPr kumimoji="1" lang="en-US" altLang="ja-JP" sz="932" dirty="0"/>
            </a:p>
            <a:p>
              <a:pPr algn="ctr"/>
              <a:r>
                <a:rPr kumimoji="1" lang="en-US" altLang="ja-JP" sz="932" dirty="0"/>
                <a:t>7/9</a:t>
              </a:r>
              <a:endParaRPr kumimoji="1" lang="ja-JP" altLang="en-US" sz="777" dirty="0"/>
            </a:p>
          </p:txBody>
        </p:sp>
        <p:sp>
          <p:nvSpPr>
            <p:cNvPr id="430" name="円形吹き出し 429"/>
            <p:cNvSpPr/>
            <p:nvPr/>
          </p:nvSpPr>
          <p:spPr>
            <a:xfrm>
              <a:off x="2563788" y="949196"/>
              <a:ext cx="451565" cy="397104"/>
            </a:xfrm>
            <a:prstGeom prst="wedgeEllipseCallout">
              <a:avLst>
                <a:gd name="adj1" fmla="val 12239"/>
                <a:gd name="adj2" fmla="val 72794"/>
              </a:avLst>
            </a:prstGeom>
          </p:spPr>
          <p:style>
            <a:lnRef idx="2">
              <a:schemeClr val="accent6"/>
            </a:lnRef>
            <a:fillRef idx="1">
              <a:schemeClr val="lt1"/>
            </a:fillRef>
            <a:effectRef idx="0">
              <a:schemeClr val="accent6"/>
            </a:effectRef>
            <a:fontRef idx="minor">
              <a:schemeClr val="dk1"/>
            </a:fontRef>
          </p:style>
          <p:txBody>
            <a:bodyPr lIns="55933" tIns="55933" rIns="55933" bIns="55933" rtlCol="0" anchor="ctr"/>
            <a:lstStyle/>
            <a:p>
              <a:pPr algn="ctr"/>
              <a:r>
                <a:rPr kumimoji="1" lang="ja-JP" altLang="en-US" sz="932" dirty="0"/>
                <a:t>スカム</a:t>
              </a:r>
              <a:endParaRPr kumimoji="1" lang="en-US" altLang="ja-JP" sz="932" dirty="0"/>
            </a:p>
            <a:p>
              <a:pPr algn="ctr"/>
              <a:r>
                <a:rPr kumimoji="1" lang="ja-JP" altLang="en-US" sz="932" dirty="0"/>
                <a:t>発生</a:t>
              </a:r>
              <a:endParaRPr kumimoji="1" lang="en-US" altLang="ja-JP" sz="932" dirty="0"/>
            </a:p>
            <a:p>
              <a:pPr algn="ctr"/>
              <a:r>
                <a:rPr kumimoji="1" lang="en-US" altLang="ja-JP" sz="777" dirty="0"/>
                <a:t>9/4</a:t>
              </a:r>
              <a:endParaRPr kumimoji="1" lang="ja-JP" altLang="en-US" sz="777" dirty="0"/>
            </a:p>
          </p:txBody>
        </p:sp>
        <p:sp>
          <p:nvSpPr>
            <p:cNvPr id="431" name="円形吹き出し 430"/>
            <p:cNvSpPr/>
            <p:nvPr/>
          </p:nvSpPr>
          <p:spPr>
            <a:xfrm>
              <a:off x="3061635" y="962489"/>
              <a:ext cx="449581" cy="397104"/>
            </a:xfrm>
            <a:prstGeom prst="wedgeEllipseCallout">
              <a:avLst>
                <a:gd name="adj1" fmla="val -46883"/>
                <a:gd name="adj2" fmla="val 71479"/>
              </a:avLst>
            </a:prstGeom>
          </p:spPr>
          <p:style>
            <a:lnRef idx="2">
              <a:schemeClr val="accent6"/>
            </a:lnRef>
            <a:fillRef idx="1">
              <a:schemeClr val="lt1"/>
            </a:fillRef>
            <a:effectRef idx="0">
              <a:schemeClr val="accent6"/>
            </a:effectRef>
            <a:fontRef idx="minor">
              <a:schemeClr val="dk1"/>
            </a:fontRef>
          </p:style>
          <p:txBody>
            <a:bodyPr lIns="55933" tIns="55933" rIns="55933" bIns="55933" rtlCol="0" anchor="ctr"/>
            <a:lstStyle/>
            <a:p>
              <a:pPr algn="ctr"/>
              <a:r>
                <a:rPr kumimoji="1" lang="ja-JP" altLang="en-US" sz="932" dirty="0"/>
                <a:t>スカム発生</a:t>
              </a:r>
              <a:endParaRPr kumimoji="1" lang="en-US" altLang="ja-JP" sz="932" dirty="0"/>
            </a:p>
            <a:p>
              <a:pPr algn="ctr"/>
              <a:r>
                <a:rPr kumimoji="1" lang="en-US" altLang="ja-JP" sz="777" dirty="0"/>
                <a:t>9/13</a:t>
              </a:r>
              <a:endParaRPr kumimoji="1" lang="ja-JP" altLang="en-US" sz="777" dirty="0"/>
            </a:p>
          </p:txBody>
        </p:sp>
        <p:sp>
          <p:nvSpPr>
            <p:cNvPr id="425" name="円形吹き出し 424"/>
            <p:cNvSpPr/>
            <p:nvPr/>
          </p:nvSpPr>
          <p:spPr>
            <a:xfrm>
              <a:off x="283181" y="987057"/>
              <a:ext cx="506599" cy="338836"/>
            </a:xfrm>
            <a:prstGeom prst="wedgeEllipseCallout">
              <a:avLst>
                <a:gd name="adj1" fmla="val -28391"/>
                <a:gd name="adj2" fmla="val 82243"/>
              </a:avLst>
            </a:prstGeom>
          </p:spPr>
          <p:style>
            <a:lnRef idx="2">
              <a:schemeClr val="accent6"/>
            </a:lnRef>
            <a:fillRef idx="1">
              <a:schemeClr val="lt1"/>
            </a:fillRef>
            <a:effectRef idx="0">
              <a:schemeClr val="accent6"/>
            </a:effectRef>
            <a:fontRef idx="minor">
              <a:schemeClr val="dk1"/>
            </a:fontRef>
          </p:style>
          <p:txBody>
            <a:bodyPr lIns="55933" tIns="55933" rIns="55933" bIns="55933" rtlCol="0" anchor="ctr"/>
            <a:lstStyle/>
            <a:p>
              <a:pPr algn="ctr"/>
              <a:endParaRPr kumimoji="1" lang="en-US" altLang="ja-JP" sz="621" dirty="0"/>
            </a:p>
            <a:p>
              <a:pPr algn="ctr"/>
              <a:r>
                <a:rPr kumimoji="1" lang="ja-JP" altLang="en-US" sz="932" dirty="0"/>
                <a:t>スカム</a:t>
              </a:r>
              <a:endParaRPr kumimoji="1" lang="en-US" altLang="ja-JP" sz="932" dirty="0"/>
            </a:p>
            <a:p>
              <a:pPr algn="ctr"/>
              <a:r>
                <a:rPr kumimoji="1" lang="ja-JP" altLang="en-US" sz="932" dirty="0"/>
                <a:t>発生</a:t>
              </a:r>
              <a:endParaRPr kumimoji="1" lang="en-US" altLang="ja-JP" sz="932" dirty="0"/>
            </a:p>
            <a:p>
              <a:pPr algn="ctr"/>
              <a:r>
                <a:rPr kumimoji="1" lang="ja-JP" altLang="en-US" sz="932" dirty="0"/>
                <a:t>５</a:t>
              </a:r>
              <a:r>
                <a:rPr kumimoji="1" lang="en-US" altLang="ja-JP" sz="932" dirty="0"/>
                <a:t>/18-19</a:t>
              </a:r>
            </a:p>
            <a:p>
              <a:pPr algn="ctr"/>
              <a:endParaRPr kumimoji="1" lang="ja-JP" altLang="en-US" sz="777" dirty="0"/>
            </a:p>
          </p:txBody>
        </p:sp>
        <p:sp>
          <p:nvSpPr>
            <p:cNvPr id="426" name="円形吹き出し 425"/>
            <p:cNvSpPr/>
            <p:nvPr/>
          </p:nvSpPr>
          <p:spPr>
            <a:xfrm>
              <a:off x="733829" y="977961"/>
              <a:ext cx="434110" cy="357028"/>
            </a:xfrm>
            <a:prstGeom prst="wedgeEllipseCallout">
              <a:avLst>
                <a:gd name="adj1" fmla="val 24138"/>
                <a:gd name="adj2" fmla="val 78568"/>
              </a:avLst>
            </a:prstGeom>
          </p:spPr>
          <p:style>
            <a:lnRef idx="2">
              <a:schemeClr val="accent6"/>
            </a:lnRef>
            <a:fillRef idx="1">
              <a:schemeClr val="lt1"/>
            </a:fillRef>
            <a:effectRef idx="0">
              <a:schemeClr val="accent6"/>
            </a:effectRef>
            <a:fontRef idx="minor">
              <a:schemeClr val="dk1"/>
            </a:fontRef>
          </p:style>
          <p:txBody>
            <a:bodyPr lIns="55933" tIns="55933" rIns="55933" bIns="55933" rtlCol="0" anchor="ctr"/>
            <a:lstStyle/>
            <a:p>
              <a:pPr algn="ctr"/>
              <a:endParaRPr kumimoji="1" lang="en-US" altLang="ja-JP" sz="777" dirty="0"/>
            </a:p>
            <a:p>
              <a:pPr algn="ctr"/>
              <a:r>
                <a:rPr kumimoji="1" lang="ja-JP" altLang="en-US" sz="932" dirty="0"/>
                <a:t>スカム発生</a:t>
              </a:r>
              <a:endParaRPr kumimoji="1" lang="en-US" altLang="ja-JP" sz="932" dirty="0"/>
            </a:p>
            <a:p>
              <a:pPr algn="ctr"/>
              <a:r>
                <a:rPr kumimoji="1" lang="en-US" altLang="ja-JP" sz="932" dirty="0"/>
                <a:t>6/18</a:t>
              </a:r>
              <a:endParaRPr kumimoji="1" lang="ja-JP" altLang="en-US" sz="777" dirty="0"/>
            </a:p>
          </p:txBody>
        </p:sp>
        <p:sp>
          <p:nvSpPr>
            <p:cNvPr id="435" name="円形吹き出し 434"/>
            <p:cNvSpPr/>
            <p:nvPr/>
          </p:nvSpPr>
          <p:spPr>
            <a:xfrm>
              <a:off x="3464828" y="975239"/>
              <a:ext cx="432532" cy="370684"/>
            </a:xfrm>
            <a:prstGeom prst="wedgeEllipseCallout">
              <a:avLst>
                <a:gd name="adj1" fmla="val 14464"/>
                <a:gd name="adj2" fmla="val 73737"/>
              </a:avLst>
            </a:prstGeom>
          </p:spPr>
          <p:style>
            <a:lnRef idx="2">
              <a:schemeClr val="accent6"/>
            </a:lnRef>
            <a:fillRef idx="1">
              <a:schemeClr val="lt1"/>
            </a:fillRef>
            <a:effectRef idx="0">
              <a:schemeClr val="accent6"/>
            </a:effectRef>
            <a:fontRef idx="minor">
              <a:schemeClr val="dk1"/>
            </a:fontRef>
          </p:style>
          <p:txBody>
            <a:bodyPr lIns="55933" tIns="55933" rIns="55933" bIns="55933" rtlCol="0" anchor="ctr"/>
            <a:lstStyle/>
            <a:p>
              <a:pPr algn="ctr"/>
              <a:r>
                <a:rPr kumimoji="1" lang="ja-JP" altLang="en-US" sz="932" dirty="0"/>
                <a:t>スカム発生</a:t>
              </a:r>
              <a:endParaRPr kumimoji="1" lang="en-US" altLang="ja-JP" sz="932" dirty="0"/>
            </a:p>
            <a:p>
              <a:pPr algn="ctr"/>
              <a:r>
                <a:rPr kumimoji="1" lang="en-US" altLang="ja-JP" sz="777" dirty="0"/>
                <a:t>10/13</a:t>
              </a:r>
              <a:endParaRPr kumimoji="1" lang="ja-JP" altLang="en-US" sz="777" dirty="0"/>
            </a:p>
          </p:txBody>
        </p:sp>
        <p:sp>
          <p:nvSpPr>
            <p:cNvPr id="436" name="円形吹き出し 435"/>
            <p:cNvSpPr/>
            <p:nvPr/>
          </p:nvSpPr>
          <p:spPr>
            <a:xfrm>
              <a:off x="3983312" y="980764"/>
              <a:ext cx="432532" cy="370684"/>
            </a:xfrm>
            <a:prstGeom prst="wedgeEllipseCallout">
              <a:avLst>
                <a:gd name="adj1" fmla="val -79264"/>
                <a:gd name="adj2" fmla="val 70337"/>
              </a:avLst>
            </a:prstGeom>
          </p:spPr>
          <p:style>
            <a:lnRef idx="2">
              <a:schemeClr val="accent6"/>
            </a:lnRef>
            <a:fillRef idx="1">
              <a:schemeClr val="lt1"/>
            </a:fillRef>
            <a:effectRef idx="0">
              <a:schemeClr val="accent6"/>
            </a:effectRef>
            <a:fontRef idx="minor">
              <a:schemeClr val="dk1"/>
            </a:fontRef>
          </p:style>
          <p:txBody>
            <a:bodyPr lIns="55933" tIns="55933" rIns="55933" bIns="55933" rtlCol="0" anchor="ctr"/>
            <a:lstStyle/>
            <a:p>
              <a:pPr algn="ctr"/>
              <a:r>
                <a:rPr kumimoji="1" lang="ja-JP" altLang="en-US" sz="932" dirty="0"/>
                <a:t>スカム発生</a:t>
              </a:r>
              <a:endParaRPr kumimoji="1" lang="en-US" altLang="ja-JP" sz="932" dirty="0"/>
            </a:p>
            <a:p>
              <a:pPr algn="ctr"/>
              <a:r>
                <a:rPr kumimoji="1" lang="en-US" altLang="ja-JP" sz="777" dirty="0"/>
                <a:t>10/18</a:t>
              </a:r>
              <a:endParaRPr kumimoji="1" lang="ja-JP" altLang="en-US" sz="777" dirty="0"/>
            </a:p>
          </p:txBody>
        </p:sp>
        <p:cxnSp>
          <p:nvCxnSpPr>
            <p:cNvPr id="761" name="直線コネクタ 760"/>
            <p:cNvCxnSpPr/>
            <p:nvPr/>
          </p:nvCxnSpPr>
          <p:spPr>
            <a:xfrm>
              <a:off x="325581" y="1468222"/>
              <a:ext cx="4952" cy="2431551"/>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62" name="直線コネクタ 761"/>
            <p:cNvCxnSpPr/>
            <p:nvPr/>
          </p:nvCxnSpPr>
          <p:spPr>
            <a:xfrm>
              <a:off x="959825" y="1454133"/>
              <a:ext cx="10083" cy="2431551"/>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63" name="直線コネクタ 762"/>
            <p:cNvCxnSpPr/>
            <p:nvPr/>
          </p:nvCxnSpPr>
          <p:spPr>
            <a:xfrm>
              <a:off x="1173502" y="1454133"/>
              <a:ext cx="0" cy="2426899"/>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64" name="直線コネクタ 763"/>
            <p:cNvCxnSpPr/>
            <p:nvPr/>
          </p:nvCxnSpPr>
          <p:spPr>
            <a:xfrm>
              <a:off x="1296036" y="1464941"/>
              <a:ext cx="0" cy="2426899"/>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65" name="直線コネクタ 764"/>
            <p:cNvCxnSpPr/>
            <p:nvPr/>
          </p:nvCxnSpPr>
          <p:spPr>
            <a:xfrm>
              <a:off x="1459150" y="1456133"/>
              <a:ext cx="0" cy="2431551"/>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66" name="直線コネクタ 765"/>
            <p:cNvCxnSpPr/>
            <p:nvPr/>
          </p:nvCxnSpPr>
          <p:spPr>
            <a:xfrm>
              <a:off x="2770176" y="1451382"/>
              <a:ext cx="204" cy="2436204"/>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67" name="直線コネクタ 766"/>
            <p:cNvCxnSpPr/>
            <p:nvPr/>
          </p:nvCxnSpPr>
          <p:spPr>
            <a:xfrm flipH="1">
              <a:off x="2950355" y="1464941"/>
              <a:ext cx="5397" cy="2425749"/>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68" name="直線コネクタ 767"/>
            <p:cNvCxnSpPr/>
            <p:nvPr/>
          </p:nvCxnSpPr>
          <p:spPr>
            <a:xfrm>
              <a:off x="3626352" y="1458572"/>
              <a:ext cx="1258" cy="2425749"/>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69" name="直線コネクタ 768"/>
            <p:cNvCxnSpPr/>
            <p:nvPr/>
          </p:nvCxnSpPr>
          <p:spPr>
            <a:xfrm>
              <a:off x="3731470" y="1454794"/>
              <a:ext cx="3571" cy="2406474"/>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9" name="正方形/長方形 58"/>
            <p:cNvSpPr/>
            <p:nvPr/>
          </p:nvSpPr>
          <p:spPr>
            <a:xfrm>
              <a:off x="3206161" y="4086400"/>
              <a:ext cx="216747" cy="659616"/>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p>
          </p:txBody>
        </p:sp>
        <p:sp>
          <p:nvSpPr>
            <p:cNvPr id="61" name="正方形/長方形 60"/>
            <p:cNvSpPr/>
            <p:nvPr/>
          </p:nvSpPr>
          <p:spPr>
            <a:xfrm>
              <a:off x="3592733" y="4097833"/>
              <a:ext cx="208892" cy="647061"/>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p>
          </p:txBody>
        </p:sp>
        <p:sp>
          <p:nvSpPr>
            <p:cNvPr id="62" name="正方形/長方形 61"/>
            <p:cNvSpPr/>
            <p:nvPr/>
          </p:nvSpPr>
          <p:spPr>
            <a:xfrm>
              <a:off x="4164246" y="4094745"/>
              <a:ext cx="212005" cy="650149"/>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p>
          </p:txBody>
        </p:sp>
        <p:sp>
          <p:nvSpPr>
            <p:cNvPr id="63" name="正方形/長方形 62"/>
            <p:cNvSpPr/>
            <p:nvPr/>
          </p:nvSpPr>
          <p:spPr>
            <a:xfrm>
              <a:off x="4376251" y="4094745"/>
              <a:ext cx="214104" cy="650149"/>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p>
          </p:txBody>
        </p:sp>
        <p:cxnSp>
          <p:nvCxnSpPr>
            <p:cNvPr id="74" name="直線コネクタ 73"/>
            <p:cNvCxnSpPr/>
            <p:nvPr/>
          </p:nvCxnSpPr>
          <p:spPr>
            <a:xfrm>
              <a:off x="333790" y="3914549"/>
              <a:ext cx="120140" cy="164765"/>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994770" y="3918468"/>
              <a:ext cx="381651" cy="167932"/>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a:endCxn id="159" idx="0"/>
            </p:cNvCxnSpPr>
            <p:nvPr/>
          </p:nvCxnSpPr>
          <p:spPr>
            <a:xfrm>
              <a:off x="1171770" y="3894826"/>
              <a:ext cx="602130" cy="202924"/>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a:off x="1307981" y="3885684"/>
              <a:ext cx="640408" cy="19363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a:endCxn id="389" idx="0"/>
            </p:cNvCxnSpPr>
            <p:nvPr/>
          </p:nvCxnSpPr>
          <p:spPr>
            <a:xfrm>
              <a:off x="1473702" y="3894826"/>
              <a:ext cx="700457" cy="202924"/>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a:off x="2789570" y="3899576"/>
              <a:ext cx="565548" cy="200556"/>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a:endCxn id="61" idx="0"/>
            </p:cNvCxnSpPr>
            <p:nvPr/>
          </p:nvCxnSpPr>
          <p:spPr>
            <a:xfrm>
              <a:off x="2959303" y="3899832"/>
              <a:ext cx="737876" cy="198001"/>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a:endCxn id="62" idx="0"/>
            </p:cNvCxnSpPr>
            <p:nvPr/>
          </p:nvCxnSpPr>
          <p:spPr>
            <a:xfrm>
              <a:off x="3634294" y="3903618"/>
              <a:ext cx="635954" cy="191127"/>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a:endCxn id="63" idx="0"/>
            </p:cNvCxnSpPr>
            <p:nvPr/>
          </p:nvCxnSpPr>
          <p:spPr>
            <a:xfrm>
              <a:off x="3749491" y="3904137"/>
              <a:ext cx="733812" cy="190608"/>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14" name="正方形/長方形 113"/>
            <p:cNvSpPr/>
            <p:nvPr/>
          </p:nvSpPr>
          <p:spPr>
            <a:xfrm>
              <a:off x="328057" y="4093597"/>
              <a:ext cx="208255" cy="65058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p>
          </p:txBody>
        </p:sp>
        <p:sp>
          <p:nvSpPr>
            <p:cNvPr id="158" name="正方形/長方形 157"/>
            <p:cNvSpPr/>
            <p:nvPr/>
          </p:nvSpPr>
          <p:spPr>
            <a:xfrm>
              <a:off x="1296036" y="4098553"/>
              <a:ext cx="208255" cy="65058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p>
          </p:txBody>
        </p:sp>
        <p:sp>
          <p:nvSpPr>
            <p:cNvPr id="159" name="正方形/長方形 158"/>
            <p:cNvSpPr/>
            <p:nvPr/>
          </p:nvSpPr>
          <p:spPr>
            <a:xfrm>
              <a:off x="1669773" y="4097750"/>
              <a:ext cx="208255" cy="65058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p>
          </p:txBody>
        </p:sp>
        <p:sp>
          <p:nvSpPr>
            <p:cNvPr id="270" name="正方形/長方形 269"/>
            <p:cNvSpPr/>
            <p:nvPr/>
          </p:nvSpPr>
          <p:spPr>
            <a:xfrm>
              <a:off x="1867550" y="4097750"/>
              <a:ext cx="208255" cy="65058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p>
          </p:txBody>
        </p:sp>
        <p:sp>
          <p:nvSpPr>
            <p:cNvPr id="389" name="正方形/長方形 388"/>
            <p:cNvSpPr/>
            <p:nvPr/>
          </p:nvSpPr>
          <p:spPr>
            <a:xfrm>
              <a:off x="2070032" y="4097750"/>
              <a:ext cx="208255" cy="65058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p>
          </p:txBody>
        </p:sp>
      </p:grpSp>
      <p:sp>
        <p:nvSpPr>
          <p:cNvPr id="73" name="テキスト ボックス 72">
            <a:extLst>
              <a:ext uri="{FF2B5EF4-FFF2-40B4-BE49-F238E27FC236}">
                <a16:creationId xmlns:a16="http://schemas.microsoft.com/office/drawing/2014/main" id="{9238DE59-C245-4F60-8FC7-581E742F5DF4}"/>
              </a:ext>
            </a:extLst>
          </p:cNvPr>
          <p:cNvSpPr txBox="1"/>
          <p:nvPr/>
        </p:nvSpPr>
        <p:spPr>
          <a:xfrm>
            <a:off x="8376855" y="8892865"/>
            <a:ext cx="2002754" cy="1170836"/>
          </a:xfrm>
          <a:prstGeom prst="rect">
            <a:avLst/>
          </a:prstGeom>
          <a:noFill/>
          <a:ln w="6350">
            <a:solidFill>
              <a:schemeClr val="tx1"/>
            </a:solidFill>
            <a:prstDash val="dash"/>
          </a:ln>
        </p:spPr>
        <p:txBody>
          <a:bodyPr wrap="square" lIns="46341" tIns="23170" rIns="46341" bIns="23170" rtlCol="0" anchor="t" anchorCtr="0">
            <a:noAutofit/>
          </a:bodyPr>
          <a:lstStyle/>
          <a:p>
            <a:pPr>
              <a:lnSpc>
                <a:spcPts val="772"/>
              </a:lnSpc>
            </a:pPr>
            <a:endParaRPr lang="en-US" altLang="ja-JP" sz="1050" dirty="0">
              <a:latin typeface="ＭＳ ゴシック" panose="020B0609070205080204" pitchFamily="49" charset="-128"/>
              <a:ea typeface="ＭＳ ゴシック" panose="020B0609070205080204" pitchFamily="49" charset="-128"/>
            </a:endParaRPr>
          </a:p>
          <a:p>
            <a:pPr>
              <a:lnSpc>
                <a:spcPts val="772"/>
              </a:lnSpc>
            </a:pPr>
            <a:r>
              <a:rPr lang="ja-JP" altLang="en-US" sz="1050" dirty="0" smtClean="0">
                <a:latin typeface="ＭＳ ゴシック" panose="020B0609070205080204" pitchFamily="49" charset="-128"/>
                <a:ea typeface="ＭＳ ゴシック" panose="020B0609070205080204" pitchFamily="49" charset="-128"/>
              </a:rPr>
              <a:t>データ</a:t>
            </a:r>
            <a:r>
              <a:rPr lang="ja-JP" altLang="en-US" sz="1050" dirty="0">
                <a:latin typeface="ＭＳ ゴシック" panose="020B0609070205080204" pitchFamily="49" charset="-128"/>
                <a:ea typeface="ＭＳ ゴシック" panose="020B0609070205080204" pitchFamily="49" charset="-128"/>
              </a:rPr>
              <a:t>整理</a:t>
            </a:r>
            <a:r>
              <a:rPr lang="ja-JP" altLang="en-US" sz="1050" dirty="0" smtClean="0">
                <a:latin typeface="ＭＳ ゴシック" panose="020B0609070205080204" pitchFamily="49" charset="-128"/>
                <a:ea typeface="ＭＳ ゴシック" panose="020B0609070205080204" pitchFamily="49" charset="-128"/>
              </a:rPr>
              <a:t>期間</a:t>
            </a:r>
            <a:endParaRPr lang="en-US" altLang="ja-JP" sz="1050" dirty="0" smtClean="0">
              <a:latin typeface="ＭＳ ゴシック" panose="020B0609070205080204" pitchFamily="49" charset="-128"/>
              <a:ea typeface="ＭＳ ゴシック" panose="020B0609070205080204" pitchFamily="49" charset="-128"/>
            </a:endParaRPr>
          </a:p>
          <a:p>
            <a:pPr>
              <a:lnSpc>
                <a:spcPts val="772"/>
              </a:lnSpc>
            </a:pPr>
            <a:r>
              <a:rPr lang="ja-JP" altLang="en-US" sz="1050" dirty="0">
                <a:latin typeface="ＭＳ ゴシック" panose="020B0609070205080204" pitchFamily="49" charset="-128"/>
                <a:ea typeface="ＭＳ ゴシック" panose="020B0609070205080204" pitchFamily="49" charset="-128"/>
              </a:rPr>
              <a:t>　</a:t>
            </a:r>
            <a:endParaRPr lang="en-US" altLang="ja-JP" sz="1050" dirty="0" smtClean="0">
              <a:latin typeface="ＭＳ ゴシック" panose="020B0609070205080204" pitchFamily="49" charset="-128"/>
              <a:ea typeface="ＭＳ ゴシック" panose="020B0609070205080204" pitchFamily="49" charset="-128"/>
            </a:endParaRPr>
          </a:p>
          <a:p>
            <a:pPr>
              <a:lnSpc>
                <a:spcPts val="772"/>
              </a:lnSpc>
            </a:pPr>
            <a:r>
              <a:rPr lang="ja-JP" altLang="en-US" sz="1050" dirty="0" smtClean="0">
                <a:latin typeface="ＭＳ ゴシック" panose="020B0609070205080204" pitchFamily="49" charset="-128"/>
                <a:ea typeface="ＭＳ ゴシック" panose="020B0609070205080204" pitchFamily="49" charset="-128"/>
              </a:rPr>
              <a:t>気</a:t>
            </a:r>
            <a:r>
              <a:rPr lang="ja-JP" altLang="en-US" sz="1050" dirty="0">
                <a:latin typeface="ＭＳ ゴシック" panose="020B0609070205080204" pitchFamily="49" charset="-128"/>
                <a:ea typeface="ＭＳ ゴシック" panose="020B0609070205080204" pitchFamily="49" charset="-128"/>
              </a:rPr>
              <a:t>　温：</a:t>
            </a:r>
            <a:r>
              <a:rPr lang="en-US" altLang="ja-JP" sz="1050" dirty="0">
                <a:latin typeface="ＭＳ ゴシック" panose="020B0609070205080204" pitchFamily="49" charset="-128"/>
                <a:ea typeface="ＭＳ ゴシック" panose="020B0609070205080204" pitchFamily="49" charset="-128"/>
              </a:rPr>
              <a:t>R3.3/1</a:t>
            </a:r>
            <a:r>
              <a:rPr lang="ja-JP" altLang="en-US" sz="1050" dirty="0">
                <a:latin typeface="ＭＳ ゴシック" panose="020B0609070205080204" pitchFamily="49" charset="-128"/>
                <a:ea typeface="ＭＳ ゴシック" panose="020B0609070205080204" pitchFamily="49" charset="-128"/>
              </a:rPr>
              <a:t>～</a:t>
            </a:r>
            <a:r>
              <a:rPr lang="en-US" altLang="ja-JP" sz="1050" dirty="0" smtClean="0">
                <a:latin typeface="ＭＳ ゴシック" panose="020B0609070205080204" pitchFamily="49" charset="-128"/>
                <a:ea typeface="ＭＳ ゴシック" panose="020B0609070205080204" pitchFamily="49" charset="-128"/>
              </a:rPr>
              <a:t>R3.12/31</a:t>
            </a:r>
          </a:p>
          <a:p>
            <a:pPr>
              <a:lnSpc>
                <a:spcPts val="772"/>
              </a:lnSpc>
            </a:pPr>
            <a:r>
              <a:rPr lang="ja-JP" altLang="en-US" sz="1050" dirty="0">
                <a:latin typeface="ＭＳ ゴシック" panose="020B0609070205080204" pitchFamily="49" charset="-128"/>
                <a:ea typeface="ＭＳ ゴシック" panose="020B0609070205080204" pitchFamily="49" charset="-128"/>
              </a:rPr>
              <a:t>　</a:t>
            </a:r>
            <a:endParaRPr lang="en-US" altLang="ja-JP" sz="1050" dirty="0" smtClean="0">
              <a:latin typeface="ＭＳ ゴシック" panose="020B0609070205080204" pitchFamily="49" charset="-128"/>
              <a:ea typeface="ＭＳ ゴシック" panose="020B0609070205080204" pitchFamily="49" charset="-128"/>
            </a:endParaRPr>
          </a:p>
          <a:p>
            <a:pPr>
              <a:lnSpc>
                <a:spcPts val="772"/>
              </a:lnSpc>
            </a:pPr>
            <a:r>
              <a:rPr lang="ja-JP" altLang="en-US" sz="1050" dirty="0" smtClean="0">
                <a:latin typeface="ＭＳ ゴシック" panose="020B0609070205080204" pitchFamily="49" charset="-128"/>
                <a:ea typeface="ＭＳ ゴシック" panose="020B0609070205080204" pitchFamily="49" charset="-128"/>
              </a:rPr>
              <a:t>水</a:t>
            </a:r>
            <a:r>
              <a:rPr lang="ja-JP" altLang="en-US" sz="1050" dirty="0">
                <a:latin typeface="ＭＳ ゴシック" panose="020B0609070205080204" pitchFamily="49" charset="-128"/>
                <a:ea typeface="ＭＳ ゴシック" panose="020B0609070205080204" pitchFamily="49" charset="-128"/>
              </a:rPr>
              <a:t>　温</a:t>
            </a:r>
            <a:r>
              <a:rPr lang="ja-JP" altLang="en-US" sz="1050" dirty="0" smtClean="0">
                <a:latin typeface="ＭＳ ゴシック" panose="020B0609070205080204" pitchFamily="49" charset="-128"/>
                <a:ea typeface="ＭＳ ゴシック" panose="020B0609070205080204" pitchFamily="49" charset="-128"/>
              </a:rPr>
              <a:t>：</a:t>
            </a:r>
            <a:r>
              <a:rPr lang="en-US" altLang="ja-JP" sz="1050" dirty="0" smtClean="0">
                <a:latin typeface="ＭＳ ゴシック" panose="020B0609070205080204" pitchFamily="49" charset="-128"/>
                <a:ea typeface="ＭＳ ゴシック" panose="020B0609070205080204" pitchFamily="49" charset="-128"/>
              </a:rPr>
              <a:t>R3.5/1</a:t>
            </a:r>
            <a:r>
              <a:rPr lang="ja-JP" altLang="en-US" sz="1050" dirty="0">
                <a:latin typeface="ＭＳ ゴシック" panose="020B0609070205080204" pitchFamily="49" charset="-128"/>
                <a:ea typeface="ＭＳ ゴシック" panose="020B0609070205080204" pitchFamily="49" charset="-128"/>
              </a:rPr>
              <a:t>～</a:t>
            </a:r>
            <a:r>
              <a:rPr lang="en-US" altLang="ja-JP" sz="1050" dirty="0">
                <a:latin typeface="ＭＳ ゴシック" panose="020B0609070205080204" pitchFamily="49" charset="-128"/>
                <a:ea typeface="ＭＳ ゴシック" panose="020B0609070205080204" pitchFamily="49" charset="-128"/>
              </a:rPr>
              <a:t>R3.12/31</a:t>
            </a:r>
          </a:p>
          <a:p>
            <a:pPr>
              <a:lnSpc>
                <a:spcPts val="772"/>
              </a:lnSpc>
            </a:pPr>
            <a:r>
              <a:rPr lang="ja-JP" altLang="en-US" sz="1050" dirty="0">
                <a:latin typeface="ＭＳ ゴシック" panose="020B0609070205080204" pitchFamily="49" charset="-128"/>
                <a:ea typeface="ＭＳ ゴシック" panose="020B0609070205080204" pitchFamily="49" charset="-128"/>
              </a:rPr>
              <a:t>　</a:t>
            </a:r>
            <a:endParaRPr lang="en-US" altLang="ja-JP" sz="1050" dirty="0">
              <a:latin typeface="ＭＳ ゴシック" panose="020B0609070205080204" pitchFamily="49" charset="-128"/>
              <a:ea typeface="ＭＳ ゴシック" panose="020B0609070205080204" pitchFamily="49" charset="-128"/>
            </a:endParaRPr>
          </a:p>
          <a:p>
            <a:pPr>
              <a:lnSpc>
                <a:spcPts val="772"/>
              </a:lnSpc>
            </a:pPr>
            <a:r>
              <a:rPr lang="ja-JP" altLang="en-US" sz="1050" dirty="0" smtClean="0">
                <a:latin typeface="ＭＳ ゴシック" panose="020B0609070205080204" pitchFamily="49" charset="-128"/>
                <a:ea typeface="ＭＳ ゴシック" panose="020B0609070205080204" pitchFamily="49" charset="-128"/>
              </a:rPr>
              <a:t>降水量</a:t>
            </a:r>
            <a:r>
              <a:rPr lang="ja-JP" altLang="en-US" sz="1050" dirty="0">
                <a:latin typeface="ＭＳ ゴシック" panose="020B0609070205080204" pitchFamily="49" charset="-128"/>
                <a:ea typeface="ＭＳ ゴシック" panose="020B0609070205080204" pitchFamily="49" charset="-128"/>
              </a:rPr>
              <a:t>：</a:t>
            </a:r>
            <a:r>
              <a:rPr lang="en-US" altLang="ja-JP" sz="1050" dirty="0">
                <a:latin typeface="ＭＳ ゴシック" panose="020B0609070205080204" pitchFamily="49" charset="-128"/>
                <a:ea typeface="ＭＳ ゴシック" panose="020B0609070205080204" pitchFamily="49" charset="-128"/>
              </a:rPr>
              <a:t>R3.3/1</a:t>
            </a:r>
            <a:r>
              <a:rPr lang="ja-JP" altLang="en-US" sz="1050" dirty="0">
                <a:latin typeface="ＭＳ ゴシック" panose="020B0609070205080204" pitchFamily="49" charset="-128"/>
                <a:ea typeface="ＭＳ ゴシック" panose="020B0609070205080204" pitchFamily="49" charset="-128"/>
              </a:rPr>
              <a:t>～</a:t>
            </a:r>
            <a:r>
              <a:rPr lang="en-US" altLang="ja-JP" sz="1050" dirty="0">
                <a:latin typeface="ＭＳ ゴシック" panose="020B0609070205080204" pitchFamily="49" charset="-128"/>
                <a:ea typeface="ＭＳ ゴシック" panose="020B0609070205080204" pitchFamily="49" charset="-128"/>
              </a:rPr>
              <a:t>R3.12/31</a:t>
            </a:r>
            <a:r>
              <a:rPr lang="ja-JP" altLang="en-US" sz="1050" dirty="0">
                <a:latin typeface="ＭＳ ゴシック" panose="020B0609070205080204" pitchFamily="49" charset="-128"/>
                <a:ea typeface="ＭＳ ゴシック" panose="020B0609070205080204" pitchFamily="49" charset="-128"/>
              </a:rPr>
              <a:t>　</a:t>
            </a:r>
            <a:endParaRPr lang="en-US" altLang="ja-JP" sz="1050" dirty="0" smtClean="0">
              <a:latin typeface="ＭＳ ゴシック" panose="020B0609070205080204" pitchFamily="49" charset="-128"/>
              <a:ea typeface="ＭＳ ゴシック" panose="020B0609070205080204" pitchFamily="49" charset="-128"/>
            </a:endParaRPr>
          </a:p>
          <a:p>
            <a:pPr>
              <a:lnSpc>
                <a:spcPts val="772"/>
              </a:lnSpc>
            </a:pPr>
            <a:endParaRPr lang="en-US" altLang="ja-JP" sz="1050" dirty="0">
              <a:latin typeface="ＭＳ ゴシック" panose="020B0609070205080204" pitchFamily="49" charset="-128"/>
              <a:ea typeface="ＭＳ ゴシック" panose="020B0609070205080204" pitchFamily="49" charset="-128"/>
            </a:endParaRPr>
          </a:p>
          <a:p>
            <a:pPr>
              <a:lnSpc>
                <a:spcPts val="772"/>
              </a:lnSpc>
            </a:pPr>
            <a:r>
              <a:rPr lang="ja-JP" altLang="en-US" sz="1050" dirty="0" smtClean="0">
                <a:latin typeface="ＭＳ ゴシック" panose="020B0609070205080204" pitchFamily="49" charset="-128"/>
                <a:ea typeface="ＭＳ ゴシック" panose="020B0609070205080204" pitchFamily="49" charset="-128"/>
              </a:rPr>
              <a:t>下水</a:t>
            </a:r>
            <a:r>
              <a:rPr lang="ja-JP" altLang="en-US" sz="1050" dirty="0">
                <a:latin typeface="ＭＳ ゴシック" panose="020B0609070205080204" pitchFamily="49" charset="-128"/>
                <a:ea typeface="ＭＳ ゴシック" panose="020B0609070205080204" pitchFamily="49" charset="-128"/>
              </a:rPr>
              <a:t>放流量：</a:t>
            </a:r>
            <a:r>
              <a:rPr lang="en-US" altLang="ja-JP" sz="1050" dirty="0">
                <a:latin typeface="ＭＳ ゴシック" panose="020B0609070205080204" pitchFamily="49" charset="-128"/>
                <a:ea typeface="ＭＳ ゴシック" panose="020B0609070205080204" pitchFamily="49" charset="-128"/>
              </a:rPr>
              <a:t>R3.3/1</a:t>
            </a:r>
            <a:r>
              <a:rPr lang="ja-JP" altLang="en-US" sz="1050" dirty="0">
                <a:latin typeface="ＭＳ ゴシック" panose="020B0609070205080204" pitchFamily="49" charset="-128"/>
                <a:ea typeface="ＭＳ ゴシック" panose="020B0609070205080204" pitchFamily="49" charset="-128"/>
              </a:rPr>
              <a:t>～</a:t>
            </a:r>
            <a:r>
              <a:rPr lang="en-US" altLang="ja-JP" sz="1050" dirty="0">
                <a:latin typeface="ＭＳ ゴシック" panose="020B0609070205080204" pitchFamily="49" charset="-128"/>
                <a:ea typeface="ＭＳ ゴシック" panose="020B0609070205080204" pitchFamily="49" charset="-128"/>
              </a:rPr>
              <a:t>R3.12/31</a:t>
            </a:r>
            <a:endParaRPr lang="ja-JP" altLang="en-US" sz="1050" dirty="0">
              <a:latin typeface="ＭＳ ゴシック" panose="020B0609070205080204" pitchFamily="49" charset="-128"/>
              <a:ea typeface="ＭＳ ゴシック" panose="020B0609070205080204" pitchFamily="49" charset="-128"/>
            </a:endParaRPr>
          </a:p>
        </p:txBody>
      </p:sp>
      <p:sp>
        <p:nvSpPr>
          <p:cNvPr id="70" name="正方形/長方形 69">
            <a:extLst>
              <a:ext uri="{FF2B5EF4-FFF2-40B4-BE49-F238E27FC236}">
                <a16:creationId xmlns:a16="http://schemas.microsoft.com/office/drawing/2014/main" id="{74F159FE-F1D6-4109-A54C-1AE8E5FFD685}"/>
              </a:ext>
            </a:extLst>
          </p:cNvPr>
          <p:cNvSpPr/>
          <p:nvPr/>
        </p:nvSpPr>
        <p:spPr>
          <a:xfrm>
            <a:off x="0" y="0"/>
            <a:ext cx="15119350" cy="615267"/>
          </a:xfrm>
          <a:prstGeom prst="rect">
            <a:avLst/>
          </a:prstGeom>
          <a:gradFill flip="none" rotWithShape="1">
            <a:gsLst>
              <a:gs pos="0">
                <a:schemeClr val="accent1">
                  <a:lumMod val="5000"/>
                  <a:lumOff val="95000"/>
                </a:schemeClr>
              </a:gs>
              <a:gs pos="100000">
                <a:srgbClr val="B9DAA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sp>
        <p:nvSpPr>
          <p:cNvPr id="75" name="テキスト ボックス 3"/>
          <p:cNvSpPr txBox="1"/>
          <p:nvPr/>
        </p:nvSpPr>
        <p:spPr>
          <a:xfrm>
            <a:off x="226046" y="5448"/>
            <a:ext cx="7881832" cy="63127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報告事項</a:t>
            </a:r>
            <a:r>
              <a:rPr lang="en-US" altLang="ja-JP"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ja-JP" altLang="en-US" sz="2797"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スカム</a:t>
            </a: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解析</a:t>
            </a: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　</a:t>
            </a:r>
            <a:endPar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76" name="テキスト ボックス 49">
            <a:extLst>
              <a:ext uri="{FF2B5EF4-FFF2-40B4-BE49-F238E27FC236}">
                <a16:creationId xmlns:a16="http://schemas.microsoft.com/office/drawing/2014/main" id="{C36CD557-1FF0-4338-A1F8-F07D26E4B99C}"/>
              </a:ext>
            </a:extLst>
          </p:cNvPr>
          <p:cNvSpPr txBox="1"/>
          <p:nvPr/>
        </p:nvSpPr>
        <p:spPr>
          <a:xfrm>
            <a:off x="3876010" y="137849"/>
            <a:ext cx="4192323" cy="427040"/>
          </a:xfrm>
          <a:prstGeom prst="rect">
            <a:avLst/>
          </a:prstGeom>
          <a:noFill/>
          <a:ln cmpd="dbl">
            <a:no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175" b="1" dirty="0">
                <a:solidFill>
                  <a:srgbClr val="333399"/>
                </a:solidFill>
                <a:latin typeface="ＭＳ ゴシック" panose="020B0609070205080204" pitchFamily="49" charset="-128"/>
                <a:ea typeface="ＭＳ ゴシック" panose="020B0609070205080204" pitchFamily="49" charset="-128"/>
              </a:rPr>
              <a:t>解析結果の</a:t>
            </a:r>
            <a:r>
              <a:rPr lang="ja-JP" altLang="en-US" sz="2175" b="1" dirty="0" smtClean="0">
                <a:solidFill>
                  <a:srgbClr val="333399"/>
                </a:solidFill>
                <a:latin typeface="ＭＳ ゴシック" panose="020B0609070205080204" pitchFamily="49" charset="-128"/>
                <a:ea typeface="ＭＳ ゴシック" panose="020B0609070205080204" pitchFamily="49" charset="-128"/>
              </a:rPr>
              <a:t>整理⑥</a:t>
            </a:r>
            <a:endParaRPr lang="ja-JP" altLang="en-US" sz="2175" b="1" dirty="0">
              <a:solidFill>
                <a:srgbClr val="333399"/>
              </a:solidFill>
              <a:latin typeface="ＭＳ ゴシック" panose="020B0609070205080204" pitchFamily="49" charset="-128"/>
              <a:ea typeface="ＭＳ ゴシック" panose="020B0609070205080204" pitchFamily="49" charset="-128"/>
            </a:endParaRPr>
          </a:p>
        </p:txBody>
      </p:sp>
      <p:sp>
        <p:nvSpPr>
          <p:cNvPr id="71" name="円形吹き出し 70"/>
          <p:cNvSpPr/>
          <p:nvPr/>
        </p:nvSpPr>
        <p:spPr>
          <a:xfrm>
            <a:off x="2553936" y="1351487"/>
            <a:ext cx="862426" cy="591857"/>
          </a:xfrm>
          <a:prstGeom prst="wedgeEllipseCallout">
            <a:avLst>
              <a:gd name="adj1" fmla="val -34615"/>
              <a:gd name="adj2" fmla="val 99735"/>
            </a:avLst>
          </a:prstGeom>
        </p:spPr>
        <p:style>
          <a:lnRef idx="2">
            <a:schemeClr val="accent6"/>
          </a:lnRef>
          <a:fillRef idx="1">
            <a:schemeClr val="lt1"/>
          </a:fillRef>
          <a:effectRef idx="0">
            <a:schemeClr val="accent6"/>
          </a:effectRef>
          <a:fontRef idx="minor">
            <a:schemeClr val="dk1"/>
          </a:fontRef>
        </p:style>
        <p:txBody>
          <a:bodyPr lIns="55933" tIns="55933" rIns="55933" bIns="55933" rtlCol="0" anchor="ctr"/>
          <a:lstStyle/>
          <a:p>
            <a:pPr algn="ctr"/>
            <a:endParaRPr kumimoji="1" lang="en-US" altLang="ja-JP" sz="621" dirty="0"/>
          </a:p>
          <a:p>
            <a:pPr algn="ctr"/>
            <a:r>
              <a:rPr kumimoji="1" lang="ja-JP" altLang="en-US" sz="932" dirty="0"/>
              <a:t>スカム</a:t>
            </a:r>
            <a:endParaRPr kumimoji="1" lang="en-US" altLang="ja-JP" sz="932" dirty="0"/>
          </a:p>
          <a:p>
            <a:pPr algn="ctr"/>
            <a:r>
              <a:rPr kumimoji="1" lang="ja-JP" altLang="en-US" sz="932" dirty="0"/>
              <a:t>発生</a:t>
            </a:r>
            <a:endParaRPr kumimoji="1" lang="en-US" altLang="ja-JP" sz="932" dirty="0"/>
          </a:p>
          <a:p>
            <a:pPr algn="ctr"/>
            <a:r>
              <a:rPr kumimoji="1" lang="en-US" altLang="ja-JP" sz="932" dirty="0"/>
              <a:t>3/31-4/1</a:t>
            </a:r>
          </a:p>
          <a:p>
            <a:pPr algn="ctr"/>
            <a:endParaRPr kumimoji="1" lang="ja-JP" altLang="en-US" sz="777" dirty="0"/>
          </a:p>
        </p:txBody>
      </p:sp>
      <p:sp>
        <p:nvSpPr>
          <p:cNvPr id="78" name="円形吹き出し 77"/>
          <p:cNvSpPr/>
          <p:nvPr/>
        </p:nvSpPr>
        <p:spPr>
          <a:xfrm>
            <a:off x="3390081" y="1452816"/>
            <a:ext cx="862426" cy="591857"/>
          </a:xfrm>
          <a:prstGeom prst="wedgeEllipseCallout">
            <a:avLst>
              <a:gd name="adj1" fmla="val -98115"/>
              <a:gd name="adj2" fmla="val 82489"/>
            </a:avLst>
          </a:prstGeom>
        </p:spPr>
        <p:style>
          <a:lnRef idx="2">
            <a:schemeClr val="accent6"/>
          </a:lnRef>
          <a:fillRef idx="1">
            <a:schemeClr val="lt1"/>
          </a:fillRef>
          <a:effectRef idx="0">
            <a:schemeClr val="accent6"/>
          </a:effectRef>
          <a:fontRef idx="minor">
            <a:schemeClr val="dk1"/>
          </a:fontRef>
        </p:style>
        <p:txBody>
          <a:bodyPr lIns="55933" tIns="55933" rIns="55933" bIns="55933" rtlCol="0" anchor="ctr"/>
          <a:lstStyle/>
          <a:p>
            <a:pPr algn="ctr"/>
            <a:endParaRPr kumimoji="1" lang="en-US" altLang="ja-JP" sz="621" dirty="0"/>
          </a:p>
          <a:p>
            <a:pPr algn="ctr"/>
            <a:r>
              <a:rPr kumimoji="1" lang="ja-JP" altLang="en-US" sz="932" dirty="0"/>
              <a:t>スカム</a:t>
            </a:r>
            <a:endParaRPr kumimoji="1" lang="en-US" altLang="ja-JP" sz="932" dirty="0"/>
          </a:p>
          <a:p>
            <a:pPr algn="ctr"/>
            <a:r>
              <a:rPr kumimoji="1" lang="ja-JP" altLang="en-US" sz="932" dirty="0"/>
              <a:t>発生</a:t>
            </a:r>
            <a:endParaRPr kumimoji="1" lang="en-US" altLang="ja-JP" sz="932" dirty="0"/>
          </a:p>
          <a:p>
            <a:pPr algn="ctr"/>
            <a:r>
              <a:rPr kumimoji="1" lang="en-US" altLang="ja-JP" sz="932" dirty="0"/>
              <a:t>4/7</a:t>
            </a:r>
          </a:p>
          <a:p>
            <a:pPr algn="ctr"/>
            <a:endParaRPr kumimoji="1" lang="ja-JP" altLang="en-US" sz="777" dirty="0"/>
          </a:p>
        </p:txBody>
      </p:sp>
      <p:sp>
        <p:nvSpPr>
          <p:cNvPr id="83" name="正方形/長方形 82"/>
          <p:cNvSpPr/>
          <p:nvPr/>
        </p:nvSpPr>
        <p:spPr>
          <a:xfrm>
            <a:off x="2744703" y="6877311"/>
            <a:ext cx="344200" cy="1136406"/>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p>
        </p:txBody>
      </p:sp>
      <p:cxnSp>
        <p:nvCxnSpPr>
          <p:cNvPr id="85" name="直線コネクタ 84"/>
          <p:cNvCxnSpPr/>
          <p:nvPr/>
        </p:nvCxnSpPr>
        <p:spPr>
          <a:xfrm flipH="1">
            <a:off x="2522886" y="2265050"/>
            <a:ext cx="8889" cy="427146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a:off x="2914798" y="2284210"/>
            <a:ext cx="1232" cy="4195785"/>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a:endCxn id="108" idx="0"/>
          </p:cNvCxnSpPr>
          <p:nvPr/>
        </p:nvCxnSpPr>
        <p:spPr>
          <a:xfrm>
            <a:off x="2906479" y="6504324"/>
            <a:ext cx="356263" cy="372987"/>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a:endCxn id="83" idx="0"/>
          </p:cNvCxnSpPr>
          <p:nvPr/>
        </p:nvCxnSpPr>
        <p:spPr>
          <a:xfrm>
            <a:off x="2521823" y="6504324"/>
            <a:ext cx="394980" cy="372987"/>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7" name="図 6"/>
          <p:cNvPicPr>
            <a:picLocks noChangeAspect="1"/>
          </p:cNvPicPr>
          <p:nvPr/>
        </p:nvPicPr>
        <p:blipFill>
          <a:blip r:embed="rId3"/>
          <a:stretch>
            <a:fillRect/>
          </a:stretch>
        </p:blipFill>
        <p:spPr>
          <a:xfrm>
            <a:off x="5797103" y="8608287"/>
            <a:ext cx="2696098" cy="1618504"/>
          </a:xfrm>
          <a:prstGeom prst="rect">
            <a:avLst/>
          </a:prstGeom>
        </p:spPr>
      </p:pic>
      <p:pic>
        <p:nvPicPr>
          <p:cNvPr id="8" name="図 7"/>
          <p:cNvPicPr>
            <a:picLocks noChangeAspect="1"/>
          </p:cNvPicPr>
          <p:nvPr/>
        </p:nvPicPr>
        <p:blipFill>
          <a:blip r:embed="rId4"/>
          <a:stretch>
            <a:fillRect/>
          </a:stretch>
        </p:blipFill>
        <p:spPr>
          <a:xfrm>
            <a:off x="511025" y="8701023"/>
            <a:ext cx="2743154" cy="1545985"/>
          </a:xfrm>
          <a:prstGeom prst="rect">
            <a:avLst/>
          </a:prstGeom>
        </p:spPr>
      </p:pic>
      <p:pic>
        <p:nvPicPr>
          <p:cNvPr id="9" name="図 8"/>
          <p:cNvPicPr>
            <a:picLocks noChangeAspect="1"/>
          </p:cNvPicPr>
          <p:nvPr/>
        </p:nvPicPr>
        <p:blipFill>
          <a:blip r:embed="rId5"/>
          <a:stretch>
            <a:fillRect/>
          </a:stretch>
        </p:blipFill>
        <p:spPr>
          <a:xfrm>
            <a:off x="3148345" y="8711936"/>
            <a:ext cx="2691558" cy="1521131"/>
          </a:xfrm>
          <a:prstGeom prst="rect">
            <a:avLst/>
          </a:prstGeom>
        </p:spPr>
      </p:pic>
      <p:grpSp>
        <p:nvGrpSpPr>
          <p:cNvPr id="10" name="Group 4"/>
          <p:cNvGrpSpPr>
            <a:grpSpLocks noChangeAspect="1"/>
          </p:cNvGrpSpPr>
          <p:nvPr/>
        </p:nvGrpSpPr>
        <p:grpSpPr bwMode="auto">
          <a:xfrm>
            <a:off x="10421938" y="8555038"/>
            <a:ext cx="3575050" cy="1785937"/>
            <a:chOff x="6565" y="5389"/>
            <a:chExt cx="2252" cy="1125"/>
          </a:xfrm>
        </p:grpSpPr>
        <p:sp>
          <p:nvSpPr>
            <p:cNvPr id="14" name="AutoShape 3"/>
            <p:cNvSpPr>
              <a:spLocks noChangeAspect="1" noChangeArrowheads="1" noTextEdit="1"/>
            </p:cNvSpPr>
            <p:nvPr/>
          </p:nvSpPr>
          <p:spPr bwMode="auto">
            <a:xfrm>
              <a:off x="6565" y="5389"/>
              <a:ext cx="2252" cy="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Freeform 5"/>
            <p:cNvSpPr>
              <a:spLocks/>
            </p:cNvSpPr>
            <p:nvPr/>
          </p:nvSpPr>
          <p:spPr bwMode="auto">
            <a:xfrm>
              <a:off x="6645" y="5396"/>
              <a:ext cx="2165" cy="1051"/>
            </a:xfrm>
            <a:custGeom>
              <a:avLst/>
              <a:gdLst>
                <a:gd name="T0" fmla="*/ 19076 w 19076"/>
                <a:gd name="T1" fmla="*/ 0 h 9516"/>
                <a:gd name="T2" fmla="*/ 18618 w 19076"/>
                <a:gd name="T3" fmla="*/ 400 h 9516"/>
                <a:gd name="T4" fmla="*/ 18360 w 19076"/>
                <a:gd name="T5" fmla="*/ 425 h 9516"/>
                <a:gd name="T6" fmla="*/ 18043 w 19076"/>
                <a:gd name="T7" fmla="*/ 525 h 9516"/>
                <a:gd name="T8" fmla="*/ 17885 w 19076"/>
                <a:gd name="T9" fmla="*/ 684 h 9516"/>
                <a:gd name="T10" fmla="*/ 17693 w 19076"/>
                <a:gd name="T11" fmla="*/ 767 h 9516"/>
                <a:gd name="T12" fmla="*/ 17535 w 19076"/>
                <a:gd name="T13" fmla="*/ 1050 h 9516"/>
                <a:gd name="T14" fmla="*/ 17476 w 19076"/>
                <a:gd name="T15" fmla="*/ 1292 h 9516"/>
                <a:gd name="T16" fmla="*/ 17343 w 19076"/>
                <a:gd name="T17" fmla="*/ 1384 h 9516"/>
                <a:gd name="T18" fmla="*/ 17318 w 19076"/>
                <a:gd name="T19" fmla="*/ 1750 h 9516"/>
                <a:gd name="T20" fmla="*/ 17235 w 19076"/>
                <a:gd name="T21" fmla="*/ 1909 h 9516"/>
                <a:gd name="T22" fmla="*/ 17010 w 19076"/>
                <a:gd name="T23" fmla="*/ 2234 h 9516"/>
                <a:gd name="T24" fmla="*/ 16685 w 19076"/>
                <a:gd name="T25" fmla="*/ 2517 h 9516"/>
                <a:gd name="T26" fmla="*/ 16360 w 19076"/>
                <a:gd name="T27" fmla="*/ 2767 h 9516"/>
                <a:gd name="T28" fmla="*/ 16035 w 19076"/>
                <a:gd name="T29" fmla="*/ 3542 h 9516"/>
                <a:gd name="T30" fmla="*/ 15668 w 19076"/>
                <a:gd name="T31" fmla="*/ 4392 h 9516"/>
                <a:gd name="T32" fmla="*/ 15368 w 19076"/>
                <a:gd name="T33" fmla="*/ 4650 h 9516"/>
                <a:gd name="T34" fmla="*/ 15201 w 19076"/>
                <a:gd name="T35" fmla="*/ 5033 h 9516"/>
                <a:gd name="T36" fmla="*/ 14876 w 19076"/>
                <a:gd name="T37" fmla="*/ 5275 h 9516"/>
                <a:gd name="T38" fmla="*/ 14568 w 19076"/>
                <a:gd name="T39" fmla="*/ 5417 h 9516"/>
                <a:gd name="T40" fmla="*/ 14418 w 19076"/>
                <a:gd name="T41" fmla="*/ 5717 h 9516"/>
                <a:gd name="T42" fmla="*/ 14118 w 19076"/>
                <a:gd name="T43" fmla="*/ 6042 h 9516"/>
                <a:gd name="T44" fmla="*/ 13618 w 19076"/>
                <a:gd name="T45" fmla="*/ 6008 h 9516"/>
                <a:gd name="T46" fmla="*/ 13076 w 19076"/>
                <a:gd name="T47" fmla="*/ 6325 h 9516"/>
                <a:gd name="T48" fmla="*/ 12918 w 19076"/>
                <a:gd name="T49" fmla="*/ 6783 h 9516"/>
                <a:gd name="T50" fmla="*/ 12501 w 19076"/>
                <a:gd name="T51" fmla="*/ 7200 h 9516"/>
                <a:gd name="T52" fmla="*/ 12109 w 19076"/>
                <a:gd name="T53" fmla="*/ 7725 h 9516"/>
                <a:gd name="T54" fmla="*/ 11726 w 19076"/>
                <a:gd name="T55" fmla="*/ 8042 h 9516"/>
                <a:gd name="T56" fmla="*/ 11284 w 19076"/>
                <a:gd name="T57" fmla="*/ 8083 h 9516"/>
                <a:gd name="T58" fmla="*/ 11143 w 19076"/>
                <a:gd name="T59" fmla="*/ 8850 h 9516"/>
                <a:gd name="T60" fmla="*/ 11026 w 19076"/>
                <a:gd name="T61" fmla="*/ 9516 h 9516"/>
                <a:gd name="T62" fmla="*/ 10018 w 19076"/>
                <a:gd name="T63" fmla="*/ 9408 h 9516"/>
                <a:gd name="T64" fmla="*/ 9343 w 19076"/>
                <a:gd name="T65" fmla="*/ 9300 h 9516"/>
                <a:gd name="T66" fmla="*/ 8659 w 19076"/>
                <a:gd name="T67" fmla="*/ 8983 h 9516"/>
                <a:gd name="T68" fmla="*/ 6909 w 19076"/>
                <a:gd name="T69" fmla="*/ 9058 h 9516"/>
                <a:gd name="T70" fmla="*/ 5126 w 19076"/>
                <a:gd name="T71" fmla="*/ 9158 h 9516"/>
                <a:gd name="T72" fmla="*/ 4101 w 19076"/>
                <a:gd name="T73" fmla="*/ 9191 h 9516"/>
                <a:gd name="T74" fmla="*/ 3742 w 19076"/>
                <a:gd name="T75" fmla="*/ 9075 h 9516"/>
                <a:gd name="T76" fmla="*/ 2842 w 19076"/>
                <a:gd name="T77" fmla="*/ 9291 h 9516"/>
                <a:gd name="T78" fmla="*/ 2359 w 19076"/>
                <a:gd name="T79" fmla="*/ 8933 h 9516"/>
                <a:gd name="T80" fmla="*/ 1759 w 19076"/>
                <a:gd name="T81" fmla="*/ 8942 h 9516"/>
                <a:gd name="T82" fmla="*/ 1217 w 19076"/>
                <a:gd name="T83" fmla="*/ 8983 h 9516"/>
                <a:gd name="T84" fmla="*/ 792 w 19076"/>
                <a:gd name="T85" fmla="*/ 8875 h 9516"/>
                <a:gd name="T86" fmla="*/ 242 w 19076"/>
                <a:gd name="T87" fmla="*/ 8725 h 9516"/>
                <a:gd name="T88" fmla="*/ 0 w 19076"/>
                <a:gd name="T89" fmla="*/ 9000 h 9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076" h="9516">
                  <a:moveTo>
                    <a:pt x="19076" y="0"/>
                  </a:moveTo>
                  <a:cubicBezTo>
                    <a:pt x="18907" y="165"/>
                    <a:pt x="18738" y="330"/>
                    <a:pt x="18618" y="400"/>
                  </a:cubicBezTo>
                  <a:cubicBezTo>
                    <a:pt x="18499" y="471"/>
                    <a:pt x="18456" y="405"/>
                    <a:pt x="18360" y="425"/>
                  </a:cubicBezTo>
                  <a:cubicBezTo>
                    <a:pt x="18264" y="446"/>
                    <a:pt x="18122" y="482"/>
                    <a:pt x="18043" y="525"/>
                  </a:cubicBezTo>
                  <a:cubicBezTo>
                    <a:pt x="17964" y="568"/>
                    <a:pt x="17943" y="643"/>
                    <a:pt x="17885" y="684"/>
                  </a:cubicBezTo>
                  <a:cubicBezTo>
                    <a:pt x="17826" y="724"/>
                    <a:pt x="17751" y="706"/>
                    <a:pt x="17693" y="767"/>
                  </a:cubicBezTo>
                  <a:cubicBezTo>
                    <a:pt x="17635" y="828"/>
                    <a:pt x="17571" y="963"/>
                    <a:pt x="17535" y="1050"/>
                  </a:cubicBezTo>
                  <a:cubicBezTo>
                    <a:pt x="17499" y="1138"/>
                    <a:pt x="17508" y="1236"/>
                    <a:pt x="17476" y="1292"/>
                  </a:cubicBezTo>
                  <a:cubicBezTo>
                    <a:pt x="17444" y="1348"/>
                    <a:pt x="17369" y="1307"/>
                    <a:pt x="17343" y="1384"/>
                  </a:cubicBezTo>
                  <a:cubicBezTo>
                    <a:pt x="17317" y="1460"/>
                    <a:pt x="17336" y="1663"/>
                    <a:pt x="17318" y="1750"/>
                  </a:cubicBezTo>
                  <a:cubicBezTo>
                    <a:pt x="17300" y="1838"/>
                    <a:pt x="17286" y="1828"/>
                    <a:pt x="17235" y="1909"/>
                  </a:cubicBezTo>
                  <a:cubicBezTo>
                    <a:pt x="17183" y="1989"/>
                    <a:pt x="17101" y="2132"/>
                    <a:pt x="17010" y="2234"/>
                  </a:cubicBezTo>
                  <a:cubicBezTo>
                    <a:pt x="16918" y="2335"/>
                    <a:pt x="16793" y="2428"/>
                    <a:pt x="16685" y="2517"/>
                  </a:cubicBezTo>
                  <a:cubicBezTo>
                    <a:pt x="16576" y="2606"/>
                    <a:pt x="16482" y="2624"/>
                    <a:pt x="16360" y="2767"/>
                  </a:cubicBezTo>
                  <a:cubicBezTo>
                    <a:pt x="16237" y="2910"/>
                    <a:pt x="16150" y="3271"/>
                    <a:pt x="16035" y="3542"/>
                  </a:cubicBezTo>
                  <a:cubicBezTo>
                    <a:pt x="15919" y="3813"/>
                    <a:pt x="15793" y="4219"/>
                    <a:pt x="15668" y="4392"/>
                  </a:cubicBezTo>
                  <a:cubicBezTo>
                    <a:pt x="15582" y="4510"/>
                    <a:pt x="15469" y="4561"/>
                    <a:pt x="15368" y="4650"/>
                  </a:cubicBezTo>
                  <a:cubicBezTo>
                    <a:pt x="15267" y="4739"/>
                    <a:pt x="15296" y="4938"/>
                    <a:pt x="15201" y="5033"/>
                  </a:cubicBezTo>
                  <a:cubicBezTo>
                    <a:pt x="15107" y="5129"/>
                    <a:pt x="14975" y="5218"/>
                    <a:pt x="14876" y="5275"/>
                  </a:cubicBezTo>
                  <a:cubicBezTo>
                    <a:pt x="14778" y="5332"/>
                    <a:pt x="14654" y="5347"/>
                    <a:pt x="14568" y="5417"/>
                  </a:cubicBezTo>
                  <a:cubicBezTo>
                    <a:pt x="14482" y="5486"/>
                    <a:pt x="14453" y="5593"/>
                    <a:pt x="14418" y="5717"/>
                  </a:cubicBezTo>
                  <a:cubicBezTo>
                    <a:pt x="14376" y="5863"/>
                    <a:pt x="14283" y="6014"/>
                    <a:pt x="14118" y="6042"/>
                  </a:cubicBezTo>
                  <a:cubicBezTo>
                    <a:pt x="14003" y="6094"/>
                    <a:pt x="13782" y="5946"/>
                    <a:pt x="13618" y="6008"/>
                  </a:cubicBezTo>
                  <a:cubicBezTo>
                    <a:pt x="13454" y="6071"/>
                    <a:pt x="13234" y="6204"/>
                    <a:pt x="13076" y="6325"/>
                  </a:cubicBezTo>
                  <a:cubicBezTo>
                    <a:pt x="12943" y="6438"/>
                    <a:pt x="13064" y="6610"/>
                    <a:pt x="12918" y="6783"/>
                  </a:cubicBezTo>
                  <a:cubicBezTo>
                    <a:pt x="12822" y="6937"/>
                    <a:pt x="12629" y="7127"/>
                    <a:pt x="12501" y="7200"/>
                  </a:cubicBezTo>
                  <a:cubicBezTo>
                    <a:pt x="12346" y="7361"/>
                    <a:pt x="12265" y="7564"/>
                    <a:pt x="12109" y="7725"/>
                  </a:cubicBezTo>
                  <a:cubicBezTo>
                    <a:pt x="11961" y="7844"/>
                    <a:pt x="11866" y="7980"/>
                    <a:pt x="11726" y="8042"/>
                  </a:cubicBezTo>
                  <a:cubicBezTo>
                    <a:pt x="11586" y="8103"/>
                    <a:pt x="11416" y="8014"/>
                    <a:pt x="11284" y="8083"/>
                  </a:cubicBezTo>
                  <a:cubicBezTo>
                    <a:pt x="11177" y="8186"/>
                    <a:pt x="11186" y="8611"/>
                    <a:pt x="11143" y="8850"/>
                  </a:cubicBezTo>
                  <a:cubicBezTo>
                    <a:pt x="11100" y="9089"/>
                    <a:pt x="11100" y="9269"/>
                    <a:pt x="11026" y="9516"/>
                  </a:cubicBezTo>
                  <a:cubicBezTo>
                    <a:pt x="10719" y="9480"/>
                    <a:pt x="10298" y="9444"/>
                    <a:pt x="10018" y="9408"/>
                  </a:cubicBezTo>
                  <a:cubicBezTo>
                    <a:pt x="9737" y="9372"/>
                    <a:pt x="9569" y="9371"/>
                    <a:pt x="9343" y="9300"/>
                  </a:cubicBezTo>
                  <a:cubicBezTo>
                    <a:pt x="9116" y="9229"/>
                    <a:pt x="8933" y="9055"/>
                    <a:pt x="8659" y="8983"/>
                  </a:cubicBezTo>
                  <a:lnTo>
                    <a:pt x="6909" y="9058"/>
                  </a:lnTo>
                  <a:lnTo>
                    <a:pt x="5126" y="9158"/>
                  </a:lnTo>
                  <a:cubicBezTo>
                    <a:pt x="4658" y="9180"/>
                    <a:pt x="4331" y="9205"/>
                    <a:pt x="4101" y="9191"/>
                  </a:cubicBezTo>
                  <a:cubicBezTo>
                    <a:pt x="3848" y="9197"/>
                    <a:pt x="3942" y="9054"/>
                    <a:pt x="3742" y="9075"/>
                  </a:cubicBezTo>
                  <a:cubicBezTo>
                    <a:pt x="3542" y="9096"/>
                    <a:pt x="3051" y="9335"/>
                    <a:pt x="2842" y="9291"/>
                  </a:cubicBezTo>
                  <a:cubicBezTo>
                    <a:pt x="2535" y="9276"/>
                    <a:pt x="2546" y="8994"/>
                    <a:pt x="2359" y="8933"/>
                  </a:cubicBezTo>
                  <a:cubicBezTo>
                    <a:pt x="2171" y="8872"/>
                    <a:pt x="1908" y="8939"/>
                    <a:pt x="1759" y="8942"/>
                  </a:cubicBezTo>
                  <a:cubicBezTo>
                    <a:pt x="1667" y="8942"/>
                    <a:pt x="1309" y="8983"/>
                    <a:pt x="1217" y="8983"/>
                  </a:cubicBezTo>
                  <a:cubicBezTo>
                    <a:pt x="1066" y="8976"/>
                    <a:pt x="955" y="8918"/>
                    <a:pt x="792" y="8875"/>
                  </a:cubicBezTo>
                  <a:cubicBezTo>
                    <a:pt x="630" y="8832"/>
                    <a:pt x="374" y="8704"/>
                    <a:pt x="242" y="8725"/>
                  </a:cubicBezTo>
                  <a:cubicBezTo>
                    <a:pt x="110" y="8746"/>
                    <a:pt x="62" y="8867"/>
                    <a:pt x="0" y="9000"/>
                  </a:cubicBezTo>
                </a:path>
              </a:pathLst>
            </a:custGeom>
            <a:noFill/>
            <a:ln w="3016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 name="Freeform 6"/>
            <p:cNvSpPr>
              <a:spLocks/>
            </p:cNvSpPr>
            <p:nvPr/>
          </p:nvSpPr>
          <p:spPr bwMode="auto">
            <a:xfrm>
              <a:off x="6631" y="5477"/>
              <a:ext cx="345" cy="1026"/>
            </a:xfrm>
            <a:custGeom>
              <a:avLst/>
              <a:gdLst>
                <a:gd name="T0" fmla="*/ 345 w 345"/>
                <a:gd name="T1" fmla="*/ 0 h 1026"/>
                <a:gd name="T2" fmla="*/ 301 w 345"/>
                <a:gd name="T3" fmla="*/ 32 h 1026"/>
                <a:gd name="T4" fmla="*/ 257 w 345"/>
                <a:gd name="T5" fmla="*/ 56 h 1026"/>
                <a:gd name="T6" fmla="*/ 195 w 345"/>
                <a:gd name="T7" fmla="*/ 89 h 1026"/>
                <a:gd name="T8" fmla="*/ 122 w 345"/>
                <a:gd name="T9" fmla="*/ 141 h 1026"/>
                <a:gd name="T10" fmla="*/ 80 w 345"/>
                <a:gd name="T11" fmla="*/ 185 h 1026"/>
                <a:gd name="T12" fmla="*/ 61 w 345"/>
                <a:gd name="T13" fmla="*/ 254 h 1026"/>
                <a:gd name="T14" fmla="*/ 56 w 345"/>
                <a:gd name="T15" fmla="*/ 373 h 1026"/>
                <a:gd name="T16" fmla="*/ 71 w 345"/>
                <a:gd name="T17" fmla="*/ 409 h 1026"/>
                <a:gd name="T18" fmla="*/ 56 w 345"/>
                <a:gd name="T19" fmla="*/ 535 h 1026"/>
                <a:gd name="T20" fmla="*/ 50 w 345"/>
                <a:gd name="T21" fmla="*/ 616 h 1026"/>
                <a:gd name="T22" fmla="*/ 39 w 345"/>
                <a:gd name="T23" fmla="*/ 753 h 1026"/>
                <a:gd name="T24" fmla="*/ 21 w 345"/>
                <a:gd name="T25" fmla="*/ 855 h 1026"/>
                <a:gd name="T26" fmla="*/ 10 w 345"/>
                <a:gd name="T27" fmla="*/ 952 h 1026"/>
                <a:gd name="T28" fmla="*/ 0 w 345"/>
                <a:gd name="T29" fmla="*/ 1026 h 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5" h="1026">
                  <a:moveTo>
                    <a:pt x="345" y="0"/>
                  </a:moveTo>
                  <a:cubicBezTo>
                    <a:pt x="330" y="12"/>
                    <a:pt x="316" y="23"/>
                    <a:pt x="301" y="32"/>
                  </a:cubicBezTo>
                  <a:cubicBezTo>
                    <a:pt x="286" y="41"/>
                    <a:pt x="257" y="56"/>
                    <a:pt x="257" y="56"/>
                  </a:cubicBezTo>
                  <a:cubicBezTo>
                    <a:pt x="239" y="65"/>
                    <a:pt x="217" y="75"/>
                    <a:pt x="195" y="89"/>
                  </a:cubicBezTo>
                  <a:cubicBezTo>
                    <a:pt x="172" y="103"/>
                    <a:pt x="141" y="125"/>
                    <a:pt x="122" y="141"/>
                  </a:cubicBezTo>
                  <a:cubicBezTo>
                    <a:pt x="103" y="157"/>
                    <a:pt x="90" y="167"/>
                    <a:pt x="80" y="185"/>
                  </a:cubicBezTo>
                  <a:cubicBezTo>
                    <a:pt x="70" y="204"/>
                    <a:pt x="65" y="223"/>
                    <a:pt x="61" y="254"/>
                  </a:cubicBezTo>
                  <a:cubicBezTo>
                    <a:pt x="57" y="286"/>
                    <a:pt x="54" y="347"/>
                    <a:pt x="56" y="373"/>
                  </a:cubicBezTo>
                  <a:cubicBezTo>
                    <a:pt x="57" y="399"/>
                    <a:pt x="71" y="382"/>
                    <a:pt x="71" y="409"/>
                  </a:cubicBezTo>
                  <a:cubicBezTo>
                    <a:pt x="71" y="436"/>
                    <a:pt x="59" y="500"/>
                    <a:pt x="56" y="535"/>
                  </a:cubicBezTo>
                  <a:cubicBezTo>
                    <a:pt x="52" y="569"/>
                    <a:pt x="51" y="584"/>
                    <a:pt x="50" y="616"/>
                  </a:cubicBezTo>
                  <a:cubicBezTo>
                    <a:pt x="48" y="648"/>
                    <a:pt x="44" y="713"/>
                    <a:pt x="39" y="753"/>
                  </a:cubicBezTo>
                  <a:cubicBezTo>
                    <a:pt x="34" y="792"/>
                    <a:pt x="26" y="822"/>
                    <a:pt x="21" y="855"/>
                  </a:cubicBezTo>
                  <a:cubicBezTo>
                    <a:pt x="16" y="888"/>
                    <a:pt x="14" y="923"/>
                    <a:pt x="10" y="952"/>
                  </a:cubicBezTo>
                  <a:cubicBezTo>
                    <a:pt x="6" y="980"/>
                    <a:pt x="5" y="994"/>
                    <a:pt x="0" y="1026"/>
                  </a:cubicBezTo>
                </a:path>
              </a:pathLst>
            </a:custGeom>
            <a:noFill/>
            <a:ln w="3016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Freeform 7"/>
            <p:cNvSpPr>
              <a:spLocks/>
            </p:cNvSpPr>
            <p:nvPr/>
          </p:nvSpPr>
          <p:spPr bwMode="auto">
            <a:xfrm>
              <a:off x="6577" y="6086"/>
              <a:ext cx="1482" cy="132"/>
            </a:xfrm>
            <a:custGeom>
              <a:avLst/>
              <a:gdLst>
                <a:gd name="T0" fmla="*/ 26104 w 26104"/>
                <a:gd name="T1" fmla="*/ 2018 h 2389"/>
                <a:gd name="T2" fmla="*/ 22441 w 26104"/>
                <a:gd name="T3" fmla="*/ 2180 h 2389"/>
                <a:gd name="T4" fmla="*/ 19979 w 26104"/>
                <a:gd name="T5" fmla="*/ 2268 h 2389"/>
                <a:gd name="T6" fmla="*/ 18128 w 26104"/>
                <a:gd name="T7" fmla="*/ 2356 h 2389"/>
                <a:gd name="T8" fmla="*/ 17378 w 26104"/>
                <a:gd name="T9" fmla="*/ 2356 h 2389"/>
                <a:gd name="T10" fmla="*/ 16428 w 26104"/>
                <a:gd name="T11" fmla="*/ 2155 h 2389"/>
                <a:gd name="T12" fmla="*/ 14590 w 26104"/>
                <a:gd name="T13" fmla="*/ 1792 h 2389"/>
                <a:gd name="T14" fmla="*/ 13027 w 26104"/>
                <a:gd name="T15" fmla="*/ 1429 h 2389"/>
                <a:gd name="T16" fmla="*/ 11852 w 26104"/>
                <a:gd name="T17" fmla="*/ 1266 h 2389"/>
                <a:gd name="T18" fmla="*/ 9252 w 26104"/>
                <a:gd name="T19" fmla="*/ 903 h 2389"/>
                <a:gd name="T20" fmla="*/ 7052 w 26104"/>
                <a:gd name="T21" fmla="*/ 577 h 2389"/>
                <a:gd name="T22" fmla="*/ 5676 w 26104"/>
                <a:gd name="T23" fmla="*/ 376 h 2389"/>
                <a:gd name="T24" fmla="*/ 4576 w 26104"/>
                <a:gd name="T25" fmla="*/ 251 h 2389"/>
                <a:gd name="T26" fmla="*/ 3326 w 26104"/>
                <a:gd name="T27" fmla="*/ 201 h 2389"/>
                <a:gd name="T28" fmla="*/ 1813 w 26104"/>
                <a:gd name="T29" fmla="*/ 151 h 2389"/>
                <a:gd name="T30" fmla="*/ 0 w 26104"/>
                <a:gd name="T31" fmla="*/ 0 h 2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104" h="2389">
                  <a:moveTo>
                    <a:pt x="26104" y="2018"/>
                  </a:moveTo>
                  <a:lnTo>
                    <a:pt x="22441" y="2180"/>
                  </a:lnTo>
                  <a:cubicBezTo>
                    <a:pt x="21433" y="2218"/>
                    <a:pt x="20695" y="2222"/>
                    <a:pt x="19979" y="2268"/>
                  </a:cubicBezTo>
                  <a:lnTo>
                    <a:pt x="18128" y="2356"/>
                  </a:lnTo>
                  <a:cubicBezTo>
                    <a:pt x="17695" y="2377"/>
                    <a:pt x="17662" y="2389"/>
                    <a:pt x="17378" y="2356"/>
                  </a:cubicBezTo>
                  <a:cubicBezTo>
                    <a:pt x="17095" y="2322"/>
                    <a:pt x="16428" y="2155"/>
                    <a:pt x="16428" y="2155"/>
                  </a:cubicBezTo>
                  <a:lnTo>
                    <a:pt x="14590" y="1792"/>
                  </a:lnTo>
                  <a:cubicBezTo>
                    <a:pt x="13986" y="1658"/>
                    <a:pt x="13484" y="1516"/>
                    <a:pt x="13027" y="1429"/>
                  </a:cubicBezTo>
                  <a:cubicBezTo>
                    <a:pt x="12571" y="1341"/>
                    <a:pt x="12222" y="1318"/>
                    <a:pt x="11852" y="1266"/>
                  </a:cubicBezTo>
                  <a:lnTo>
                    <a:pt x="9252" y="903"/>
                  </a:lnTo>
                  <a:lnTo>
                    <a:pt x="7052" y="577"/>
                  </a:lnTo>
                  <a:lnTo>
                    <a:pt x="5676" y="376"/>
                  </a:lnTo>
                  <a:cubicBezTo>
                    <a:pt x="5264" y="322"/>
                    <a:pt x="4968" y="280"/>
                    <a:pt x="4576" y="251"/>
                  </a:cubicBezTo>
                  <a:cubicBezTo>
                    <a:pt x="4184" y="222"/>
                    <a:pt x="3326" y="201"/>
                    <a:pt x="3326" y="201"/>
                  </a:cubicBezTo>
                  <a:lnTo>
                    <a:pt x="1813" y="151"/>
                  </a:lnTo>
                  <a:cubicBezTo>
                    <a:pt x="1622" y="134"/>
                    <a:pt x="555" y="17"/>
                    <a:pt x="0" y="0"/>
                  </a:cubicBezTo>
                </a:path>
              </a:pathLst>
            </a:custGeom>
            <a:noFill/>
            <a:ln w="3016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7" name="Rectangle 8"/>
            <p:cNvSpPr>
              <a:spLocks noChangeArrowheads="1"/>
            </p:cNvSpPr>
            <p:nvPr/>
          </p:nvSpPr>
          <p:spPr bwMode="auto">
            <a:xfrm>
              <a:off x="7302" y="6389"/>
              <a:ext cx="43" cy="42"/>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 name="Rectangle 9"/>
            <p:cNvSpPr>
              <a:spLocks noChangeArrowheads="1"/>
            </p:cNvSpPr>
            <p:nvPr/>
          </p:nvSpPr>
          <p:spPr bwMode="auto">
            <a:xfrm>
              <a:off x="7302" y="6389"/>
              <a:ext cx="43" cy="42"/>
            </a:xfrm>
            <a:prstGeom prst="rect">
              <a:avLst/>
            </a:prstGeom>
            <a:noFill/>
            <a:ln w="3175" cap="flat">
              <a:solidFill>
                <a:srgbClr val="00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Rectangle 10"/>
            <p:cNvSpPr>
              <a:spLocks noChangeArrowheads="1"/>
            </p:cNvSpPr>
            <p:nvPr/>
          </p:nvSpPr>
          <p:spPr bwMode="auto">
            <a:xfrm>
              <a:off x="7235" y="6393"/>
              <a:ext cx="42" cy="42"/>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Rectangle 11"/>
            <p:cNvSpPr>
              <a:spLocks noChangeArrowheads="1"/>
            </p:cNvSpPr>
            <p:nvPr/>
          </p:nvSpPr>
          <p:spPr bwMode="auto">
            <a:xfrm>
              <a:off x="7235" y="6393"/>
              <a:ext cx="42" cy="42"/>
            </a:xfrm>
            <a:prstGeom prst="rect">
              <a:avLst/>
            </a:prstGeom>
            <a:noFill/>
            <a:ln w="3175" cap="flat">
              <a:solidFill>
                <a:srgbClr val="00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Rectangle 12"/>
            <p:cNvSpPr>
              <a:spLocks noChangeArrowheads="1"/>
            </p:cNvSpPr>
            <p:nvPr/>
          </p:nvSpPr>
          <p:spPr bwMode="auto">
            <a:xfrm>
              <a:off x="7495" y="6379"/>
              <a:ext cx="42" cy="42"/>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Rectangle 13"/>
            <p:cNvSpPr>
              <a:spLocks noChangeArrowheads="1"/>
            </p:cNvSpPr>
            <p:nvPr/>
          </p:nvSpPr>
          <p:spPr bwMode="auto">
            <a:xfrm>
              <a:off x="7495" y="6379"/>
              <a:ext cx="42" cy="42"/>
            </a:xfrm>
            <a:prstGeom prst="rect">
              <a:avLst/>
            </a:prstGeom>
            <a:noFill/>
            <a:ln w="3175" cap="flat">
              <a:solidFill>
                <a:srgbClr val="00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Freeform 14"/>
            <p:cNvSpPr>
              <a:spLocks/>
            </p:cNvSpPr>
            <p:nvPr/>
          </p:nvSpPr>
          <p:spPr bwMode="auto">
            <a:xfrm>
              <a:off x="8091" y="6193"/>
              <a:ext cx="53" cy="52"/>
            </a:xfrm>
            <a:custGeom>
              <a:avLst/>
              <a:gdLst>
                <a:gd name="T0" fmla="*/ 53 w 53"/>
                <a:gd name="T1" fmla="*/ 37 h 52"/>
                <a:gd name="T2" fmla="*/ 23 w 53"/>
                <a:gd name="T3" fmla="*/ 7 h 52"/>
                <a:gd name="T4" fmla="*/ 31 w 53"/>
                <a:gd name="T5" fmla="*/ 0 h 52"/>
                <a:gd name="T6" fmla="*/ 0 w 53"/>
                <a:gd name="T7" fmla="*/ 0 h 52"/>
                <a:gd name="T8" fmla="*/ 0 w 53"/>
                <a:gd name="T9" fmla="*/ 29 h 52"/>
                <a:gd name="T10" fmla="*/ 8 w 53"/>
                <a:gd name="T11" fmla="*/ 22 h 52"/>
                <a:gd name="T12" fmla="*/ 38 w 53"/>
                <a:gd name="T13" fmla="*/ 52 h 52"/>
                <a:gd name="T14" fmla="*/ 53 w 53"/>
                <a:gd name="T15" fmla="*/ 37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2">
                  <a:moveTo>
                    <a:pt x="53" y="37"/>
                  </a:moveTo>
                  <a:lnTo>
                    <a:pt x="23" y="7"/>
                  </a:lnTo>
                  <a:lnTo>
                    <a:pt x="31" y="0"/>
                  </a:lnTo>
                  <a:lnTo>
                    <a:pt x="0" y="0"/>
                  </a:lnTo>
                  <a:lnTo>
                    <a:pt x="0" y="29"/>
                  </a:lnTo>
                  <a:lnTo>
                    <a:pt x="8" y="22"/>
                  </a:lnTo>
                  <a:lnTo>
                    <a:pt x="38" y="52"/>
                  </a:lnTo>
                  <a:lnTo>
                    <a:pt x="53" y="37"/>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0" name="Freeform 15"/>
            <p:cNvSpPr>
              <a:spLocks/>
            </p:cNvSpPr>
            <p:nvPr/>
          </p:nvSpPr>
          <p:spPr bwMode="auto">
            <a:xfrm>
              <a:off x="8091" y="6193"/>
              <a:ext cx="53" cy="52"/>
            </a:xfrm>
            <a:custGeom>
              <a:avLst/>
              <a:gdLst>
                <a:gd name="T0" fmla="*/ 53 w 53"/>
                <a:gd name="T1" fmla="*/ 37 h 52"/>
                <a:gd name="T2" fmla="*/ 23 w 53"/>
                <a:gd name="T3" fmla="*/ 7 h 52"/>
                <a:gd name="T4" fmla="*/ 31 w 53"/>
                <a:gd name="T5" fmla="*/ 0 h 52"/>
                <a:gd name="T6" fmla="*/ 0 w 53"/>
                <a:gd name="T7" fmla="*/ 0 h 52"/>
                <a:gd name="T8" fmla="*/ 0 w 53"/>
                <a:gd name="T9" fmla="*/ 29 h 52"/>
                <a:gd name="T10" fmla="*/ 8 w 53"/>
                <a:gd name="T11" fmla="*/ 22 h 52"/>
                <a:gd name="T12" fmla="*/ 38 w 53"/>
                <a:gd name="T13" fmla="*/ 52 h 52"/>
                <a:gd name="T14" fmla="*/ 53 w 53"/>
                <a:gd name="T15" fmla="*/ 37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2">
                  <a:moveTo>
                    <a:pt x="53" y="37"/>
                  </a:moveTo>
                  <a:lnTo>
                    <a:pt x="23" y="7"/>
                  </a:lnTo>
                  <a:lnTo>
                    <a:pt x="31" y="0"/>
                  </a:lnTo>
                  <a:lnTo>
                    <a:pt x="0" y="0"/>
                  </a:lnTo>
                  <a:lnTo>
                    <a:pt x="0" y="29"/>
                  </a:lnTo>
                  <a:lnTo>
                    <a:pt x="8" y="22"/>
                  </a:lnTo>
                  <a:lnTo>
                    <a:pt x="38" y="52"/>
                  </a:lnTo>
                  <a:lnTo>
                    <a:pt x="53" y="37"/>
                  </a:lnTo>
                  <a:close/>
                </a:path>
              </a:pathLst>
            </a:custGeom>
            <a:noFill/>
            <a:ln w="3175" cap="flat">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Oval 18"/>
            <p:cNvSpPr>
              <a:spLocks noChangeArrowheads="1"/>
            </p:cNvSpPr>
            <p:nvPr/>
          </p:nvSpPr>
          <p:spPr bwMode="auto">
            <a:xfrm>
              <a:off x="8388" y="5871"/>
              <a:ext cx="54" cy="53"/>
            </a:xfrm>
            <a:prstGeom prst="ellipse">
              <a:avLst/>
            </a:pr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4" name="Oval 19"/>
            <p:cNvSpPr>
              <a:spLocks noChangeArrowheads="1"/>
            </p:cNvSpPr>
            <p:nvPr/>
          </p:nvSpPr>
          <p:spPr bwMode="auto">
            <a:xfrm>
              <a:off x="8388" y="5871"/>
              <a:ext cx="54" cy="53"/>
            </a:xfrm>
            <a:prstGeom prst="ellipse">
              <a:avLst/>
            </a:prstGeom>
            <a:noFill/>
            <a:ln w="3175" cap="flat">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Rectangle 20"/>
            <p:cNvSpPr>
              <a:spLocks noChangeArrowheads="1"/>
            </p:cNvSpPr>
            <p:nvPr/>
          </p:nvSpPr>
          <p:spPr bwMode="auto">
            <a:xfrm>
              <a:off x="6917" y="6442"/>
              <a:ext cx="125"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平野川</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6" name="Freeform 21"/>
            <p:cNvSpPr>
              <a:spLocks noEditPoints="1"/>
            </p:cNvSpPr>
            <p:nvPr/>
          </p:nvSpPr>
          <p:spPr bwMode="auto">
            <a:xfrm>
              <a:off x="6949" y="6135"/>
              <a:ext cx="265" cy="71"/>
            </a:xfrm>
            <a:custGeom>
              <a:avLst/>
              <a:gdLst>
                <a:gd name="T0" fmla="*/ 1226 w 9358"/>
                <a:gd name="T1" fmla="*/ 449 h 2573"/>
                <a:gd name="T2" fmla="*/ 0 w 9358"/>
                <a:gd name="T3" fmla="*/ 776 h 2573"/>
                <a:gd name="T4" fmla="*/ 168 w 9358"/>
                <a:gd name="T5" fmla="*/ 118 h 2573"/>
                <a:gd name="T6" fmla="*/ 824 w 9358"/>
                <a:gd name="T7" fmla="*/ 210 h 2573"/>
                <a:gd name="T8" fmla="*/ 731 w 9358"/>
                <a:gd name="T9" fmla="*/ 878 h 2573"/>
                <a:gd name="T10" fmla="*/ 346 w 9358"/>
                <a:gd name="T11" fmla="*/ 244 h 2573"/>
                <a:gd name="T12" fmla="*/ 346 w 9358"/>
                <a:gd name="T13" fmla="*/ 244 h 2573"/>
                <a:gd name="T14" fmla="*/ 2594 w 9358"/>
                <a:gd name="T15" fmla="*/ 1582 h 2573"/>
                <a:gd name="T16" fmla="*/ 2454 w 9358"/>
                <a:gd name="T17" fmla="*/ 1550 h 2573"/>
                <a:gd name="T18" fmla="*/ 2369 w 9358"/>
                <a:gd name="T19" fmla="*/ 806 h 2573"/>
                <a:gd name="T20" fmla="*/ 3007 w 9358"/>
                <a:gd name="T21" fmla="*/ 984 h 2573"/>
                <a:gd name="T22" fmla="*/ 2678 w 9358"/>
                <a:gd name="T23" fmla="*/ 584 h 2573"/>
                <a:gd name="T24" fmla="*/ 2913 w 9358"/>
                <a:gd name="T25" fmla="*/ 352 h 2573"/>
                <a:gd name="T26" fmla="*/ 2744 w 9358"/>
                <a:gd name="T27" fmla="*/ 656 h 2573"/>
                <a:gd name="T28" fmla="*/ 2583 w 9358"/>
                <a:gd name="T29" fmla="*/ 495 h 2573"/>
                <a:gd name="T30" fmla="*/ 1500 w 9358"/>
                <a:gd name="T31" fmla="*/ 1334 h 2573"/>
                <a:gd name="T32" fmla="*/ 1596 w 9358"/>
                <a:gd name="T33" fmla="*/ 1006 h 2573"/>
                <a:gd name="T34" fmla="*/ 1626 w 9358"/>
                <a:gd name="T35" fmla="*/ 840 h 2573"/>
                <a:gd name="T36" fmla="*/ 2022 w 9358"/>
                <a:gd name="T37" fmla="*/ 896 h 2573"/>
                <a:gd name="T38" fmla="*/ 1982 w 9358"/>
                <a:gd name="T39" fmla="*/ 1180 h 2573"/>
                <a:gd name="T40" fmla="*/ 1977 w 9358"/>
                <a:gd name="T41" fmla="*/ 315 h 2573"/>
                <a:gd name="T42" fmla="*/ 1977 w 9358"/>
                <a:gd name="T43" fmla="*/ 315 h 2573"/>
                <a:gd name="T44" fmla="*/ 1764 w 9358"/>
                <a:gd name="T45" fmla="*/ 758 h 2573"/>
                <a:gd name="T46" fmla="*/ 2101 w 9358"/>
                <a:gd name="T47" fmla="*/ 332 h 2573"/>
                <a:gd name="T48" fmla="*/ 2210 w 9358"/>
                <a:gd name="T49" fmla="*/ 638 h 2573"/>
                <a:gd name="T50" fmla="*/ 3440 w 9358"/>
                <a:gd name="T51" fmla="*/ 458 h 2573"/>
                <a:gd name="T52" fmla="*/ 3193 w 9358"/>
                <a:gd name="T53" fmla="*/ 1723 h 2573"/>
                <a:gd name="T54" fmla="*/ 4377 w 9358"/>
                <a:gd name="T55" fmla="*/ 577 h 2573"/>
                <a:gd name="T56" fmla="*/ 4196 w 9358"/>
                <a:gd name="T57" fmla="*/ 1864 h 2573"/>
                <a:gd name="T58" fmla="*/ 3890 w 9358"/>
                <a:gd name="T59" fmla="*/ 1663 h 2573"/>
                <a:gd name="T60" fmla="*/ 5879 w 9358"/>
                <a:gd name="T61" fmla="*/ 1337 h 2573"/>
                <a:gd name="T62" fmla="*/ 5383 w 9358"/>
                <a:gd name="T63" fmla="*/ 1905 h 2573"/>
                <a:gd name="T64" fmla="*/ 5380 w 9358"/>
                <a:gd name="T65" fmla="*/ 1387 h 2573"/>
                <a:gd name="T66" fmla="*/ 5227 w 9358"/>
                <a:gd name="T67" fmla="*/ 1441 h 2573"/>
                <a:gd name="T68" fmla="*/ 5879 w 9358"/>
                <a:gd name="T69" fmla="*/ 1337 h 2573"/>
                <a:gd name="T70" fmla="*/ 5301 w 9358"/>
                <a:gd name="T71" fmla="*/ 650 h 2573"/>
                <a:gd name="T72" fmla="*/ 5666 w 9358"/>
                <a:gd name="T73" fmla="*/ 745 h 2573"/>
                <a:gd name="T74" fmla="*/ 7585 w 9358"/>
                <a:gd name="T75" fmla="*/ 2271 h 2573"/>
                <a:gd name="T76" fmla="*/ 6761 w 9358"/>
                <a:gd name="T77" fmla="*/ 2250 h 2573"/>
                <a:gd name="T78" fmla="*/ 7079 w 9358"/>
                <a:gd name="T79" fmla="*/ 881 h 2573"/>
                <a:gd name="T80" fmla="*/ 7233 w 9358"/>
                <a:gd name="T81" fmla="*/ 1451 h 2573"/>
                <a:gd name="T82" fmla="*/ 7274 w 9358"/>
                <a:gd name="T83" fmla="*/ 1564 h 2573"/>
                <a:gd name="T84" fmla="*/ 6297 w 9358"/>
                <a:gd name="T85" fmla="*/ 2090 h 2573"/>
                <a:gd name="T86" fmla="*/ 6447 w 9358"/>
                <a:gd name="T87" fmla="*/ 1158 h 2573"/>
                <a:gd name="T88" fmla="*/ 6931 w 9358"/>
                <a:gd name="T89" fmla="*/ 1308 h 2573"/>
                <a:gd name="T90" fmla="*/ 8698 w 9358"/>
                <a:gd name="T91" fmla="*/ 2345 h 2573"/>
                <a:gd name="T92" fmla="*/ 8993 w 9358"/>
                <a:gd name="T93" fmla="*/ 2488 h 2573"/>
                <a:gd name="T94" fmla="*/ 8627 w 9358"/>
                <a:gd name="T95" fmla="*/ 1950 h 2573"/>
                <a:gd name="T96" fmla="*/ 8953 w 9358"/>
                <a:gd name="T97" fmla="*/ 1605 h 2573"/>
                <a:gd name="T98" fmla="*/ 8489 w 9358"/>
                <a:gd name="T99" fmla="*/ 1988 h 2573"/>
                <a:gd name="T100" fmla="*/ 8604 w 9358"/>
                <a:gd name="T101" fmla="*/ 1663 h 2573"/>
                <a:gd name="T102" fmla="*/ 8925 w 9358"/>
                <a:gd name="T103" fmla="*/ 1178 h 2573"/>
                <a:gd name="T104" fmla="*/ 9310 w 9358"/>
                <a:gd name="T105" fmla="*/ 1358 h 2573"/>
                <a:gd name="T106" fmla="*/ 9289 w 9358"/>
                <a:gd name="T107" fmla="*/ 2087 h 2573"/>
                <a:gd name="T108" fmla="*/ 8336 w 9358"/>
                <a:gd name="T109" fmla="*/ 1594 h 2573"/>
                <a:gd name="T110" fmla="*/ 8288 w 9358"/>
                <a:gd name="T111" fmla="*/ 1940 h 2573"/>
                <a:gd name="T112" fmla="*/ 7891 w 9358"/>
                <a:gd name="T113" fmla="*/ 2383 h 2573"/>
                <a:gd name="T114" fmla="*/ 7983 w 9358"/>
                <a:gd name="T115" fmla="*/ 1683 h 2573"/>
                <a:gd name="T116" fmla="*/ 8119 w 9358"/>
                <a:gd name="T117" fmla="*/ 2239 h 2573"/>
                <a:gd name="T118" fmla="*/ 8060 w 9358"/>
                <a:gd name="T119" fmla="*/ 1088 h 2573"/>
                <a:gd name="T120" fmla="*/ 8170 w 9358"/>
                <a:gd name="T121" fmla="*/ 1204 h 2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58" h="2573">
                  <a:moveTo>
                    <a:pt x="924" y="672"/>
                  </a:moveTo>
                  <a:cubicBezTo>
                    <a:pt x="993" y="568"/>
                    <a:pt x="1055" y="459"/>
                    <a:pt x="1108" y="344"/>
                  </a:cubicBezTo>
                  <a:lnTo>
                    <a:pt x="1244" y="414"/>
                  </a:lnTo>
                  <a:cubicBezTo>
                    <a:pt x="1275" y="435"/>
                    <a:pt x="1269" y="447"/>
                    <a:pt x="1226" y="449"/>
                  </a:cubicBezTo>
                  <a:cubicBezTo>
                    <a:pt x="1179" y="548"/>
                    <a:pt x="1121" y="647"/>
                    <a:pt x="1052" y="747"/>
                  </a:cubicBezTo>
                  <a:lnTo>
                    <a:pt x="924" y="672"/>
                  </a:lnTo>
                  <a:close/>
                  <a:moveTo>
                    <a:pt x="607" y="861"/>
                  </a:moveTo>
                  <a:lnTo>
                    <a:pt x="0" y="776"/>
                  </a:lnTo>
                  <a:lnTo>
                    <a:pt x="17" y="658"/>
                  </a:lnTo>
                  <a:lnTo>
                    <a:pt x="623" y="743"/>
                  </a:lnTo>
                  <a:lnTo>
                    <a:pt x="701" y="192"/>
                  </a:lnTo>
                  <a:lnTo>
                    <a:pt x="168" y="118"/>
                  </a:lnTo>
                  <a:lnTo>
                    <a:pt x="185" y="0"/>
                  </a:lnTo>
                  <a:lnTo>
                    <a:pt x="1367" y="166"/>
                  </a:lnTo>
                  <a:lnTo>
                    <a:pt x="1351" y="284"/>
                  </a:lnTo>
                  <a:lnTo>
                    <a:pt x="824" y="210"/>
                  </a:lnTo>
                  <a:lnTo>
                    <a:pt x="747" y="761"/>
                  </a:lnTo>
                  <a:lnTo>
                    <a:pt x="1360" y="847"/>
                  </a:lnTo>
                  <a:lnTo>
                    <a:pt x="1343" y="964"/>
                  </a:lnTo>
                  <a:lnTo>
                    <a:pt x="731" y="878"/>
                  </a:lnTo>
                  <a:lnTo>
                    <a:pt x="660" y="1380"/>
                  </a:lnTo>
                  <a:lnTo>
                    <a:pt x="536" y="1362"/>
                  </a:lnTo>
                  <a:lnTo>
                    <a:pt x="607" y="861"/>
                  </a:lnTo>
                  <a:close/>
                  <a:moveTo>
                    <a:pt x="346" y="244"/>
                  </a:moveTo>
                  <a:cubicBezTo>
                    <a:pt x="417" y="371"/>
                    <a:pt x="458" y="482"/>
                    <a:pt x="470" y="577"/>
                  </a:cubicBezTo>
                  <a:lnTo>
                    <a:pt x="325" y="619"/>
                  </a:lnTo>
                  <a:cubicBezTo>
                    <a:pt x="298" y="485"/>
                    <a:pt x="261" y="375"/>
                    <a:pt x="214" y="288"/>
                  </a:cubicBezTo>
                  <a:lnTo>
                    <a:pt x="346" y="244"/>
                  </a:lnTo>
                  <a:close/>
                  <a:moveTo>
                    <a:pt x="2666" y="1207"/>
                  </a:moveTo>
                  <a:cubicBezTo>
                    <a:pt x="2750" y="1122"/>
                    <a:pt x="2812" y="1051"/>
                    <a:pt x="2854" y="994"/>
                  </a:cubicBezTo>
                  <a:lnTo>
                    <a:pt x="2681" y="969"/>
                  </a:lnTo>
                  <a:lnTo>
                    <a:pt x="2594" y="1582"/>
                  </a:lnTo>
                  <a:cubicBezTo>
                    <a:pt x="2585" y="1652"/>
                    <a:pt x="2547" y="1683"/>
                    <a:pt x="2481" y="1673"/>
                  </a:cubicBezTo>
                  <a:lnTo>
                    <a:pt x="2369" y="1658"/>
                  </a:lnTo>
                  <a:lnTo>
                    <a:pt x="2361" y="1537"/>
                  </a:lnTo>
                  <a:lnTo>
                    <a:pt x="2454" y="1550"/>
                  </a:lnTo>
                  <a:cubicBezTo>
                    <a:pt x="2466" y="1551"/>
                    <a:pt x="2473" y="1546"/>
                    <a:pt x="2475" y="1534"/>
                  </a:cubicBezTo>
                  <a:lnTo>
                    <a:pt x="2557" y="952"/>
                  </a:lnTo>
                  <a:lnTo>
                    <a:pt x="2353" y="923"/>
                  </a:lnTo>
                  <a:lnTo>
                    <a:pt x="2369" y="806"/>
                  </a:lnTo>
                  <a:lnTo>
                    <a:pt x="2908" y="881"/>
                  </a:lnTo>
                  <a:lnTo>
                    <a:pt x="2943" y="855"/>
                  </a:lnTo>
                  <a:lnTo>
                    <a:pt x="3030" y="955"/>
                  </a:lnTo>
                  <a:cubicBezTo>
                    <a:pt x="3044" y="974"/>
                    <a:pt x="3036" y="984"/>
                    <a:pt x="3007" y="984"/>
                  </a:cubicBezTo>
                  <a:cubicBezTo>
                    <a:pt x="2942" y="1088"/>
                    <a:pt x="2860" y="1190"/>
                    <a:pt x="2762" y="1290"/>
                  </a:cubicBezTo>
                  <a:lnTo>
                    <a:pt x="2666" y="1207"/>
                  </a:lnTo>
                  <a:close/>
                  <a:moveTo>
                    <a:pt x="2583" y="495"/>
                  </a:moveTo>
                  <a:cubicBezTo>
                    <a:pt x="2610" y="515"/>
                    <a:pt x="2641" y="545"/>
                    <a:pt x="2678" y="584"/>
                  </a:cubicBezTo>
                  <a:lnTo>
                    <a:pt x="2809" y="457"/>
                  </a:lnTo>
                  <a:lnTo>
                    <a:pt x="2432" y="404"/>
                  </a:lnTo>
                  <a:lnTo>
                    <a:pt x="2448" y="287"/>
                  </a:lnTo>
                  <a:lnTo>
                    <a:pt x="2913" y="352"/>
                  </a:lnTo>
                  <a:lnTo>
                    <a:pt x="2934" y="336"/>
                  </a:lnTo>
                  <a:lnTo>
                    <a:pt x="3013" y="442"/>
                  </a:lnTo>
                  <a:cubicBezTo>
                    <a:pt x="3028" y="461"/>
                    <a:pt x="3020" y="470"/>
                    <a:pt x="2991" y="470"/>
                  </a:cubicBezTo>
                  <a:lnTo>
                    <a:pt x="2744" y="656"/>
                  </a:lnTo>
                  <a:lnTo>
                    <a:pt x="2802" y="734"/>
                  </a:lnTo>
                  <a:lnTo>
                    <a:pt x="2703" y="808"/>
                  </a:lnTo>
                  <a:cubicBezTo>
                    <a:pt x="2637" y="711"/>
                    <a:pt x="2569" y="628"/>
                    <a:pt x="2498" y="559"/>
                  </a:cubicBezTo>
                  <a:lnTo>
                    <a:pt x="2583" y="495"/>
                  </a:lnTo>
                  <a:close/>
                  <a:moveTo>
                    <a:pt x="2257" y="1471"/>
                  </a:moveTo>
                  <a:lnTo>
                    <a:pt x="1549" y="1479"/>
                  </a:lnTo>
                  <a:cubicBezTo>
                    <a:pt x="1540" y="1508"/>
                    <a:pt x="1529" y="1512"/>
                    <a:pt x="1515" y="1493"/>
                  </a:cubicBezTo>
                  <a:lnTo>
                    <a:pt x="1500" y="1334"/>
                  </a:lnTo>
                  <a:lnTo>
                    <a:pt x="1831" y="1355"/>
                  </a:lnTo>
                  <a:lnTo>
                    <a:pt x="1858" y="1163"/>
                  </a:lnTo>
                  <a:lnTo>
                    <a:pt x="1580" y="1124"/>
                  </a:lnTo>
                  <a:lnTo>
                    <a:pt x="1596" y="1006"/>
                  </a:lnTo>
                  <a:lnTo>
                    <a:pt x="1875" y="1045"/>
                  </a:lnTo>
                  <a:lnTo>
                    <a:pt x="1898" y="878"/>
                  </a:lnTo>
                  <a:lnTo>
                    <a:pt x="1762" y="859"/>
                  </a:lnTo>
                  <a:lnTo>
                    <a:pt x="1626" y="840"/>
                  </a:lnTo>
                  <a:lnTo>
                    <a:pt x="1719" y="178"/>
                  </a:lnTo>
                  <a:lnTo>
                    <a:pt x="2387" y="272"/>
                  </a:lnTo>
                  <a:lnTo>
                    <a:pt x="2294" y="934"/>
                  </a:lnTo>
                  <a:lnTo>
                    <a:pt x="2022" y="896"/>
                  </a:lnTo>
                  <a:lnTo>
                    <a:pt x="1998" y="1063"/>
                  </a:lnTo>
                  <a:lnTo>
                    <a:pt x="2277" y="1102"/>
                  </a:lnTo>
                  <a:lnTo>
                    <a:pt x="2260" y="1220"/>
                  </a:lnTo>
                  <a:lnTo>
                    <a:pt x="1982" y="1180"/>
                  </a:lnTo>
                  <a:lnTo>
                    <a:pt x="1957" y="1360"/>
                  </a:lnTo>
                  <a:lnTo>
                    <a:pt x="2265" y="1365"/>
                  </a:lnTo>
                  <a:lnTo>
                    <a:pt x="2257" y="1471"/>
                  </a:lnTo>
                  <a:close/>
                  <a:moveTo>
                    <a:pt x="1977" y="315"/>
                  </a:moveTo>
                  <a:lnTo>
                    <a:pt x="1829" y="294"/>
                  </a:lnTo>
                  <a:lnTo>
                    <a:pt x="1803" y="480"/>
                  </a:lnTo>
                  <a:lnTo>
                    <a:pt x="1951" y="501"/>
                  </a:lnTo>
                  <a:lnTo>
                    <a:pt x="1977" y="315"/>
                  </a:lnTo>
                  <a:close/>
                  <a:moveTo>
                    <a:pt x="1912" y="779"/>
                  </a:moveTo>
                  <a:lnTo>
                    <a:pt x="1937" y="600"/>
                  </a:lnTo>
                  <a:lnTo>
                    <a:pt x="1789" y="579"/>
                  </a:lnTo>
                  <a:lnTo>
                    <a:pt x="1764" y="758"/>
                  </a:lnTo>
                  <a:lnTo>
                    <a:pt x="1912" y="779"/>
                  </a:lnTo>
                  <a:close/>
                  <a:moveTo>
                    <a:pt x="2224" y="539"/>
                  </a:moveTo>
                  <a:lnTo>
                    <a:pt x="2250" y="353"/>
                  </a:lnTo>
                  <a:lnTo>
                    <a:pt x="2101" y="332"/>
                  </a:lnTo>
                  <a:lnTo>
                    <a:pt x="2075" y="518"/>
                  </a:lnTo>
                  <a:lnTo>
                    <a:pt x="2224" y="539"/>
                  </a:lnTo>
                  <a:close/>
                  <a:moveTo>
                    <a:pt x="2184" y="818"/>
                  </a:moveTo>
                  <a:lnTo>
                    <a:pt x="2210" y="638"/>
                  </a:lnTo>
                  <a:lnTo>
                    <a:pt x="2061" y="617"/>
                  </a:lnTo>
                  <a:lnTo>
                    <a:pt x="2036" y="797"/>
                  </a:lnTo>
                  <a:lnTo>
                    <a:pt x="2184" y="818"/>
                  </a:lnTo>
                  <a:close/>
                  <a:moveTo>
                    <a:pt x="3440" y="458"/>
                  </a:moveTo>
                  <a:lnTo>
                    <a:pt x="3577" y="477"/>
                  </a:lnTo>
                  <a:cubicBezTo>
                    <a:pt x="3617" y="491"/>
                    <a:pt x="3616" y="508"/>
                    <a:pt x="3576" y="527"/>
                  </a:cubicBezTo>
                  <a:lnTo>
                    <a:pt x="3481" y="1202"/>
                  </a:lnTo>
                  <a:cubicBezTo>
                    <a:pt x="3447" y="1441"/>
                    <a:pt x="3351" y="1615"/>
                    <a:pt x="3193" y="1723"/>
                  </a:cubicBezTo>
                  <a:lnTo>
                    <a:pt x="3089" y="1614"/>
                  </a:lnTo>
                  <a:cubicBezTo>
                    <a:pt x="3227" y="1528"/>
                    <a:pt x="3311" y="1382"/>
                    <a:pt x="3340" y="1176"/>
                  </a:cubicBezTo>
                  <a:lnTo>
                    <a:pt x="3440" y="458"/>
                  </a:lnTo>
                  <a:close/>
                  <a:moveTo>
                    <a:pt x="4377" y="577"/>
                  </a:moveTo>
                  <a:lnTo>
                    <a:pt x="4513" y="596"/>
                  </a:lnTo>
                  <a:cubicBezTo>
                    <a:pt x="4553" y="610"/>
                    <a:pt x="4553" y="627"/>
                    <a:pt x="4512" y="646"/>
                  </a:cubicBezTo>
                  <a:lnTo>
                    <a:pt x="4338" y="1884"/>
                  </a:lnTo>
                  <a:lnTo>
                    <a:pt x="4196" y="1864"/>
                  </a:lnTo>
                  <a:lnTo>
                    <a:pt x="4377" y="577"/>
                  </a:lnTo>
                  <a:close/>
                  <a:moveTo>
                    <a:pt x="4030" y="616"/>
                  </a:moveTo>
                  <a:cubicBezTo>
                    <a:pt x="4070" y="630"/>
                    <a:pt x="4070" y="647"/>
                    <a:pt x="4030" y="667"/>
                  </a:cubicBezTo>
                  <a:lnTo>
                    <a:pt x="3890" y="1663"/>
                  </a:lnTo>
                  <a:lnTo>
                    <a:pt x="3747" y="1643"/>
                  </a:lnTo>
                  <a:lnTo>
                    <a:pt x="3894" y="597"/>
                  </a:lnTo>
                  <a:lnTo>
                    <a:pt x="4030" y="616"/>
                  </a:lnTo>
                  <a:close/>
                  <a:moveTo>
                    <a:pt x="5879" y="1337"/>
                  </a:moveTo>
                  <a:lnTo>
                    <a:pt x="5784" y="1835"/>
                  </a:lnTo>
                  <a:cubicBezTo>
                    <a:pt x="5751" y="2007"/>
                    <a:pt x="5679" y="2085"/>
                    <a:pt x="5568" y="2069"/>
                  </a:cubicBezTo>
                  <a:lnTo>
                    <a:pt x="5382" y="2043"/>
                  </a:lnTo>
                  <a:lnTo>
                    <a:pt x="5383" y="1905"/>
                  </a:lnTo>
                  <a:lnTo>
                    <a:pt x="5538" y="1926"/>
                  </a:lnTo>
                  <a:cubicBezTo>
                    <a:pt x="5591" y="1934"/>
                    <a:pt x="5625" y="1903"/>
                    <a:pt x="5639" y="1833"/>
                  </a:cubicBezTo>
                  <a:lnTo>
                    <a:pt x="5720" y="1434"/>
                  </a:lnTo>
                  <a:lnTo>
                    <a:pt x="5380" y="1387"/>
                  </a:lnTo>
                  <a:lnTo>
                    <a:pt x="5367" y="1435"/>
                  </a:lnTo>
                  <a:cubicBezTo>
                    <a:pt x="5306" y="1658"/>
                    <a:pt x="5114" y="1844"/>
                    <a:pt x="4790" y="1992"/>
                  </a:cubicBezTo>
                  <a:lnTo>
                    <a:pt x="4714" y="1861"/>
                  </a:lnTo>
                  <a:cubicBezTo>
                    <a:pt x="5003" y="1746"/>
                    <a:pt x="5175" y="1606"/>
                    <a:pt x="5227" y="1441"/>
                  </a:cubicBezTo>
                  <a:lnTo>
                    <a:pt x="5250" y="1368"/>
                  </a:lnTo>
                  <a:lnTo>
                    <a:pt x="5015" y="1335"/>
                  </a:lnTo>
                  <a:lnTo>
                    <a:pt x="5031" y="1218"/>
                  </a:lnTo>
                  <a:lnTo>
                    <a:pt x="5879" y="1337"/>
                  </a:lnTo>
                  <a:close/>
                  <a:moveTo>
                    <a:pt x="5391" y="770"/>
                  </a:moveTo>
                  <a:cubicBezTo>
                    <a:pt x="5262" y="970"/>
                    <a:pt x="5075" y="1144"/>
                    <a:pt x="4832" y="1291"/>
                  </a:cubicBezTo>
                  <a:lnTo>
                    <a:pt x="4749" y="1159"/>
                  </a:lnTo>
                  <a:cubicBezTo>
                    <a:pt x="4985" y="1041"/>
                    <a:pt x="5168" y="871"/>
                    <a:pt x="5301" y="650"/>
                  </a:cubicBezTo>
                  <a:lnTo>
                    <a:pt x="5408" y="740"/>
                  </a:lnTo>
                  <a:cubicBezTo>
                    <a:pt x="5430" y="760"/>
                    <a:pt x="5425" y="770"/>
                    <a:pt x="5391" y="770"/>
                  </a:cubicBezTo>
                  <a:close/>
                  <a:moveTo>
                    <a:pt x="6076" y="1465"/>
                  </a:moveTo>
                  <a:cubicBezTo>
                    <a:pt x="5867" y="1301"/>
                    <a:pt x="5731" y="1061"/>
                    <a:pt x="5666" y="745"/>
                  </a:cubicBezTo>
                  <a:lnTo>
                    <a:pt x="5790" y="712"/>
                  </a:lnTo>
                  <a:cubicBezTo>
                    <a:pt x="5852" y="990"/>
                    <a:pt x="5984" y="1202"/>
                    <a:pt x="6187" y="1348"/>
                  </a:cubicBezTo>
                  <a:lnTo>
                    <a:pt x="6076" y="1465"/>
                  </a:lnTo>
                  <a:close/>
                  <a:moveTo>
                    <a:pt x="7585" y="2271"/>
                  </a:moveTo>
                  <a:cubicBezTo>
                    <a:pt x="7364" y="2071"/>
                    <a:pt x="7210" y="1806"/>
                    <a:pt x="7122" y="1474"/>
                  </a:cubicBezTo>
                  <a:lnTo>
                    <a:pt x="7022" y="2185"/>
                  </a:lnTo>
                  <a:cubicBezTo>
                    <a:pt x="7013" y="2251"/>
                    <a:pt x="6975" y="2280"/>
                    <a:pt x="6909" y="2271"/>
                  </a:cubicBezTo>
                  <a:lnTo>
                    <a:pt x="6761" y="2250"/>
                  </a:lnTo>
                  <a:lnTo>
                    <a:pt x="6753" y="2129"/>
                  </a:lnTo>
                  <a:lnTo>
                    <a:pt x="6876" y="2146"/>
                  </a:lnTo>
                  <a:cubicBezTo>
                    <a:pt x="6893" y="2148"/>
                    <a:pt x="6902" y="2141"/>
                    <a:pt x="6905" y="2125"/>
                  </a:cubicBezTo>
                  <a:lnTo>
                    <a:pt x="7079" y="881"/>
                  </a:lnTo>
                  <a:lnTo>
                    <a:pt x="7197" y="897"/>
                  </a:lnTo>
                  <a:cubicBezTo>
                    <a:pt x="7230" y="906"/>
                    <a:pt x="7230" y="919"/>
                    <a:pt x="7198" y="935"/>
                  </a:cubicBezTo>
                  <a:lnTo>
                    <a:pt x="7173" y="1115"/>
                  </a:lnTo>
                  <a:cubicBezTo>
                    <a:pt x="7160" y="1205"/>
                    <a:pt x="7180" y="1318"/>
                    <a:pt x="7233" y="1451"/>
                  </a:cubicBezTo>
                  <a:cubicBezTo>
                    <a:pt x="7337" y="1399"/>
                    <a:pt x="7457" y="1310"/>
                    <a:pt x="7592" y="1186"/>
                  </a:cubicBezTo>
                  <a:lnTo>
                    <a:pt x="7688" y="1313"/>
                  </a:lnTo>
                  <a:cubicBezTo>
                    <a:pt x="7704" y="1349"/>
                    <a:pt x="7690" y="1360"/>
                    <a:pt x="7645" y="1345"/>
                  </a:cubicBezTo>
                  <a:cubicBezTo>
                    <a:pt x="7534" y="1422"/>
                    <a:pt x="7410" y="1495"/>
                    <a:pt x="7274" y="1564"/>
                  </a:cubicBezTo>
                  <a:cubicBezTo>
                    <a:pt x="7364" y="1792"/>
                    <a:pt x="7499" y="1983"/>
                    <a:pt x="7679" y="2139"/>
                  </a:cubicBezTo>
                  <a:lnTo>
                    <a:pt x="7585" y="2271"/>
                  </a:lnTo>
                  <a:close/>
                  <a:moveTo>
                    <a:pt x="6931" y="1308"/>
                  </a:moveTo>
                  <a:cubicBezTo>
                    <a:pt x="6810" y="1691"/>
                    <a:pt x="6599" y="1951"/>
                    <a:pt x="6297" y="2090"/>
                  </a:cubicBezTo>
                  <a:lnTo>
                    <a:pt x="6248" y="1950"/>
                  </a:lnTo>
                  <a:cubicBezTo>
                    <a:pt x="6492" y="1854"/>
                    <a:pt x="6673" y="1646"/>
                    <a:pt x="6790" y="1326"/>
                  </a:cubicBezTo>
                  <a:lnTo>
                    <a:pt x="6431" y="1275"/>
                  </a:lnTo>
                  <a:lnTo>
                    <a:pt x="6447" y="1158"/>
                  </a:lnTo>
                  <a:lnTo>
                    <a:pt x="6806" y="1208"/>
                  </a:lnTo>
                  <a:lnTo>
                    <a:pt x="6850" y="1164"/>
                  </a:lnTo>
                  <a:lnTo>
                    <a:pt x="6945" y="1253"/>
                  </a:lnTo>
                  <a:cubicBezTo>
                    <a:pt x="6972" y="1274"/>
                    <a:pt x="6967" y="1292"/>
                    <a:pt x="6931" y="1308"/>
                  </a:cubicBezTo>
                  <a:close/>
                  <a:moveTo>
                    <a:pt x="9007" y="2389"/>
                  </a:moveTo>
                  <a:lnTo>
                    <a:pt x="9046" y="2110"/>
                  </a:lnTo>
                  <a:lnTo>
                    <a:pt x="8737" y="2067"/>
                  </a:lnTo>
                  <a:lnTo>
                    <a:pt x="8698" y="2345"/>
                  </a:lnTo>
                  <a:lnTo>
                    <a:pt x="9007" y="2389"/>
                  </a:lnTo>
                  <a:close/>
                  <a:moveTo>
                    <a:pt x="9107" y="2573"/>
                  </a:moveTo>
                  <a:lnTo>
                    <a:pt x="8984" y="2556"/>
                  </a:lnTo>
                  <a:lnTo>
                    <a:pt x="8993" y="2488"/>
                  </a:lnTo>
                  <a:lnTo>
                    <a:pt x="8684" y="2444"/>
                  </a:lnTo>
                  <a:lnTo>
                    <a:pt x="8672" y="2531"/>
                  </a:lnTo>
                  <a:lnTo>
                    <a:pt x="8548" y="2513"/>
                  </a:lnTo>
                  <a:lnTo>
                    <a:pt x="8627" y="1950"/>
                  </a:lnTo>
                  <a:lnTo>
                    <a:pt x="9184" y="2028"/>
                  </a:lnTo>
                  <a:lnTo>
                    <a:pt x="9107" y="2573"/>
                  </a:lnTo>
                  <a:close/>
                  <a:moveTo>
                    <a:pt x="8830" y="1360"/>
                  </a:moveTo>
                  <a:cubicBezTo>
                    <a:pt x="8842" y="1421"/>
                    <a:pt x="8883" y="1502"/>
                    <a:pt x="8953" y="1605"/>
                  </a:cubicBezTo>
                  <a:cubicBezTo>
                    <a:pt x="9041" y="1516"/>
                    <a:pt x="9099" y="1449"/>
                    <a:pt x="9127" y="1402"/>
                  </a:cubicBezTo>
                  <a:lnTo>
                    <a:pt x="8830" y="1360"/>
                  </a:lnTo>
                  <a:close/>
                  <a:moveTo>
                    <a:pt x="8929" y="1778"/>
                  </a:moveTo>
                  <a:cubicBezTo>
                    <a:pt x="8766" y="1890"/>
                    <a:pt x="8619" y="1960"/>
                    <a:pt x="8489" y="1988"/>
                  </a:cubicBezTo>
                  <a:lnTo>
                    <a:pt x="8451" y="1856"/>
                  </a:lnTo>
                  <a:cubicBezTo>
                    <a:pt x="8572" y="1835"/>
                    <a:pt x="8708" y="1774"/>
                    <a:pt x="8861" y="1674"/>
                  </a:cubicBezTo>
                  <a:cubicBezTo>
                    <a:pt x="8833" y="1636"/>
                    <a:pt x="8798" y="1570"/>
                    <a:pt x="8757" y="1476"/>
                  </a:cubicBezTo>
                  <a:cubicBezTo>
                    <a:pt x="8702" y="1565"/>
                    <a:pt x="8651" y="1628"/>
                    <a:pt x="8604" y="1663"/>
                  </a:cubicBezTo>
                  <a:lnTo>
                    <a:pt x="8524" y="1557"/>
                  </a:lnTo>
                  <a:cubicBezTo>
                    <a:pt x="8642" y="1439"/>
                    <a:pt x="8742" y="1285"/>
                    <a:pt x="8823" y="1094"/>
                  </a:cubicBezTo>
                  <a:lnTo>
                    <a:pt x="8948" y="1150"/>
                  </a:lnTo>
                  <a:cubicBezTo>
                    <a:pt x="8962" y="1168"/>
                    <a:pt x="8954" y="1178"/>
                    <a:pt x="8925" y="1178"/>
                  </a:cubicBezTo>
                  <a:lnTo>
                    <a:pt x="8883" y="1248"/>
                  </a:lnTo>
                  <a:lnTo>
                    <a:pt x="9199" y="1292"/>
                  </a:lnTo>
                  <a:lnTo>
                    <a:pt x="9222" y="1264"/>
                  </a:lnTo>
                  <a:lnTo>
                    <a:pt x="9310" y="1358"/>
                  </a:lnTo>
                  <a:cubicBezTo>
                    <a:pt x="9324" y="1373"/>
                    <a:pt x="9314" y="1384"/>
                    <a:pt x="9280" y="1392"/>
                  </a:cubicBezTo>
                  <a:cubicBezTo>
                    <a:pt x="9203" y="1516"/>
                    <a:pt x="9120" y="1618"/>
                    <a:pt x="9029" y="1697"/>
                  </a:cubicBezTo>
                  <a:cubicBezTo>
                    <a:pt x="9154" y="1824"/>
                    <a:pt x="9264" y="1911"/>
                    <a:pt x="9358" y="1958"/>
                  </a:cubicBezTo>
                  <a:lnTo>
                    <a:pt x="9289" y="2087"/>
                  </a:lnTo>
                  <a:cubicBezTo>
                    <a:pt x="9195" y="2041"/>
                    <a:pt x="9075" y="1937"/>
                    <a:pt x="8929" y="1778"/>
                  </a:cubicBezTo>
                  <a:close/>
                  <a:moveTo>
                    <a:pt x="8555" y="1157"/>
                  </a:moveTo>
                  <a:lnTo>
                    <a:pt x="8491" y="1615"/>
                  </a:lnTo>
                  <a:lnTo>
                    <a:pt x="8336" y="1594"/>
                  </a:lnTo>
                  <a:lnTo>
                    <a:pt x="8304" y="1823"/>
                  </a:lnTo>
                  <a:lnTo>
                    <a:pt x="8446" y="1843"/>
                  </a:lnTo>
                  <a:lnTo>
                    <a:pt x="8430" y="1960"/>
                  </a:lnTo>
                  <a:lnTo>
                    <a:pt x="8288" y="1940"/>
                  </a:lnTo>
                  <a:lnTo>
                    <a:pt x="8247" y="2225"/>
                  </a:lnTo>
                  <a:lnTo>
                    <a:pt x="8474" y="2187"/>
                  </a:lnTo>
                  <a:lnTo>
                    <a:pt x="8483" y="2302"/>
                  </a:lnTo>
                  <a:lnTo>
                    <a:pt x="7891" y="2383"/>
                  </a:lnTo>
                  <a:cubicBezTo>
                    <a:pt x="7882" y="2416"/>
                    <a:pt x="7871" y="2422"/>
                    <a:pt x="7856" y="2404"/>
                  </a:cubicBezTo>
                  <a:lnTo>
                    <a:pt x="7826" y="2260"/>
                  </a:lnTo>
                  <a:lnTo>
                    <a:pt x="7902" y="2259"/>
                  </a:lnTo>
                  <a:lnTo>
                    <a:pt x="7983" y="1683"/>
                  </a:lnTo>
                  <a:lnTo>
                    <a:pt x="8100" y="1699"/>
                  </a:lnTo>
                  <a:cubicBezTo>
                    <a:pt x="8133" y="1708"/>
                    <a:pt x="8133" y="1721"/>
                    <a:pt x="8101" y="1737"/>
                  </a:cubicBezTo>
                  <a:lnTo>
                    <a:pt x="8030" y="2245"/>
                  </a:lnTo>
                  <a:lnTo>
                    <a:pt x="8119" y="2239"/>
                  </a:lnTo>
                  <a:lnTo>
                    <a:pt x="8212" y="1576"/>
                  </a:lnTo>
                  <a:lnTo>
                    <a:pt x="8101" y="1561"/>
                  </a:lnTo>
                  <a:lnTo>
                    <a:pt x="7996" y="1546"/>
                  </a:lnTo>
                  <a:lnTo>
                    <a:pt x="8060" y="1088"/>
                  </a:lnTo>
                  <a:lnTo>
                    <a:pt x="8555" y="1157"/>
                  </a:lnTo>
                  <a:close/>
                  <a:moveTo>
                    <a:pt x="8381" y="1499"/>
                  </a:moveTo>
                  <a:lnTo>
                    <a:pt x="8418" y="1239"/>
                  </a:lnTo>
                  <a:lnTo>
                    <a:pt x="8170" y="1204"/>
                  </a:lnTo>
                  <a:lnTo>
                    <a:pt x="8134" y="1464"/>
                  </a:lnTo>
                  <a:lnTo>
                    <a:pt x="8381" y="149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7" name="Freeform 22"/>
            <p:cNvSpPr>
              <a:spLocks noEditPoints="1"/>
            </p:cNvSpPr>
            <p:nvPr/>
          </p:nvSpPr>
          <p:spPr bwMode="auto">
            <a:xfrm>
              <a:off x="8250" y="6018"/>
              <a:ext cx="118" cy="96"/>
            </a:xfrm>
            <a:custGeom>
              <a:avLst/>
              <a:gdLst>
                <a:gd name="T0" fmla="*/ 437 w 2090"/>
                <a:gd name="T1" fmla="*/ 1189 h 1745"/>
                <a:gd name="T2" fmla="*/ 516 w 2090"/>
                <a:gd name="T3" fmla="*/ 1181 h 1745"/>
                <a:gd name="T4" fmla="*/ 497 w 2090"/>
                <a:gd name="T5" fmla="*/ 1368 h 1745"/>
                <a:gd name="T6" fmla="*/ 226 w 2090"/>
                <a:gd name="T7" fmla="*/ 1745 h 1745"/>
                <a:gd name="T8" fmla="*/ 423 w 2090"/>
                <a:gd name="T9" fmla="*/ 1503 h 1745"/>
                <a:gd name="T10" fmla="*/ 38 w 2090"/>
                <a:gd name="T11" fmla="*/ 1462 h 1745"/>
                <a:gd name="T12" fmla="*/ 458 w 2090"/>
                <a:gd name="T13" fmla="*/ 1034 h 1745"/>
                <a:gd name="T14" fmla="*/ 292 w 2090"/>
                <a:gd name="T15" fmla="*/ 1250 h 1745"/>
                <a:gd name="T16" fmla="*/ 708 w 2090"/>
                <a:gd name="T17" fmla="*/ 1264 h 1745"/>
                <a:gd name="T18" fmla="*/ 509 w 2090"/>
                <a:gd name="T19" fmla="*/ 1509 h 1745"/>
                <a:gd name="T20" fmla="*/ 623 w 2090"/>
                <a:gd name="T21" fmla="*/ 1743 h 1745"/>
                <a:gd name="T22" fmla="*/ 144 w 2090"/>
                <a:gd name="T23" fmla="*/ 1439 h 1745"/>
                <a:gd name="T24" fmla="*/ 277 w 2090"/>
                <a:gd name="T25" fmla="*/ 1572 h 1745"/>
                <a:gd name="T26" fmla="*/ 144 w 2090"/>
                <a:gd name="T27" fmla="*/ 1439 h 1745"/>
                <a:gd name="T28" fmla="*/ 1263 w 2090"/>
                <a:gd name="T29" fmla="*/ 759 h 1745"/>
                <a:gd name="T30" fmla="*/ 1394 w 2090"/>
                <a:gd name="T31" fmla="*/ 1052 h 1745"/>
                <a:gd name="T32" fmla="*/ 1347 w 2090"/>
                <a:gd name="T33" fmla="*/ 1161 h 1745"/>
                <a:gd name="T34" fmla="*/ 1335 w 2090"/>
                <a:gd name="T35" fmla="*/ 1094 h 1745"/>
                <a:gd name="T36" fmla="*/ 1148 w 2090"/>
                <a:gd name="T37" fmla="*/ 855 h 1745"/>
                <a:gd name="T38" fmla="*/ 1031 w 2090"/>
                <a:gd name="T39" fmla="*/ 876 h 1745"/>
                <a:gd name="T40" fmla="*/ 1241 w 2090"/>
                <a:gd name="T41" fmla="*/ 679 h 1745"/>
                <a:gd name="T42" fmla="*/ 1310 w 2090"/>
                <a:gd name="T43" fmla="*/ 699 h 1745"/>
                <a:gd name="T44" fmla="*/ 1279 w 2090"/>
                <a:gd name="T45" fmla="*/ 900 h 1745"/>
                <a:gd name="T46" fmla="*/ 1052 w 2090"/>
                <a:gd name="T47" fmla="*/ 687 h 1745"/>
                <a:gd name="T48" fmla="*/ 903 w 2090"/>
                <a:gd name="T49" fmla="*/ 718 h 1745"/>
                <a:gd name="T50" fmla="*/ 1044 w 2090"/>
                <a:gd name="T51" fmla="*/ 522 h 1745"/>
                <a:gd name="T52" fmla="*/ 1111 w 2090"/>
                <a:gd name="T53" fmla="*/ 515 h 1745"/>
                <a:gd name="T54" fmla="*/ 1101 w 2090"/>
                <a:gd name="T55" fmla="*/ 687 h 1745"/>
                <a:gd name="T56" fmla="*/ 1144 w 2090"/>
                <a:gd name="T57" fmla="*/ 753 h 1745"/>
                <a:gd name="T58" fmla="*/ 987 w 2090"/>
                <a:gd name="T59" fmla="*/ 692 h 1745"/>
                <a:gd name="T60" fmla="*/ 1006 w 2090"/>
                <a:gd name="T61" fmla="*/ 1406 h 1745"/>
                <a:gd name="T62" fmla="*/ 935 w 2090"/>
                <a:gd name="T63" fmla="*/ 1376 h 1745"/>
                <a:gd name="T64" fmla="*/ 992 w 2090"/>
                <a:gd name="T65" fmla="*/ 1185 h 1745"/>
                <a:gd name="T66" fmla="*/ 846 w 2090"/>
                <a:gd name="T67" fmla="*/ 1230 h 1745"/>
                <a:gd name="T68" fmla="*/ 900 w 2090"/>
                <a:gd name="T69" fmla="*/ 1075 h 1745"/>
                <a:gd name="T70" fmla="*/ 794 w 2090"/>
                <a:gd name="T71" fmla="*/ 1163 h 1745"/>
                <a:gd name="T72" fmla="*/ 839 w 2090"/>
                <a:gd name="T73" fmla="*/ 690 h 1745"/>
                <a:gd name="T74" fmla="*/ 948 w 2090"/>
                <a:gd name="T75" fmla="*/ 1035 h 1745"/>
                <a:gd name="T76" fmla="*/ 1110 w 2090"/>
                <a:gd name="T77" fmla="*/ 1009 h 1745"/>
                <a:gd name="T78" fmla="*/ 1040 w 2090"/>
                <a:gd name="T79" fmla="*/ 1145 h 1745"/>
                <a:gd name="T80" fmla="*/ 1204 w 2090"/>
                <a:gd name="T81" fmla="*/ 1102 h 1745"/>
                <a:gd name="T82" fmla="*/ 717 w 2090"/>
                <a:gd name="T83" fmla="*/ 857 h 1745"/>
                <a:gd name="T84" fmla="*/ 720 w 2090"/>
                <a:gd name="T85" fmla="*/ 977 h 1745"/>
                <a:gd name="T86" fmla="*/ 717 w 2090"/>
                <a:gd name="T87" fmla="*/ 857 h 1745"/>
                <a:gd name="T88" fmla="*/ 810 w 2090"/>
                <a:gd name="T89" fmla="*/ 967 h 1745"/>
                <a:gd name="T90" fmla="*/ 810 w 2090"/>
                <a:gd name="T91" fmla="*/ 1085 h 1745"/>
                <a:gd name="T92" fmla="*/ 883 w 2090"/>
                <a:gd name="T93" fmla="*/ 841 h 1745"/>
                <a:gd name="T94" fmla="*/ 765 w 2090"/>
                <a:gd name="T95" fmla="*/ 817 h 1745"/>
                <a:gd name="T96" fmla="*/ 883 w 2090"/>
                <a:gd name="T97" fmla="*/ 841 h 1745"/>
                <a:gd name="T98" fmla="*/ 915 w 2090"/>
                <a:gd name="T99" fmla="*/ 879 h 1745"/>
                <a:gd name="T100" fmla="*/ 916 w 2090"/>
                <a:gd name="T101" fmla="*/ 997 h 1745"/>
                <a:gd name="T102" fmla="*/ 1260 w 2090"/>
                <a:gd name="T103" fmla="*/ 362 h 1745"/>
                <a:gd name="T104" fmla="*/ 1331 w 2090"/>
                <a:gd name="T105" fmla="*/ 335 h 1745"/>
                <a:gd name="T106" fmla="*/ 1647 w 2090"/>
                <a:gd name="T107" fmla="*/ 877 h 1745"/>
                <a:gd name="T108" fmla="*/ 1493 w 2090"/>
                <a:gd name="T109" fmla="*/ 640 h 1745"/>
                <a:gd name="T110" fmla="*/ 1618 w 2090"/>
                <a:gd name="T111" fmla="*/ 54 h 1745"/>
                <a:gd name="T112" fmla="*/ 1689 w 2090"/>
                <a:gd name="T113" fmla="*/ 27 h 1745"/>
                <a:gd name="T114" fmla="*/ 2035 w 2090"/>
                <a:gd name="T115" fmla="*/ 552 h 1745"/>
                <a:gd name="T116" fmla="*/ 1517 w 2090"/>
                <a:gd name="T117" fmla="*/ 196 h 1745"/>
                <a:gd name="T118" fmla="*/ 1858 w 2090"/>
                <a:gd name="T119" fmla="*/ 599 h 1745"/>
                <a:gd name="T120" fmla="*/ 1464 w 2090"/>
                <a:gd name="T121" fmla="*/ 240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90" h="1745">
                  <a:moveTo>
                    <a:pt x="497" y="1368"/>
                  </a:moveTo>
                  <a:cubicBezTo>
                    <a:pt x="481" y="1307"/>
                    <a:pt x="462" y="1248"/>
                    <a:pt x="437" y="1189"/>
                  </a:cubicBezTo>
                  <a:lnTo>
                    <a:pt x="508" y="1163"/>
                  </a:lnTo>
                  <a:cubicBezTo>
                    <a:pt x="526" y="1158"/>
                    <a:pt x="529" y="1164"/>
                    <a:pt x="516" y="1181"/>
                  </a:cubicBezTo>
                  <a:cubicBezTo>
                    <a:pt x="536" y="1232"/>
                    <a:pt x="554" y="1286"/>
                    <a:pt x="568" y="1345"/>
                  </a:cubicBezTo>
                  <a:lnTo>
                    <a:pt x="497" y="1368"/>
                  </a:lnTo>
                  <a:close/>
                  <a:moveTo>
                    <a:pt x="461" y="1549"/>
                  </a:moveTo>
                  <a:lnTo>
                    <a:pt x="226" y="1745"/>
                  </a:lnTo>
                  <a:lnTo>
                    <a:pt x="188" y="1700"/>
                  </a:lnTo>
                  <a:lnTo>
                    <a:pt x="423" y="1503"/>
                  </a:lnTo>
                  <a:lnTo>
                    <a:pt x="244" y="1290"/>
                  </a:lnTo>
                  <a:lnTo>
                    <a:pt x="38" y="1462"/>
                  </a:lnTo>
                  <a:lnTo>
                    <a:pt x="0" y="1417"/>
                  </a:lnTo>
                  <a:lnTo>
                    <a:pt x="458" y="1034"/>
                  </a:lnTo>
                  <a:lnTo>
                    <a:pt x="496" y="1079"/>
                  </a:lnTo>
                  <a:lnTo>
                    <a:pt x="292" y="1250"/>
                  </a:lnTo>
                  <a:lnTo>
                    <a:pt x="471" y="1463"/>
                  </a:lnTo>
                  <a:lnTo>
                    <a:pt x="708" y="1264"/>
                  </a:lnTo>
                  <a:lnTo>
                    <a:pt x="746" y="1310"/>
                  </a:lnTo>
                  <a:lnTo>
                    <a:pt x="509" y="1509"/>
                  </a:lnTo>
                  <a:lnTo>
                    <a:pt x="671" y="1703"/>
                  </a:lnTo>
                  <a:lnTo>
                    <a:pt x="623" y="1743"/>
                  </a:lnTo>
                  <a:lnTo>
                    <a:pt x="461" y="1549"/>
                  </a:lnTo>
                  <a:close/>
                  <a:moveTo>
                    <a:pt x="144" y="1439"/>
                  </a:moveTo>
                  <a:cubicBezTo>
                    <a:pt x="215" y="1455"/>
                    <a:pt x="270" y="1477"/>
                    <a:pt x="309" y="1504"/>
                  </a:cubicBezTo>
                  <a:lnTo>
                    <a:pt x="277" y="1572"/>
                  </a:lnTo>
                  <a:cubicBezTo>
                    <a:pt x="218" y="1538"/>
                    <a:pt x="164" y="1514"/>
                    <a:pt x="117" y="1503"/>
                  </a:cubicBezTo>
                  <a:lnTo>
                    <a:pt x="144" y="1439"/>
                  </a:lnTo>
                  <a:close/>
                  <a:moveTo>
                    <a:pt x="1279" y="900"/>
                  </a:moveTo>
                  <a:cubicBezTo>
                    <a:pt x="1276" y="841"/>
                    <a:pt x="1270" y="794"/>
                    <a:pt x="1263" y="759"/>
                  </a:cubicBezTo>
                  <a:lnTo>
                    <a:pt x="1196" y="815"/>
                  </a:lnTo>
                  <a:lnTo>
                    <a:pt x="1394" y="1052"/>
                  </a:lnTo>
                  <a:cubicBezTo>
                    <a:pt x="1417" y="1080"/>
                    <a:pt x="1416" y="1104"/>
                    <a:pt x="1390" y="1125"/>
                  </a:cubicBezTo>
                  <a:lnTo>
                    <a:pt x="1347" y="1161"/>
                  </a:lnTo>
                  <a:lnTo>
                    <a:pt x="1299" y="1124"/>
                  </a:lnTo>
                  <a:lnTo>
                    <a:pt x="1335" y="1094"/>
                  </a:lnTo>
                  <a:cubicBezTo>
                    <a:pt x="1340" y="1090"/>
                    <a:pt x="1340" y="1085"/>
                    <a:pt x="1336" y="1081"/>
                  </a:cubicBezTo>
                  <a:lnTo>
                    <a:pt x="1148" y="855"/>
                  </a:lnTo>
                  <a:lnTo>
                    <a:pt x="1069" y="922"/>
                  </a:lnTo>
                  <a:lnTo>
                    <a:pt x="1031" y="876"/>
                  </a:lnTo>
                  <a:lnTo>
                    <a:pt x="1239" y="701"/>
                  </a:lnTo>
                  <a:lnTo>
                    <a:pt x="1241" y="679"/>
                  </a:lnTo>
                  <a:lnTo>
                    <a:pt x="1307" y="681"/>
                  </a:lnTo>
                  <a:cubicBezTo>
                    <a:pt x="1319" y="682"/>
                    <a:pt x="1320" y="688"/>
                    <a:pt x="1310" y="699"/>
                  </a:cubicBezTo>
                  <a:cubicBezTo>
                    <a:pt x="1327" y="758"/>
                    <a:pt x="1338" y="823"/>
                    <a:pt x="1342" y="893"/>
                  </a:cubicBezTo>
                  <a:lnTo>
                    <a:pt x="1279" y="900"/>
                  </a:lnTo>
                  <a:close/>
                  <a:moveTo>
                    <a:pt x="987" y="692"/>
                  </a:moveTo>
                  <a:cubicBezTo>
                    <a:pt x="1004" y="690"/>
                    <a:pt x="1025" y="688"/>
                    <a:pt x="1052" y="687"/>
                  </a:cubicBezTo>
                  <a:lnTo>
                    <a:pt x="1049" y="596"/>
                  </a:lnTo>
                  <a:lnTo>
                    <a:pt x="903" y="718"/>
                  </a:lnTo>
                  <a:lnTo>
                    <a:pt x="865" y="673"/>
                  </a:lnTo>
                  <a:lnTo>
                    <a:pt x="1044" y="522"/>
                  </a:lnTo>
                  <a:lnTo>
                    <a:pt x="1045" y="509"/>
                  </a:lnTo>
                  <a:lnTo>
                    <a:pt x="1111" y="515"/>
                  </a:lnTo>
                  <a:cubicBezTo>
                    <a:pt x="1123" y="516"/>
                    <a:pt x="1124" y="522"/>
                    <a:pt x="1114" y="533"/>
                  </a:cubicBezTo>
                  <a:lnTo>
                    <a:pt x="1101" y="687"/>
                  </a:lnTo>
                  <a:lnTo>
                    <a:pt x="1149" y="691"/>
                  </a:lnTo>
                  <a:lnTo>
                    <a:pt x="1144" y="753"/>
                  </a:lnTo>
                  <a:cubicBezTo>
                    <a:pt x="1085" y="745"/>
                    <a:pt x="1031" y="742"/>
                    <a:pt x="982" y="745"/>
                  </a:cubicBezTo>
                  <a:lnTo>
                    <a:pt x="987" y="692"/>
                  </a:lnTo>
                  <a:close/>
                  <a:moveTo>
                    <a:pt x="1240" y="1141"/>
                  </a:moveTo>
                  <a:lnTo>
                    <a:pt x="1006" y="1406"/>
                  </a:lnTo>
                  <a:cubicBezTo>
                    <a:pt x="1014" y="1419"/>
                    <a:pt x="1012" y="1424"/>
                    <a:pt x="1000" y="1423"/>
                  </a:cubicBezTo>
                  <a:lnTo>
                    <a:pt x="935" y="1376"/>
                  </a:lnTo>
                  <a:lnTo>
                    <a:pt x="1054" y="1260"/>
                  </a:lnTo>
                  <a:lnTo>
                    <a:pt x="992" y="1185"/>
                  </a:lnTo>
                  <a:lnTo>
                    <a:pt x="884" y="1276"/>
                  </a:lnTo>
                  <a:lnTo>
                    <a:pt x="846" y="1230"/>
                  </a:lnTo>
                  <a:lnTo>
                    <a:pt x="954" y="1140"/>
                  </a:lnTo>
                  <a:lnTo>
                    <a:pt x="900" y="1075"/>
                  </a:lnTo>
                  <a:lnTo>
                    <a:pt x="847" y="1119"/>
                  </a:lnTo>
                  <a:lnTo>
                    <a:pt x="794" y="1163"/>
                  </a:lnTo>
                  <a:lnTo>
                    <a:pt x="580" y="907"/>
                  </a:lnTo>
                  <a:lnTo>
                    <a:pt x="839" y="690"/>
                  </a:lnTo>
                  <a:lnTo>
                    <a:pt x="1053" y="947"/>
                  </a:lnTo>
                  <a:lnTo>
                    <a:pt x="948" y="1035"/>
                  </a:lnTo>
                  <a:lnTo>
                    <a:pt x="1002" y="1100"/>
                  </a:lnTo>
                  <a:lnTo>
                    <a:pt x="1110" y="1009"/>
                  </a:lnTo>
                  <a:lnTo>
                    <a:pt x="1148" y="1055"/>
                  </a:lnTo>
                  <a:lnTo>
                    <a:pt x="1040" y="1145"/>
                  </a:lnTo>
                  <a:lnTo>
                    <a:pt x="1098" y="1215"/>
                  </a:lnTo>
                  <a:lnTo>
                    <a:pt x="1204" y="1102"/>
                  </a:lnTo>
                  <a:lnTo>
                    <a:pt x="1240" y="1141"/>
                  </a:lnTo>
                  <a:close/>
                  <a:moveTo>
                    <a:pt x="717" y="857"/>
                  </a:moveTo>
                  <a:lnTo>
                    <a:pt x="660" y="905"/>
                  </a:lnTo>
                  <a:lnTo>
                    <a:pt x="720" y="977"/>
                  </a:lnTo>
                  <a:lnTo>
                    <a:pt x="777" y="929"/>
                  </a:lnTo>
                  <a:lnTo>
                    <a:pt x="717" y="857"/>
                  </a:lnTo>
                  <a:close/>
                  <a:moveTo>
                    <a:pt x="868" y="1037"/>
                  </a:moveTo>
                  <a:lnTo>
                    <a:pt x="810" y="967"/>
                  </a:lnTo>
                  <a:lnTo>
                    <a:pt x="752" y="1016"/>
                  </a:lnTo>
                  <a:lnTo>
                    <a:pt x="810" y="1085"/>
                  </a:lnTo>
                  <a:lnTo>
                    <a:pt x="868" y="1037"/>
                  </a:lnTo>
                  <a:close/>
                  <a:moveTo>
                    <a:pt x="883" y="841"/>
                  </a:moveTo>
                  <a:lnTo>
                    <a:pt x="823" y="769"/>
                  </a:lnTo>
                  <a:lnTo>
                    <a:pt x="765" y="817"/>
                  </a:lnTo>
                  <a:lnTo>
                    <a:pt x="825" y="889"/>
                  </a:lnTo>
                  <a:lnTo>
                    <a:pt x="883" y="841"/>
                  </a:lnTo>
                  <a:close/>
                  <a:moveTo>
                    <a:pt x="973" y="949"/>
                  </a:moveTo>
                  <a:lnTo>
                    <a:pt x="915" y="879"/>
                  </a:lnTo>
                  <a:lnTo>
                    <a:pt x="857" y="927"/>
                  </a:lnTo>
                  <a:lnTo>
                    <a:pt x="916" y="997"/>
                  </a:lnTo>
                  <a:lnTo>
                    <a:pt x="973" y="949"/>
                  </a:lnTo>
                  <a:close/>
                  <a:moveTo>
                    <a:pt x="1260" y="362"/>
                  </a:moveTo>
                  <a:lnTo>
                    <a:pt x="1313" y="318"/>
                  </a:lnTo>
                  <a:cubicBezTo>
                    <a:pt x="1332" y="307"/>
                    <a:pt x="1338" y="313"/>
                    <a:pt x="1331" y="335"/>
                  </a:cubicBezTo>
                  <a:lnTo>
                    <a:pt x="1550" y="596"/>
                  </a:lnTo>
                  <a:cubicBezTo>
                    <a:pt x="1628" y="689"/>
                    <a:pt x="1660" y="782"/>
                    <a:pt x="1647" y="877"/>
                  </a:cubicBezTo>
                  <a:lnTo>
                    <a:pt x="1572" y="880"/>
                  </a:lnTo>
                  <a:cubicBezTo>
                    <a:pt x="1586" y="800"/>
                    <a:pt x="1560" y="720"/>
                    <a:pt x="1493" y="640"/>
                  </a:cubicBezTo>
                  <a:lnTo>
                    <a:pt x="1260" y="362"/>
                  </a:lnTo>
                  <a:close/>
                  <a:moveTo>
                    <a:pt x="1618" y="54"/>
                  </a:moveTo>
                  <a:lnTo>
                    <a:pt x="1671" y="10"/>
                  </a:lnTo>
                  <a:cubicBezTo>
                    <a:pt x="1689" y="0"/>
                    <a:pt x="1696" y="5"/>
                    <a:pt x="1689" y="27"/>
                  </a:cubicBezTo>
                  <a:lnTo>
                    <a:pt x="2090" y="506"/>
                  </a:lnTo>
                  <a:lnTo>
                    <a:pt x="2035" y="552"/>
                  </a:lnTo>
                  <a:lnTo>
                    <a:pt x="1618" y="54"/>
                  </a:lnTo>
                  <a:close/>
                  <a:moveTo>
                    <a:pt x="1517" y="196"/>
                  </a:moveTo>
                  <a:cubicBezTo>
                    <a:pt x="1535" y="186"/>
                    <a:pt x="1542" y="191"/>
                    <a:pt x="1535" y="213"/>
                  </a:cubicBezTo>
                  <a:lnTo>
                    <a:pt x="1858" y="599"/>
                  </a:lnTo>
                  <a:lnTo>
                    <a:pt x="1803" y="645"/>
                  </a:lnTo>
                  <a:lnTo>
                    <a:pt x="1464" y="240"/>
                  </a:lnTo>
                  <a:lnTo>
                    <a:pt x="1517" y="19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8" name="Freeform 23"/>
            <p:cNvSpPr>
              <a:spLocks noEditPoints="1"/>
            </p:cNvSpPr>
            <p:nvPr/>
          </p:nvSpPr>
          <p:spPr bwMode="auto">
            <a:xfrm>
              <a:off x="6593" y="6134"/>
              <a:ext cx="65" cy="214"/>
            </a:xfrm>
            <a:custGeom>
              <a:avLst/>
              <a:gdLst>
                <a:gd name="T0" fmla="*/ 526 w 1143"/>
                <a:gd name="T1" fmla="*/ 3755 h 3875"/>
                <a:gd name="T2" fmla="*/ 312 w 1143"/>
                <a:gd name="T3" fmla="*/ 3527 h 3875"/>
                <a:gd name="T4" fmla="*/ 451 w 1143"/>
                <a:gd name="T5" fmla="*/ 3267 h 3875"/>
                <a:gd name="T6" fmla="*/ 664 w 1143"/>
                <a:gd name="T7" fmla="*/ 3249 h 3875"/>
                <a:gd name="T8" fmla="*/ 660 w 1143"/>
                <a:gd name="T9" fmla="*/ 3337 h 3875"/>
                <a:gd name="T10" fmla="*/ 748 w 1143"/>
                <a:gd name="T11" fmla="*/ 3518 h 3875"/>
                <a:gd name="T12" fmla="*/ 631 w 1143"/>
                <a:gd name="T13" fmla="*/ 3875 h 3875"/>
                <a:gd name="T14" fmla="*/ 73 w 1143"/>
                <a:gd name="T15" fmla="*/ 3369 h 3875"/>
                <a:gd name="T16" fmla="*/ 184 w 1143"/>
                <a:gd name="T17" fmla="*/ 3291 h 3875"/>
                <a:gd name="T18" fmla="*/ 168 w 1143"/>
                <a:gd name="T19" fmla="*/ 3415 h 3875"/>
                <a:gd name="T20" fmla="*/ 98 w 1143"/>
                <a:gd name="T21" fmla="*/ 3498 h 3875"/>
                <a:gd name="T22" fmla="*/ 219 w 1143"/>
                <a:gd name="T23" fmla="*/ 3645 h 3875"/>
                <a:gd name="T24" fmla="*/ 168 w 1143"/>
                <a:gd name="T25" fmla="*/ 3853 h 3875"/>
                <a:gd name="T26" fmla="*/ 75 w 1143"/>
                <a:gd name="T27" fmla="*/ 3687 h 3875"/>
                <a:gd name="T28" fmla="*/ 320 w 1143"/>
                <a:gd name="T29" fmla="*/ 3465 h 3875"/>
                <a:gd name="T30" fmla="*/ 480 w 1143"/>
                <a:gd name="T31" fmla="*/ 3548 h 3875"/>
                <a:gd name="T32" fmla="*/ 334 w 1143"/>
                <a:gd name="T33" fmla="*/ 2447 h 3875"/>
                <a:gd name="T34" fmla="*/ 698 w 1143"/>
                <a:gd name="T35" fmla="*/ 2413 h 3875"/>
                <a:gd name="T36" fmla="*/ 698 w 1143"/>
                <a:gd name="T37" fmla="*/ 2413 h 3875"/>
                <a:gd name="T38" fmla="*/ 965 w 1143"/>
                <a:gd name="T39" fmla="*/ 1649 h 3875"/>
                <a:gd name="T40" fmla="*/ 826 w 1143"/>
                <a:gd name="T41" fmla="*/ 1903 h 3875"/>
                <a:gd name="T42" fmla="*/ 710 w 1143"/>
                <a:gd name="T43" fmla="*/ 1750 h 3875"/>
                <a:gd name="T44" fmla="*/ 740 w 1143"/>
                <a:gd name="T45" fmla="*/ 1914 h 3875"/>
                <a:gd name="T46" fmla="*/ 916 w 1143"/>
                <a:gd name="T47" fmla="*/ 2147 h 3875"/>
                <a:gd name="T48" fmla="*/ 760 w 1143"/>
                <a:gd name="T49" fmla="*/ 2285 h 3875"/>
                <a:gd name="T50" fmla="*/ 351 w 1143"/>
                <a:gd name="T51" fmla="*/ 2080 h 3875"/>
                <a:gd name="T52" fmla="*/ 396 w 1143"/>
                <a:gd name="T53" fmla="*/ 2177 h 3875"/>
                <a:gd name="T54" fmla="*/ 214 w 1143"/>
                <a:gd name="T55" fmla="*/ 1916 h 3875"/>
                <a:gd name="T56" fmla="*/ 333 w 1143"/>
                <a:gd name="T57" fmla="*/ 1565 h 3875"/>
                <a:gd name="T58" fmla="*/ 309 w 1143"/>
                <a:gd name="T59" fmla="*/ 2167 h 3875"/>
                <a:gd name="T60" fmla="*/ 553 w 1143"/>
                <a:gd name="T61" fmla="*/ 2023 h 3875"/>
                <a:gd name="T62" fmla="*/ 476 w 1143"/>
                <a:gd name="T63" fmla="*/ 2014 h 3875"/>
                <a:gd name="T64" fmla="*/ 401 w 1143"/>
                <a:gd name="T65" fmla="*/ 2005 h 3875"/>
                <a:gd name="T66" fmla="*/ 741 w 1143"/>
                <a:gd name="T67" fmla="*/ 1675 h 3875"/>
                <a:gd name="T68" fmla="*/ 699 w 1143"/>
                <a:gd name="T69" fmla="*/ 2092 h 3875"/>
                <a:gd name="T70" fmla="*/ 575 w 1143"/>
                <a:gd name="T71" fmla="*/ 2183 h 3875"/>
                <a:gd name="T72" fmla="*/ 679 w 1143"/>
                <a:gd name="T73" fmla="*/ 1330 h 3875"/>
                <a:gd name="T74" fmla="*/ 670 w 1143"/>
                <a:gd name="T75" fmla="*/ 1358 h 3875"/>
                <a:gd name="T76" fmla="*/ 321 w 1143"/>
                <a:gd name="T77" fmla="*/ 1378 h 3875"/>
                <a:gd name="T78" fmla="*/ 536 w 1143"/>
                <a:gd name="T79" fmla="*/ 1341 h 3875"/>
                <a:gd name="T80" fmla="*/ 782 w 1143"/>
                <a:gd name="T81" fmla="*/ 830 h 3875"/>
                <a:gd name="T82" fmla="*/ 831 w 1143"/>
                <a:gd name="T83" fmla="*/ 1072 h 3875"/>
                <a:gd name="T84" fmla="*/ 964 w 1143"/>
                <a:gd name="T85" fmla="*/ 1088 h 3875"/>
                <a:gd name="T86" fmla="*/ 924 w 1143"/>
                <a:gd name="T87" fmla="*/ 1411 h 3875"/>
                <a:gd name="T88" fmla="*/ 799 w 1143"/>
                <a:gd name="T89" fmla="*/ 1326 h 3875"/>
                <a:gd name="T90" fmla="*/ 741 w 1143"/>
                <a:gd name="T91" fmla="*/ 1316 h 3875"/>
                <a:gd name="T92" fmla="*/ 378 w 1143"/>
                <a:gd name="T93" fmla="*/ 1322 h 3875"/>
                <a:gd name="T94" fmla="*/ 700 w 1143"/>
                <a:gd name="T95" fmla="*/ 1163 h 3875"/>
                <a:gd name="T96" fmla="*/ 626 w 1143"/>
                <a:gd name="T97" fmla="*/ 1100 h 3875"/>
                <a:gd name="T98" fmla="*/ 809 w 1143"/>
                <a:gd name="T99" fmla="*/ 531 h 3875"/>
                <a:gd name="T100" fmla="*/ 437 w 1143"/>
                <a:gd name="T101" fmla="*/ 558 h 3875"/>
                <a:gd name="T102" fmla="*/ 1143 w 1143"/>
                <a:gd name="T103" fmla="*/ 96 h 3875"/>
                <a:gd name="T104" fmla="*/ 537 w 1143"/>
                <a:gd name="T105" fmla="*/ 261 h 3875"/>
                <a:gd name="T106" fmla="*/ 511 w 1143"/>
                <a:gd name="T107" fmla="*/ 261 h 3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3" h="3875">
                  <a:moveTo>
                    <a:pt x="631" y="3875"/>
                  </a:moveTo>
                  <a:cubicBezTo>
                    <a:pt x="620" y="3762"/>
                    <a:pt x="585" y="3666"/>
                    <a:pt x="525" y="3588"/>
                  </a:cubicBezTo>
                  <a:lnTo>
                    <a:pt x="506" y="3746"/>
                  </a:lnTo>
                  <a:lnTo>
                    <a:pt x="526" y="3755"/>
                  </a:lnTo>
                  <a:lnTo>
                    <a:pt x="506" y="3815"/>
                  </a:lnTo>
                  <a:cubicBezTo>
                    <a:pt x="451" y="3792"/>
                    <a:pt x="395" y="3777"/>
                    <a:pt x="339" y="3773"/>
                  </a:cubicBezTo>
                  <a:lnTo>
                    <a:pt x="368" y="3534"/>
                  </a:lnTo>
                  <a:lnTo>
                    <a:pt x="312" y="3527"/>
                  </a:lnTo>
                  <a:lnTo>
                    <a:pt x="281" y="3781"/>
                  </a:lnTo>
                  <a:lnTo>
                    <a:pt x="231" y="3775"/>
                  </a:lnTo>
                  <a:lnTo>
                    <a:pt x="296" y="3248"/>
                  </a:lnTo>
                  <a:lnTo>
                    <a:pt x="451" y="3267"/>
                  </a:lnTo>
                  <a:lnTo>
                    <a:pt x="425" y="3478"/>
                  </a:lnTo>
                  <a:lnTo>
                    <a:pt x="487" y="3486"/>
                  </a:lnTo>
                  <a:lnTo>
                    <a:pt x="521" y="3210"/>
                  </a:lnTo>
                  <a:lnTo>
                    <a:pt x="664" y="3249"/>
                  </a:lnTo>
                  <a:cubicBezTo>
                    <a:pt x="707" y="3261"/>
                    <a:pt x="726" y="3285"/>
                    <a:pt x="721" y="3322"/>
                  </a:cubicBezTo>
                  <a:lnTo>
                    <a:pt x="712" y="3400"/>
                  </a:lnTo>
                  <a:lnTo>
                    <a:pt x="652" y="3399"/>
                  </a:lnTo>
                  <a:lnTo>
                    <a:pt x="660" y="3337"/>
                  </a:lnTo>
                  <a:cubicBezTo>
                    <a:pt x="661" y="3322"/>
                    <a:pt x="655" y="3313"/>
                    <a:pt x="641" y="3309"/>
                  </a:cubicBezTo>
                  <a:lnTo>
                    <a:pt x="562" y="3287"/>
                  </a:lnTo>
                  <a:lnTo>
                    <a:pt x="537" y="3492"/>
                  </a:lnTo>
                  <a:lnTo>
                    <a:pt x="748" y="3518"/>
                  </a:lnTo>
                  <a:lnTo>
                    <a:pt x="740" y="3580"/>
                  </a:lnTo>
                  <a:lnTo>
                    <a:pt x="573" y="3559"/>
                  </a:lnTo>
                  <a:cubicBezTo>
                    <a:pt x="642" y="3641"/>
                    <a:pt x="684" y="3740"/>
                    <a:pt x="697" y="3854"/>
                  </a:cubicBezTo>
                  <a:lnTo>
                    <a:pt x="631" y="3875"/>
                  </a:lnTo>
                  <a:close/>
                  <a:moveTo>
                    <a:pt x="208" y="3530"/>
                  </a:moveTo>
                  <a:cubicBezTo>
                    <a:pt x="161" y="3480"/>
                    <a:pt x="103" y="3443"/>
                    <a:pt x="33" y="3417"/>
                  </a:cubicBezTo>
                  <a:lnTo>
                    <a:pt x="59" y="3357"/>
                  </a:lnTo>
                  <a:cubicBezTo>
                    <a:pt x="68" y="3350"/>
                    <a:pt x="73" y="3354"/>
                    <a:pt x="73" y="3369"/>
                  </a:cubicBezTo>
                  <a:lnTo>
                    <a:pt x="112" y="3386"/>
                  </a:lnTo>
                  <a:lnTo>
                    <a:pt x="142" y="3144"/>
                  </a:lnTo>
                  <a:lnTo>
                    <a:pt x="201" y="3151"/>
                  </a:lnTo>
                  <a:lnTo>
                    <a:pt x="184" y="3291"/>
                  </a:lnTo>
                  <a:lnTo>
                    <a:pt x="247" y="3264"/>
                  </a:lnTo>
                  <a:lnTo>
                    <a:pt x="257" y="3338"/>
                  </a:lnTo>
                  <a:lnTo>
                    <a:pt x="176" y="3356"/>
                  </a:lnTo>
                  <a:lnTo>
                    <a:pt x="168" y="3415"/>
                  </a:lnTo>
                  <a:cubicBezTo>
                    <a:pt x="198" y="3433"/>
                    <a:pt x="224" y="3456"/>
                    <a:pt x="248" y="3485"/>
                  </a:cubicBezTo>
                  <a:lnTo>
                    <a:pt x="208" y="3530"/>
                  </a:lnTo>
                  <a:close/>
                  <a:moveTo>
                    <a:pt x="75" y="3687"/>
                  </a:moveTo>
                  <a:lnTo>
                    <a:pt x="98" y="3498"/>
                  </a:lnTo>
                  <a:lnTo>
                    <a:pt x="157" y="3505"/>
                  </a:lnTo>
                  <a:lnTo>
                    <a:pt x="146" y="3601"/>
                  </a:lnTo>
                  <a:lnTo>
                    <a:pt x="211" y="3578"/>
                  </a:lnTo>
                  <a:lnTo>
                    <a:pt x="219" y="3645"/>
                  </a:lnTo>
                  <a:lnTo>
                    <a:pt x="138" y="3660"/>
                  </a:lnTo>
                  <a:lnTo>
                    <a:pt x="131" y="3722"/>
                  </a:lnTo>
                  <a:cubicBezTo>
                    <a:pt x="169" y="3752"/>
                    <a:pt x="199" y="3783"/>
                    <a:pt x="220" y="3815"/>
                  </a:cubicBezTo>
                  <a:lnTo>
                    <a:pt x="168" y="3853"/>
                  </a:lnTo>
                  <a:cubicBezTo>
                    <a:pt x="127" y="3795"/>
                    <a:pt x="71" y="3748"/>
                    <a:pt x="0" y="3712"/>
                  </a:cubicBezTo>
                  <a:lnTo>
                    <a:pt x="29" y="3656"/>
                  </a:lnTo>
                  <a:cubicBezTo>
                    <a:pt x="38" y="3649"/>
                    <a:pt x="43" y="3652"/>
                    <a:pt x="43" y="3667"/>
                  </a:cubicBezTo>
                  <a:lnTo>
                    <a:pt x="75" y="3687"/>
                  </a:lnTo>
                  <a:close/>
                  <a:moveTo>
                    <a:pt x="375" y="3472"/>
                  </a:moveTo>
                  <a:lnTo>
                    <a:pt x="394" y="3323"/>
                  </a:lnTo>
                  <a:lnTo>
                    <a:pt x="338" y="3316"/>
                  </a:lnTo>
                  <a:lnTo>
                    <a:pt x="320" y="3465"/>
                  </a:lnTo>
                  <a:lnTo>
                    <a:pt x="375" y="3472"/>
                  </a:lnTo>
                  <a:close/>
                  <a:moveTo>
                    <a:pt x="396" y="3717"/>
                  </a:moveTo>
                  <a:cubicBezTo>
                    <a:pt x="416" y="3721"/>
                    <a:pt x="437" y="3726"/>
                    <a:pt x="457" y="3731"/>
                  </a:cubicBezTo>
                  <a:lnTo>
                    <a:pt x="480" y="3548"/>
                  </a:lnTo>
                  <a:lnTo>
                    <a:pt x="417" y="3540"/>
                  </a:lnTo>
                  <a:lnTo>
                    <a:pt x="396" y="3717"/>
                  </a:lnTo>
                  <a:close/>
                  <a:moveTo>
                    <a:pt x="266" y="2438"/>
                  </a:moveTo>
                  <a:lnTo>
                    <a:pt x="334" y="2447"/>
                  </a:lnTo>
                  <a:lnTo>
                    <a:pt x="272" y="2955"/>
                  </a:lnTo>
                  <a:lnTo>
                    <a:pt x="204" y="2947"/>
                  </a:lnTo>
                  <a:lnTo>
                    <a:pt x="266" y="2438"/>
                  </a:lnTo>
                  <a:close/>
                  <a:moveTo>
                    <a:pt x="698" y="2413"/>
                  </a:moveTo>
                  <a:lnTo>
                    <a:pt x="766" y="2421"/>
                  </a:lnTo>
                  <a:lnTo>
                    <a:pt x="684" y="3091"/>
                  </a:lnTo>
                  <a:lnTo>
                    <a:pt x="615" y="3083"/>
                  </a:lnTo>
                  <a:lnTo>
                    <a:pt x="698" y="2413"/>
                  </a:lnTo>
                  <a:close/>
                  <a:moveTo>
                    <a:pt x="764" y="1716"/>
                  </a:moveTo>
                  <a:cubicBezTo>
                    <a:pt x="792" y="1746"/>
                    <a:pt x="815" y="1777"/>
                    <a:pt x="835" y="1809"/>
                  </a:cubicBezTo>
                  <a:cubicBezTo>
                    <a:pt x="864" y="1756"/>
                    <a:pt x="890" y="1694"/>
                    <a:pt x="911" y="1623"/>
                  </a:cubicBezTo>
                  <a:lnTo>
                    <a:pt x="965" y="1649"/>
                  </a:lnTo>
                  <a:cubicBezTo>
                    <a:pt x="940" y="1730"/>
                    <a:pt x="907" y="1800"/>
                    <a:pt x="866" y="1860"/>
                  </a:cubicBezTo>
                  <a:cubicBezTo>
                    <a:pt x="895" y="1918"/>
                    <a:pt x="913" y="1994"/>
                    <a:pt x="920" y="2087"/>
                  </a:cubicBezTo>
                  <a:lnTo>
                    <a:pt x="862" y="2099"/>
                  </a:lnTo>
                  <a:cubicBezTo>
                    <a:pt x="857" y="2019"/>
                    <a:pt x="845" y="1953"/>
                    <a:pt x="826" y="1903"/>
                  </a:cubicBezTo>
                  <a:cubicBezTo>
                    <a:pt x="804" y="1929"/>
                    <a:pt x="773" y="1953"/>
                    <a:pt x="733" y="1973"/>
                  </a:cubicBezTo>
                  <a:lnTo>
                    <a:pt x="728" y="2010"/>
                  </a:lnTo>
                  <a:lnTo>
                    <a:pt x="678" y="2004"/>
                  </a:lnTo>
                  <a:lnTo>
                    <a:pt x="710" y="1750"/>
                  </a:lnTo>
                  <a:lnTo>
                    <a:pt x="702" y="1739"/>
                  </a:lnTo>
                  <a:lnTo>
                    <a:pt x="747" y="1704"/>
                  </a:lnTo>
                  <a:cubicBezTo>
                    <a:pt x="757" y="1690"/>
                    <a:pt x="763" y="1694"/>
                    <a:pt x="764" y="1716"/>
                  </a:cubicBezTo>
                  <a:close/>
                  <a:moveTo>
                    <a:pt x="740" y="1914"/>
                  </a:moveTo>
                  <a:cubicBezTo>
                    <a:pt x="762" y="1902"/>
                    <a:pt x="784" y="1883"/>
                    <a:pt x="804" y="1856"/>
                  </a:cubicBezTo>
                  <a:cubicBezTo>
                    <a:pt x="792" y="1831"/>
                    <a:pt x="776" y="1808"/>
                    <a:pt x="756" y="1787"/>
                  </a:cubicBezTo>
                  <a:lnTo>
                    <a:pt x="740" y="1914"/>
                  </a:lnTo>
                  <a:close/>
                  <a:moveTo>
                    <a:pt x="916" y="2147"/>
                  </a:moveTo>
                  <a:lnTo>
                    <a:pt x="910" y="2199"/>
                  </a:lnTo>
                  <a:lnTo>
                    <a:pt x="714" y="2175"/>
                  </a:lnTo>
                  <a:lnTo>
                    <a:pt x="750" y="2268"/>
                  </a:lnTo>
                  <a:cubicBezTo>
                    <a:pt x="768" y="2272"/>
                    <a:pt x="772" y="2278"/>
                    <a:pt x="760" y="2285"/>
                  </a:cubicBezTo>
                  <a:lnTo>
                    <a:pt x="695" y="2308"/>
                  </a:lnTo>
                  <a:lnTo>
                    <a:pt x="652" y="2168"/>
                  </a:lnTo>
                  <a:lnTo>
                    <a:pt x="345" y="2130"/>
                  </a:lnTo>
                  <a:lnTo>
                    <a:pt x="351" y="2080"/>
                  </a:lnTo>
                  <a:cubicBezTo>
                    <a:pt x="355" y="2064"/>
                    <a:pt x="362" y="2064"/>
                    <a:pt x="370" y="2080"/>
                  </a:cubicBezTo>
                  <a:lnTo>
                    <a:pt x="916" y="2147"/>
                  </a:lnTo>
                  <a:close/>
                  <a:moveTo>
                    <a:pt x="309" y="2167"/>
                  </a:moveTo>
                  <a:lnTo>
                    <a:pt x="396" y="2177"/>
                  </a:lnTo>
                  <a:lnTo>
                    <a:pt x="388" y="2239"/>
                  </a:lnTo>
                  <a:lnTo>
                    <a:pt x="252" y="2222"/>
                  </a:lnTo>
                  <a:lnTo>
                    <a:pt x="288" y="1925"/>
                  </a:lnTo>
                  <a:lnTo>
                    <a:pt x="214" y="1916"/>
                  </a:lnTo>
                  <a:lnTo>
                    <a:pt x="222" y="1847"/>
                  </a:lnTo>
                  <a:cubicBezTo>
                    <a:pt x="229" y="1827"/>
                    <a:pt x="237" y="1827"/>
                    <a:pt x="247" y="1847"/>
                  </a:cubicBezTo>
                  <a:lnTo>
                    <a:pt x="297" y="1853"/>
                  </a:lnTo>
                  <a:lnTo>
                    <a:pt x="333" y="1565"/>
                  </a:lnTo>
                  <a:lnTo>
                    <a:pt x="463" y="1581"/>
                  </a:lnTo>
                  <a:lnTo>
                    <a:pt x="455" y="1643"/>
                  </a:lnTo>
                  <a:lnTo>
                    <a:pt x="375" y="1633"/>
                  </a:lnTo>
                  <a:lnTo>
                    <a:pt x="309" y="2167"/>
                  </a:lnTo>
                  <a:close/>
                  <a:moveTo>
                    <a:pt x="364" y="2000"/>
                  </a:moveTo>
                  <a:lnTo>
                    <a:pt x="405" y="1665"/>
                  </a:lnTo>
                  <a:lnTo>
                    <a:pt x="594" y="1688"/>
                  </a:lnTo>
                  <a:lnTo>
                    <a:pt x="553" y="2023"/>
                  </a:lnTo>
                  <a:lnTo>
                    <a:pt x="516" y="2019"/>
                  </a:lnTo>
                  <a:lnTo>
                    <a:pt x="551" y="1737"/>
                  </a:lnTo>
                  <a:lnTo>
                    <a:pt x="510" y="1732"/>
                  </a:lnTo>
                  <a:lnTo>
                    <a:pt x="476" y="2014"/>
                  </a:lnTo>
                  <a:lnTo>
                    <a:pt x="439" y="2009"/>
                  </a:lnTo>
                  <a:lnTo>
                    <a:pt x="473" y="1727"/>
                  </a:lnTo>
                  <a:lnTo>
                    <a:pt x="436" y="1722"/>
                  </a:lnTo>
                  <a:lnTo>
                    <a:pt x="401" y="2005"/>
                  </a:lnTo>
                  <a:lnTo>
                    <a:pt x="364" y="2000"/>
                  </a:lnTo>
                  <a:close/>
                  <a:moveTo>
                    <a:pt x="643" y="1600"/>
                  </a:moveTo>
                  <a:lnTo>
                    <a:pt x="749" y="1613"/>
                  </a:lnTo>
                  <a:lnTo>
                    <a:pt x="741" y="1675"/>
                  </a:lnTo>
                  <a:lnTo>
                    <a:pt x="685" y="1668"/>
                  </a:lnTo>
                  <a:lnTo>
                    <a:pt x="642" y="2022"/>
                  </a:lnTo>
                  <a:lnTo>
                    <a:pt x="707" y="2030"/>
                  </a:lnTo>
                  <a:lnTo>
                    <a:pt x="699" y="2092"/>
                  </a:lnTo>
                  <a:lnTo>
                    <a:pt x="584" y="2078"/>
                  </a:lnTo>
                  <a:lnTo>
                    <a:pt x="643" y="1600"/>
                  </a:lnTo>
                  <a:close/>
                  <a:moveTo>
                    <a:pt x="435" y="2191"/>
                  </a:moveTo>
                  <a:cubicBezTo>
                    <a:pt x="478" y="2180"/>
                    <a:pt x="525" y="2177"/>
                    <a:pt x="575" y="2183"/>
                  </a:cubicBezTo>
                  <a:lnTo>
                    <a:pt x="579" y="2247"/>
                  </a:lnTo>
                  <a:cubicBezTo>
                    <a:pt x="532" y="2241"/>
                    <a:pt x="486" y="2243"/>
                    <a:pt x="443" y="2252"/>
                  </a:cubicBezTo>
                  <a:lnTo>
                    <a:pt x="435" y="2191"/>
                  </a:lnTo>
                  <a:close/>
                  <a:moveTo>
                    <a:pt x="679" y="1330"/>
                  </a:moveTo>
                  <a:lnTo>
                    <a:pt x="693" y="1222"/>
                  </a:lnTo>
                  <a:lnTo>
                    <a:pt x="617" y="1175"/>
                  </a:lnTo>
                  <a:lnTo>
                    <a:pt x="595" y="1348"/>
                  </a:lnTo>
                  <a:lnTo>
                    <a:pt x="670" y="1358"/>
                  </a:lnTo>
                  <a:cubicBezTo>
                    <a:pt x="810" y="1375"/>
                    <a:pt x="913" y="1417"/>
                    <a:pt x="979" y="1484"/>
                  </a:cubicBezTo>
                  <a:lnTo>
                    <a:pt x="931" y="1535"/>
                  </a:lnTo>
                  <a:cubicBezTo>
                    <a:pt x="876" y="1473"/>
                    <a:pt x="782" y="1434"/>
                    <a:pt x="650" y="1418"/>
                  </a:cubicBezTo>
                  <a:lnTo>
                    <a:pt x="321" y="1378"/>
                  </a:lnTo>
                  <a:lnTo>
                    <a:pt x="391" y="810"/>
                  </a:lnTo>
                  <a:lnTo>
                    <a:pt x="549" y="830"/>
                  </a:lnTo>
                  <a:lnTo>
                    <a:pt x="487" y="1335"/>
                  </a:lnTo>
                  <a:lnTo>
                    <a:pt x="536" y="1341"/>
                  </a:lnTo>
                  <a:lnTo>
                    <a:pt x="604" y="792"/>
                  </a:lnTo>
                  <a:lnTo>
                    <a:pt x="663" y="799"/>
                  </a:lnTo>
                  <a:lnTo>
                    <a:pt x="643" y="961"/>
                  </a:lnTo>
                  <a:cubicBezTo>
                    <a:pt x="692" y="906"/>
                    <a:pt x="738" y="862"/>
                    <a:pt x="782" y="830"/>
                  </a:cubicBezTo>
                  <a:lnTo>
                    <a:pt x="812" y="887"/>
                  </a:lnTo>
                  <a:lnTo>
                    <a:pt x="764" y="925"/>
                  </a:lnTo>
                  <a:lnTo>
                    <a:pt x="756" y="1063"/>
                  </a:lnTo>
                  <a:lnTo>
                    <a:pt x="831" y="1072"/>
                  </a:lnTo>
                  <a:lnTo>
                    <a:pt x="854" y="880"/>
                  </a:lnTo>
                  <a:lnTo>
                    <a:pt x="913" y="887"/>
                  </a:lnTo>
                  <a:lnTo>
                    <a:pt x="890" y="1079"/>
                  </a:lnTo>
                  <a:lnTo>
                    <a:pt x="964" y="1088"/>
                  </a:lnTo>
                  <a:lnTo>
                    <a:pt x="997" y="818"/>
                  </a:lnTo>
                  <a:lnTo>
                    <a:pt x="1056" y="826"/>
                  </a:lnTo>
                  <a:lnTo>
                    <a:pt x="983" y="1418"/>
                  </a:lnTo>
                  <a:lnTo>
                    <a:pt x="924" y="1411"/>
                  </a:lnTo>
                  <a:lnTo>
                    <a:pt x="956" y="1150"/>
                  </a:lnTo>
                  <a:lnTo>
                    <a:pt x="882" y="1141"/>
                  </a:lnTo>
                  <a:lnTo>
                    <a:pt x="858" y="1334"/>
                  </a:lnTo>
                  <a:lnTo>
                    <a:pt x="799" y="1326"/>
                  </a:lnTo>
                  <a:lnTo>
                    <a:pt x="823" y="1134"/>
                  </a:lnTo>
                  <a:lnTo>
                    <a:pt x="755" y="1126"/>
                  </a:lnTo>
                  <a:lnTo>
                    <a:pt x="740" y="1294"/>
                  </a:lnTo>
                  <a:cubicBezTo>
                    <a:pt x="757" y="1300"/>
                    <a:pt x="757" y="1307"/>
                    <a:pt x="741" y="1316"/>
                  </a:cubicBezTo>
                  <a:lnTo>
                    <a:pt x="679" y="1330"/>
                  </a:lnTo>
                  <a:close/>
                  <a:moveTo>
                    <a:pt x="492" y="885"/>
                  </a:moveTo>
                  <a:lnTo>
                    <a:pt x="433" y="878"/>
                  </a:lnTo>
                  <a:lnTo>
                    <a:pt x="378" y="1322"/>
                  </a:lnTo>
                  <a:lnTo>
                    <a:pt x="437" y="1329"/>
                  </a:lnTo>
                  <a:lnTo>
                    <a:pt x="492" y="885"/>
                  </a:lnTo>
                  <a:close/>
                  <a:moveTo>
                    <a:pt x="626" y="1100"/>
                  </a:moveTo>
                  <a:lnTo>
                    <a:pt x="700" y="1163"/>
                  </a:lnTo>
                  <a:lnTo>
                    <a:pt x="718" y="967"/>
                  </a:lnTo>
                  <a:lnTo>
                    <a:pt x="671" y="1015"/>
                  </a:lnTo>
                  <a:lnTo>
                    <a:pt x="641" y="973"/>
                  </a:lnTo>
                  <a:lnTo>
                    <a:pt x="626" y="1100"/>
                  </a:lnTo>
                  <a:close/>
                  <a:moveTo>
                    <a:pt x="437" y="558"/>
                  </a:moveTo>
                  <a:lnTo>
                    <a:pt x="446" y="489"/>
                  </a:lnTo>
                  <a:cubicBezTo>
                    <a:pt x="452" y="469"/>
                    <a:pt x="461" y="469"/>
                    <a:pt x="471" y="489"/>
                  </a:cubicBezTo>
                  <a:lnTo>
                    <a:pt x="809" y="531"/>
                  </a:lnTo>
                  <a:cubicBezTo>
                    <a:pt x="929" y="546"/>
                    <a:pt x="1017" y="592"/>
                    <a:pt x="1072" y="670"/>
                  </a:cubicBezTo>
                  <a:lnTo>
                    <a:pt x="1018" y="723"/>
                  </a:lnTo>
                  <a:cubicBezTo>
                    <a:pt x="974" y="655"/>
                    <a:pt x="901" y="615"/>
                    <a:pt x="797" y="602"/>
                  </a:cubicBezTo>
                  <a:lnTo>
                    <a:pt x="437" y="558"/>
                  </a:lnTo>
                  <a:close/>
                  <a:moveTo>
                    <a:pt x="489" y="89"/>
                  </a:moveTo>
                  <a:lnTo>
                    <a:pt x="497" y="20"/>
                  </a:lnTo>
                  <a:cubicBezTo>
                    <a:pt x="504" y="0"/>
                    <a:pt x="512" y="0"/>
                    <a:pt x="522" y="20"/>
                  </a:cubicBezTo>
                  <a:lnTo>
                    <a:pt x="1143" y="96"/>
                  </a:lnTo>
                  <a:lnTo>
                    <a:pt x="1134" y="168"/>
                  </a:lnTo>
                  <a:lnTo>
                    <a:pt x="489" y="89"/>
                  </a:lnTo>
                  <a:close/>
                  <a:moveTo>
                    <a:pt x="511" y="261"/>
                  </a:moveTo>
                  <a:cubicBezTo>
                    <a:pt x="518" y="241"/>
                    <a:pt x="527" y="241"/>
                    <a:pt x="537" y="261"/>
                  </a:cubicBezTo>
                  <a:lnTo>
                    <a:pt x="1036" y="323"/>
                  </a:lnTo>
                  <a:lnTo>
                    <a:pt x="1027" y="394"/>
                  </a:lnTo>
                  <a:lnTo>
                    <a:pt x="503" y="330"/>
                  </a:lnTo>
                  <a:lnTo>
                    <a:pt x="511" y="26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 name="Freeform 24"/>
            <p:cNvSpPr>
              <a:spLocks/>
            </p:cNvSpPr>
            <p:nvPr/>
          </p:nvSpPr>
          <p:spPr bwMode="auto">
            <a:xfrm>
              <a:off x="7872" y="6411"/>
              <a:ext cx="43" cy="41"/>
            </a:xfrm>
            <a:custGeom>
              <a:avLst/>
              <a:gdLst>
                <a:gd name="T0" fmla="*/ 0 w 43"/>
                <a:gd name="T1" fmla="*/ 41 h 41"/>
                <a:gd name="T2" fmla="*/ 22 w 43"/>
                <a:gd name="T3" fmla="*/ 0 h 41"/>
                <a:gd name="T4" fmla="*/ 43 w 43"/>
                <a:gd name="T5" fmla="*/ 41 h 41"/>
                <a:gd name="T6" fmla="*/ 0 w 43"/>
                <a:gd name="T7" fmla="*/ 41 h 41"/>
              </a:gdLst>
              <a:ahLst/>
              <a:cxnLst>
                <a:cxn ang="0">
                  <a:pos x="T0" y="T1"/>
                </a:cxn>
                <a:cxn ang="0">
                  <a:pos x="T2" y="T3"/>
                </a:cxn>
                <a:cxn ang="0">
                  <a:pos x="T4" y="T5"/>
                </a:cxn>
                <a:cxn ang="0">
                  <a:pos x="T6" y="T7"/>
                </a:cxn>
              </a:cxnLst>
              <a:rect l="0" t="0" r="r" b="b"/>
              <a:pathLst>
                <a:path w="43" h="41">
                  <a:moveTo>
                    <a:pt x="0" y="41"/>
                  </a:moveTo>
                  <a:lnTo>
                    <a:pt x="22" y="0"/>
                  </a:lnTo>
                  <a:lnTo>
                    <a:pt x="43" y="41"/>
                  </a:lnTo>
                  <a:lnTo>
                    <a:pt x="0" y="41"/>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 name="Freeform 25"/>
            <p:cNvSpPr>
              <a:spLocks/>
            </p:cNvSpPr>
            <p:nvPr/>
          </p:nvSpPr>
          <p:spPr bwMode="auto">
            <a:xfrm>
              <a:off x="7872" y="6411"/>
              <a:ext cx="43" cy="41"/>
            </a:xfrm>
            <a:custGeom>
              <a:avLst/>
              <a:gdLst>
                <a:gd name="T0" fmla="*/ 0 w 43"/>
                <a:gd name="T1" fmla="*/ 41 h 41"/>
                <a:gd name="T2" fmla="*/ 22 w 43"/>
                <a:gd name="T3" fmla="*/ 0 h 41"/>
                <a:gd name="T4" fmla="*/ 43 w 43"/>
                <a:gd name="T5" fmla="*/ 41 h 41"/>
                <a:gd name="T6" fmla="*/ 0 w 43"/>
                <a:gd name="T7" fmla="*/ 41 h 41"/>
              </a:gdLst>
              <a:ahLst/>
              <a:cxnLst>
                <a:cxn ang="0">
                  <a:pos x="T0" y="T1"/>
                </a:cxn>
                <a:cxn ang="0">
                  <a:pos x="T2" y="T3"/>
                </a:cxn>
                <a:cxn ang="0">
                  <a:pos x="T4" y="T5"/>
                </a:cxn>
                <a:cxn ang="0">
                  <a:pos x="T6" y="T7"/>
                </a:cxn>
              </a:cxnLst>
              <a:rect l="0" t="0" r="r" b="b"/>
              <a:pathLst>
                <a:path w="43" h="41">
                  <a:moveTo>
                    <a:pt x="0" y="41"/>
                  </a:moveTo>
                  <a:lnTo>
                    <a:pt x="22" y="0"/>
                  </a:lnTo>
                  <a:lnTo>
                    <a:pt x="43" y="41"/>
                  </a:lnTo>
                  <a:lnTo>
                    <a:pt x="0" y="41"/>
                  </a:lnTo>
                  <a:close/>
                </a:path>
              </a:pathLst>
            </a:custGeom>
            <a:noFill/>
            <a:ln w="3175" cap="flat">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Freeform 26"/>
            <p:cNvSpPr>
              <a:spLocks/>
            </p:cNvSpPr>
            <p:nvPr/>
          </p:nvSpPr>
          <p:spPr bwMode="auto">
            <a:xfrm>
              <a:off x="7192" y="6379"/>
              <a:ext cx="43" cy="42"/>
            </a:xfrm>
            <a:custGeom>
              <a:avLst/>
              <a:gdLst>
                <a:gd name="T0" fmla="*/ 0 w 43"/>
                <a:gd name="T1" fmla="*/ 42 h 42"/>
                <a:gd name="T2" fmla="*/ 21 w 43"/>
                <a:gd name="T3" fmla="*/ 0 h 42"/>
                <a:gd name="T4" fmla="*/ 43 w 43"/>
                <a:gd name="T5" fmla="*/ 42 h 42"/>
                <a:gd name="T6" fmla="*/ 0 w 43"/>
                <a:gd name="T7" fmla="*/ 42 h 42"/>
              </a:gdLst>
              <a:ahLst/>
              <a:cxnLst>
                <a:cxn ang="0">
                  <a:pos x="T0" y="T1"/>
                </a:cxn>
                <a:cxn ang="0">
                  <a:pos x="T2" y="T3"/>
                </a:cxn>
                <a:cxn ang="0">
                  <a:pos x="T4" y="T5"/>
                </a:cxn>
                <a:cxn ang="0">
                  <a:pos x="T6" y="T7"/>
                </a:cxn>
              </a:cxnLst>
              <a:rect l="0" t="0" r="r" b="b"/>
              <a:pathLst>
                <a:path w="43" h="42">
                  <a:moveTo>
                    <a:pt x="0" y="42"/>
                  </a:moveTo>
                  <a:lnTo>
                    <a:pt x="21" y="0"/>
                  </a:lnTo>
                  <a:lnTo>
                    <a:pt x="43" y="42"/>
                  </a:lnTo>
                  <a:lnTo>
                    <a:pt x="0" y="42"/>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Freeform 27"/>
            <p:cNvSpPr>
              <a:spLocks/>
            </p:cNvSpPr>
            <p:nvPr/>
          </p:nvSpPr>
          <p:spPr bwMode="auto">
            <a:xfrm>
              <a:off x="7192" y="6379"/>
              <a:ext cx="43" cy="42"/>
            </a:xfrm>
            <a:custGeom>
              <a:avLst/>
              <a:gdLst>
                <a:gd name="T0" fmla="*/ 0 w 43"/>
                <a:gd name="T1" fmla="*/ 42 h 42"/>
                <a:gd name="T2" fmla="*/ 21 w 43"/>
                <a:gd name="T3" fmla="*/ 0 h 42"/>
                <a:gd name="T4" fmla="*/ 43 w 43"/>
                <a:gd name="T5" fmla="*/ 42 h 42"/>
                <a:gd name="T6" fmla="*/ 0 w 43"/>
                <a:gd name="T7" fmla="*/ 42 h 42"/>
              </a:gdLst>
              <a:ahLst/>
              <a:cxnLst>
                <a:cxn ang="0">
                  <a:pos x="T0" y="T1"/>
                </a:cxn>
                <a:cxn ang="0">
                  <a:pos x="T2" y="T3"/>
                </a:cxn>
                <a:cxn ang="0">
                  <a:pos x="T4" y="T5"/>
                </a:cxn>
                <a:cxn ang="0">
                  <a:pos x="T6" y="T7"/>
                </a:cxn>
              </a:cxnLst>
              <a:rect l="0" t="0" r="r" b="b"/>
              <a:pathLst>
                <a:path w="43" h="42">
                  <a:moveTo>
                    <a:pt x="0" y="42"/>
                  </a:moveTo>
                  <a:lnTo>
                    <a:pt x="21" y="0"/>
                  </a:lnTo>
                  <a:lnTo>
                    <a:pt x="43" y="42"/>
                  </a:lnTo>
                  <a:lnTo>
                    <a:pt x="0" y="42"/>
                  </a:lnTo>
                  <a:close/>
                </a:path>
              </a:pathLst>
            </a:custGeom>
            <a:noFill/>
            <a:ln w="3175" cap="flat">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3" name="Freeform 28"/>
            <p:cNvSpPr>
              <a:spLocks/>
            </p:cNvSpPr>
            <p:nvPr/>
          </p:nvSpPr>
          <p:spPr bwMode="auto">
            <a:xfrm>
              <a:off x="6645" y="6346"/>
              <a:ext cx="44" cy="42"/>
            </a:xfrm>
            <a:custGeom>
              <a:avLst/>
              <a:gdLst>
                <a:gd name="T0" fmla="*/ 0 w 44"/>
                <a:gd name="T1" fmla="*/ 42 h 42"/>
                <a:gd name="T2" fmla="*/ 22 w 44"/>
                <a:gd name="T3" fmla="*/ 0 h 42"/>
                <a:gd name="T4" fmla="*/ 44 w 44"/>
                <a:gd name="T5" fmla="*/ 42 h 42"/>
                <a:gd name="T6" fmla="*/ 0 w 44"/>
                <a:gd name="T7" fmla="*/ 42 h 42"/>
              </a:gdLst>
              <a:ahLst/>
              <a:cxnLst>
                <a:cxn ang="0">
                  <a:pos x="T0" y="T1"/>
                </a:cxn>
                <a:cxn ang="0">
                  <a:pos x="T2" y="T3"/>
                </a:cxn>
                <a:cxn ang="0">
                  <a:pos x="T4" y="T5"/>
                </a:cxn>
                <a:cxn ang="0">
                  <a:pos x="T6" y="T7"/>
                </a:cxn>
              </a:cxnLst>
              <a:rect l="0" t="0" r="r" b="b"/>
              <a:pathLst>
                <a:path w="44" h="42">
                  <a:moveTo>
                    <a:pt x="0" y="42"/>
                  </a:moveTo>
                  <a:lnTo>
                    <a:pt x="22" y="0"/>
                  </a:lnTo>
                  <a:lnTo>
                    <a:pt x="44" y="42"/>
                  </a:lnTo>
                  <a:lnTo>
                    <a:pt x="0" y="42"/>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4" name="Freeform 29"/>
            <p:cNvSpPr>
              <a:spLocks/>
            </p:cNvSpPr>
            <p:nvPr/>
          </p:nvSpPr>
          <p:spPr bwMode="auto">
            <a:xfrm>
              <a:off x="6645" y="6346"/>
              <a:ext cx="44" cy="42"/>
            </a:xfrm>
            <a:custGeom>
              <a:avLst/>
              <a:gdLst>
                <a:gd name="T0" fmla="*/ 0 w 44"/>
                <a:gd name="T1" fmla="*/ 42 h 42"/>
                <a:gd name="T2" fmla="*/ 22 w 44"/>
                <a:gd name="T3" fmla="*/ 0 h 42"/>
                <a:gd name="T4" fmla="*/ 44 w 44"/>
                <a:gd name="T5" fmla="*/ 42 h 42"/>
                <a:gd name="T6" fmla="*/ 0 w 44"/>
                <a:gd name="T7" fmla="*/ 42 h 42"/>
              </a:gdLst>
              <a:ahLst/>
              <a:cxnLst>
                <a:cxn ang="0">
                  <a:pos x="T0" y="T1"/>
                </a:cxn>
                <a:cxn ang="0">
                  <a:pos x="T2" y="T3"/>
                </a:cxn>
                <a:cxn ang="0">
                  <a:pos x="T4" y="T5"/>
                </a:cxn>
                <a:cxn ang="0">
                  <a:pos x="T6" y="T7"/>
                </a:cxn>
              </a:cxnLst>
              <a:rect l="0" t="0" r="r" b="b"/>
              <a:pathLst>
                <a:path w="44" h="42">
                  <a:moveTo>
                    <a:pt x="0" y="42"/>
                  </a:moveTo>
                  <a:lnTo>
                    <a:pt x="22" y="0"/>
                  </a:lnTo>
                  <a:lnTo>
                    <a:pt x="44" y="42"/>
                  </a:lnTo>
                  <a:lnTo>
                    <a:pt x="0" y="42"/>
                  </a:lnTo>
                  <a:close/>
                </a:path>
              </a:pathLst>
            </a:custGeom>
            <a:noFill/>
            <a:ln w="3175" cap="flat">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04" name="Freeform 15"/>
          <p:cNvSpPr>
            <a:spLocks/>
          </p:cNvSpPr>
          <p:nvPr/>
        </p:nvSpPr>
        <p:spPr bwMode="auto">
          <a:xfrm>
            <a:off x="13676678" y="8940376"/>
            <a:ext cx="99143" cy="91492"/>
          </a:xfrm>
          <a:custGeom>
            <a:avLst/>
            <a:gdLst>
              <a:gd name="T0" fmla="*/ 107 w 107"/>
              <a:gd name="T1" fmla="*/ 78 h 109"/>
              <a:gd name="T2" fmla="*/ 46 w 107"/>
              <a:gd name="T3" fmla="*/ 15 h 109"/>
              <a:gd name="T4" fmla="*/ 61 w 107"/>
              <a:gd name="T5" fmla="*/ 0 h 109"/>
              <a:gd name="T6" fmla="*/ 0 w 107"/>
              <a:gd name="T7" fmla="*/ 0 h 109"/>
              <a:gd name="T8" fmla="*/ 0 w 107"/>
              <a:gd name="T9" fmla="*/ 62 h 109"/>
              <a:gd name="T10" fmla="*/ 15 w 107"/>
              <a:gd name="T11" fmla="*/ 47 h 109"/>
              <a:gd name="T12" fmla="*/ 76 w 107"/>
              <a:gd name="T13" fmla="*/ 109 h 109"/>
              <a:gd name="T14" fmla="*/ 107 w 107"/>
              <a:gd name="T15" fmla="*/ 7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09">
                <a:moveTo>
                  <a:pt x="107" y="78"/>
                </a:moveTo>
                <a:lnTo>
                  <a:pt x="46" y="15"/>
                </a:lnTo>
                <a:lnTo>
                  <a:pt x="61" y="0"/>
                </a:lnTo>
                <a:lnTo>
                  <a:pt x="0" y="0"/>
                </a:lnTo>
                <a:lnTo>
                  <a:pt x="0" y="62"/>
                </a:lnTo>
                <a:lnTo>
                  <a:pt x="15" y="47"/>
                </a:lnTo>
                <a:lnTo>
                  <a:pt x="76" y="109"/>
                </a:lnTo>
                <a:lnTo>
                  <a:pt x="107" y="78"/>
                </a:lnTo>
                <a:close/>
              </a:path>
            </a:pathLst>
          </a:custGeom>
          <a:solidFill>
            <a:srgbClr val="FFCC99"/>
          </a:solidFill>
          <a:ln w="4763" cap="flat">
            <a:solidFill>
              <a:srgbClr val="FF66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39" name="正方形/長方形 738"/>
          <p:cNvSpPr/>
          <p:nvPr/>
        </p:nvSpPr>
        <p:spPr>
          <a:xfrm>
            <a:off x="4023360" y="6529511"/>
            <a:ext cx="7742149" cy="15857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正方形/長方形 101"/>
          <p:cNvSpPr/>
          <p:nvPr/>
        </p:nvSpPr>
        <p:spPr>
          <a:xfrm>
            <a:off x="10940163" y="6355705"/>
            <a:ext cx="2270319" cy="276999"/>
          </a:xfrm>
          <a:prstGeom prst="rect">
            <a:avLst/>
          </a:prstGeom>
          <a:solidFill>
            <a:schemeClr val="bg1"/>
          </a:solidFill>
          <a:ln w="15875" cmpd="dbl">
            <a:noFill/>
          </a:ln>
        </p:spPr>
        <p:txBody>
          <a:bodyPr wrap="square">
            <a:spAutoFit/>
          </a:bodyPr>
          <a:lstStyle/>
          <a:p>
            <a:pPr algn="ctr"/>
            <a:r>
              <a:rPr lang="ja-JP" altLang="en-US" sz="1200" b="1" dirty="0">
                <a:solidFill>
                  <a:srgbClr val="FF0000"/>
                </a:solidFill>
                <a:latin typeface="ＭＳ Ｐゴシック" panose="020B0600070205080204" pitchFamily="50" charset="-128"/>
                <a:ea typeface="ＭＳ Ｐゴシック" panose="020B0600070205080204" pitchFamily="50" charset="-128"/>
              </a:rPr>
              <a:t>⑥</a:t>
            </a:r>
            <a:r>
              <a:rPr lang="ja-JP" altLang="en-US" sz="1200" b="1" dirty="0" smtClean="0">
                <a:latin typeface="ＭＳ Ｐゴシック" panose="020B0600070205080204" pitchFamily="50" charset="-128"/>
                <a:ea typeface="ＭＳ Ｐゴシック" panose="020B0600070205080204" pitchFamily="50" charset="-128"/>
              </a:rPr>
              <a:t>下水放流翌日にスカムが発生</a:t>
            </a:r>
            <a:endParaRPr lang="ja-JP" altLang="en-US" sz="1200" b="1" dirty="0">
              <a:solidFill>
                <a:srgbClr val="FF0000"/>
              </a:solidFill>
              <a:latin typeface="ＭＳ Ｐゴシック" panose="020B0600070205080204" pitchFamily="50" charset="-128"/>
              <a:ea typeface="ＭＳ Ｐゴシック" panose="020B0600070205080204" pitchFamily="50" charset="-128"/>
            </a:endParaRPr>
          </a:p>
        </p:txBody>
      </p:sp>
      <p:pic>
        <p:nvPicPr>
          <p:cNvPr id="3" name="図 2"/>
          <p:cNvPicPr>
            <a:picLocks noChangeAspect="1"/>
          </p:cNvPicPr>
          <p:nvPr/>
        </p:nvPicPr>
        <p:blipFill>
          <a:blip r:embed="rId6"/>
          <a:stretch>
            <a:fillRect/>
          </a:stretch>
        </p:blipFill>
        <p:spPr>
          <a:xfrm>
            <a:off x="617258" y="1621721"/>
            <a:ext cx="15954483" cy="4322064"/>
          </a:xfrm>
          <a:prstGeom prst="rect">
            <a:avLst/>
          </a:prstGeom>
        </p:spPr>
      </p:pic>
      <p:sp>
        <p:nvSpPr>
          <p:cNvPr id="108" name="正方形/長方形 107"/>
          <p:cNvSpPr/>
          <p:nvPr/>
        </p:nvSpPr>
        <p:spPr>
          <a:xfrm>
            <a:off x="3090642" y="6877311"/>
            <a:ext cx="344200" cy="1136406"/>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p>
        </p:txBody>
      </p:sp>
      <p:sp>
        <p:nvSpPr>
          <p:cNvPr id="747" name="テキスト ボックス 746"/>
          <p:cNvSpPr txBox="1"/>
          <p:nvPr/>
        </p:nvSpPr>
        <p:spPr>
          <a:xfrm>
            <a:off x="805757" y="8352440"/>
            <a:ext cx="5776031" cy="246221"/>
          </a:xfrm>
          <a:prstGeom prst="rect">
            <a:avLst/>
          </a:prstGeom>
          <a:noFill/>
        </p:spPr>
        <p:txBody>
          <a:bodyPr wrap="square" rtlCol="0">
            <a:spAutoFit/>
          </a:bodyPr>
          <a:lstStyle/>
          <a:p>
            <a:r>
              <a:rPr kumimoji="1" lang="ja-JP" altLang="en-US" sz="1000" dirty="0">
                <a:latin typeface="ＭＳ Ｐゴシック" panose="020B0600070205080204" pitchFamily="50" charset="-128"/>
                <a:ea typeface="ＭＳ Ｐゴシック" panose="020B0600070205080204" pitchFamily="50" charset="-128"/>
              </a:rPr>
              <a:t>●</a:t>
            </a:r>
            <a:r>
              <a:rPr kumimoji="1" lang="en-US" altLang="ja-JP" sz="1000" dirty="0">
                <a:latin typeface="ＭＳ Ｐゴシック" panose="020B0600070205080204" pitchFamily="50" charset="-128"/>
                <a:ea typeface="ＭＳ Ｐゴシック" panose="020B0600070205080204" pitchFamily="50" charset="-128"/>
              </a:rPr>
              <a:t>:500</a:t>
            </a:r>
            <a:r>
              <a:rPr kumimoji="1" lang="ja-JP" altLang="en-US" sz="1000" dirty="0">
                <a:latin typeface="ＭＳ Ｐゴシック" panose="020B0600070205080204" pitchFamily="50" charset="-128"/>
                <a:ea typeface="ＭＳ Ｐゴシック" panose="020B0600070205080204" pitchFamily="50" charset="-128"/>
              </a:rPr>
              <a:t>千</a:t>
            </a:r>
            <a:r>
              <a:rPr kumimoji="1" lang="en-US" altLang="ja-JP" sz="1000" dirty="0">
                <a:latin typeface="ＭＳ Ｐゴシック" panose="020B0600070205080204" pitchFamily="50" charset="-128"/>
                <a:ea typeface="ＭＳ Ｐゴシック" panose="020B0600070205080204" pitchFamily="50" charset="-128"/>
              </a:rPr>
              <a:t>m3</a:t>
            </a:r>
            <a:r>
              <a:rPr kumimoji="1" lang="ja-JP" altLang="en-US" sz="1000" dirty="0">
                <a:latin typeface="ＭＳ Ｐゴシック" panose="020B0600070205080204" pitchFamily="50" charset="-128"/>
                <a:ea typeface="ＭＳ Ｐゴシック" panose="020B0600070205080204" pitchFamily="50" charset="-128"/>
              </a:rPr>
              <a:t>超、平野市町</a:t>
            </a: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長吉Ｐのカッコ数値は順位</a:t>
            </a:r>
          </a:p>
        </p:txBody>
      </p:sp>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32</a:t>
            </a:fld>
            <a:endParaRPr kumimoji="1" lang="ja-JP" altLang="en-US" dirty="0"/>
          </a:p>
        </p:txBody>
      </p:sp>
    </p:spTree>
    <p:extLst>
      <p:ext uri="{BB962C8B-B14F-4D97-AF65-F5344CB8AC3E}">
        <p14:creationId xmlns:p14="http://schemas.microsoft.com/office/powerpoint/2010/main" val="19280545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19933" y="935439"/>
            <a:ext cx="13723117" cy="44085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p>
        </p:txBody>
      </p:sp>
      <p:sp>
        <p:nvSpPr>
          <p:cNvPr id="4" name="テキスト ボックス 3"/>
          <p:cNvSpPr txBox="1"/>
          <p:nvPr/>
        </p:nvSpPr>
        <p:spPr>
          <a:xfrm>
            <a:off x="836332" y="648524"/>
            <a:ext cx="4134465" cy="522772"/>
          </a:xfrm>
          <a:prstGeom prst="rect">
            <a:avLst/>
          </a:prstGeom>
          <a:solidFill>
            <a:schemeClr val="bg1"/>
          </a:solidFill>
        </p:spPr>
        <p:txBody>
          <a:bodyPr wrap="none" rtlCol="0">
            <a:spAutoFit/>
          </a:bodyPr>
          <a:lstStyle/>
          <a:p>
            <a:r>
              <a:rPr kumimoji="1" lang="ja-JP" altLang="en-US" sz="2797" dirty="0">
                <a:latin typeface="HG丸ｺﾞｼｯｸM-PRO" panose="020F0600000000000000" pitchFamily="50" charset="-128"/>
                <a:ea typeface="HG丸ｺﾞｼｯｸM-PRO" panose="020F0600000000000000" pitchFamily="50" charset="-128"/>
              </a:rPr>
              <a:t>下水放流との関係の整理</a:t>
            </a:r>
          </a:p>
        </p:txBody>
      </p:sp>
      <p:sp>
        <p:nvSpPr>
          <p:cNvPr id="5" name="正方形/長方形 4"/>
          <p:cNvSpPr/>
          <p:nvPr/>
        </p:nvSpPr>
        <p:spPr>
          <a:xfrm>
            <a:off x="619930" y="5619398"/>
            <a:ext cx="13786659" cy="50359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p>
        </p:txBody>
      </p:sp>
      <p:sp>
        <p:nvSpPr>
          <p:cNvPr id="6" name="テキスト ボックス 5"/>
          <p:cNvSpPr txBox="1"/>
          <p:nvPr/>
        </p:nvSpPr>
        <p:spPr>
          <a:xfrm>
            <a:off x="864251" y="5380387"/>
            <a:ext cx="5211683" cy="522772"/>
          </a:xfrm>
          <a:prstGeom prst="rect">
            <a:avLst/>
          </a:prstGeom>
          <a:solidFill>
            <a:schemeClr val="bg1"/>
          </a:solidFill>
        </p:spPr>
        <p:txBody>
          <a:bodyPr wrap="none" rtlCol="0">
            <a:spAutoFit/>
          </a:bodyPr>
          <a:lstStyle/>
          <a:p>
            <a:r>
              <a:rPr kumimoji="1" lang="ja-JP" altLang="en-US" sz="2797" dirty="0">
                <a:latin typeface="HG丸ｺﾞｼｯｸM-PRO" panose="020F0600000000000000" pitchFamily="50" charset="-128"/>
                <a:ea typeface="HG丸ｺﾞｼｯｸM-PRO" panose="020F0600000000000000" pitchFamily="50" charset="-128"/>
              </a:rPr>
              <a:t>底質の汚濁状態との関係の整理</a:t>
            </a:r>
          </a:p>
        </p:txBody>
      </p:sp>
      <p:graphicFrame>
        <p:nvGraphicFramePr>
          <p:cNvPr id="10" name="表 9"/>
          <p:cNvGraphicFramePr>
            <a:graphicFrameLocks noGrp="1"/>
          </p:cNvGraphicFramePr>
          <p:nvPr>
            <p:extLst/>
          </p:nvPr>
        </p:nvGraphicFramePr>
        <p:xfrm>
          <a:off x="836332" y="1270159"/>
          <a:ext cx="2300189" cy="1752982"/>
        </p:xfrm>
        <a:graphic>
          <a:graphicData uri="http://schemas.openxmlformats.org/drawingml/2006/table">
            <a:tbl>
              <a:tblPr firstRow="1" bandRow="1">
                <a:tableStyleId>{5C22544A-7EE6-4342-B048-85BDC9FD1C3A}</a:tableStyleId>
              </a:tblPr>
              <a:tblGrid>
                <a:gridCol w="1520467">
                  <a:extLst>
                    <a:ext uri="{9D8B030D-6E8A-4147-A177-3AD203B41FA5}">
                      <a16:colId xmlns:a16="http://schemas.microsoft.com/office/drawing/2014/main" val="3040544663"/>
                    </a:ext>
                  </a:extLst>
                </a:gridCol>
                <a:gridCol w="779722">
                  <a:extLst>
                    <a:ext uri="{9D8B030D-6E8A-4147-A177-3AD203B41FA5}">
                      <a16:colId xmlns:a16="http://schemas.microsoft.com/office/drawing/2014/main" val="619854537"/>
                    </a:ext>
                  </a:extLst>
                </a:gridCol>
              </a:tblGrid>
              <a:tr h="444861">
                <a:tc>
                  <a:txBody>
                    <a:bodyPr/>
                    <a:lstStyle/>
                    <a:p>
                      <a:r>
                        <a:rPr kumimoji="1" lang="ja-JP" altLang="en-US" sz="1900" dirty="0" smtClean="0"/>
                        <a:t>放流後日数</a:t>
                      </a:r>
                      <a:endParaRPr kumimoji="1" lang="ja-JP" altLang="en-US" sz="1900" dirty="0"/>
                    </a:p>
                  </a:txBody>
                  <a:tcPr marL="142071" marR="142071" marT="71035" marB="71035"/>
                </a:tc>
                <a:tc>
                  <a:txBody>
                    <a:bodyPr/>
                    <a:lstStyle/>
                    <a:p>
                      <a:r>
                        <a:rPr kumimoji="1" lang="ja-JP" altLang="en-US" sz="1900" dirty="0" smtClean="0"/>
                        <a:t>回数</a:t>
                      </a:r>
                      <a:endParaRPr kumimoji="1" lang="ja-JP" altLang="en-US" sz="1900" dirty="0"/>
                    </a:p>
                  </a:txBody>
                  <a:tcPr marL="142071" marR="142071" marT="71035" marB="71035"/>
                </a:tc>
                <a:extLst>
                  <a:ext uri="{0D108BD9-81ED-4DB2-BD59-A6C34878D82A}">
                    <a16:rowId xmlns:a16="http://schemas.microsoft.com/office/drawing/2014/main" val="3445877348"/>
                  </a:ext>
                </a:extLst>
              </a:tr>
              <a:tr h="444861">
                <a:tc>
                  <a:txBody>
                    <a:bodyPr/>
                    <a:lstStyle/>
                    <a:p>
                      <a:pPr algn="ctr"/>
                      <a:r>
                        <a:rPr kumimoji="1" lang="en-US" altLang="ja-JP" sz="1900" dirty="0" smtClean="0"/>
                        <a:t>1</a:t>
                      </a:r>
                      <a:r>
                        <a:rPr kumimoji="1" lang="ja-JP" altLang="en-US" sz="1900" dirty="0" smtClean="0"/>
                        <a:t>日</a:t>
                      </a:r>
                      <a:endParaRPr kumimoji="1" lang="ja-JP" altLang="en-US" sz="1900" dirty="0"/>
                    </a:p>
                  </a:txBody>
                  <a:tcPr marL="142071" marR="142071" marT="71035" marB="71035"/>
                </a:tc>
                <a:tc>
                  <a:txBody>
                    <a:bodyPr/>
                    <a:lstStyle/>
                    <a:p>
                      <a:pPr algn="ctr"/>
                      <a:r>
                        <a:rPr kumimoji="1" lang="en-US" altLang="ja-JP" sz="1900" dirty="0" smtClean="0"/>
                        <a:t>3</a:t>
                      </a:r>
                      <a:r>
                        <a:rPr kumimoji="1" lang="ja-JP" altLang="en-US" sz="1900" dirty="0" smtClean="0"/>
                        <a:t>回</a:t>
                      </a:r>
                      <a:endParaRPr kumimoji="1" lang="ja-JP" altLang="en-US" sz="1900" dirty="0"/>
                    </a:p>
                  </a:txBody>
                  <a:tcPr marL="142071" marR="142071" marT="71035" marB="71035"/>
                </a:tc>
                <a:extLst>
                  <a:ext uri="{0D108BD9-81ED-4DB2-BD59-A6C34878D82A}">
                    <a16:rowId xmlns:a16="http://schemas.microsoft.com/office/drawing/2014/main" val="3470221568"/>
                  </a:ext>
                </a:extLst>
              </a:tr>
              <a:tr h="426212">
                <a:tc>
                  <a:txBody>
                    <a:bodyPr/>
                    <a:lstStyle/>
                    <a:p>
                      <a:pPr algn="ctr"/>
                      <a:r>
                        <a:rPr kumimoji="1" lang="en-US" altLang="ja-JP" sz="1900" dirty="0" smtClean="0"/>
                        <a:t>2</a:t>
                      </a:r>
                      <a:r>
                        <a:rPr kumimoji="1" lang="ja-JP" altLang="en-US" sz="1900" dirty="0" smtClean="0"/>
                        <a:t>日</a:t>
                      </a:r>
                      <a:endParaRPr kumimoji="1" lang="ja-JP" altLang="en-US" sz="1900" dirty="0"/>
                    </a:p>
                  </a:txBody>
                  <a:tcPr marL="142071" marR="142071" marT="71035" marB="71035"/>
                </a:tc>
                <a:tc>
                  <a:txBody>
                    <a:bodyPr/>
                    <a:lstStyle/>
                    <a:p>
                      <a:pPr algn="ctr"/>
                      <a:r>
                        <a:rPr kumimoji="1" lang="en-US" altLang="ja-JP" sz="1900" dirty="0" smtClean="0"/>
                        <a:t>6</a:t>
                      </a:r>
                      <a:r>
                        <a:rPr kumimoji="1" lang="ja-JP" altLang="en-US" sz="1900" dirty="0" smtClean="0"/>
                        <a:t>回</a:t>
                      </a:r>
                      <a:endParaRPr kumimoji="1" lang="ja-JP" altLang="en-US" sz="1900" dirty="0"/>
                    </a:p>
                  </a:txBody>
                  <a:tcPr marL="142071" marR="142071" marT="71035" marB="71035"/>
                </a:tc>
                <a:extLst>
                  <a:ext uri="{0D108BD9-81ED-4DB2-BD59-A6C34878D82A}">
                    <a16:rowId xmlns:a16="http://schemas.microsoft.com/office/drawing/2014/main" val="1790745665"/>
                  </a:ext>
                </a:extLst>
              </a:tr>
              <a:tr h="426212">
                <a:tc>
                  <a:txBody>
                    <a:bodyPr/>
                    <a:lstStyle/>
                    <a:p>
                      <a:pPr algn="ctr"/>
                      <a:r>
                        <a:rPr kumimoji="1" lang="en-US" altLang="ja-JP" sz="1900" dirty="0" smtClean="0"/>
                        <a:t>4</a:t>
                      </a:r>
                      <a:r>
                        <a:rPr kumimoji="1" lang="ja-JP" altLang="en-US" sz="1900" dirty="0" smtClean="0"/>
                        <a:t>日</a:t>
                      </a:r>
                      <a:endParaRPr kumimoji="1" lang="ja-JP" altLang="en-US" sz="1900" dirty="0"/>
                    </a:p>
                  </a:txBody>
                  <a:tcPr marL="142071" marR="142071" marT="71035" marB="71035"/>
                </a:tc>
                <a:tc>
                  <a:txBody>
                    <a:bodyPr/>
                    <a:lstStyle/>
                    <a:p>
                      <a:pPr algn="ctr"/>
                      <a:r>
                        <a:rPr kumimoji="1" lang="en-US" altLang="ja-JP" sz="1900" dirty="0" smtClean="0"/>
                        <a:t>2</a:t>
                      </a:r>
                      <a:r>
                        <a:rPr kumimoji="1" lang="ja-JP" altLang="en-US" sz="1900" dirty="0" smtClean="0"/>
                        <a:t>回</a:t>
                      </a:r>
                      <a:endParaRPr kumimoji="1" lang="ja-JP" altLang="en-US" sz="1900" dirty="0"/>
                    </a:p>
                  </a:txBody>
                  <a:tcPr marL="142071" marR="142071" marT="71035" marB="71035"/>
                </a:tc>
                <a:extLst>
                  <a:ext uri="{0D108BD9-81ED-4DB2-BD59-A6C34878D82A}">
                    <a16:rowId xmlns:a16="http://schemas.microsoft.com/office/drawing/2014/main" val="3213972526"/>
                  </a:ext>
                </a:extLst>
              </a:tr>
            </a:tbl>
          </a:graphicData>
        </a:graphic>
      </p:graphicFrame>
      <p:sp>
        <p:nvSpPr>
          <p:cNvPr id="12" name="角丸四角形吹き出し 11"/>
          <p:cNvSpPr/>
          <p:nvPr/>
        </p:nvSpPr>
        <p:spPr>
          <a:xfrm>
            <a:off x="904913" y="3284712"/>
            <a:ext cx="3598198" cy="540642"/>
          </a:xfrm>
          <a:prstGeom prst="wedgeRoundRectCallout">
            <a:avLst>
              <a:gd name="adj1" fmla="val -4289"/>
              <a:gd name="adj2" fmla="val -88162"/>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31" dirty="0">
                <a:solidFill>
                  <a:schemeClr val="tx1"/>
                </a:solidFill>
              </a:rPr>
              <a:t>3~4</a:t>
            </a:r>
            <a:r>
              <a:rPr kumimoji="1" lang="ja-JP" altLang="en-US" sz="1631" dirty="0">
                <a:solidFill>
                  <a:schemeClr val="tx1"/>
                </a:solidFill>
              </a:rPr>
              <a:t>月の気温が低いときの事例</a:t>
            </a:r>
            <a:endParaRPr kumimoji="1" lang="en-US" altLang="ja-JP" sz="1631" dirty="0">
              <a:solidFill>
                <a:schemeClr val="tx1"/>
              </a:solidFill>
            </a:endParaRPr>
          </a:p>
          <a:p>
            <a:pPr algn="ctr"/>
            <a:r>
              <a:rPr kumimoji="1" lang="ja-JP" altLang="en-US" sz="1631" dirty="0">
                <a:solidFill>
                  <a:schemeClr val="tx1"/>
                </a:solidFill>
              </a:rPr>
              <a:t>（ガス発生までの日数が関係？）</a:t>
            </a:r>
          </a:p>
        </p:txBody>
      </p:sp>
      <p:graphicFrame>
        <p:nvGraphicFramePr>
          <p:cNvPr id="13" name="表 12"/>
          <p:cNvGraphicFramePr>
            <a:graphicFrameLocks noGrp="1"/>
          </p:cNvGraphicFramePr>
          <p:nvPr>
            <p:extLst/>
          </p:nvPr>
        </p:nvGraphicFramePr>
        <p:xfrm>
          <a:off x="4948797" y="1096937"/>
          <a:ext cx="3666777" cy="2892571"/>
        </p:xfrm>
        <a:graphic>
          <a:graphicData uri="http://schemas.openxmlformats.org/drawingml/2006/table">
            <a:tbl>
              <a:tblPr firstRow="1" bandRow="1">
                <a:tableStyleId>{5C22544A-7EE6-4342-B048-85BDC9FD1C3A}</a:tableStyleId>
              </a:tblPr>
              <a:tblGrid>
                <a:gridCol w="2179856">
                  <a:extLst>
                    <a:ext uri="{9D8B030D-6E8A-4147-A177-3AD203B41FA5}">
                      <a16:colId xmlns:a16="http://schemas.microsoft.com/office/drawing/2014/main" val="3040544663"/>
                    </a:ext>
                  </a:extLst>
                </a:gridCol>
                <a:gridCol w="781914">
                  <a:extLst>
                    <a:ext uri="{9D8B030D-6E8A-4147-A177-3AD203B41FA5}">
                      <a16:colId xmlns:a16="http://schemas.microsoft.com/office/drawing/2014/main" val="619854537"/>
                    </a:ext>
                  </a:extLst>
                </a:gridCol>
                <a:gridCol w="705007">
                  <a:extLst>
                    <a:ext uri="{9D8B030D-6E8A-4147-A177-3AD203B41FA5}">
                      <a16:colId xmlns:a16="http://schemas.microsoft.com/office/drawing/2014/main" val="2880169473"/>
                    </a:ext>
                  </a:extLst>
                </a:gridCol>
              </a:tblGrid>
              <a:tr h="426212">
                <a:tc rowSpan="2">
                  <a:txBody>
                    <a:bodyPr/>
                    <a:lstStyle/>
                    <a:p>
                      <a:pPr algn="ctr"/>
                      <a:r>
                        <a:rPr kumimoji="1" lang="ja-JP" altLang="en-US" sz="1900" dirty="0" smtClean="0"/>
                        <a:t>放流量</a:t>
                      </a:r>
                      <a:endParaRPr kumimoji="1" lang="en-US" altLang="ja-JP" sz="1900" dirty="0" smtClean="0"/>
                    </a:p>
                    <a:p>
                      <a:pPr algn="ctr"/>
                      <a:r>
                        <a:rPr kumimoji="1" lang="ja-JP" altLang="en-US" sz="1900" dirty="0" smtClean="0"/>
                        <a:t>（平野市町）</a:t>
                      </a:r>
                      <a:endParaRPr kumimoji="1" lang="ja-JP" altLang="en-US" sz="1900" dirty="0"/>
                    </a:p>
                  </a:txBody>
                  <a:tcPr marL="142071" marR="142071" marT="71035" marB="71035"/>
                </a:tc>
                <a:tc gridSpan="2">
                  <a:txBody>
                    <a:bodyPr/>
                    <a:lstStyle/>
                    <a:p>
                      <a:pPr algn="ctr"/>
                      <a:r>
                        <a:rPr kumimoji="1" lang="ja-JP" altLang="en-US" sz="1900" dirty="0" smtClean="0"/>
                        <a:t>スカム発生</a:t>
                      </a:r>
                      <a:endParaRPr kumimoji="1" lang="ja-JP" altLang="en-US" sz="1900" dirty="0"/>
                    </a:p>
                  </a:txBody>
                  <a:tcPr marL="142071" marR="142071" marT="71035" marB="71035"/>
                </a:tc>
                <a:tc hMerge="1">
                  <a:txBody>
                    <a:bodyPr/>
                    <a:lstStyle/>
                    <a:p>
                      <a:endParaRPr kumimoji="1" lang="ja-JP" altLang="en-US"/>
                    </a:p>
                  </a:txBody>
                  <a:tcPr/>
                </a:tc>
                <a:extLst>
                  <a:ext uri="{0D108BD9-81ED-4DB2-BD59-A6C34878D82A}">
                    <a16:rowId xmlns:a16="http://schemas.microsoft.com/office/drawing/2014/main" val="3445877348"/>
                  </a:ext>
                </a:extLst>
              </a:tr>
              <a:tr h="426212">
                <a:tc vMerge="1">
                  <a:txBody>
                    <a:bodyPr/>
                    <a:lstStyle/>
                    <a:p>
                      <a:endParaRPr kumimoji="1" lang="ja-JP" altLang="en-US"/>
                    </a:p>
                  </a:txBody>
                  <a:tcPr/>
                </a:tc>
                <a:tc>
                  <a:txBody>
                    <a:bodyPr/>
                    <a:lstStyle/>
                    <a:p>
                      <a:pPr algn="ctr"/>
                      <a:r>
                        <a:rPr kumimoji="1" lang="ja-JP" altLang="en-US" sz="1900" dirty="0" smtClean="0">
                          <a:solidFill>
                            <a:schemeClr val="bg1"/>
                          </a:solidFill>
                        </a:rPr>
                        <a:t>〇</a:t>
                      </a:r>
                      <a:endParaRPr kumimoji="1" lang="en-US" altLang="ja-JP" sz="1900" dirty="0" smtClean="0">
                        <a:solidFill>
                          <a:schemeClr val="bg1"/>
                        </a:solidFill>
                      </a:endParaRPr>
                    </a:p>
                  </a:txBody>
                  <a:tcPr marL="142071" marR="142071" marT="71035" marB="71035">
                    <a:solidFill>
                      <a:schemeClr val="accent1"/>
                    </a:solidFill>
                  </a:tcPr>
                </a:tc>
                <a:tc>
                  <a:txBody>
                    <a:bodyPr/>
                    <a:lstStyle/>
                    <a:p>
                      <a:pPr algn="ctr"/>
                      <a:r>
                        <a:rPr kumimoji="1" lang="en-US" altLang="ja-JP" sz="1900" dirty="0" smtClean="0">
                          <a:solidFill>
                            <a:schemeClr val="bg1"/>
                          </a:solidFill>
                        </a:rPr>
                        <a:t>×</a:t>
                      </a:r>
                      <a:endParaRPr kumimoji="1" lang="ja-JP" altLang="en-US" sz="1900" dirty="0">
                        <a:solidFill>
                          <a:schemeClr val="bg1"/>
                        </a:solidFill>
                      </a:endParaRPr>
                    </a:p>
                  </a:txBody>
                  <a:tcPr marL="142071" marR="142071" marT="71035" marB="71035">
                    <a:solidFill>
                      <a:schemeClr val="accent1"/>
                    </a:solidFill>
                  </a:tcPr>
                </a:tc>
                <a:extLst>
                  <a:ext uri="{0D108BD9-81ED-4DB2-BD59-A6C34878D82A}">
                    <a16:rowId xmlns:a16="http://schemas.microsoft.com/office/drawing/2014/main" val="1126858854"/>
                  </a:ext>
                </a:extLst>
              </a:tr>
              <a:tr h="444861">
                <a:tc>
                  <a:txBody>
                    <a:bodyPr/>
                    <a:lstStyle/>
                    <a:p>
                      <a:pPr algn="ctr"/>
                      <a:r>
                        <a:rPr kumimoji="1" lang="en-US" altLang="ja-JP" sz="1900" dirty="0" smtClean="0"/>
                        <a:t>~100</a:t>
                      </a:r>
                      <a:r>
                        <a:rPr kumimoji="1" lang="ja-JP" altLang="en-US" sz="1900" dirty="0" smtClean="0"/>
                        <a:t>千</a:t>
                      </a:r>
                      <a:r>
                        <a:rPr kumimoji="1" lang="en-US" altLang="ja-JP" sz="1900" dirty="0" smtClean="0"/>
                        <a:t>m</a:t>
                      </a:r>
                      <a:r>
                        <a:rPr kumimoji="1" lang="en-US" altLang="ja-JP" sz="1900" baseline="30000" dirty="0" smtClean="0"/>
                        <a:t>3</a:t>
                      </a:r>
                      <a:endParaRPr kumimoji="1" lang="ja-JP" altLang="en-US" sz="1900" dirty="0"/>
                    </a:p>
                  </a:txBody>
                  <a:tcPr marL="142071" marR="142071" marT="71035" marB="71035"/>
                </a:tc>
                <a:tc>
                  <a:txBody>
                    <a:bodyPr/>
                    <a:lstStyle/>
                    <a:p>
                      <a:pPr algn="ctr"/>
                      <a:r>
                        <a:rPr kumimoji="1" lang="en-US" altLang="ja-JP" sz="1900" dirty="0" smtClean="0"/>
                        <a:t>4</a:t>
                      </a:r>
                      <a:r>
                        <a:rPr kumimoji="1" lang="ja-JP" altLang="en-US" sz="1900" dirty="0" smtClean="0"/>
                        <a:t>回</a:t>
                      </a:r>
                      <a:endParaRPr kumimoji="1" lang="ja-JP" altLang="en-US" sz="1900" dirty="0"/>
                    </a:p>
                  </a:txBody>
                  <a:tcPr marL="142071" marR="142071" marT="71035" marB="71035"/>
                </a:tc>
                <a:tc>
                  <a:txBody>
                    <a:bodyPr/>
                    <a:lstStyle/>
                    <a:p>
                      <a:pPr algn="ctr"/>
                      <a:r>
                        <a:rPr kumimoji="1" lang="en-US" altLang="ja-JP" sz="1900" dirty="0" smtClean="0"/>
                        <a:t>8</a:t>
                      </a:r>
                      <a:r>
                        <a:rPr kumimoji="1" lang="ja-JP" altLang="en-US" sz="1900" dirty="0" smtClean="0"/>
                        <a:t>回</a:t>
                      </a:r>
                      <a:endParaRPr kumimoji="1" lang="ja-JP" altLang="en-US" sz="1900" dirty="0"/>
                    </a:p>
                  </a:txBody>
                  <a:tcPr marL="142071" marR="142071" marT="71035" marB="71035"/>
                </a:tc>
                <a:extLst>
                  <a:ext uri="{0D108BD9-81ED-4DB2-BD59-A6C34878D82A}">
                    <a16:rowId xmlns:a16="http://schemas.microsoft.com/office/drawing/2014/main" val="3470221568"/>
                  </a:ext>
                </a:extLst>
              </a:tr>
              <a:tr h="426212">
                <a:tc>
                  <a:txBody>
                    <a:bodyPr/>
                    <a:lstStyle/>
                    <a:p>
                      <a:pPr algn="ctr"/>
                      <a:r>
                        <a:rPr kumimoji="1" lang="en-US" altLang="ja-JP" sz="1900" dirty="0" smtClean="0"/>
                        <a:t>100</a:t>
                      </a:r>
                      <a:r>
                        <a:rPr kumimoji="1" lang="ja-JP" altLang="en-US" sz="1900" dirty="0" smtClean="0"/>
                        <a:t>千</a:t>
                      </a:r>
                      <a:r>
                        <a:rPr kumimoji="1" lang="en-US" altLang="ja-JP" sz="1900" dirty="0" smtClean="0"/>
                        <a:t>~200</a:t>
                      </a:r>
                      <a:r>
                        <a:rPr kumimoji="1" lang="ja-JP" altLang="en-US" sz="1900" dirty="0" smtClean="0"/>
                        <a:t>千</a:t>
                      </a:r>
                      <a:r>
                        <a:rPr kumimoji="1" lang="en-US" altLang="ja-JP" sz="1900" dirty="0" smtClean="0"/>
                        <a:t>m</a:t>
                      </a:r>
                      <a:r>
                        <a:rPr kumimoji="1" lang="en-US" altLang="ja-JP" sz="1900" baseline="30000" dirty="0" smtClean="0"/>
                        <a:t>3</a:t>
                      </a:r>
                      <a:endParaRPr kumimoji="1" lang="ja-JP" altLang="en-US" sz="1900" baseline="30000" dirty="0"/>
                    </a:p>
                  </a:txBody>
                  <a:tcPr marL="142071" marR="142071" marT="71035" marB="71035"/>
                </a:tc>
                <a:tc>
                  <a:txBody>
                    <a:bodyPr/>
                    <a:lstStyle/>
                    <a:p>
                      <a:pPr algn="ctr"/>
                      <a:r>
                        <a:rPr kumimoji="1" lang="en-US" altLang="ja-JP" sz="1900" dirty="0" smtClean="0"/>
                        <a:t>4</a:t>
                      </a:r>
                      <a:r>
                        <a:rPr kumimoji="1" lang="ja-JP" altLang="en-US" sz="1900" dirty="0" smtClean="0"/>
                        <a:t>回</a:t>
                      </a:r>
                      <a:endParaRPr kumimoji="1" lang="ja-JP" altLang="en-US" sz="1900" dirty="0"/>
                    </a:p>
                  </a:txBody>
                  <a:tcPr marL="142071" marR="142071" marT="71035" marB="71035"/>
                </a:tc>
                <a:tc>
                  <a:txBody>
                    <a:bodyPr/>
                    <a:lstStyle/>
                    <a:p>
                      <a:pPr algn="ctr"/>
                      <a:r>
                        <a:rPr kumimoji="1" lang="en-US" altLang="ja-JP" sz="1900" dirty="0" smtClean="0"/>
                        <a:t>7</a:t>
                      </a:r>
                      <a:r>
                        <a:rPr kumimoji="1" lang="ja-JP" altLang="en-US" sz="1900" dirty="0" smtClean="0"/>
                        <a:t>回</a:t>
                      </a:r>
                      <a:endParaRPr kumimoji="1" lang="ja-JP" altLang="en-US" sz="1900" dirty="0"/>
                    </a:p>
                  </a:txBody>
                  <a:tcPr marL="142071" marR="142071" marT="71035" marB="71035"/>
                </a:tc>
                <a:extLst>
                  <a:ext uri="{0D108BD9-81ED-4DB2-BD59-A6C34878D82A}">
                    <a16:rowId xmlns:a16="http://schemas.microsoft.com/office/drawing/2014/main" val="1790745665"/>
                  </a:ext>
                </a:extLst>
              </a:tr>
              <a:tr h="426212">
                <a:tc>
                  <a:txBody>
                    <a:bodyPr/>
                    <a:lstStyle/>
                    <a:p>
                      <a:pPr algn="ctr"/>
                      <a:r>
                        <a:rPr kumimoji="1" lang="en-US" altLang="ja-JP" sz="1900" dirty="0" smtClean="0"/>
                        <a:t>200</a:t>
                      </a:r>
                      <a:r>
                        <a:rPr kumimoji="1" lang="ja-JP" altLang="en-US" sz="1900" dirty="0" smtClean="0"/>
                        <a:t>千</a:t>
                      </a:r>
                      <a:r>
                        <a:rPr kumimoji="1" lang="en-US" altLang="ja-JP" sz="1900" dirty="0" smtClean="0"/>
                        <a:t>~500</a:t>
                      </a:r>
                      <a:r>
                        <a:rPr kumimoji="1" lang="ja-JP" altLang="en-US" sz="1900" dirty="0" smtClean="0"/>
                        <a:t>千ｍ</a:t>
                      </a:r>
                      <a:r>
                        <a:rPr kumimoji="1" lang="en-US" altLang="ja-JP" sz="1900" baseline="30000" dirty="0" smtClean="0"/>
                        <a:t>3</a:t>
                      </a:r>
                      <a:endParaRPr kumimoji="1" lang="ja-JP" altLang="en-US" sz="1900" baseline="30000" dirty="0"/>
                    </a:p>
                  </a:txBody>
                  <a:tcPr marL="142071" marR="142071" marT="71035" marB="71035"/>
                </a:tc>
                <a:tc>
                  <a:txBody>
                    <a:bodyPr/>
                    <a:lstStyle/>
                    <a:p>
                      <a:pPr algn="ctr"/>
                      <a:r>
                        <a:rPr kumimoji="1" lang="en-US" altLang="ja-JP" sz="1900" dirty="0" smtClean="0"/>
                        <a:t>2</a:t>
                      </a:r>
                      <a:r>
                        <a:rPr kumimoji="1" lang="ja-JP" altLang="en-US" sz="1900" dirty="0" smtClean="0"/>
                        <a:t>回</a:t>
                      </a:r>
                      <a:endParaRPr kumimoji="1" lang="ja-JP" altLang="en-US" sz="1900" dirty="0"/>
                    </a:p>
                  </a:txBody>
                  <a:tcPr marL="142071" marR="142071" marT="71035" marB="71035"/>
                </a:tc>
                <a:tc>
                  <a:txBody>
                    <a:bodyPr/>
                    <a:lstStyle/>
                    <a:p>
                      <a:pPr algn="ctr"/>
                      <a:r>
                        <a:rPr kumimoji="1" lang="en-US" altLang="ja-JP" sz="1900" dirty="0" smtClean="0"/>
                        <a:t>6</a:t>
                      </a:r>
                      <a:r>
                        <a:rPr kumimoji="1" lang="ja-JP" altLang="en-US" sz="1900" dirty="0" smtClean="0"/>
                        <a:t>回</a:t>
                      </a:r>
                      <a:endParaRPr kumimoji="1" lang="ja-JP" altLang="en-US" sz="1900" dirty="0"/>
                    </a:p>
                  </a:txBody>
                  <a:tcPr marL="142071" marR="142071" marT="71035" marB="71035"/>
                </a:tc>
                <a:extLst>
                  <a:ext uri="{0D108BD9-81ED-4DB2-BD59-A6C34878D82A}">
                    <a16:rowId xmlns:a16="http://schemas.microsoft.com/office/drawing/2014/main" val="3213972526"/>
                  </a:ext>
                </a:extLst>
              </a:tr>
              <a:tr h="426212">
                <a:tc>
                  <a:txBody>
                    <a:bodyPr/>
                    <a:lstStyle/>
                    <a:p>
                      <a:pPr algn="ctr"/>
                      <a:r>
                        <a:rPr kumimoji="1" lang="en-US" altLang="ja-JP" sz="1900" dirty="0" smtClean="0"/>
                        <a:t>500</a:t>
                      </a:r>
                      <a:r>
                        <a:rPr kumimoji="1" lang="ja-JP" altLang="en-US" sz="1900" dirty="0" smtClean="0"/>
                        <a:t>千</a:t>
                      </a:r>
                      <a:r>
                        <a:rPr kumimoji="1" lang="en-US" altLang="ja-JP" sz="1900" dirty="0" smtClean="0"/>
                        <a:t>m</a:t>
                      </a:r>
                      <a:r>
                        <a:rPr kumimoji="1" lang="en-US" altLang="ja-JP" sz="1900" baseline="30000" dirty="0" smtClean="0"/>
                        <a:t>3</a:t>
                      </a:r>
                      <a:r>
                        <a:rPr kumimoji="1" lang="ja-JP" altLang="en-US" sz="1900" dirty="0" smtClean="0"/>
                        <a:t>超</a:t>
                      </a:r>
                      <a:endParaRPr kumimoji="1" lang="ja-JP" altLang="en-US" sz="1900" dirty="0"/>
                    </a:p>
                  </a:txBody>
                  <a:tcPr marL="142071" marR="142071" marT="71035" marB="71035"/>
                </a:tc>
                <a:tc>
                  <a:txBody>
                    <a:bodyPr/>
                    <a:lstStyle/>
                    <a:p>
                      <a:pPr algn="ctr"/>
                      <a:r>
                        <a:rPr kumimoji="1" lang="en-US" altLang="ja-JP" sz="1900" dirty="0" smtClean="0"/>
                        <a:t>1</a:t>
                      </a:r>
                      <a:r>
                        <a:rPr kumimoji="1" lang="ja-JP" altLang="en-US" sz="1900" dirty="0" smtClean="0"/>
                        <a:t>回</a:t>
                      </a:r>
                      <a:endParaRPr kumimoji="1" lang="ja-JP" altLang="en-US" sz="1900" dirty="0"/>
                    </a:p>
                  </a:txBody>
                  <a:tcPr marL="142071" marR="142071" marT="71035" marB="71035"/>
                </a:tc>
                <a:tc>
                  <a:txBody>
                    <a:bodyPr/>
                    <a:lstStyle/>
                    <a:p>
                      <a:pPr algn="ctr"/>
                      <a:r>
                        <a:rPr kumimoji="1" lang="en-US" altLang="ja-JP" sz="1900" dirty="0" smtClean="0"/>
                        <a:t>5</a:t>
                      </a:r>
                      <a:r>
                        <a:rPr kumimoji="1" lang="ja-JP" altLang="en-US" sz="1900" dirty="0" smtClean="0"/>
                        <a:t>回</a:t>
                      </a:r>
                      <a:endParaRPr kumimoji="1" lang="ja-JP" altLang="en-US" sz="1900" dirty="0"/>
                    </a:p>
                  </a:txBody>
                  <a:tcPr marL="142071" marR="142071" marT="71035" marB="71035"/>
                </a:tc>
                <a:extLst>
                  <a:ext uri="{0D108BD9-81ED-4DB2-BD59-A6C34878D82A}">
                    <a16:rowId xmlns:a16="http://schemas.microsoft.com/office/drawing/2014/main" val="3739015307"/>
                  </a:ext>
                </a:extLst>
              </a:tr>
            </a:tbl>
          </a:graphicData>
        </a:graphic>
      </p:graphicFrame>
      <p:graphicFrame>
        <p:nvGraphicFramePr>
          <p:cNvPr id="14" name="表 13"/>
          <p:cNvGraphicFramePr>
            <a:graphicFrameLocks noGrp="1"/>
          </p:cNvGraphicFramePr>
          <p:nvPr>
            <p:extLst/>
          </p:nvPr>
        </p:nvGraphicFramePr>
        <p:xfrm>
          <a:off x="9061260" y="1097901"/>
          <a:ext cx="4861093" cy="2750501"/>
        </p:xfrm>
        <a:graphic>
          <a:graphicData uri="http://schemas.openxmlformats.org/drawingml/2006/table">
            <a:tbl>
              <a:tblPr firstRow="1" bandRow="1">
                <a:tableStyleId>{5C22544A-7EE6-4342-B048-85BDC9FD1C3A}</a:tableStyleId>
              </a:tblPr>
              <a:tblGrid>
                <a:gridCol w="2442702">
                  <a:extLst>
                    <a:ext uri="{9D8B030D-6E8A-4147-A177-3AD203B41FA5}">
                      <a16:colId xmlns:a16="http://schemas.microsoft.com/office/drawing/2014/main" val="3040544663"/>
                    </a:ext>
                  </a:extLst>
                </a:gridCol>
                <a:gridCol w="1221172">
                  <a:extLst>
                    <a:ext uri="{9D8B030D-6E8A-4147-A177-3AD203B41FA5}">
                      <a16:colId xmlns:a16="http://schemas.microsoft.com/office/drawing/2014/main" val="619854537"/>
                    </a:ext>
                  </a:extLst>
                </a:gridCol>
                <a:gridCol w="1197219">
                  <a:extLst>
                    <a:ext uri="{9D8B030D-6E8A-4147-A177-3AD203B41FA5}">
                      <a16:colId xmlns:a16="http://schemas.microsoft.com/office/drawing/2014/main" val="2880169473"/>
                    </a:ext>
                  </a:extLst>
                </a:gridCol>
              </a:tblGrid>
              <a:tr h="426212">
                <a:tc rowSpan="2">
                  <a:txBody>
                    <a:bodyPr/>
                    <a:lstStyle/>
                    <a:p>
                      <a:pPr algn="ctr"/>
                      <a:r>
                        <a:rPr kumimoji="1" lang="ja-JP" altLang="en-US" sz="1900" dirty="0" smtClean="0"/>
                        <a:t>放流量</a:t>
                      </a:r>
                      <a:endParaRPr kumimoji="1" lang="en-US" altLang="ja-JP" sz="1900" dirty="0" smtClean="0"/>
                    </a:p>
                    <a:p>
                      <a:pPr algn="ctr"/>
                      <a:r>
                        <a:rPr kumimoji="1" lang="ja-JP" altLang="en-US" sz="1900" dirty="0" smtClean="0"/>
                        <a:t>（平野市町</a:t>
                      </a:r>
                      <a:r>
                        <a:rPr kumimoji="1" lang="en-US" altLang="ja-JP" sz="1900" dirty="0" smtClean="0"/>
                        <a:t>+</a:t>
                      </a:r>
                      <a:r>
                        <a:rPr kumimoji="1" lang="ja-JP" altLang="en-US" sz="1900" dirty="0" smtClean="0"/>
                        <a:t>長吉</a:t>
                      </a:r>
                      <a:r>
                        <a:rPr kumimoji="1" lang="en-US" altLang="ja-JP" sz="1900" dirty="0" smtClean="0"/>
                        <a:t>P</a:t>
                      </a:r>
                      <a:r>
                        <a:rPr kumimoji="1" lang="ja-JP" altLang="en-US" sz="1900" dirty="0" smtClean="0"/>
                        <a:t>）</a:t>
                      </a:r>
                      <a:endParaRPr kumimoji="1" lang="ja-JP" altLang="en-US" sz="1900" dirty="0"/>
                    </a:p>
                  </a:txBody>
                  <a:tcPr marL="142071" marR="142071" marT="71035" marB="71035"/>
                </a:tc>
                <a:tc gridSpan="2">
                  <a:txBody>
                    <a:bodyPr/>
                    <a:lstStyle/>
                    <a:p>
                      <a:pPr algn="ctr"/>
                      <a:r>
                        <a:rPr kumimoji="1" lang="ja-JP" altLang="en-US" sz="1900" dirty="0" smtClean="0"/>
                        <a:t>スカム発生</a:t>
                      </a:r>
                      <a:endParaRPr kumimoji="1" lang="ja-JP" altLang="en-US" sz="1900" dirty="0"/>
                    </a:p>
                  </a:txBody>
                  <a:tcPr marL="142071" marR="142071" marT="71035" marB="71035"/>
                </a:tc>
                <a:tc hMerge="1">
                  <a:txBody>
                    <a:bodyPr/>
                    <a:lstStyle/>
                    <a:p>
                      <a:endParaRPr kumimoji="1" lang="ja-JP" altLang="en-US"/>
                    </a:p>
                  </a:txBody>
                  <a:tcPr/>
                </a:tc>
                <a:extLst>
                  <a:ext uri="{0D108BD9-81ED-4DB2-BD59-A6C34878D82A}">
                    <a16:rowId xmlns:a16="http://schemas.microsoft.com/office/drawing/2014/main" val="3445877348"/>
                  </a:ext>
                </a:extLst>
              </a:tr>
              <a:tr h="426212">
                <a:tc vMerge="1">
                  <a:txBody>
                    <a:bodyPr/>
                    <a:lstStyle/>
                    <a:p>
                      <a:endParaRPr kumimoji="1" lang="ja-JP" altLang="en-US"/>
                    </a:p>
                  </a:txBody>
                  <a:tcPr/>
                </a:tc>
                <a:tc>
                  <a:txBody>
                    <a:bodyPr/>
                    <a:lstStyle/>
                    <a:p>
                      <a:pPr algn="ctr"/>
                      <a:r>
                        <a:rPr kumimoji="1" lang="ja-JP" altLang="en-US" sz="1900" dirty="0" smtClean="0">
                          <a:solidFill>
                            <a:schemeClr val="bg1"/>
                          </a:solidFill>
                        </a:rPr>
                        <a:t>〇</a:t>
                      </a:r>
                      <a:endParaRPr kumimoji="1" lang="en-US" altLang="ja-JP" sz="1900" dirty="0" smtClean="0">
                        <a:solidFill>
                          <a:schemeClr val="bg1"/>
                        </a:solidFill>
                      </a:endParaRPr>
                    </a:p>
                  </a:txBody>
                  <a:tcPr marL="142071" marR="142071" marT="71035" marB="71035">
                    <a:solidFill>
                      <a:schemeClr val="accent1"/>
                    </a:solidFill>
                  </a:tcPr>
                </a:tc>
                <a:tc>
                  <a:txBody>
                    <a:bodyPr/>
                    <a:lstStyle/>
                    <a:p>
                      <a:pPr algn="ctr"/>
                      <a:r>
                        <a:rPr kumimoji="1" lang="en-US" altLang="ja-JP" sz="1900" dirty="0" smtClean="0">
                          <a:solidFill>
                            <a:schemeClr val="bg1"/>
                          </a:solidFill>
                        </a:rPr>
                        <a:t>×</a:t>
                      </a:r>
                      <a:endParaRPr kumimoji="1" lang="ja-JP" altLang="en-US" sz="1900" dirty="0">
                        <a:solidFill>
                          <a:schemeClr val="bg1"/>
                        </a:solidFill>
                      </a:endParaRPr>
                    </a:p>
                  </a:txBody>
                  <a:tcPr marL="142071" marR="142071" marT="71035" marB="71035">
                    <a:solidFill>
                      <a:schemeClr val="accent1"/>
                    </a:solidFill>
                  </a:tcPr>
                </a:tc>
                <a:extLst>
                  <a:ext uri="{0D108BD9-81ED-4DB2-BD59-A6C34878D82A}">
                    <a16:rowId xmlns:a16="http://schemas.microsoft.com/office/drawing/2014/main" val="1126858854"/>
                  </a:ext>
                </a:extLst>
              </a:tr>
              <a:tr h="444861">
                <a:tc>
                  <a:txBody>
                    <a:bodyPr/>
                    <a:lstStyle/>
                    <a:p>
                      <a:pPr algn="ctr"/>
                      <a:r>
                        <a:rPr kumimoji="1" lang="en-US" altLang="ja-JP" sz="1900" dirty="0" smtClean="0"/>
                        <a:t>~100</a:t>
                      </a:r>
                      <a:r>
                        <a:rPr kumimoji="1" lang="ja-JP" altLang="en-US" sz="1900" dirty="0" smtClean="0"/>
                        <a:t>千</a:t>
                      </a:r>
                      <a:r>
                        <a:rPr kumimoji="1" lang="en-US" altLang="ja-JP" sz="1900" dirty="0" smtClean="0"/>
                        <a:t>m</a:t>
                      </a:r>
                      <a:r>
                        <a:rPr kumimoji="1" lang="en-US" altLang="ja-JP" sz="1900" baseline="30000" dirty="0" smtClean="0"/>
                        <a:t>3</a:t>
                      </a:r>
                      <a:endParaRPr kumimoji="1" lang="ja-JP" altLang="en-US" sz="1900" dirty="0"/>
                    </a:p>
                  </a:txBody>
                  <a:tcPr marL="142071" marR="142071" marT="71035" marB="71035"/>
                </a:tc>
                <a:tc>
                  <a:txBody>
                    <a:bodyPr/>
                    <a:lstStyle/>
                    <a:p>
                      <a:pPr algn="ctr"/>
                      <a:r>
                        <a:rPr kumimoji="1" lang="en-US" altLang="ja-JP" sz="1900" dirty="0" smtClean="0"/>
                        <a:t>3</a:t>
                      </a:r>
                      <a:r>
                        <a:rPr kumimoji="1" lang="ja-JP" altLang="en-US" sz="1900" dirty="0" smtClean="0"/>
                        <a:t>回</a:t>
                      </a:r>
                      <a:r>
                        <a:rPr kumimoji="1" lang="en-US" altLang="ja-JP" sz="1900" dirty="0" smtClean="0"/>
                        <a:t>(1</a:t>
                      </a:r>
                      <a:r>
                        <a:rPr kumimoji="1" lang="ja-JP" altLang="en-US" sz="1900" dirty="0" smtClean="0"/>
                        <a:t>回</a:t>
                      </a:r>
                      <a:r>
                        <a:rPr kumimoji="1" lang="en-US" altLang="ja-JP" sz="1900" dirty="0" smtClean="0"/>
                        <a:t>)</a:t>
                      </a:r>
                      <a:endParaRPr kumimoji="1" lang="ja-JP" altLang="en-US" sz="1900" dirty="0"/>
                    </a:p>
                  </a:txBody>
                  <a:tcPr marL="142071" marR="142071" marT="71035" marB="71035"/>
                </a:tc>
                <a:tc>
                  <a:txBody>
                    <a:bodyPr/>
                    <a:lstStyle/>
                    <a:p>
                      <a:pPr algn="ctr"/>
                      <a:r>
                        <a:rPr kumimoji="1" lang="en-US" altLang="ja-JP" sz="1900" dirty="0" smtClean="0"/>
                        <a:t>8</a:t>
                      </a:r>
                      <a:r>
                        <a:rPr kumimoji="1" lang="ja-JP" altLang="en-US" sz="1900" dirty="0" smtClean="0"/>
                        <a:t>回</a:t>
                      </a:r>
                      <a:r>
                        <a:rPr kumimoji="1" lang="en-US" altLang="ja-JP" sz="1900" dirty="0" smtClean="0"/>
                        <a:t>(2</a:t>
                      </a:r>
                      <a:r>
                        <a:rPr kumimoji="1" lang="ja-JP" altLang="en-US" sz="1900" dirty="0" smtClean="0"/>
                        <a:t>回</a:t>
                      </a:r>
                      <a:r>
                        <a:rPr kumimoji="1" lang="en-US" altLang="ja-JP" sz="1900" dirty="0" smtClean="0"/>
                        <a:t>)</a:t>
                      </a:r>
                      <a:endParaRPr kumimoji="1" lang="ja-JP" altLang="en-US" sz="1900" dirty="0"/>
                    </a:p>
                  </a:txBody>
                  <a:tcPr marL="142071" marR="142071" marT="71035" marB="71035"/>
                </a:tc>
                <a:extLst>
                  <a:ext uri="{0D108BD9-81ED-4DB2-BD59-A6C34878D82A}">
                    <a16:rowId xmlns:a16="http://schemas.microsoft.com/office/drawing/2014/main" val="3470221568"/>
                  </a:ext>
                </a:extLst>
              </a:tr>
              <a:tr h="426212">
                <a:tc>
                  <a:txBody>
                    <a:bodyPr/>
                    <a:lstStyle/>
                    <a:p>
                      <a:pPr algn="ctr"/>
                      <a:r>
                        <a:rPr kumimoji="1" lang="en-US" altLang="ja-JP" sz="1900" dirty="0" smtClean="0"/>
                        <a:t>100</a:t>
                      </a:r>
                      <a:r>
                        <a:rPr kumimoji="1" lang="ja-JP" altLang="en-US" sz="1900" dirty="0" smtClean="0"/>
                        <a:t>千</a:t>
                      </a:r>
                      <a:r>
                        <a:rPr kumimoji="1" lang="en-US" altLang="ja-JP" sz="1900" dirty="0" smtClean="0"/>
                        <a:t>~200</a:t>
                      </a:r>
                      <a:r>
                        <a:rPr kumimoji="1" lang="ja-JP" altLang="en-US" sz="1900" dirty="0" smtClean="0"/>
                        <a:t>千</a:t>
                      </a:r>
                      <a:r>
                        <a:rPr kumimoji="1" lang="en-US" altLang="ja-JP" sz="1900" dirty="0" smtClean="0"/>
                        <a:t>m</a:t>
                      </a:r>
                      <a:r>
                        <a:rPr kumimoji="1" lang="en-US" altLang="ja-JP" sz="1900" baseline="30000" dirty="0" smtClean="0"/>
                        <a:t>3</a:t>
                      </a:r>
                      <a:endParaRPr kumimoji="1" lang="ja-JP" altLang="en-US" sz="1900" baseline="30000" dirty="0"/>
                    </a:p>
                  </a:txBody>
                  <a:tcPr marL="142071" marR="142071" marT="71035" marB="71035"/>
                </a:tc>
                <a:tc>
                  <a:txBody>
                    <a:bodyPr/>
                    <a:lstStyle/>
                    <a:p>
                      <a:pPr algn="ctr"/>
                      <a:r>
                        <a:rPr kumimoji="1" lang="en-US" altLang="ja-JP" sz="1900" dirty="0" smtClean="0"/>
                        <a:t>5</a:t>
                      </a:r>
                      <a:r>
                        <a:rPr kumimoji="1" lang="ja-JP" altLang="en-US" sz="1900" dirty="0" smtClean="0"/>
                        <a:t>回</a:t>
                      </a:r>
                      <a:r>
                        <a:rPr kumimoji="1" lang="en-US" altLang="ja-JP" sz="1900" dirty="0" smtClean="0"/>
                        <a:t>(2</a:t>
                      </a:r>
                      <a:r>
                        <a:rPr kumimoji="1" lang="ja-JP" altLang="en-US" sz="1900" dirty="0" smtClean="0"/>
                        <a:t>回</a:t>
                      </a:r>
                      <a:r>
                        <a:rPr kumimoji="1" lang="en-US" altLang="ja-JP" sz="1900" dirty="0" smtClean="0"/>
                        <a:t>)</a:t>
                      </a:r>
                      <a:endParaRPr kumimoji="1" lang="ja-JP" altLang="en-US" sz="1900" dirty="0"/>
                    </a:p>
                  </a:txBody>
                  <a:tcPr marL="142071" marR="142071" marT="71035" marB="71035"/>
                </a:tc>
                <a:tc>
                  <a:txBody>
                    <a:bodyPr/>
                    <a:lstStyle/>
                    <a:p>
                      <a:pPr algn="ctr"/>
                      <a:r>
                        <a:rPr kumimoji="1" lang="en-US" altLang="ja-JP" sz="1900" dirty="0" smtClean="0"/>
                        <a:t>7</a:t>
                      </a:r>
                      <a:r>
                        <a:rPr kumimoji="1" lang="ja-JP" altLang="en-US" sz="1900" dirty="0" smtClean="0"/>
                        <a:t>回</a:t>
                      </a:r>
                      <a:r>
                        <a:rPr kumimoji="1" lang="en-US" altLang="ja-JP" sz="1900" dirty="0" smtClean="0"/>
                        <a:t>(3</a:t>
                      </a:r>
                      <a:r>
                        <a:rPr kumimoji="1" lang="ja-JP" altLang="en-US" sz="1900" dirty="0" smtClean="0"/>
                        <a:t>回</a:t>
                      </a:r>
                      <a:r>
                        <a:rPr kumimoji="1" lang="en-US" altLang="ja-JP" sz="1900" dirty="0" smtClean="0"/>
                        <a:t>)</a:t>
                      </a:r>
                      <a:endParaRPr kumimoji="1" lang="ja-JP" altLang="en-US" sz="1900" dirty="0"/>
                    </a:p>
                  </a:txBody>
                  <a:tcPr marL="142071" marR="142071" marT="71035" marB="71035"/>
                </a:tc>
                <a:extLst>
                  <a:ext uri="{0D108BD9-81ED-4DB2-BD59-A6C34878D82A}">
                    <a16:rowId xmlns:a16="http://schemas.microsoft.com/office/drawing/2014/main" val="1790745665"/>
                  </a:ext>
                </a:extLst>
              </a:tr>
              <a:tr h="426212">
                <a:tc>
                  <a:txBody>
                    <a:bodyPr/>
                    <a:lstStyle/>
                    <a:p>
                      <a:pPr algn="ctr"/>
                      <a:r>
                        <a:rPr kumimoji="1" lang="en-US" altLang="ja-JP" sz="1900" dirty="0" smtClean="0"/>
                        <a:t>200</a:t>
                      </a:r>
                      <a:r>
                        <a:rPr kumimoji="1" lang="ja-JP" altLang="en-US" sz="1900" dirty="0" smtClean="0"/>
                        <a:t>千</a:t>
                      </a:r>
                      <a:r>
                        <a:rPr kumimoji="1" lang="en-US" altLang="ja-JP" sz="1900" dirty="0" smtClean="0"/>
                        <a:t>~500</a:t>
                      </a:r>
                      <a:r>
                        <a:rPr kumimoji="1" lang="ja-JP" altLang="en-US" sz="1900" dirty="0" smtClean="0"/>
                        <a:t>千ｍ</a:t>
                      </a:r>
                      <a:r>
                        <a:rPr kumimoji="1" lang="en-US" altLang="ja-JP" sz="1900" baseline="30000" dirty="0" smtClean="0"/>
                        <a:t>3</a:t>
                      </a:r>
                      <a:endParaRPr kumimoji="1" lang="ja-JP" altLang="en-US" sz="1900" baseline="30000" dirty="0"/>
                    </a:p>
                  </a:txBody>
                  <a:tcPr marL="142071" marR="142071" marT="71035" marB="71035"/>
                </a:tc>
                <a:tc>
                  <a:txBody>
                    <a:bodyPr/>
                    <a:lstStyle/>
                    <a:p>
                      <a:pPr algn="ctr"/>
                      <a:r>
                        <a:rPr kumimoji="1" lang="en-US" altLang="ja-JP" sz="1900" dirty="0" smtClean="0"/>
                        <a:t>1</a:t>
                      </a:r>
                      <a:r>
                        <a:rPr kumimoji="1" lang="ja-JP" altLang="en-US" sz="1900" dirty="0" smtClean="0"/>
                        <a:t>回</a:t>
                      </a:r>
                      <a:r>
                        <a:rPr kumimoji="1" lang="en-US" altLang="ja-JP" sz="1900" dirty="0" smtClean="0"/>
                        <a:t>(1</a:t>
                      </a:r>
                      <a:r>
                        <a:rPr kumimoji="1" lang="ja-JP" altLang="en-US" sz="1900" dirty="0" smtClean="0"/>
                        <a:t>回</a:t>
                      </a:r>
                      <a:r>
                        <a:rPr kumimoji="1" lang="en-US" altLang="ja-JP" sz="1900" dirty="0" smtClean="0"/>
                        <a:t>)</a:t>
                      </a:r>
                      <a:endParaRPr kumimoji="1" lang="ja-JP" altLang="en-US" sz="1900" dirty="0"/>
                    </a:p>
                  </a:txBody>
                  <a:tcPr marL="142071" marR="142071" marT="71035" marB="71035"/>
                </a:tc>
                <a:tc>
                  <a:txBody>
                    <a:bodyPr/>
                    <a:lstStyle/>
                    <a:p>
                      <a:pPr algn="ctr"/>
                      <a:r>
                        <a:rPr kumimoji="1" lang="en-US" altLang="ja-JP" sz="1900" dirty="0" smtClean="0"/>
                        <a:t>5</a:t>
                      </a:r>
                      <a:r>
                        <a:rPr kumimoji="1" lang="ja-JP" altLang="en-US" sz="1900" dirty="0" smtClean="0"/>
                        <a:t>回</a:t>
                      </a:r>
                      <a:r>
                        <a:rPr kumimoji="1" lang="en-US" altLang="ja-JP" sz="1900" dirty="0" smtClean="0"/>
                        <a:t>(3</a:t>
                      </a:r>
                      <a:r>
                        <a:rPr kumimoji="1" lang="ja-JP" altLang="en-US" sz="1900" dirty="0" smtClean="0"/>
                        <a:t>回</a:t>
                      </a:r>
                      <a:r>
                        <a:rPr kumimoji="1" lang="en-US" altLang="ja-JP" sz="1900" dirty="0" smtClean="0"/>
                        <a:t>)</a:t>
                      </a:r>
                      <a:endParaRPr kumimoji="1" lang="ja-JP" altLang="en-US" sz="1900" dirty="0"/>
                    </a:p>
                  </a:txBody>
                  <a:tcPr marL="142071" marR="142071" marT="71035" marB="71035"/>
                </a:tc>
                <a:extLst>
                  <a:ext uri="{0D108BD9-81ED-4DB2-BD59-A6C34878D82A}">
                    <a16:rowId xmlns:a16="http://schemas.microsoft.com/office/drawing/2014/main" val="3213972526"/>
                  </a:ext>
                </a:extLst>
              </a:tr>
              <a:tr h="426212">
                <a:tc>
                  <a:txBody>
                    <a:bodyPr/>
                    <a:lstStyle/>
                    <a:p>
                      <a:pPr algn="ctr"/>
                      <a:r>
                        <a:rPr kumimoji="1" lang="en-US" altLang="ja-JP" sz="1900" dirty="0" smtClean="0"/>
                        <a:t>500</a:t>
                      </a:r>
                      <a:r>
                        <a:rPr kumimoji="1" lang="ja-JP" altLang="en-US" sz="1900" dirty="0" smtClean="0"/>
                        <a:t>千</a:t>
                      </a:r>
                      <a:r>
                        <a:rPr kumimoji="1" lang="en-US" altLang="ja-JP" sz="1900" dirty="0" smtClean="0"/>
                        <a:t>m</a:t>
                      </a:r>
                      <a:r>
                        <a:rPr kumimoji="1" lang="en-US" altLang="ja-JP" sz="1900" baseline="30000" dirty="0" smtClean="0"/>
                        <a:t>3</a:t>
                      </a:r>
                      <a:r>
                        <a:rPr kumimoji="1" lang="ja-JP" altLang="en-US" sz="1900" dirty="0" smtClean="0"/>
                        <a:t>超</a:t>
                      </a:r>
                      <a:endParaRPr kumimoji="1" lang="ja-JP" altLang="en-US" sz="1900" dirty="0"/>
                    </a:p>
                  </a:txBody>
                  <a:tcPr marL="142071" marR="142071" marT="71035" marB="71035"/>
                </a:tc>
                <a:tc>
                  <a:txBody>
                    <a:bodyPr/>
                    <a:lstStyle/>
                    <a:p>
                      <a:pPr algn="ctr"/>
                      <a:r>
                        <a:rPr kumimoji="1" lang="en-US" altLang="ja-JP" sz="1900" dirty="0" smtClean="0"/>
                        <a:t>2</a:t>
                      </a:r>
                      <a:r>
                        <a:rPr kumimoji="1" lang="ja-JP" altLang="en-US" sz="1900" dirty="0" smtClean="0"/>
                        <a:t>回</a:t>
                      </a:r>
                      <a:r>
                        <a:rPr kumimoji="1" lang="en-US" altLang="ja-JP" sz="1900" dirty="0" smtClean="0"/>
                        <a:t>(2</a:t>
                      </a:r>
                      <a:r>
                        <a:rPr kumimoji="1" lang="ja-JP" altLang="en-US" sz="1900" dirty="0" smtClean="0"/>
                        <a:t>回</a:t>
                      </a:r>
                      <a:r>
                        <a:rPr kumimoji="1" lang="en-US" altLang="ja-JP" sz="1900" dirty="0" smtClean="0"/>
                        <a:t>)</a:t>
                      </a:r>
                      <a:endParaRPr kumimoji="1" lang="ja-JP" altLang="en-US" sz="1900" dirty="0"/>
                    </a:p>
                  </a:txBody>
                  <a:tcPr marL="142071" marR="142071" marT="71035" marB="71035"/>
                </a:tc>
                <a:tc>
                  <a:txBody>
                    <a:bodyPr/>
                    <a:lstStyle/>
                    <a:p>
                      <a:pPr algn="ctr"/>
                      <a:r>
                        <a:rPr kumimoji="1" lang="en-US" altLang="ja-JP" sz="1900" dirty="0" smtClean="0"/>
                        <a:t>6</a:t>
                      </a:r>
                      <a:r>
                        <a:rPr kumimoji="1" lang="ja-JP" altLang="en-US" sz="1900" dirty="0" smtClean="0"/>
                        <a:t>回</a:t>
                      </a:r>
                      <a:r>
                        <a:rPr kumimoji="1" lang="en-US" altLang="ja-JP" sz="1900" dirty="0" smtClean="0"/>
                        <a:t>(6</a:t>
                      </a:r>
                      <a:r>
                        <a:rPr kumimoji="1" lang="ja-JP" altLang="en-US" sz="1900" dirty="0" smtClean="0"/>
                        <a:t>回</a:t>
                      </a:r>
                      <a:r>
                        <a:rPr kumimoji="1" lang="en-US" altLang="ja-JP" sz="1900" dirty="0" smtClean="0"/>
                        <a:t>)</a:t>
                      </a:r>
                      <a:endParaRPr kumimoji="1" lang="ja-JP" altLang="en-US" sz="1900" dirty="0"/>
                    </a:p>
                  </a:txBody>
                  <a:tcPr marL="142071" marR="142071" marT="71035" marB="71035"/>
                </a:tc>
                <a:extLst>
                  <a:ext uri="{0D108BD9-81ED-4DB2-BD59-A6C34878D82A}">
                    <a16:rowId xmlns:a16="http://schemas.microsoft.com/office/drawing/2014/main" val="3739015307"/>
                  </a:ext>
                </a:extLst>
              </a:tr>
            </a:tbl>
          </a:graphicData>
        </a:graphic>
      </p:graphicFrame>
      <p:sp>
        <p:nvSpPr>
          <p:cNvPr id="15" name="テキスト ボックス 14"/>
          <p:cNvSpPr txBox="1"/>
          <p:nvPr/>
        </p:nvSpPr>
        <p:spPr>
          <a:xfrm>
            <a:off x="10427850" y="3850645"/>
            <a:ext cx="4204485" cy="343299"/>
          </a:xfrm>
          <a:prstGeom prst="rect">
            <a:avLst/>
          </a:prstGeom>
          <a:noFill/>
        </p:spPr>
        <p:txBody>
          <a:bodyPr wrap="square" rtlCol="0">
            <a:spAutoFit/>
          </a:bodyPr>
          <a:lstStyle/>
          <a:p>
            <a:r>
              <a:rPr kumimoji="1" lang="en-US" altLang="ja-JP" sz="1631" dirty="0"/>
              <a:t>※</a:t>
            </a:r>
            <a:r>
              <a:rPr kumimoji="1" lang="ja-JP" altLang="en-US" sz="1631" dirty="0"/>
              <a:t>括弧内は長吉</a:t>
            </a:r>
            <a:r>
              <a:rPr kumimoji="1" lang="en-US" altLang="ja-JP" sz="1631" dirty="0"/>
              <a:t>P</a:t>
            </a:r>
            <a:r>
              <a:rPr kumimoji="1" lang="ja-JP" altLang="en-US" sz="1631" dirty="0"/>
              <a:t>の放流があった回数</a:t>
            </a:r>
            <a:endParaRPr kumimoji="1" lang="en-US" altLang="ja-JP" sz="1631" dirty="0"/>
          </a:p>
        </p:txBody>
      </p:sp>
      <p:sp>
        <p:nvSpPr>
          <p:cNvPr id="16" name="テキスト ボックス 15"/>
          <p:cNvSpPr txBox="1"/>
          <p:nvPr/>
        </p:nvSpPr>
        <p:spPr>
          <a:xfrm>
            <a:off x="807524" y="3967267"/>
            <a:ext cx="13693830" cy="1347164"/>
          </a:xfrm>
          <a:prstGeom prst="rect">
            <a:avLst/>
          </a:prstGeom>
          <a:noFill/>
        </p:spPr>
        <p:txBody>
          <a:bodyPr wrap="square" rtlCol="0">
            <a:spAutoFit/>
          </a:bodyPr>
          <a:lstStyle/>
          <a:p>
            <a:pPr marL="266382" indent="-266382">
              <a:buFont typeface="Wingdings" panose="05000000000000000000" pitchFamily="2" charset="2"/>
              <a:buChar char="Ø"/>
            </a:pPr>
            <a:r>
              <a:rPr kumimoji="1" lang="ja-JP" altLang="en-US" sz="1631" dirty="0" smtClean="0"/>
              <a:t>下水放流</a:t>
            </a:r>
            <a:r>
              <a:rPr kumimoji="1" lang="ja-JP" altLang="en-US" sz="1631" dirty="0"/>
              <a:t>後</a:t>
            </a:r>
            <a:r>
              <a:rPr kumimoji="1" lang="en-US" altLang="ja-JP" sz="1631" dirty="0"/>
              <a:t>1~2</a:t>
            </a:r>
            <a:r>
              <a:rPr kumimoji="1" lang="ja-JP" altLang="en-US" sz="1631" dirty="0"/>
              <a:t>日で発生することが多い（</a:t>
            </a:r>
            <a:r>
              <a:rPr kumimoji="1" lang="ja-JP" altLang="en-US" sz="1631" dirty="0" smtClean="0"/>
              <a:t>全下水放流中</a:t>
            </a:r>
            <a:r>
              <a:rPr kumimoji="1" lang="ja-JP" altLang="en-US" sz="1631" dirty="0"/>
              <a:t>スカムが発生した割合は約</a:t>
            </a:r>
            <a:r>
              <a:rPr kumimoji="1" lang="en-US" altLang="ja-JP" sz="1631" dirty="0"/>
              <a:t>30%</a:t>
            </a:r>
            <a:r>
              <a:rPr kumimoji="1" lang="ja-JP" altLang="en-US" sz="1631" dirty="0"/>
              <a:t>）。</a:t>
            </a:r>
            <a:endParaRPr kumimoji="1" lang="en-US" altLang="ja-JP" sz="1631" dirty="0"/>
          </a:p>
          <a:p>
            <a:pPr marL="266382" indent="-266382">
              <a:buFont typeface="Wingdings" panose="05000000000000000000" pitchFamily="2" charset="2"/>
              <a:buChar char="Ø"/>
            </a:pPr>
            <a:r>
              <a:rPr kumimoji="1" lang="ja-JP" altLang="en-US" sz="1631" dirty="0" smtClean="0"/>
              <a:t>下水放流量</a:t>
            </a:r>
            <a:r>
              <a:rPr kumimoji="1" lang="ja-JP" altLang="en-US" sz="1631" dirty="0"/>
              <a:t>が多いときはスカム発生が少ないような傾向はありそうだが、統計学的にいうのであればもっと事例収集が必要</a:t>
            </a:r>
            <a:endParaRPr kumimoji="1" lang="en-US" altLang="ja-JP" sz="1631" dirty="0"/>
          </a:p>
          <a:p>
            <a:pPr marL="266382" indent="-266382">
              <a:buFont typeface="Wingdings" panose="05000000000000000000" pitchFamily="2" charset="2"/>
              <a:buChar char="Ø"/>
            </a:pPr>
            <a:r>
              <a:rPr kumimoji="1" lang="ja-JP" altLang="en-US" sz="1631" dirty="0"/>
              <a:t>実際には前回スカム発生からの全負荷量や放流スピード（短時間で放流するかなど）が影響するだろうから流量だけでスカム発生の関連を言及するのは現時点では困難かと思われる</a:t>
            </a:r>
            <a:r>
              <a:rPr kumimoji="1" lang="ja-JP" altLang="en-US" sz="1631" dirty="0" smtClean="0"/>
              <a:t>（下水放流量</a:t>
            </a:r>
            <a:r>
              <a:rPr kumimoji="1" lang="ja-JP" altLang="en-US" sz="1631" dirty="0"/>
              <a:t>と汚濁物質負荷量は比例しない）。</a:t>
            </a:r>
            <a:endParaRPr kumimoji="1" lang="en-US" altLang="ja-JP" sz="1631" dirty="0"/>
          </a:p>
          <a:p>
            <a:pPr marL="266382" indent="-266382">
              <a:buFont typeface="Wingdings" panose="05000000000000000000" pitchFamily="2" charset="2"/>
              <a:buChar char="Ø"/>
            </a:pPr>
            <a:r>
              <a:rPr kumimoji="1" lang="ja-JP" altLang="en-US" sz="1631" dirty="0"/>
              <a:t>一方で長期的にはデータ収集等により発生条件の推定が可能になると考えられるため、そのための基礎データの収集を行うことは</a:t>
            </a:r>
            <a:r>
              <a:rPr kumimoji="1" lang="ja-JP" altLang="en-US" sz="1631" dirty="0" smtClean="0"/>
              <a:t>必要。</a:t>
            </a:r>
            <a:endParaRPr kumimoji="1" lang="en-US" altLang="ja-JP" sz="1631" dirty="0"/>
          </a:p>
        </p:txBody>
      </p:sp>
      <p:pic>
        <p:nvPicPr>
          <p:cNvPr id="18" name="図 17"/>
          <p:cNvPicPr>
            <a:picLocks noChangeAspect="1"/>
          </p:cNvPicPr>
          <p:nvPr/>
        </p:nvPicPr>
        <p:blipFill>
          <a:blip r:embed="rId2"/>
          <a:stretch>
            <a:fillRect/>
          </a:stretch>
        </p:blipFill>
        <p:spPr>
          <a:xfrm>
            <a:off x="807524" y="5919373"/>
            <a:ext cx="3716689" cy="2233968"/>
          </a:xfrm>
          <a:prstGeom prst="rect">
            <a:avLst/>
          </a:prstGeom>
        </p:spPr>
      </p:pic>
      <p:pic>
        <p:nvPicPr>
          <p:cNvPr id="20" name="図 19"/>
          <p:cNvPicPr>
            <a:picLocks noChangeAspect="1"/>
          </p:cNvPicPr>
          <p:nvPr/>
        </p:nvPicPr>
        <p:blipFill>
          <a:blip r:embed="rId3"/>
          <a:stretch>
            <a:fillRect/>
          </a:stretch>
        </p:blipFill>
        <p:spPr>
          <a:xfrm>
            <a:off x="4714704" y="5976789"/>
            <a:ext cx="3734506" cy="2244676"/>
          </a:xfrm>
          <a:prstGeom prst="rect">
            <a:avLst/>
          </a:prstGeom>
        </p:spPr>
      </p:pic>
      <p:sp>
        <p:nvSpPr>
          <p:cNvPr id="26" name="テキスト ボックス 25"/>
          <p:cNvSpPr txBox="1"/>
          <p:nvPr/>
        </p:nvSpPr>
        <p:spPr>
          <a:xfrm>
            <a:off x="8428495" y="7794471"/>
            <a:ext cx="6093238" cy="2601994"/>
          </a:xfrm>
          <a:prstGeom prst="rect">
            <a:avLst/>
          </a:prstGeom>
          <a:noFill/>
        </p:spPr>
        <p:txBody>
          <a:bodyPr wrap="square" rtlCol="0">
            <a:spAutoFit/>
          </a:bodyPr>
          <a:lstStyle/>
          <a:p>
            <a:pPr marL="266382" indent="-266382">
              <a:buFont typeface="Wingdings" panose="05000000000000000000" pitchFamily="2" charset="2"/>
              <a:buChar char="Ø"/>
            </a:pPr>
            <a:r>
              <a:rPr kumimoji="1" lang="ja-JP" altLang="en-US" sz="1631" dirty="0"/>
              <a:t>スカムが複数回発生している場所は底泥全体の有機含有量が高い。</a:t>
            </a:r>
            <a:endParaRPr kumimoji="1" lang="en-US" altLang="ja-JP" sz="1631" dirty="0"/>
          </a:p>
          <a:p>
            <a:pPr marL="266382" indent="-266382">
              <a:buFont typeface="Wingdings" panose="05000000000000000000" pitchFamily="2" charset="2"/>
              <a:buChar char="Ø"/>
            </a:pPr>
            <a:r>
              <a:rPr kumimoji="1" lang="ja-JP" altLang="en-US" sz="1631" dirty="0"/>
              <a:t>一方で、底泥全体の有機含有量が高い場所でスカムが発生していない場所もある。</a:t>
            </a:r>
            <a:endParaRPr kumimoji="1" lang="en-US" altLang="ja-JP" sz="1631" dirty="0"/>
          </a:p>
          <a:p>
            <a:r>
              <a:rPr kumimoji="1" lang="ja-JP" altLang="en-US" sz="1631" dirty="0"/>
              <a:t>　⇒底泥の汚さはスカム発生に寄与しているが、それだけで決まるわけではない。</a:t>
            </a:r>
            <a:endParaRPr kumimoji="1" lang="en-US" altLang="ja-JP" sz="1631" dirty="0"/>
          </a:p>
          <a:p>
            <a:r>
              <a:rPr kumimoji="1" lang="ja-JP" altLang="en-US" sz="1631" dirty="0"/>
              <a:t>　⇒（恐らく）底泥の汚さは嫌気性ガスの発生に関与？</a:t>
            </a:r>
            <a:endParaRPr kumimoji="1" lang="en-US" altLang="ja-JP" sz="1631" dirty="0"/>
          </a:p>
          <a:p>
            <a:pPr marL="266382" indent="-266382">
              <a:buFont typeface="Wingdings" panose="05000000000000000000" pitchFamily="2" charset="2"/>
              <a:buChar char="Ø"/>
            </a:pPr>
            <a:r>
              <a:rPr kumimoji="1" lang="ja-JP" altLang="en-US" sz="1631" dirty="0"/>
              <a:t>底泥の汚さ</a:t>
            </a:r>
            <a:r>
              <a:rPr kumimoji="1" lang="ja-JP" altLang="en-US" sz="1631" dirty="0" smtClean="0"/>
              <a:t>と降雨時の</a:t>
            </a:r>
            <a:r>
              <a:rPr kumimoji="1" lang="ja-JP" altLang="en-US" sz="1631" dirty="0"/>
              <a:t>堆積との関係は不明</a:t>
            </a:r>
            <a:endParaRPr kumimoji="1" lang="en-US" altLang="ja-JP" sz="1631" dirty="0"/>
          </a:p>
          <a:p>
            <a:r>
              <a:rPr kumimoji="1" lang="ja-JP" altLang="en-US" sz="1631" dirty="0"/>
              <a:t>　</a:t>
            </a:r>
            <a:r>
              <a:rPr kumimoji="1" lang="ja-JP" altLang="en-US" sz="1631" dirty="0" smtClean="0"/>
              <a:t>⇒降雨時の</a:t>
            </a:r>
            <a:r>
              <a:rPr kumimoji="1" lang="ja-JP" altLang="en-US" sz="1631" dirty="0"/>
              <a:t>堆積状況を調べることで、スカム発生しやすい場所の特定はできるかもしれない。</a:t>
            </a:r>
            <a:endParaRPr kumimoji="1" lang="en-US" altLang="ja-JP" sz="1631" dirty="0"/>
          </a:p>
        </p:txBody>
      </p:sp>
      <p:sp>
        <p:nvSpPr>
          <p:cNvPr id="27" name="テキスト ボックス 26"/>
          <p:cNvSpPr txBox="1"/>
          <p:nvPr/>
        </p:nvSpPr>
        <p:spPr>
          <a:xfrm>
            <a:off x="8460643" y="6031509"/>
            <a:ext cx="5547633" cy="474874"/>
          </a:xfrm>
          <a:prstGeom prst="rect">
            <a:avLst/>
          </a:prstGeom>
          <a:noFill/>
        </p:spPr>
        <p:txBody>
          <a:bodyPr wrap="square" rtlCol="0">
            <a:spAutoFit/>
          </a:bodyPr>
          <a:lstStyle/>
          <a:p>
            <a:r>
              <a:rPr kumimoji="1" lang="ja-JP" altLang="en-US" sz="1243" dirty="0"/>
              <a:t>底泥の分析結果は</a:t>
            </a:r>
            <a:r>
              <a:rPr kumimoji="1" lang="en-US" altLang="ja-JP" sz="1243" dirty="0"/>
              <a:t>R2</a:t>
            </a:r>
            <a:r>
              <a:rPr kumimoji="1" lang="ja-JP" altLang="en-US" sz="1243" dirty="0"/>
              <a:t>底質調査業務報告書より（底泥全体の数値は右岸、流心、左岸の計画河床上下の堆積量と各測定結果の加重平均により算出）</a:t>
            </a:r>
            <a:endParaRPr kumimoji="1" lang="en-US" altLang="ja-JP" sz="1243" dirty="0"/>
          </a:p>
        </p:txBody>
      </p:sp>
      <p:pic>
        <p:nvPicPr>
          <p:cNvPr id="29" name="図 28"/>
          <p:cNvPicPr>
            <a:picLocks noChangeAspect="1"/>
          </p:cNvPicPr>
          <p:nvPr/>
        </p:nvPicPr>
        <p:blipFill>
          <a:blip r:embed="rId4"/>
          <a:stretch>
            <a:fillRect/>
          </a:stretch>
        </p:blipFill>
        <p:spPr>
          <a:xfrm>
            <a:off x="767222" y="8295254"/>
            <a:ext cx="3756991" cy="2270267"/>
          </a:xfrm>
          <a:prstGeom prst="rect">
            <a:avLst/>
          </a:prstGeom>
        </p:spPr>
      </p:pic>
      <p:pic>
        <p:nvPicPr>
          <p:cNvPr id="32" name="図 31"/>
          <p:cNvPicPr>
            <a:picLocks noChangeAspect="1"/>
          </p:cNvPicPr>
          <p:nvPr/>
        </p:nvPicPr>
        <p:blipFill>
          <a:blip r:embed="rId5"/>
          <a:stretch>
            <a:fillRect/>
          </a:stretch>
        </p:blipFill>
        <p:spPr>
          <a:xfrm>
            <a:off x="4693990" y="8264077"/>
            <a:ext cx="3734506" cy="2256680"/>
          </a:xfrm>
          <a:prstGeom prst="rect">
            <a:avLst/>
          </a:prstGeom>
        </p:spPr>
      </p:pic>
      <p:sp>
        <p:nvSpPr>
          <p:cNvPr id="19" name="正方形/長方形 18">
            <a:extLst>
              <a:ext uri="{FF2B5EF4-FFF2-40B4-BE49-F238E27FC236}">
                <a16:creationId xmlns:a16="http://schemas.microsoft.com/office/drawing/2014/main" id="{74F159FE-F1D6-4109-A54C-1AE8E5FFD685}"/>
              </a:ext>
            </a:extLst>
          </p:cNvPr>
          <p:cNvSpPr/>
          <p:nvPr/>
        </p:nvSpPr>
        <p:spPr>
          <a:xfrm>
            <a:off x="0" y="-6045"/>
            <a:ext cx="15119350" cy="702367"/>
          </a:xfrm>
          <a:prstGeom prst="rect">
            <a:avLst/>
          </a:prstGeom>
          <a:gradFill flip="none" rotWithShape="1">
            <a:gsLst>
              <a:gs pos="0">
                <a:schemeClr val="accent1">
                  <a:lumMod val="5000"/>
                  <a:lumOff val="95000"/>
                </a:schemeClr>
              </a:gs>
              <a:gs pos="100000">
                <a:srgbClr val="B9DAA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998" dirty="0">
              <a:latin typeface="ＭＳ ゴシック" panose="020B0609070205080204" pitchFamily="49" charset="-128"/>
              <a:ea typeface="ＭＳ ゴシック" panose="020B0609070205080204" pitchFamily="49" charset="-128"/>
            </a:endParaRPr>
          </a:p>
        </p:txBody>
      </p:sp>
      <p:sp>
        <p:nvSpPr>
          <p:cNvPr id="21" name="テキスト ボックス 3"/>
          <p:cNvSpPr txBox="1"/>
          <p:nvPr/>
        </p:nvSpPr>
        <p:spPr>
          <a:xfrm>
            <a:off x="0" y="-252076"/>
            <a:ext cx="12662259" cy="9814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309030" tIns="154514" rIns="309030" bIns="154514">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報告事項</a:t>
            </a:r>
            <a:r>
              <a:rPr lang="en-US" altLang="ja-JP"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スカム解析</a:t>
            </a:r>
            <a:r>
              <a:rPr lang="ja-JP" altLang="en-US" sz="435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　</a:t>
            </a:r>
            <a:endParaRPr lang="ja-JP" altLang="en-US" sz="4346"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22" name="テキスト ボックス 49">
            <a:extLst>
              <a:ext uri="{FF2B5EF4-FFF2-40B4-BE49-F238E27FC236}">
                <a16:creationId xmlns:a16="http://schemas.microsoft.com/office/drawing/2014/main" id="{C36CD557-1FF0-4338-A1F8-F07D26E4B99C}"/>
              </a:ext>
            </a:extLst>
          </p:cNvPr>
          <p:cNvSpPr txBox="1"/>
          <p:nvPr/>
        </p:nvSpPr>
        <p:spPr>
          <a:xfrm>
            <a:off x="3903155" y="156689"/>
            <a:ext cx="6513628" cy="427040"/>
          </a:xfrm>
          <a:prstGeom prst="rect">
            <a:avLst/>
          </a:prstGeom>
          <a:noFill/>
          <a:ln cmpd="dbl">
            <a:no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175" b="1" dirty="0">
                <a:solidFill>
                  <a:srgbClr val="333399"/>
                </a:solidFill>
                <a:latin typeface="ＭＳ ゴシック" panose="020B0609070205080204" pitchFamily="49" charset="-128"/>
                <a:ea typeface="ＭＳ ゴシック" panose="020B0609070205080204" pitchFamily="49" charset="-128"/>
              </a:rPr>
              <a:t>解析結果の整理⑦</a:t>
            </a:r>
          </a:p>
        </p:txBody>
      </p:sp>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33</a:t>
            </a:fld>
            <a:endParaRPr kumimoji="1" lang="ja-JP" altLang="en-US" dirty="0"/>
          </a:p>
        </p:txBody>
      </p:sp>
    </p:spTree>
    <p:extLst>
      <p:ext uri="{BB962C8B-B14F-4D97-AF65-F5344CB8AC3E}">
        <p14:creationId xmlns:p14="http://schemas.microsoft.com/office/powerpoint/2010/main" val="28097364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2"/>
          <a:stretch>
            <a:fillRect/>
          </a:stretch>
        </p:blipFill>
        <p:spPr>
          <a:xfrm>
            <a:off x="11945560" y="943219"/>
            <a:ext cx="2770378" cy="2083703"/>
          </a:xfrm>
          <a:prstGeom prst="rect">
            <a:avLst/>
          </a:prstGeom>
        </p:spPr>
      </p:pic>
      <p:sp>
        <p:nvSpPr>
          <p:cNvPr id="97" name="テキスト ボックス 96"/>
          <p:cNvSpPr txBox="1"/>
          <p:nvPr/>
        </p:nvSpPr>
        <p:spPr>
          <a:xfrm>
            <a:off x="8057473" y="4177621"/>
            <a:ext cx="6504346" cy="2796984"/>
          </a:xfrm>
          <a:prstGeom prst="rect">
            <a:avLst/>
          </a:prstGeom>
          <a:noFill/>
        </p:spPr>
        <p:txBody>
          <a:bodyPr wrap="square" rtlCol="0">
            <a:spAutoFit/>
          </a:bodyPr>
          <a:lstStyle/>
          <a:p>
            <a:r>
              <a:rPr kumimoji="1" lang="ja-JP" altLang="en-US" sz="1554" dirty="0">
                <a:latin typeface="UD デジタル 教科書体 NK-R" panose="02020400000000000000" pitchFamily="18" charset="-128"/>
                <a:ea typeface="UD デジタル 教科書体 NK-R" panose="02020400000000000000" pitchFamily="18" charset="-128"/>
              </a:rPr>
              <a:t>　</a:t>
            </a:r>
            <a:r>
              <a:rPr kumimoji="1" lang="ja-JP" altLang="en-US" sz="1631" dirty="0">
                <a:latin typeface="UD デジタル 教科書体 NK-R" panose="02020400000000000000" pitchFamily="18" charset="-128"/>
                <a:ea typeface="UD デジタル 教科書体 NK-R" panose="02020400000000000000" pitchFamily="18" charset="-128"/>
              </a:rPr>
              <a:t>■　　</a:t>
            </a:r>
            <a:r>
              <a:rPr kumimoji="1" lang="ja-JP" altLang="en-US" sz="1631" u="sng" dirty="0">
                <a:latin typeface="UD デジタル 教科書体 NK-R" panose="02020400000000000000" pitchFamily="18" charset="-128"/>
                <a:ea typeface="UD デジタル 教科書体 NK-R" panose="02020400000000000000" pitchFamily="18" charset="-128"/>
              </a:rPr>
              <a:t>府・市で今後の進め方を共有</a:t>
            </a:r>
            <a:endParaRPr kumimoji="1" lang="en-US" altLang="ja-JP" sz="1631" dirty="0">
              <a:latin typeface="UD デジタル 教科書体 NK-R" panose="02020400000000000000" pitchFamily="18" charset="-128"/>
              <a:ea typeface="UD デジタル 教科書体 NK-R" panose="02020400000000000000" pitchFamily="18" charset="-128"/>
            </a:endParaRPr>
          </a:p>
          <a:p>
            <a:r>
              <a:rPr kumimoji="1" lang="ja-JP" altLang="en-US" sz="1631" dirty="0">
                <a:latin typeface="UD デジタル 教科書体 NK-R" panose="02020400000000000000" pitchFamily="18" charset="-128"/>
                <a:ea typeface="UD デジタル 教科書体 NK-R" panose="02020400000000000000" pitchFamily="18" charset="-128"/>
              </a:rPr>
              <a:t>　　　  （</a:t>
            </a:r>
            <a:r>
              <a:rPr kumimoji="1" lang="en-US" altLang="ja-JP" sz="1631" dirty="0">
                <a:latin typeface="UD デジタル 教科書体 NK-R" panose="02020400000000000000" pitchFamily="18" charset="-128"/>
                <a:ea typeface="UD デジタル 教科書体 NK-R" panose="02020400000000000000" pitchFamily="18" charset="-128"/>
              </a:rPr>
              <a:t>R4.4</a:t>
            </a:r>
            <a:r>
              <a:rPr kumimoji="1" lang="ja-JP" altLang="en-US" sz="1631" dirty="0">
                <a:latin typeface="UD デジタル 教科書体 NK-R" panose="02020400000000000000" pitchFamily="18" charset="-128"/>
                <a:ea typeface="UD デジタル 教科書体 NK-R" panose="02020400000000000000" pitchFamily="18" charset="-128"/>
              </a:rPr>
              <a:t>月　府市スカム対策会議の開催）</a:t>
            </a:r>
            <a:endParaRPr kumimoji="1" lang="en-US" altLang="ja-JP" sz="1631" dirty="0">
              <a:latin typeface="UD デジタル 教科書体 NK-R" panose="02020400000000000000" pitchFamily="18" charset="-128"/>
              <a:ea typeface="UD デジタル 教科書体 NK-R" panose="02020400000000000000" pitchFamily="18" charset="-128"/>
            </a:endParaRPr>
          </a:p>
          <a:p>
            <a:pPr>
              <a:lnSpc>
                <a:spcPct val="200000"/>
              </a:lnSpc>
            </a:pPr>
            <a:endParaRPr kumimoji="1" lang="en-US" altLang="ja-JP" sz="1631" dirty="0">
              <a:latin typeface="UD デジタル 教科書体 NK-R" panose="02020400000000000000" pitchFamily="18" charset="-128"/>
              <a:ea typeface="UD デジタル 教科書体 NK-R" panose="02020400000000000000" pitchFamily="18" charset="-128"/>
            </a:endParaRPr>
          </a:p>
          <a:p>
            <a:r>
              <a:rPr kumimoji="1" lang="ja-JP" altLang="en-US" sz="1631" dirty="0">
                <a:latin typeface="UD デジタル 教科書体 NK-R" panose="02020400000000000000" pitchFamily="18" charset="-128"/>
                <a:ea typeface="UD デジタル 教科書体 NK-R" panose="02020400000000000000" pitchFamily="18" charset="-128"/>
              </a:rPr>
              <a:t>　■　　</a:t>
            </a:r>
            <a:r>
              <a:rPr kumimoji="1" lang="ja-JP" altLang="en-US" sz="1631" u="sng" dirty="0">
                <a:latin typeface="UD デジタル 教科書体 NK-R" panose="02020400000000000000" pitchFamily="18" charset="-128"/>
                <a:ea typeface="UD デジタル 教科書体 NK-R" panose="02020400000000000000" pitchFamily="18" charset="-128"/>
              </a:rPr>
              <a:t>カメラ画像の解析によるスカム発生状況の把握、</a:t>
            </a:r>
            <a:r>
              <a:rPr kumimoji="1" lang="en-US" altLang="ja-JP" sz="1631" u="sng" dirty="0">
                <a:latin typeface="UD デジタル 教科書体 NK-R" panose="02020400000000000000" pitchFamily="18" charset="-128"/>
                <a:ea typeface="UD デジタル 教科書体 NK-R" panose="02020400000000000000" pitchFamily="18" charset="-128"/>
              </a:rPr>
              <a:t> </a:t>
            </a:r>
            <a:r>
              <a:rPr kumimoji="1" lang="ja-JP" altLang="en-US" sz="1631" u="sng" dirty="0">
                <a:latin typeface="UD デジタル 教科書体 NK-R" panose="02020400000000000000" pitchFamily="18" charset="-128"/>
                <a:ea typeface="UD デジタル 教科書体 NK-R" panose="02020400000000000000" pitchFamily="18" charset="-128"/>
              </a:rPr>
              <a:t>過去の調査事例</a:t>
            </a:r>
            <a:endParaRPr kumimoji="1" lang="en-US" altLang="ja-JP" sz="1631" u="sng" dirty="0">
              <a:latin typeface="UD デジタル 教科書体 NK-R" panose="02020400000000000000" pitchFamily="18" charset="-128"/>
              <a:ea typeface="UD デジタル 教科書体 NK-R" panose="02020400000000000000" pitchFamily="18" charset="-128"/>
            </a:endParaRPr>
          </a:p>
          <a:p>
            <a:r>
              <a:rPr kumimoji="1" lang="ja-JP" altLang="en-US" sz="1631" dirty="0">
                <a:latin typeface="UD デジタル 教科書体 NK-R" panose="02020400000000000000" pitchFamily="18" charset="-128"/>
                <a:ea typeface="UD デジタル 教科書体 NK-R" panose="02020400000000000000" pitchFamily="18" charset="-128"/>
              </a:rPr>
              <a:t>　　　　　</a:t>
            </a:r>
            <a:r>
              <a:rPr kumimoji="1" lang="ja-JP" altLang="en-US" sz="1631" u="sng" dirty="0">
                <a:latin typeface="UD デジタル 教科書体 NK-R" panose="02020400000000000000" pitchFamily="18" charset="-128"/>
                <a:ea typeface="UD デジタル 教科書体 NK-R" panose="02020400000000000000" pitchFamily="18" charset="-128"/>
              </a:rPr>
              <a:t>の収集</a:t>
            </a:r>
            <a:endParaRPr kumimoji="1" lang="en-US" altLang="ja-JP" sz="1631" u="sng" dirty="0">
              <a:latin typeface="UD デジタル 教科書体 NK-R" panose="02020400000000000000" pitchFamily="18" charset="-128"/>
              <a:ea typeface="UD デジタル 教科書体 NK-R" panose="02020400000000000000" pitchFamily="18" charset="-128"/>
            </a:endParaRPr>
          </a:p>
          <a:p>
            <a:pPr>
              <a:lnSpc>
                <a:spcPts val="932"/>
              </a:lnSpc>
            </a:pPr>
            <a:endParaRPr kumimoji="1" lang="en-US" altLang="ja-JP" sz="1631" dirty="0">
              <a:latin typeface="UD デジタル 教科書体 NK-R" panose="02020400000000000000" pitchFamily="18" charset="-128"/>
              <a:ea typeface="UD デジタル 教科書体 NK-R" panose="02020400000000000000" pitchFamily="18" charset="-128"/>
            </a:endParaRPr>
          </a:p>
          <a:p>
            <a:r>
              <a:rPr kumimoji="1" lang="ja-JP" altLang="en-US" sz="1631" dirty="0">
                <a:latin typeface="UD デジタル 教科書体 NK-R" panose="02020400000000000000" pitchFamily="18" charset="-128"/>
                <a:ea typeface="UD デジタル 教科書体 NK-R" panose="02020400000000000000" pitchFamily="18" charset="-128"/>
              </a:rPr>
              <a:t>　■　　</a:t>
            </a:r>
            <a:r>
              <a:rPr kumimoji="1" lang="ja-JP" altLang="en-US" sz="1631" u="sng" dirty="0">
                <a:latin typeface="UD デジタル 教科書体 NK-R" panose="02020400000000000000" pitchFamily="18" charset="-128"/>
                <a:ea typeface="UD デジタル 教科書体 NK-R" panose="02020400000000000000" pitchFamily="18" charset="-128"/>
              </a:rPr>
              <a:t>既存データとスカム発生の関係性を分析</a:t>
            </a:r>
            <a:endParaRPr kumimoji="1" lang="en-US" altLang="ja-JP" sz="1631" u="sng" dirty="0">
              <a:latin typeface="UD デジタル 教科書体 NK-R" panose="02020400000000000000" pitchFamily="18" charset="-128"/>
              <a:ea typeface="UD デジタル 教科書体 NK-R" panose="02020400000000000000" pitchFamily="18" charset="-128"/>
            </a:endParaRPr>
          </a:p>
          <a:p>
            <a:r>
              <a:rPr kumimoji="1" lang="ja-JP" altLang="en-US" sz="1631" dirty="0">
                <a:latin typeface="UD デジタル 教科書体 NK-R" panose="02020400000000000000" pitchFamily="18" charset="-128"/>
                <a:ea typeface="UD デジタル 教科書体 NK-R" panose="02020400000000000000" pitchFamily="18" charset="-128"/>
              </a:rPr>
              <a:t>　　　  （学識経験者にも相談）</a:t>
            </a:r>
            <a:endParaRPr kumimoji="1" lang="en-US" altLang="ja-JP" sz="1631" dirty="0">
              <a:latin typeface="UD デジタル 教科書体 NK-R" panose="02020400000000000000" pitchFamily="18" charset="-128"/>
              <a:ea typeface="UD デジタル 教科書体 NK-R" panose="02020400000000000000" pitchFamily="18" charset="-128"/>
            </a:endParaRPr>
          </a:p>
          <a:p>
            <a:pPr>
              <a:lnSpc>
                <a:spcPts val="932"/>
              </a:lnSpc>
            </a:pPr>
            <a:r>
              <a:rPr kumimoji="1" lang="ja-JP" altLang="en-US" sz="1631" dirty="0">
                <a:latin typeface="UD デジタル 教科書体 NK-R" panose="02020400000000000000" pitchFamily="18" charset="-128"/>
                <a:ea typeface="UD デジタル 教科書体 NK-R" panose="02020400000000000000" pitchFamily="18" charset="-128"/>
              </a:rPr>
              <a:t>　　　　　</a:t>
            </a:r>
            <a:endParaRPr kumimoji="1" lang="en-US" altLang="ja-JP" sz="1631" dirty="0">
              <a:latin typeface="UD デジタル 教科書体 NK-R" panose="02020400000000000000" pitchFamily="18" charset="-128"/>
              <a:ea typeface="UD デジタル 教科書体 NK-R" panose="02020400000000000000" pitchFamily="18" charset="-128"/>
            </a:endParaRPr>
          </a:p>
          <a:p>
            <a:r>
              <a:rPr kumimoji="1" lang="ja-JP" altLang="en-US" sz="1631" dirty="0">
                <a:latin typeface="UD デジタル 教科書体 NK-R" panose="02020400000000000000" pitchFamily="18" charset="-128"/>
                <a:ea typeface="UD デジタル 教科書体 NK-R" panose="02020400000000000000" pitchFamily="18" charset="-128"/>
              </a:rPr>
              <a:t>　■　　</a:t>
            </a:r>
            <a:r>
              <a:rPr kumimoji="1" lang="ja-JP" altLang="en-US" sz="1631" u="sng" dirty="0">
                <a:latin typeface="UD デジタル 教科書体 NK-R" panose="02020400000000000000" pitchFamily="18" charset="-128"/>
                <a:ea typeface="UD デジタル 教科書体 NK-R" panose="02020400000000000000" pitchFamily="18" charset="-128"/>
              </a:rPr>
              <a:t>スカム発生要因の解明に必要な調査内容を検討</a:t>
            </a:r>
            <a:endParaRPr kumimoji="1" lang="en-US" altLang="ja-JP" sz="1631" dirty="0">
              <a:latin typeface="UD デジタル 教科書体 NK-R" panose="02020400000000000000" pitchFamily="18" charset="-128"/>
              <a:ea typeface="UD デジタル 教科書体 NK-R" panose="02020400000000000000" pitchFamily="18" charset="-128"/>
            </a:endParaRPr>
          </a:p>
          <a:p>
            <a:r>
              <a:rPr kumimoji="1" lang="ja-JP" altLang="en-US" sz="1398" b="1" dirty="0">
                <a:latin typeface="UD デジタル 教科書体 NK-R" panose="02020400000000000000" pitchFamily="18" charset="-128"/>
                <a:ea typeface="UD デジタル 教科書体 NK-R" panose="02020400000000000000" pitchFamily="18" charset="-128"/>
              </a:rPr>
              <a:t>　</a:t>
            </a:r>
            <a:endParaRPr kumimoji="1" lang="en-US" altLang="ja-JP" sz="1398" b="1" dirty="0">
              <a:latin typeface="UD デジタル 教科書体 NK-R" panose="02020400000000000000" pitchFamily="18" charset="-128"/>
              <a:ea typeface="UD デジタル 教科書体 NK-R" panose="02020400000000000000" pitchFamily="18" charset="-128"/>
            </a:endParaRPr>
          </a:p>
        </p:txBody>
      </p:sp>
      <p:sp>
        <p:nvSpPr>
          <p:cNvPr id="33" name="テキスト ボックス 32"/>
          <p:cNvSpPr txBox="1"/>
          <p:nvPr/>
        </p:nvSpPr>
        <p:spPr>
          <a:xfrm>
            <a:off x="496509" y="5197578"/>
            <a:ext cx="7721657" cy="4980594"/>
          </a:xfrm>
          <a:prstGeom prst="rect">
            <a:avLst/>
          </a:prstGeom>
          <a:noFill/>
        </p:spPr>
        <p:txBody>
          <a:bodyPr wrap="square" rtlCol="0">
            <a:spAutoFit/>
          </a:bodyPr>
          <a:lstStyle/>
          <a:p>
            <a:r>
              <a:rPr kumimoji="1" lang="ja-JP" altLang="en-US" sz="2175" u="sng" dirty="0">
                <a:latin typeface="UD デジタル 教科書体 NK-R" panose="02020400000000000000" pitchFamily="18" charset="-128"/>
                <a:ea typeface="UD デジタル 教科書体 NK-R" panose="02020400000000000000" pitchFamily="18" charset="-128"/>
              </a:rPr>
              <a:t>３</a:t>
            </a:r>
            <a:r>
              <a:rPr kumimoji="1" lang="en-US" altLang="ja-JP" sz="2175" u="sng" dirty="0">
                <a:latin typeface="UD デジタル 教科書体 NK-R" panose="02020400000000000000" pitchFamily="18" charset="-128"/>
                <a:ea typeface="UD デジタル 教科書体 NK-R" panose="02020400000000000000" pitchFamily="18" charset="-128"/>
              </a:rPr>
              <a:t>.</a:t>
            </a:r>
            <a:r>
              <a:rPr kumimoji="1" lang="ja-JP" altLang="en-US" sz="2175" u="sng" dirty="0">
                <a:latin typeface="UD デジタル 教科書体 NK-R" panose="02020400000000000000" pitchFamily="18" charset="-128"/>
                <a:ea typeface="UD デジタル 教科書体 NK-R" panose="02020400000000000000" pitchFamily="18" charset="-128"/>
              </a:rPr>
              <a:t>現在の対策</a:t>
            </a:r>
            <a:endParaRPr kumimoji="1" lang="en-US" altLang="ja-JP" sz="2175" u="sng" dirty="0">
              <a:latin typeface="UD デジタル 教科書体 NK-R" panose="02020400000000000000" pitchFamily="18" charset="-128"/>
              <a:ea typeface="UD デジタル 教科書体 NK-R" panose="02020400000000000000" pitchFamily="18" charset="-128"/>
            </a:endParaRPr>
          </a:p>
          <a:p>
            <a:r>
              <a:rPr kumimoji="1" lang="ja-JP" altLang="en-US" sz="2175" dirty="0">
                <a:latin typeface="UD デジタル 教科書体 NK-R" panose="02020400000000000000" pitchFamily="18" charset="-128"/>
                <a:ea typeface="UD デジタル 教科書体 NK-R" panose="02020400000000000000" pitchFamily="18" charset="-128"/>
              </a:rPr>
              <a:t>　　</a:t>
            </a:r>
            <a:r>
              <a:rPr kumimoji="1" lang="ja-JP" altLang="en-US" sz="1864" u="sng" dirty="0">
                <a:latin typeface="UD デジタル 教科書体 NK-R" panose="02020400000000000000" pitchFamily="18" charset="-128"/>
                <a:ea typeface="UD デジタル 教科書体 NK-R" panose="02020400000000000000" pitchFamily="18" charset="-128"/>
              </a:rPr>
              <a:t>（</a:t>
            </a:r>
            <a:r>
              <a:rPr kumimoji="1" lang="en-US" altLang="ja-JP" sz="1864" u="sng" dirty="0">
                <a:latin typeface="UD デジタル 教科書体 NK-R" panose="02020400000000000000" pitchFamily="18" charset="-128"/>
                <a:ea typeface="UD デジタル 教科書体 NK-R" panose="02020400000000000000" pitchFamily="18" charset="-128"/>
              </a:rPr>
              <a:t>1</a:t>
            </a:r>
            <a:r>
              <a:rPr kumimoji="1" lang="ja-JP" altLang="en-US" sz="1864" u="sng" dirty="0">
                <a:latin typeface="UD デジタル 教科書体 NK-R" panose="02020400000000000000" pitchFamily="18" charset="-128"/>
                <a:ea typeface="UD デジタル 教科書体 NK-R" panose="02020400000000000000" pitchFamily="18" charset="-128"/>
              </a:rPr>
              <a:t>）発生抑制対策</a:t>
            </a:r>
            <a:endParaRPr kumimoji="1" lang="en-US" altLang="ja-JP" sz="1864" u="sng" dirty="0">
              <a:latin typeface="UD デジタル 教科書体 NK-R" panose="02020400000000000000" pitchFamily="18" charset="-128"/>
              <a:ea typeface="UD デジタル 教科書体 NK-R" panose="02020400000000000000" pitchFamily="18" charset="-128"/>
            </a:endParaRPr>
          </a:p>
          <a:p>
            <a:r>
              <a:rPr kumimoji="1" lang="ja-JP" altLang="en-US" sz="1864" dirty="0">
                <a:latin typeface="UD デジタル 教科書体 NK-R" panose="02020400000000000000" pitchFamily="18" charset="-128"/>
                <a:ea typeface="UD デジタル 教科書体 NK-R" panose="02020400000000000000" pitchFamily="18" charset="-128"/>
              </a:rPr>
              <a:t>　　</a:t>
            </a:r>
            <a:r>
              <a:rPr kumimoji="1" lang="ja-JP" altLang="en-US" sz="1709" dirty="0">
                <a:latin typeface="UD デジタル 教科書体 NK-R" panose="02020400000000000000" pitchFamily="18" charset="-128"/>
                <a:ea typeface="UD デジタル 教科書体 NK-R" panose="02020400000000000000" pitchFamily="18" charset="-128"/>
              </a:rPr>
              <a:t>　</a:t>
            </a:r>
            <a:r>
              <a:rPr kumimoji="1" lang="ja-JP" altLang="en-US" sz="1631" dirty="0">
                <a:latin typeface="UD デジタル 教科書体 NK-R" panose="02020400000000000000" pitchFamily="18" charset="-128"/>
                <a:ea typeface="UD デジタル 教科書体 NK-R" panose="02020400000000000000" pitchFamily="18" charset="-128"/>
              </a:rPr>
              <a:t>　</a:t>
            </a:r>
            <a:r>
              <a:rPr kumimoji="1" lang="en-US" altLang="ja-JP" sz="1631" dirty="0">
                <a:latin typeface="UD デジタル 教科書体 NK-R" panose="02020400000000000000" pitchFamily="18" charset="-128"/>
                <a:ea typeface="UD デジタル 教科書体 NK-R" panose="02020400000000000000" pitchFamily="18" charset="-128"/>
              </a:rPr>
              <a:t>ⅰ</a:t>
            </a:r>
            <a:r>
              <a:rPr kumimoji="1" lang="ja-JP" altLang="en-US" sz="1631" dirty="0">
                <a:latin typeface="UD デジタル 教科書体 NK-R" panose="02020400000000000000" pitchFamily="18" charset="-128"/>
                <a:ea typeface="UD デジタル 教科書体 NK-R" panose="02020400000000000000" pitchFamily="18" charset="-128"/>
              </a:rPr>
              <a:t>）流入汚濁負荷の削減　　</a:t>
            </a:r>
            <a:endParaRPr kumimoji="1" lang="en-US" altLang="ja-JP" sz="1631" dirty="0">
              <a:latin typeface="UD デジタル 教科書体 NK-R" panose="02020400000000000000" pitchFamily="18" charset="-128"/>
              <a:ea typeface="UD デジタル 教科書体 NK-R" panose="02020400000000000000" pitchFamily="18" charset="-128"/>
            </a:endParaRPr>
          </a:p>
          <a:p>
            <a:r>
              <a:rPr kumimoji="1" lang="ja-JP" altLang="en-US" sz="1631" dirty="0">
                <a:latin typeface="UD デジタル 教科書体 NK-R" panose="02020400000000000000" pitchFamily="18" charset="-128"/>
                <a:ea typeface="UD デジタル 教科書体 NK-R" panose="02020400000000000000" pitchFamily="18" charset="-128"/>
              </a:rPr>
              <a:t>　　　　　　　■　</a:t>
            </a:r>
            <a:r>
              <a:rPr kumimoji="1" lang="ja-JP" altLang="en-US" sz="1631" u="sng" dirty="0">
                <a:latin typeface="UD デジタル 教科書体 NK-R" panose="02020400000000000000" pitchFamily="18" charset="-128"/>
                <a:ea typeface="UD デジタル 教科書体 NK-R" panose="02020400000000000000" pitchFamily="18" charset="-128"/>
              </a:rPr>
              <a:t>合流式下水道改善対策</a:t>
            </a:r>
            <a:endParaRPr kumimoji="1" lang="en-US" altLang="ja-JP" sz="1631" u="sng" dirty="0">
              <a:latin typeface="UD デジタル 教科書体 NK-R" panose="02020400000000000000" pitchFamily="18" charset="-128"/>
              <a:ea typeface="UD デジタル 教科書体 NK-R" panose="02020400000000000000" pitchFamily="18" charset="-128"/>
            </a:endParaRPr>
          </a:p>
          <a:p>
            <a:r>
              <a:rPr kumimoji="1" lang="ja-JP" altLang="en-US" sz="1631" dirty="0">
                <a:latin typeface="UD デジタル 教科書体 NK-R" panose="02020400000000000000" pitchFamily="18" charset="-128"/>
                <a:ea typeface="UD デジタル 教科書体 NK-R" panose="02020400000000000000" pitchFamily="18" charset="-128"/>
              </a:rPr>
              <a:t>　　　　　　　　　</a:t>
            </a:r>
            <a:r>
              <a:rPr kumimoji="1" lang="en-US" altLang="ja-JP" sz="1631" u="sng" dirty="0">
                <a:latin typeface="UD デジタル 教科書体 NK-R" panose="02020400000000000000" pitchFamily="18" charset="-128"/>
                <a:ea typeface="UD デジタル 教科書体 NK-R" panose="02020400000000000000" pitchFamily="18" charset="-128"/>
              </a:rPr>
              <a:t>(</a:t>
            </a:r>
            <a:r>
              <a:rPr kumimoji="1" lang="ja-JP" altLang="en-US" sz="1631" u="sng" dirty="0">
                <a:latin typeface="UD デジタル 教科書体 NK-R" panose="02020400000000000000" pitchFamily="18" charset="-128"/>
                <a:ea typeface="UD デジタル 教科書体 NK-R" panose="02020400000000000000" pitchFamily="18" charset="-128"/>
              </a:rPr>
              <a:t>雨天時の河川への汚濁負荷を削減する対策</a:t>
            </a:r>
            <a:r>
              <a:rPr kumimoji="1" lang="en-US" altLang="ja-JP" sz="1631" u="sng" dirty="0">
                <a:latin typeface="UD デジタル 教科書体 NK-R" panose="02020400000000000000" pitchFamily="18" charset="-128"/>
                <a:ea typeface="UD デジタル 教科書体 NK-R" panose="02020400000000000000" pitchFamily="18" charset="-128"/>
              </a:rPr>
              <a:t>)</a:t>
            </a:r>
            <a:endParaRPr kumimoji="1" lang="en-US" altLang="ja-JP" sz="1631" dirty="0">
              <a:latin typeface="UD デジタル 教科書体 NK-R" panose="02020400000000000000" pitchFamily="18" charset="-128"/>
              <a:ea typeface="UD デジタル 教科書体 NK-R" panose="02020400000000000000" pitchFamily="18" charset="-128"/>
            </a:endParaRPr>
          </a:p>
          <a:p>
            <a:r>
              <a:rPr kumimoji="1" lang="ja-JP" altLang="en-US" sz="1631" dirty="0">
                <a:latin typeface="UD デジタル 教科書体 NK-R" panose="02020400000000000000" pitchFamily="18" charset="-128"/>
                <a:ea typeface="UD デジタル 教科書体 NK-R" panose="02020400000000000000" pitchFamily="18" charset="-128"/>
              </a:rPr>
              <a:t> 　　　　　　　　　　　　　　　　　　　　　　　　　　　　　　　　　　　　</a:t>
            </a:r>
            <a:endParaRPr kumimoji="1" lang="en-US" altLang="ja-JP" sz="1631" dirty="0">
              <a:latin typeface="UD デジタル 教科書体 NK-R" panose="02020400000000000000" pitchFamily="18" charset="-128"/>
              <a:ea typeface="UD デジタル 教科書体 NK-R" panose="02020400000000000000" pitchFamily="18" charset="-128"/>
            </a:endParaRPr>
          </a:p>
          <a:p>
            <a:r>
              <a:rPr kumimoji="1" lang="ja-JP" altLang="en-US" sz="1631" dirty="0">
                <a:latin typeface="UD デジタル 教科書体 NK-R" panose="02020400000000000000" pitchFamily="18" charset="-128"/>
                <a:ea typeface="UD デジタル 教科書体 NK-R" panose="02020400000000000000" pitchFamily="18" charset="-128"/>
              </a:rPr>
              <a:t>　　　　</a:t>
            </a:r>
            <a:r>
              <a:rPr kumimoji="1" lang="en-US" altLang="ja-JP" sz="1631" dirty="0">
                <a:latin typeface="UD デジタル 教科書体 NK-R" panose="02020400000000000000" pitchFamily="18" charset="-128"/>
                <a:ea typeface="UD デジタル 教科書体 NK-R" panose="02020400000000000000" pitchFamily="18" charset="-128"/>
              </a:rPr>
              <a:t>ⅱ</a:t>
            </a:r>
            <a:r>
              <a:rPr kumimoji="1" lang="ja-JP" altLang="en-US" sz="1631" dirty="0">
                <a:latin typeface="UD デジタル 教科書体 NK-R" panose="02020400000000000000" pitchFamily="18" charset="-128"/>
                <a:ea typeface="UD デジタル 教科書体 NK-R" panose="02020400000000000000" pitchFamily="18" charset="-128"/>
              </a:rPr>
              <a:t>）汚泥の削減・浄化　</a:t>
            </a:r>
            <a:endParaRPr kumimoji="1" lang="en-US" altLang="ja-JP" sz="1631" dirty="0">
              <a:latin typeface="UD デジタル 教科書体 NK-R" panose="02020400000000000000" pitchFamily="18" charset="-128"/>
              <a:ea typeface="UD デジタル 教科書体 NK-R" panose="02020400000000000000" pitchFamily="18" charset="-128"/>
            </a:endParaRPr>
          </a:p>
          <a:p>
            <a:r>
              <a:rPr kumimoji="1" lang="ja-JP" altLang="en-US" sz="1631" dirty="0">
                <a:latin typeface="UD デジタル 教科書体 NK-R" panose="02020400000000000000" pitchFamily="18" charset="-128"/>
                <a:ea typeface="UD デジタル 教科書体 NK-R" panose="02020400000000000000" pitchFamily="18" charset="-128"/>
              </a:rPr>
              <a:t>　　　　　　　■　川底の汚泥を浚渫（</a:t>
            </a:r>
            <a:r>
              <a:rPr kumimoji="1" lang="en-US" altLang="ja-JP" sz="1631" dirty="0">
                <a:latin typeface="UD デジタル 教科書体 NK-R" panose="02020400000000000000" pitchFamily="18" charset="-128"/>
                <a:ea typeface="UD デジタル 教科書体 NK-R" panose="02020400000000000000" pitchFamily="18" charset="-128"/>
              </a:rPr>
              <a:t>H6</a:t>
            </a:r>
            <a:r>
              <a:rPr kumimoji="1" lang="ja-JP" altLang="en-US" sz="1631" dirty="0">
                <a:latin typeface="UD デジタル 教科書体 NK-R" panose="02020400000000000000" pitchFamily="18" charset="-128"/>
                <a:ea typeface="UD デジタル 教科書体 NK-R" panose="02020400000000000000" pitchFamily="18" charset="-128"/>
              </a:rPr>
              <a:t>より実施）</a:t>
            </a:r>
            <a:endParaRPr kumimoji="1" lang="en-US" altLang="ja-JP" sz="1631" dirty="0">
              <a:latin typeface="UD デジタル 教科書体 NK-R" panose="02020400000000000000" pitchFamily="18" charset="-128"/>
              <a:ea typeface="UD デジタル 教科書体 NK-R" panose="02020400000000000000" pitchFamily="18" charset="-128"/>
            </a:endParaRPr>
          </a:p>
          <a:p>
            <a:r>
              <a:rPr kumimoji="1" lang="ja-JP" altLang="en-US" sz="1631" dirty="0">
                <a:latin typeface="UD デジタル 教科書体 NK-R" panose="02020400000000000000" pitchFamily="18" charset="-128"/>
                <a:ea typeface="UD デジタル 教科書体 NK-R" panose="02020400000000000000" pitchFamily="18" charset="-128"/>
              </a:rPr>
              <a:t>　　　　　　　■　薬剤散布による汚泥浄化（</a:t>
            </a:r>
            <a:r>
              <a:rPr kumimoji="1" lang="en-US" altLang="ja-JP" sz="1631" dirty="0">
                <a:latin typeface="UD デジタル 教科書体 NK-R" panose="02020400000000000000" pitchFamily="18" charset="-128"/>
                <a:ea typeface="UD デジタル 教科書体 NK-R" panose="02020400000000000000" pitchFamily="18" charset="-128"/>
              </a:rPr>
              <a:t>R</a:t>
            </a:r>
            <a:r>
              <a:rPr kumimoji="1" lang="ja-JP" altLang="en-US" sz="1631" dirty="0">
                <a:latin typeface="UD デジタル 教科書体 NK-R" panose="02020400000000000000" pitchFamily="18" charset="-128"/>
                <a:ea typeface="UD デジタル 教科書体 NK-R" panose="02020400000000000000" pitchFamily="18" charset="-128"/>
              </a:rPr>
              <a:t>２から検討開始）</a:t>
            </a:r>
            <a:endParaRPr kumimoji="1" lang="en-US" altLang="ja-JP" sz="1631" dirty="0">
              <a:latin typeface="UD デジタル 教科書体 NK-R" panose="02020400000000000000" pitchFamily="18" charset="-128"/>
              <a:ea typeface="UD デジタル 教科書体 NK-R" panose="02020400000000000000" pitchFamily="18" charset="-128"/>
            </a:endParaRPr>
          </a:p>
          <a:p>
            <a:r>
              <a:rPr kumimoji="1" lang="ja-JP" altLang="en-US" sz="1631" dirty="0">
                <a:latin typeface="UD デジタル 教科書体 NK-R" panose="02020400000000000000" pitchFamily="18" charset="-128"/>
                <a:ea typeface="UD デジタル 教科書体 NK-R" panose="02020400000000000000" pitchFamily="18" charset="-128"/>
              </a:rPr>
              <a:t>　　　　</a:t>
            </a:r>
            <a:endParaRPr kumimoji="1" lang="en-US" altLang="ja-JP" sz="1631" dirty="0">
              <a:latin typeface="UD デジタル 教科書体 NK-R" panose="02020400000000000000" pitchFamily="18" charset="-128"/>
              <a:ea typeface="UD デジタル 教科書体 NK-R" panose="02020400000000000000" pitchFamily="18" charset="-128"/>
            </a:endParaRPr>
          </a:p>
          <a:p>
            <a:r>
              <a:rPr kumimoji="1" lang="ja-JP" altLang="en-US" sz="1631" dirty="0">
                <a:latin typeface="UD デジタル 教科書体 NK-R" panose="02020400000000000000" pitchFamily="18" charset="-128"/>
                <a:ea typeface="UD デジタル 教科書体 NK-R" panose="02020400000000000000" pitchFamily="18" charset="-128"/>
              </a:rPr>
              <a:t>　　　　</a:t>
            </a:r>
            <a:r>
              <a:rPr kumimoji="1" lang="en-US" altLang="ja-JP" sz="1631" dirty="0">
                <a:latin typeface="UD デジタル 教科書体 NK-R" panose="02020400000000000000" pitchFamily="18" charset="-128"/>
                <a:ea typeface="UD デジタル 教科書体 NK-R" panose="02020400000000000000" pitchFamily="18" charset="-128"/>
              </a:rPr>
              <a:t>ⅲ</a:t>
            </a:r>
            <a:r>
              <a:rPr kumimoji="1" lang="ja-JP" altLang="en-US" sz="1631" dirty="0">
                <a:latin typeface="UD デジタル 教科書体 NK-R" panose="02020400000000000000" pitchFamily="18" charset="-128"/>
                <a:ea typeface="UD デジタル 教科書体 NK-R" panose="02020400000000000000" pitchFamily="18" charset="-128"/>
              </a:rPr>
              <a:t>）ガス発生の抑制　　　　　　　</a:t>
            </a:r>
            <a:endParaRPr kumimoji="1" lang="en-US" altLang="ja-JP" sz="1631" dirty="0">
              <a:latin typeface="UD デジタル 教科書体 NK-R" panose="02020400000000000000" pitchFamily="18" charset="-128"/>
              <a:ea typeface="UD デジタル 教科書体 NK-R" panose="02020400000000000000" pitchFamily="18" charset="-128"/>
            </a:endParaRPr>
          </a:p>
          <a:p>
            <a:r>
              <a:rPr kumimoji="1" lang="ja-JP" altLang="en-US" sz="1631" dirty="0">
                <a:latin typeface="UD デジタル 教科書体 NK-R" panose="02020400000000000000" pitchFamily="18" charset="-128"/>
                <a:ea typeface="UD デジタル 教科書体 NK-R" panose="02020400000000000000" pitchFamily="18" charset="-128"/>
              </a:rPr>
              <a:t>　　　　　　　■　浄化導水（下水高度処理水を川に放流）</a:t>
            </a:r>
            <a:endParaRPr kumimoji="1" lang="en-US" altLang="ja-JP" sz="1631" dirty="0">
              <a:latin typeface="UD デジタル 教科書体 NK-R" panose="02020400000000000000" pitchFamily="18" charset="-128"/>
              <a:ea typeface="UD デジタル 教科書体 NK-R" panose="02020400000000000000" pitchFamily="18" charset="-128"/>
            </a:endParaRPr>
          </a:p>
          <a:p>
            <a:r>
              <a:rPr kumimoji="1" lang="ja-JP" altLang="en-US" sz="1631" dirty="0">
                <a:latin typeface="UD デジタル 教科書体 NK-R" panose="02020400000000000000" pitchFamily="18" charset="-128"/>
                <a:ea typeface="UD デジタル 教科書体 NK-R" panose="02020400000000000000" pitchFamily="18" charset="-128"/>
              </a:rPr>
              <a:t>　　　　　　　　　</a:t>
            </a:r>
            <a:endParaRPr kumimoji="1" lang="en-US" altLang="ja-JP" sz="1398" dirty="0">
              <a:latin typeface="UD デジタル 教科書体 NK-R" panose="02020400000000000000" pitchFamily="18" charset="-128"/>
              <a:ea typeface="UD デジタル 教科書体 NK-R" panose="02020400000000000000" pitchFamily="18" charset="-128"/>
            </a:endParaRPr>
          </a:p>
          <a:p>
            <a:r>
              <a:rPr kumimoji="1" lang="ja-JP" altLang="en-US" sz="2486" dirty="0">
                <a:latin typeface="UD デジタル 教科書体 NK-R" panose="02020400000000000000" pitchFamily="18" charset="-128"/>
                <a:ea typeface="UD デジタル 教科書体 NK-R" panose="02020400000000000000" pitchFamily="18" charset="-128"/>
              </a:rPr>
              <a:t>　</a:t>
            </a:r>
            <a:r>
              <a:rPr kumimoji="1" lang="ja-JP" altLang="en-US" sz="2175" dirty="0">
                <a:latin typeface="UD デジタル 教科書体 NK-R" panose="02020400000000000000" pitchFamily="18" charset="-128"/>
                <a:ea typeface="UD デジタル 教科書体 NK-R" panose="02020400000000000000" pitchFamily="18" charset="-128"/>
              </a:rPr>
              <a:t>　</a:t>
            </a:r>
            <a:r>
              <a:rPr kumimoji="1" lang="ja-JP" altLang="en-US" sz="1864" u="sng" dirty="0">
                <a:latin typeface="UD デジタル 教科書体 NK-R" panose="02020400000000000000" pitchFamily="18" charset="-128"/>
                <a:ea typeface="UD デジタル 教科書体 NK-R" panose="02020400000000000000" pitchFamily="18" charset="-128"/>
              </a:rPr>
              <a:t>（</a:t>
            </a:r>
            <a:r>
              <a:rPr kumimoji="1" lang="en-US" altLang="ja-JP" sz="1864" u="sng" dirty="0">
                <a:latin typeface="UD デジタル 教科書体 NK-R" panose="02020400000000000000" pitchFamily="18" charset="-128"/>
                <a:ea typeface="UD デジタル 教科書体 NK-R" panose="02020400000000000000" pitchFamily="18" charset="-128"/>
              </a:rPr>
              <a:t>2</a:t>
            </a:r>
            <a:r>
              <a:rPr kumimoji="1" lang="ja-JP" altLang="en-US" sz="1864" u="sng" dirty="0">
                <a:latin typeface="UD デジタル 教科書体 NK-R" panose="02020400000000000000" pitchFamily="18" charset="-128"/>
                <a:ea typeface="UD デジタル 教科書体 NK-R" panose="02020400000000000000" pitchFamily="18" charset="-128"/>
              </a:rPr>
              <a:t>）発生後のスカム沈降対策</a:t>
            </a:r>
            <a:endParaRPr kumimoji="1" lang="en-US" altLang="ja-JP" sz="1864" u="sng" dirty="0">
              <a:latin typeface="UD デジタル 教科書体 NK-R" panose="02020400000000000000" pitchFamily="18" charset="-128"/>
              <a:ea typeface="UD デジタル 教科書体 NK-R" panose="02020400000000000000" pitchFamily="18" charset="-128"/>
            </a:endParaRPr>
          </a:p>
          <a:p>
            <a:r>
              <a:rPr kumimoji="1" lang="ja-JP" altLang="en-US" sz="1864" dirty="0">
                <a:latin typeface="UD デジタル 教科書体 NK-R" panose="02020400000000000000" pitchFamily="18" charset="-128"/>
                <a:ea typeface="UD デジタル 教科書体 NK-R" panose="02020400000000000000" pitchFamily="18" charset="-128"/>
              </a:rPr>
              <a:t>　　</a:t>
            </a:r>
            <a:r>
              <a:rPr kumimoji="1" lang="ja-JP" altLang="en-US" sz="1398" dirty="0">
                <a:latin typeface="UD デジタル 教科書体 NK-R" panose="02020400000000000000" pitchFamily="18" charset="-128"/>
                <a:ea typeface="UD デジタル 教科書体 NK-R" panose="02020400000000000000" pitchFamily="18" charset="-128"/>
              </a:rPr>
              <a:t>　　</a:t>
            </a:r>
            <a:r>
              <a:rPr kumimoji="1" lang="en-US" altLang="ja-JP" sz="1631" dirty="0">
                <a:latin typeface="UD デジタル 教科書体 NK-R" panose="02020400000000000000" pitchFamily="18" charset="-128"/>
                <a:ea typeface="UD デジタル 教科書体 NK-R" panose="02020400000000000000" pitchFamily="18" charset="-128"/>
              </a:rPr>
              <a:t>ⅳ</a:t>
            </a:r>
            <a:r>
              <a:rPr kumimoji="1" lang="ja-JP" altLang="en-US" sz="1631" dirty="0">
                <a:latin typeface="UD デジタル 教科書体 NK-R" panose="02020400000000000000" pitchFamily="18" charset="-128"/>
                <a:ea typeface="UD デジタル 教科書体 NK-R" panose="02020400000000000000" pitchFamily="18" charset="-128"/>
              </a:rPr>
              <a:t>）発生したスカムの対応</a:t>
            </a:r>
            <a:endParaRPr kumimoji="1" lang="en-US" altLang="ja-JP" sz="1631" dirty="0">
              <a:latin typeface="UD デジタル 教科書体 NK-R" panose="02020400000000000000" pitchFamily="18" charset="-128"/>
              <a:ea typeface="UD デジタル 教科書体 NK-R" panose="02020400000000000000" pitchFamily="18" charset="-128"/>
            </a:endParaRPr>
          </a:p>
          <a:p>
            <a:r>
              <a:rPr kumimoji="1" lang="ja-JP" altLang="en-US" sz="1631" dirty="0">
                <a:latin typeface="UD デジタル 教科書体 NK-R" panose="02020400000000000000" pitchFamily="18" charset="-128"/>
                <a:ea typeface="UD デジタル 教科書体 NK-R" panose="02020400000000000000" pitchFamily="18" charset="-128"/>
              </a:rPr>
              <a:t>　　　　　　　■　スカムアラート（河川カメラを用いた自動検知）</a:t>
            </a:r>
            <a:endParaRPr kumimoji="1" lang="en-US" altLang="ja-JP" sz="1631" dirty="0">
              <a:latin typeface="UD デジタル 教科書体 NK-R" panose="02020400000000000000" pitchFamily="18" charset="-128"/>
              <a:ea typeface="UD デジタル 教科書体 NK-R" panose="02020400000000000000" pitchFamily="18" charset="-128"/>
            </a:endParaRPr>
          </a:p>
          <a:p>
            <a:r>
              <a:rPr kumimoji="1" lang="ja-JP" altLang="en-US" sz="1631" dirty="0">
                <a:latin typeface="UD デジタル 教科書体 NK-R" panose="02020400000000000000" pitchFamily="18" charset="-128"/>
                <a:ea typeface="UD デジタル 教科書体 NK-R" panose="02020400000000000000" pitchFamily="18" charset="-128"/>
              </a:rPr>
              <a:t>　　　　　　　　　による監視（</a:t>
            </a:r>
            <a:r>
              <a:rPr kumimoji="1" lang="en-US" altLang="ja-JP" sz="1631" dirty="0">
                <a:latin typeface="UD デジタル 教科書体 NK-R" panose="02020400000000000000" pitchFamily="18" charset="-128"/>
                <a:ea typeface="UD デジタル 教科書体 NK-R" panose="02020400000000000000" pitchFamily="18" charset="-128"/>
              </a:rPr>
              <a:t>R</a:t>
            </a:r>
            <a:r>
              <a:rPr kumimoji="1" lang="ja-JP" altLang="en-US" sz="1631" dirty="0">
                <a:latin typeface="UD デジタル 教科書体 NK-R" panose="02020400000000000000" pitchFamily="18" charset="-128"/>
                <a:ea typeface="UD デジタル 教科書体 NK-R" panose="02020400000000000000" pitchFamily="18" charset="-128"/>
              </a:rPr>
              <a:t>３年３月から運用開始）</a:t>
            </a:r>
            <a:endParaRPr kumimoji="1" lang="en-US" altLang="ja-JP" sz="1631" dirty="0">
              <a:latin typeface="UD デジタル 教科書体 NK-R" panose="02020400000000000000" pitchFamily="18" charset="-128"/>
              <a:ea typeface="UD デジタル 教科書体 NK-R" panose="02020400000000000000" pitchFamily="18" charset="-128"/>
            </a:endParaRPr>
          </a:p>
          <a:p>
            <a:r>
              <a:rPr kumimoji="1" lang="ja-JP" altLang="en-US" sz="1631" dirty="0">
                <a:latin typeface="UD デジタル 教科書体 NK-R" panose="02020400000000000000" pitchFamily="18" charset="-128"/>
                <a:ea typeface="UD デジタル 教科書体 NK-R" panose="02020400000000000000" pitchFamily="18" charset="-128"/>
              </a:rPr>
              <a:t>　　　　　　　■　府の維持管理用船舶によるスカム沈降</a:t>
            </a:r>
            <a:endParaRPr kumimoji="1" lang="en-US" altLang="ja-JP" sz="1631" dirty="0">
              <a:latin typeface="UD デジタル 教科書体 NK-R" panose="02020400000000000000" pitchFamily="18" charset="-128"/>
              <a:ea typeface="UD デジタル 教科書体 NK-R" panose="02020400000000000000" pitchFamily="18" charset="-128"/>
            </a:endParaRPr>
          </a:p>
        </p:txBody>
      </p:sp>
      <p:sp>
        <p:nvSpPr>
          <p:cNvPr id="54" name="テキスト ボックス 53"/>
          <p:cNvSpPr txBox="1"/>
          <p:nvPr/>
        </p:nvSpPr>
        <p:spPr>
          <a:xfrm>
            <a:off x="469773" y="597750"/>
            <a:ext cx="2107135" cy="427040"/>
          </a:xfrm>
          <a:prstGeom prst="rect">
            <a:avLst/>
          </a:prstGeom>
          <a:noFill/>
        </p:spPr>
        <p:txBody>
          <a:bodyPr wrap="square" rtlCol="0">
            <a:spAutoFit/>
          </a:bodyPr>
          <a:lstStyle/>
          <a:p>
            <a:r>
              <a:rPr kumimoji="1" lang="en-US" altLang="ja-JP" sz="2175" u="sng" dirty="0">
                <a:latin typeface="UD デジタル 教科書体 NK-R" panose="02020400000000000000" pitchFamily="18" charset="-128"/>
                <a:ea typeface="UD デジタル 教科書体 NK-R" panose="02020400000000000000" pitchFamily="18" charset="-128"/>
              </a:rPr>
              <a:t>1.</a:t>
            </a:r>
            <a:r>
              <a:rPr kumimoji="1" lang="ja-JP" altLang="en-US" sz="2175" u="sng" dirty="0">
                <a:latin typeface="UD デジタル 教科書体 NK-R" panose="02020400000000000000" pitchFamily="18" charset="-128"/>
                <a:ea typeface="UD デジタル 教科書体 NK-R" panose="02020400000000000000" pitchFamily="18" charset="-128"/>
              </a:rPr>
              <a:t>はじめに</a:t>
            </a:r>
            <a:endParaRPr kumimoji="1" lang="en-US" altLang="ja-JP" sz="2175" u="sng" dirty="0">
              <a:latin typeface="UD デジタル 教科書体 NK-R" panose="02020400000000000000" pitchFamily="18" charset="-128"/>
              <a:ea typeface="UD デジタル 教科書体 NK-R" panose="02020400000000000000" pitchFamily="18" charset="-128"/>
            </a:endParaRPr>
          </a:p>
        </p:txBody>
      </p:sp>
      <p:sp>
        <p:nvSpPr>
          <p:cNvPr id="55" name="テキスト ボックス 54"/>
          <p:cNvSpPr txBox="1"/>
          <p:nvPr/>
        </p:nvSpPr>
        <p:spPr>
          <a:xfrm>
            <a:off x="456143" y="2355785"/>
            <a:ext cx="5829075" cy="427040"/>
          </a:xfrm>
          <a:prstGeom prst="rect">
            <a:avLst/>
          </a:prstGeom>
          <a:noFill/>
        </p:spPr>
        <p:txBody>
          <a:bodyPr wrap="square" rtlCol="0">
            <a:spAutoFit/>
          </a:bodyPr>
          <a:lstStyle/>
          <a:p>
            <a:r>
              <a:rPr kumimoji="1" lang="ja-JP" altLang="en-US" sz="2175" u="sng" dirty="0">
                <a:latin typeface="UD デジタル 教科書体 NK-R" panose="02020400000000000000" pitchFamily="18" charset="-128"/>
                <a:ea typeface="UD デジタル 教科書体 NK-R" panose="02020400000000000000" pitchFamily="18" charset="-128"/>
              </a:rPr>
              <a:t>２</a:t>
            </a:r>
            <a:r>
              <a:rPr kumimoji="1" lang="en-US" altLang="ja-JP" sz="2175" u="sng" dirty="0">
                <a:latin typeface="UD デジタル 教科書体 NK-R" panose="02020400000000000000" pitchFamily="18" charset="-128"/>
                <a:ea typeface="UD デジタル 教科書体 NK-R" panose="02020400000000000000" pitchFamily="18" charset="-128"/>
              </a:rPr>
              <a:t>.</a:t>
            </a:r>
            <a:r>
              <a:rPr kumimoji="1" lang="ja-JP" altLang="en-US" sz="2175" u="sng" dirty="0">
                <a:latin typeface="UD デジタル 教科書体 NK-R" panose="02020400000000000000" pitchFamily="18" charset="-128"/>
                <a:ea typeface="UD デジタル 教科書体 NK-R" panose="02020400000000000000" pitchFamily="18" charset="-128"/>
              </a:rPr>
              <a:t>原因　～発生メカニズム（推定）</a:t>
            </a:r>
            <a:r>
              <a:rPr kumimoji="1" lang="en-US" altLang="ja-JP" sz="2175" u="sng" baseline="30000" dirty="0">
                <a:latin typeface="UD デジタル 教科書体 NK-R" panose="02020400000000000000" pitchFamily="18" charset="-128"/>
                <a:ea typeface="UD デジタル 教科書体 NK-R" panose="02020400000000000000" pitchFamily="18" charset="-128"/>
              </a:rPr>
              <a:t>※1</a:t>
            </a:r>
            <a:r>
              <a:rPr kumimoji="1" lang="ja-JP" altLang="en-US" sz="2175" u="sng" dirty="0">
                <a:latin typeface="UD デジタル 教科書体 NK-R" panose="02020400000000000000" pitchFamily="18" charset="-128"/>
                <a:ea typeface="UD デジタル 教科書体 NK-R" panose="02020400000000000000" pitchFamily="18" charset="-128"/>
              </a:rPr>
              <a:t>～</a:t>
            </a:r>
            <a:endParaRPr kumimoji="1" lang="en-US" altLang="ja-JP" sz="2486" u="sng" dirty="0">
              <a:latin typeface="UD デジタル 教科書体 NK-R" panose="02020400000000000000" pitchFamily="18" charset="-128"/>
              <a:ea typeface="UD デジタル 教科書体 NK-R" panose="02020400000000000000" pitchFamily="18" charset="-128"/>
            </a:endParaRPr>
          </a:p>
        </p:txBody>
      </p:sp>
      <p:sp>
        <p:nvSpPr>
          <p:cNvPr id="51" name="テキスト ボックス 50"/>
          <p:cNvSpPr txBox="1"/>
          <p:nvPr/>
        </p:nvSpPr>
        <p:spPr>
          <a:xfrm>
            <a:off x="436013" y="1009654"/>
            <a:ext cx="7605895" cy="1096198"/>
          </a:xfrm>
          <a:prstGeom prst="rect">
            <a:avLst/>
          </a:prstGeom>
          <a:noFill/>
        </p:spPr>
        <p:txBody>
          <a:bodyPr wrap="square" rtlCol="0">
            <a:spAutoFit/>
          </a:bodyPr>
          <a:lstStyle/>
          <a:p>
            <a:r>
              <a:rPr kumimoji="1" lang="ja-JP" altLang="en-US" sz="1631" dirty="0">
                <a:latin typeface="UD デジタル 教科書体 NK-R" panose="02020400000000000000" pitchFamily="18" charset="-128"/>
                <a:ea typeface="UD デジタル 教科書体 NK-R" panose="02020400000000000000" pitchFamily="18" charset="-128"/>
              </a:rPr>
              <a:t>　河床勾配が緩く感潮河川である平野川などでは、スカムが昭和</a:t>
            </a:r>
            <a:r>
              <a:rPr kumimoji="1" lang="en-US" altLang="ja-JP" sz="1631" dirty="0">
                <a:latin typeface="UD デジタル 教科書体 NK-R" panose="02020400000000000000" pitchFamily="18" charset="-128"/>
                <a:ea typeface="UD デジタル 教科書体 NK-R" panose="02020400000000000000" pitchFamily="18" charset="-128"/>
              </a:rPr>
              <a:t>40</a:t>
            </a:r>
            <a:r>
              <a:rPr kumimoji="1" lang="ja-JP" altLang="en-US" sz="1631" dirty="0">
                <a:latin typeface="UD デジタル 教科書体 NK-R" panose="02020400000000000000" pitchFamily="18" charset="-128"/>
                <a:ea typeface="UD デジタル 教科書体 NK-R" panose="02020400000000000000" pitchFamily="18" charset="-128"/>
              </a:rPr>
              <a:t>年代前半ごろから発生しており、河川の水質は昭和</a:t>
            </a:r>
            <a:r>
              <a:rPr kumimoji="1" lang="en-US" altLang="ja-JP" sz="1631" dirty="0">
                <a:latin typeface="UD デジタル 教科書体 NK-R" panose="02020400000000000000" pitchFamily="18" charset="-128"/>
                <a:ea typeface="UD デジタル 教科書体 NK-R" panose="02020400000000000000" pitchFamily="18" charset="-128"/>
              </a:rPr>
              <a:t>60</a:t>
            </a:r>
            <a:r>
              <a:rPr kumimoji="1" lang="ja-JP" altLang="en-US" sz="1631" dirty="0">
                <a:latin typeface="UD デジタル 教科書体 NK-R" panose="02020400000000000000" pitchFamily="18" charset="-128"/>
                <a:ea typeface="UD デジタル 教科書体 NK-R" panose="02020400000000000000" pitchFamily="18" charset="-128"/>
              </a:rPr>
              <a:t>年代から下水道の整備などにより、徐々に改善してきたものの、スカムの発生が現在も問題となっている。</a:t>
            </a:r>
            <a:endParaRPr kumimoji="1" lang="en-US" altLang="ja-JP" sz="1631" dirty="0">
              <a:latin typeface="UD デジタル 教科書体 NK-R" panose="02020400000000000000" pitchFamily="18" charset="-128"/>
              <a:ea typeface="UD デジタル 教科書体 NK-R" panose="02020400000000000000" pitchFamily="18" charset="-128"/>
            </a:endParaRPr>
          </a:p>
          <a:p>
            <a:r>
              <a:rPr kumimoji="1" lang="ja-JP" altLang="en-US" sz="1631" dirty="0">
                <a:latin typeface="UD デジタル 教科書体 NK-R" panose="02020400000000000000" pitchFamily="18" charset="-128"/>
                <a:ea typeface="UD デジタル 教科書体 NK-R" panose="02020400000000000000" pitchFamily="18" charset="-128"/>
              </a:rPr>
              <a:t>　現在スカム対策として</a:t>
            </a:r>
            <a:r>
              <a:rPr kumimoji="1" lang="ja-JP" altLang="en-US" sz="1631" u="sng" dirty="0">
                <a:solidFill>
                  <a:srgbClr val="FF0000"/>
                </a:solidFill>
                <a:latin typeface="UD デジタル 教科書体 NK-R" panose="02020400000000000000" pitchFamily="18" charset="-128"/>
                <a:ea typeface="UD デジタル 教科書体 NK-R" panose="02020400000000000000" pitchFamily="18" charset="-128"/>
              </a:rPr>
              <a:t>「発生抑制対策」</a:t>
            </a:r>
            <a:r>
              <a:rPr kumimoji="1" lang="ja-JP" altLang="en-US" sz="1631" b="1" dirty="0">
                <a:latin typeface="UD デジタル 教科書体 NK-R" panose="02020400000000000000" pitchFamily="18" charset="-128"/>
                <a:ea typeface="UD デジタル 教科書体 NK-R" panose="02020400000000000000" pitchFamily="18" charset="-128"/>
              </a:rPr>
              <a:t>と</a:t>
            </a:r>
            <a:r>
              <a:rPr kumimoji="1" lang="ja-JP" altLang="en-US" sz="1631" u="sng" dirty="0">
                <a:solidFill>
                  <a:srgbClr val="FF0000"/>
                </a:solidFill>
                <a:latin typeface="UD デジタル 教科書体 NK-R" panose="02020400000000000000" pitchFamily="18" charset="-128"/>
                <a:ea typeface="UD デジタル 教科書体 NK-R" panose="02020400000000000000" pitchFamily="18" charset="-128"/>
              </a:rPr>
              <a:t>「発生後の沈降対策」</a:t>
            </a:r>
            <a:r>
              <a:rPr kumimoji="1" lang="ja-JP" altLang="en-US" sz="1631" dirty="0">
                <a:latin typeface="UD デジタル 教科書体 NK-R" panose="02020400000000000000" pitchFamily="18" charset="-128"/>
                <a:ea typeface="UD デジタル 教科書体 NK-R" panose="02020400000000000000" pitchFamily="18" charset="-128"/>
              </a:rPr>
              <a:t>を実施している。</a:t>
            </a:r>
            <a:endParaRPr kumimoji="1" lang="en-US" altLang="ja-JP" sz="1631" dirty="0">
              <a:latin typeface="UD デジタル 教科書体 NK-R" panose="02020400000000000000" pitchFamily="18" charset="-128"/>
              <a:ea typeface="UD デジタル 教科書体 NK-R" panose="02020400000000000000" pitchFamily="18" charset="-128"/>
            </a:endParaRPr>
          </a:p>
        </p:txBody>
      </p:sp>
      <p:sp>
        <p:nvSpPr>
          <p:cNvPr id="70" name="テキスト ボックス 69"/>
          <p:cNvSpPr txBox="1"/>
          <p:nvPr/>
        </p:nvSpPr>
        <p:spPr>
          <a:xfrm>
            <a:off x="8267957" y="3628402"/>
            <a:ext cx="5091450" cy="427040"/>
          </a:xfrm>
          <a:prstGeom prst="rect">
            <a:avLst/>
          </a:prstGeom>
          <a:noFill/>
        </p:spPr>
        <p:txBody>
          <a:bodyPr wrap="square" rtlCol="0">
            <a:spAutoFit/>
          </a:bodyPr>
          <a:lstStyle/>
          <a:p>
            <a:r>
              <a:rPr kumimoji="1" lang="en-US" altLang="ja-JP" sz="2175" u="sng" dirty="0">
                <a:latin typeface="UD デジタル 教科書体 NK-R" panose="02020400000000000000" pitchFamily="18" charset="-128"/>
                <a:ea typeface="UD デジタル 教科書体 NK-R" panose="02020400000000000000" pitchFamily="18" charset="-128"/>
              </a:rPr>
              <a:t>5.</a:t>
            </a:r>
            <a:r>
              <a:rPr kumimoji="1" lang="ja-JP" altLang="en-US" sz="2175" u="sng" dirty="0">
                <a:latin typeface="UD デジタル 教科書体 NK-R" panose="02020400000000000000" pitchFamily="18" charset="-128"/>
                <a:ea typeface="UD デジタル 教科書体 NK-R" panose="02020400000000000000" pitchFamily="18" charset="-128"/>
              </a:rPr>
              <a:t>今年度の府・市の取組状況</a:t>
            </a:r>
            <a:endParaRPr kumimoji="1" lang="en-US" altLang="ja-JP" sz="2175" u="sng" dirty="0">
              <a:latin typeface="UD デジタル 教科書体 NK-R" panose="02020400000000000000" pitchFamily="18" charset="-128"/>
              <a:ea typeface="UD デジタル 教科書体 NK-R" panose="02020400000000000000" pitchFamily="18" charset="-128"/>
            </a:endParaRPr>
          </a:p>
        </p:txBody>
      </p:sp>
      <p:pic>
        <p:nvPicPr>
          <p:cNvPr id="19" name="図 18"/>
          <p:cNvPicPr>
            <a:picLocks noChangeAspect="1"/>
          </p:cNvPicPr>
          <p:nvPr/>
        </p:nvPicPr>
        <p:blipFill>
          <a:blip r:embed="rId3"/>
          <a:stretch>
            <a:fillRect/>
          </a:stretch>
        </p:blipFill>
        <p:spPr>
          <a:xfrm>
            <a:off x="6175933" y="6849359"/>
            <a:ext cx="1672275" cy="1254207"/>
          </a:xfrm>
          <a:prstGeom prst="rect">
            <a:avLst/>
          </a:prstGeom>
        </p:spPr>
      </p:pic>
      <p:sp>
        <p:nvSpPr>
          <p:cNvPr id="72" name="正方形/長方形 71"/>
          <p:cNvSpPr/>
          <p:nvPr/>
        </p:nvSpPr>
        <p:spPr>
          <a:xfrm>
            <a:off x="842698" y="8682600"/>
            <a:ext cx="4568902" cy="35064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p>
        </p:txBody>
      </p:sp>
      <p:pic>
        <p:nvPicPr>
          <p:cNvPr id="21" name="図 20"/>
          <p:cNvPicPr>
            <a:picLocks noChangeAspect="1"/>
          </p:cNvPicPr>
          <p:nvPr/>
        </p:nvPicPr>
        <p:blipFill>
          <a:blip r:embed="rId4"/>
          <a:stretch>
            <a:fillRect/>
          </a:stretch>
        </p:blipFill>
        <p:spPr>
          <a:xfrm>
            <a:off x="6056959" y="7990711"/>
            <a:ext cx="1867126" cy="1470250"/>
          </a:xfrm>
          <a:prstGeom prst="rect">
            <a:avLst/>
          </a:prstGeom>
        </p:spPr>
      </p:pic>
      <p:pic>
        <p:nvPicPr>
          <p:cNvPr id="23" name="図 22"/>
          <p:cNvPicPr>
            <a:picLocks noChangeAspect="1"/>
          </p:cNvPicPr>
          <p:nvPr/>
        </p:nvPicPr>
        <p:blipFill>
          <a:blip r:embed="rId5"/>
          <a:stretch>
            <a:fillRect/>
          </a:stretch>
        </p:blipFill>
        <p:spPr>
          <a:xfrm>
            <a:off x="6198108" y="9417237"/>
            <a:ext cx="1650099" cy="1183767"/>
          </a:xfrm>
          <a:prstGeom prst="rect">
            <a:avLst/>
          </a:prstGeom>
        </p:spPr>
      </p:pic>
      <p:sp>
        <p:nvSpPr>
          <p:cNvPr id="77" name="テキスト ボックス 76"/>
          <p:cNvSpPr txBox="1"/>
          <p:nvPr/>
        </p:nvSpPr>
        <p:spPr>
          <a:xfrm>
            <a:off x="8257339" y="1131677"/>
            <a:ext cx="3668582" cy="2100062"/>
          </a:xfrm>
          <a:prstGeom prst="rect">
            <a:avLst/>
          </a:prstGeom>
          <a:noFill/>
        </p:spPr>
        <p:txBody>
          <a:bodyPr wrap="square" rtlCol="0">
            <a:spAutoFit/>
          </a:bodyPr>
          <a:lstStyle/>
          <a:p>
            <a:r>
              <a:rPr kumimoji="1" lang="ja-JP" altLang="en-US" sz="1631" dirty="0">
                <a:latin typeface="UD デジタル 教科書体 NK-R" panose="02020400000000000000" pitchFamily="18" charset="-128"/>
                <a:ea typeface="UD デジタル 教科書体 NK-R" panose="02020400000000000000" pitchFamily="18" charset="-128"/>
              </a:rPr>
              <a:t>　　発生抑制対策により多少の改善効果は見られるものの、依然としてスカム</a:t>
            </a:r>
            <a:r>
              <a:rPr kumimoji="1" lang="ja-JP" altLang="en-US" sz="1631" dirty="0" smtClean="0">
                <a:latin typeface="UD デジタル 教科書体 NK-R" panose="02020400000000000000" pitchFamily="18" charset="-128"/>
                <a:ea typeface="UD デジタル 教科書体 NK-R" panose="02020400000000000000" pitchFamily="18" charset="-128"/>
              </a:rPr>
              <a:t>が</a:t>
            </a:r>
            <a:endParaRPr kumimoji="1" lang="en-US" altLang="ja-JP" sz="1631" dirty="0" smtClean="0">
              <a:latin typeface="UD デジタル 教科書体 NK-R" panose="02020400000000000000" pitchFamily="18" charset="-128"/>
              <a:ea typeface="UD デジタル 教科書体 NK-R" panose="02020400000000000000" pitchFamily="18" charset="-128"/>
            </a:endParaRPr>
          </a:p>
          <a:p>
            <a:r>
              <a:rPr kumimoji="1" lang="ja-JP" altLang="en-US" sz="1631" dirty="0" smtClean="0">
                <a:latin typeface="UD デジタル 教科書体 NK-R" panose="02020400000000000000" pitchFamily="18" charset="-128"/>
                <a:ea typeface="UD デジタル 教科書体 NK-R" panose="02020400000000000000" pitchFamily="18" charset="-128"/>
              </a:rPr>
              <a:t>発生</a:t>
            </a:r>
            <a:r>
              <a:rPr kumimoji="1" lang="ja-JP" altLang="en-US" sz="1631" dirty="0">
                <a:latin typeface="UD デジタル 教科書体 NK-R" panose="02020400000000000000" pitchFamily="18" charset="-128"/>
                <a:ea typeface="UD デジタル 教科書体 NK-R" panose="02020400000000000000" pitchFamily="18" charset="-128"/>
              </a:rPr>
              <a:t>している。</a:t>
            </a:r>
            <a:endParaRPr kumimoji="1" lang="en-US" altLang="ja-JP" sz="1631" dirty="0">
              <a:latin typeface="UD デジタル 教科書体 NK-R" panose="02020400000000000000" pitchFamily="18" charset="-128"/>
              <a:ea typeface="UD デジタル 教科書体 NK-R" panose="02020400000000000000" pitchFamily="18" charset="-128"/>
            </a:endParaRPr>
          </a:p>
          <a:p>
            <a:r>
              <a:rPr kumimoji="1" lang="ja-JP" altLang="en-US" sz="1631" dirty="0">
                <a:latin typeface="UD デジタル 教科書体 NK-R" panose="02020400000000000000" pitchFamily="18" charset="-128"/>
                <a:ea typeface="UD デジタル 教科書体 NK-R" panose="02020400000000000000" pitchFamily="18" charset="-128"/>
              </a:rPr>
              <a:t>　　　　　　　　　　　</a:t>
            </a:r>
            <a:endParaRPr kumimoji="1" lang="en-US" altLang="ja-JP" sz="1631" dirty="0">
              <a:latin typeface="UD デジタル 教科書体 NK-R" panose="02020400000000000000" pitchFamily="18" charset="-128"/>
              <a:ea typeface="UD デジタル 教科書体 NK-R" panose="02020400000000000000" pitchFamily="18" charset="-128"/>
            </a:endParaRPr>
          </a:p>
          <a:p>
            <a:r>
              <a:rPr kumimoji="1" lang="ja-JP" altLang="en-US" sz="1631" dirty="0">
                <a:latin typeface="UD デジタル 教科書体 NK-R" panose="02020400000000000000" pitchFamily="18" charset="-128"/>
                <a:ea typeface="UD デジタル 教科書体 NK-R" panose="02020400000000000000" pitchFamily="18" charset="-128"/>
              </a:rPr>
              <a:t>　　発生要因・メカニズムが完全に</a:t>
            </a:r>
            <a:r>
              <a:rPr kumimoji="1" lang="ja-JP" altLang="en-US" sz="1631" dirty="0" smtClean="0">
                <a:latin typeface="UD デジタル 教科書体 NK-R" panose="02020400000000000000" pitchFamily="18" charset="-128"/>
                <a:ea typeface="UD デジタル 教科書体 NK-R" panose="02020400000000000000" pitchFamily="18" charset="-128"/>
              </a:rPr>
              <a:t>は</a:t>
            </a:r>
            <a:endParaRPr kumimoji="1" lang="en-US" altLang="ja-JP" sz="1631" dirty="0" smtClean="0">
              <a:latin typeface="UD デジタル 教科書体 NK-R" panose="02020400000000000000" pitchFamily="18" charset="-128"/>
              <a:ea typeface="UD デジタル 教科書体 NK-R" panose="02020400000000000000" pitchFamily="18" charset="-128"/>
            </a:endParaRPr>
          </a:p>
          <a:p>
            <a:r>
              <a:rPr kumimoji="1" lang="ja-JP" altLang="en-US" sz="1631" dirty="0" smtClean="0">
                <a:latin typeface="UD デジタル 教科書体 NK-R" panose="02020400000000000000" pitchFamily="18" charset="-128"/>
                <a:ea typeface="UD デジタル 教科書体 NK-R" panose="02020400000000000000" pitchFamily="18" charset="-128"/>
              </a:rPr>
              <a:t>分かって</a:t>
            </a:r>
            <a:r>
              <a:rPr kumimoji="1" lang="ja-JP" altLang="en-US" sz="1631" dirty="0">
                <a:latin typeface="UD デジタル 教科書体 NK-R" panose="02020400000000000000" pitchFamily="18" charset="-128"/>
                <a:ea typeface="UD デジタル 教科書体 NK-R" panose="02020400000000000000" pitchFamily="18" charset="-128"/>
              </a:rPr>
              <a:t>いないため、大阪府市の</a:t>
            </a:r>
            <a:r>
              <a:rPr kumimoji="1" lang="ja-JP" altLang="en-US" sz="1631" dirty="0" smtClean="0">
                <a:latin typeface="UD デジタル 教科書体 NK-R" panose="02020400000000000000" pitchFamily="18" charset="-128"/>
                <a:ea typeface="UD デジタル 教科書体 NK-R" panose="02020400000000000000" pitchFamily="18" charset="-128"/>
              </a:rPr>
              <a:t>連携</a:t>
            </a:r>
            <a:endParaRPr kumimoji="1" lang="en-US" altLang="ja-JP" sz="1631" dirty="0" smtClean="0">
              <a:latin typeface="UD デジタル 教科書体 NK-R" panose="02020400000000000000" pitchFamily="18" charset="-128"/>
              <a:ea typeface="UD デジタル 教科書体 NK-R" panose="02020400000000000000" pitchFamily="18" charset="-128"/>
            </a:endParaRPr>
          </a:p>
          <a:p>
            <a:r>
              <a:rPr kumimoji="1" lang="ja-JP" altLang="en-US" sz="1631" dirty="0" smtClean="0">
                <a:latin typeface="UD デジタル 教科書体 NK-R" panose="02020400000000000000" pitchFamily="18" charset="-128"/>
                <a:ea typeface="UD デジタル 教科書体 NK-R" panose="02020400000000000000" pitchFamily="18" charset="-128"/>
              </a:rPr>
              <a:t>に</a:t>
            </a:r>
            <a:r>
              <a:rPr kumimoji="1" lang="ja-JP" altLang="en-US" sz="1631" dirty="0">
                <a:latin typeface="UD デジタル 教科書体 NK-R" panose="02020400000000000000" pitchFamily="18" charset="-128"/>
                <a:ea typeface="UD デジタル 教科書体 NK-R" panose="02020400000000000000" pitchFamily="18" charset="-128"/>
              </a:rPr>
              <a:t>より分析・解明し、</a:t>
            </a:r>
            <a:r>
              <a:rPr kumimoji="1" lang="ja-JP" altLang="en-US" sz="1631" u="sng" dirty="0">
                <a:latin typeface="UD デジタル 教科書体 NK-R" panose="02020400000000000000" pitchFamily="18" charset="-128"/>
                <a:ea typeface="UD デジタル 教科書体 NK-R" panose="02020400000000000000" pitchFamily="18" charset="-128"/>
              </a:rPr>
              <a:t>より効果的な</a:t>
            </a:r>
            <a:r>
              <a:rPr kumimoji="1" lang="ja-JP" altLang="en-US" sz="1631" u="sng" dirty="0" smtClean="0">
                <a:latin typeface="UD デジタル 教科書体 NK-R" panose="02020400000000000000" pitchFamily="18" charset="-128"/>
                <a:ea typeface="UD デジタル 教科書体 NK-R" panose="02020400000000000000" pitchFamily="18" charset="-128"/>
              </a:rPr>
              <a:t>発生</a:t>
            </a:r>
            <a:endParaRPr kumimoji="1" lang="en-US" altLang="ja-JP" sz="1631" u="sng" dirty="0" smtClean="0">
              <a:latin typeface="UD デジタル 教科書体 NK-R" panose="02020400000000000000" pitchFamily="18" charset="-128"/>
              <a:ea typeface="UD デジタル 教科書体 NK-R" panose="02020400000000000000" pitchFamily="18" charset="-128"/>
            </a:endParaRPr>
          </a:p>
          <a:p>
            <a:r>
              <a:rPr kumimoji="1" lang="ja-JP" altLang="en-US" sz="1631" u="sng" dirty="0" smtClean="0">
                <a:latin typeface="UD デジタル 教科書体 NK-R" panose="02020400000000000000" pitchFamily="18" charset="-128"/>
                <a:ea typeface="UD デジタル 教科書体 NK-R" panose="02020400000000000000" pitchFamily="18" charset="-128"/>
              </a:rPr>
              <a:t>抑制</a:t>
            </a:r>
            <a:r>
              <a:rPr kumimoji="1" lang="ja-JP" altLang="en-US" sz="1631" u="sng" dirty="0">
                <a:latin typeface="UD デジタル 教科書体 NK-R" panose="02020400000000000000" pitchFamily="18" charset="-128"/>
                <a:ea typeface="UD デジタル 教科書体 NK-R" panose="02020400000000000000" pitchFamily="18" charset="-128"/>
              </a:rPr>
              <a:t>対策を検討</a:t>
            </a:r>
            <a:r>
              <a:rPr kumimoji="1" lang="ja-JP" altLang="en-US" sz="1631" dirty="0">
                <a:latin typeface="UD デジタル 教科書体 NK-R" panose="02020400000000000000" pitchFamily="18" charset="-128"/>
                <a:ea typeface="UD デジタル 教科書体 NK-R" panose="02020400000000000000" pitchFamily="18" charset="-128"/>
              </a:rPr>
              <a:t>する。</a:t>
            </a:r>
            <a:endParaRPr kumimoji="1" lang="en-US" altLang="ja-JP" sz="1631" dirty="0">
              <a:latin typeface="UD デジタル 教科書体 NK-R" panose="02020400000000000000" pitchFamily="18" charset="-128"/>
              <a:ea typeface="UD デジタル 教科書体 NK-R" panose="02020400000000000000" pitchFamily="18" charset="-128"/>
            </a:endParaRPr>
          </a:p>
        </p:txBody>
      </p:sp>
      <p:sp>
        <p:nvSpPr>
          <p:cNvPr id="79" name="矢印: 右 10">
            <a:extLst>
              <a:ext uri="{FF2B5EF4-FFF2-40B4-BE49-F238E27FC236}">
                <a16:creationId xmlns:a16="http://schemas.microsoft.com/office/drawing/2014/main" id="{23AA6C82-1CDD-4ED2-A8A2-9EB7CAF18B3E}"/>
              </a:ext>
            </a:extLst>
          </p:cNvPr>
          <p:cNvSpPr/>
          <p:nvPr/>
        </p:nvSpPr>
        <p:spPr>
          <a:xfrm rot="5400000" flipV="1">
            <a:off x="11079320" y="4801954"/>
            <a:ext cx="419613" cy="294079"/>
          </a:xfrm>
          <a:prstGeom prst="rightArrow">
            <a:avLst/>
          </a:prstGeom>
          <a:solidFill>
            <a:srgbClr val="0070C0"/>
          </a:solidFill>
          <a:effectLst>
            <a:outerShdw blurRad="57150" dist="19050" dir="5400000" algn="ctr" rotWithShape="0">
              <a:schemeClr val="accent4">
                <a:lumMod val="75000"/>
                <a:alpha val="63000"/>
              </a:schemeClr>
            </a:outerShdw>
          </a:effectLst>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142071" tIns="71035" rIns="142071" bIns="71035" numCol="1" spcCol="0" rtlCol="0" fromWordArt="0" anchor="ctr" anchorCtr="0" forceAA="0" compatLnSpc="1">
            <a:prstTxWarp prst="textNoShape">
              <a:avLst/>
            </a:prstTxWarp>
            <a:noAutofit/>
          </a:bodyPr>
          <a:lstStyle/>
          <a:p>
            <a:pPr algn="ctr"/>
            <a:endParaRPr lang="ja-JP" altLang="en-US" sz="2797">
              <a:latin typeface="ＭＳ Ｐゴシック" panose="020B0600070205080204" pitchFamily="50" charset="-128"/>
              <a:ea typeface="ＭＳ Ｐゴシック" panose="020B0600070205080204" pitchFamily="50" charset="-128"/>
            </a:endParaRPr>
          </a:p>
        </p:txBody>
      </p:sp>
      <p:sp>
        <p:nvSpPr>
          <p:cNvPr id="81" name="テキスト ボックス 80"/>
          <p:cNvSpPr txBox="1"/>
          <p:nvPr/>
        </p:nvSpPr>
        <p:spPr>
          <a:xfrm>
            <a:off x="12100701" y="2415577"/>
            <a:ext cx="2861420" cy="307456"/>
          </a:xfrm>
          <a:prstGeom prst="rect">
            <a:avLst/>
          </a:prstGeom>
          <a:noFill/>
        </p:spPr>
        <p:txBody>
          <a:bodyPr wrap="square" rtlCol="0">
            <a:spAutoFit/>
          </a:bodyPr>
          <a:lstStyle/>
          <a:p>
            <a:r>
              <a:rPr kumimoji="1" lang="ja-JP" altLang="en-US" sz="1398" dirty="0">
                <a:solidFill>
                  <a:schemeClr val="bg1"/>
                </a:solidFill>
                <a:latin typeface="UD デジタル 教科書体 NK-R" panose="02020400000000000000" pitchFamily="18" charset="-128"/>
                <a:ea typeface="UD デジタル 教科書体 NK-R" panose="02020400000000000000" pitchFamily="18" charset="-128"/>
              </a:rPr>
              <a:t>スカムが発生した時の平野川</a:t>
            </a:r>
            <a:endParaRPr kumimoji="1" lang="en-US" altLang="ja-JP" sz="1398"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17" name="正方形/長方形 16"/>
          <p:cNvSpPr/>
          <p:nvPr/>
        </p:nvSpPr>
        <p:spPr>
          <a:xfrm>
            <a:off x="8224014" y="3616519"/>
            <a:ext cx="6242754" cy="32082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p>
        </p:txBody>
      </p:sp>
      <p:sp>
        <p:nvSpPr>
          <p:cNvPr id="91" name="テキスト ボックス 90"/>
          <p:cNvSpPr txBox="1"/>
          <p:nvPr/>
        </p:nvSpPr>
        <p:spPr>
          <a:xfrm>
            <a:off x="8678886" y="9432819"/>
            <a:ext cx="6283235" cy="761747"/>
          </a:xfrm>
          <a:prstGeom prst="rect">
            <a:avLst/>
          </a:prstGeom>
          <a:noFill/>
        </p:spPr>
        <p:txBody>
          <a:bodyPr wrap="square" rtlCol="0">
            <a:spAutoFit/>
          </a:bodyPr>
          <a:lstStyle/>
          <a:p>
            <a:r>
              <a:rPr kumimoji="1" lang="ja-JP" altLang="en-US" sz="2175" b="1" u="sng" dirty="0">
                <a:latin typeface="UD デジタル 教科書体 NK-R" panose="02020400000000000000" pitchFamily="18" charset="-128"/>
                <a:ea typeface="UD デジタル 教科書体 NK-R" panose="02020400000000000000" pitchFamily="18" charset="-128"/>
              </a:rPr>
              <a:t>引き続き府市が連携してスカム発生メカニズムの</a:t>
            </a:r>
            <a:endParaRPr kumimoji="1" lang="en-US" altLang="ja-JP" sz="2175" b="1" u="sng" dirty="0">
              <a:latin typeface="UD デジタル 教科書体 NK-R" panose="02020400000000000000" pitchFamily="18" charset="-128"/>
              <a:ea typeface="UD デジタル 教科書体 NK-R" panose="02020400000000000000" pitchFamily="18" charset="-128"/>
            </a:endParaRPr>
          </a:p>
          <a:p>
            <a:r>
              <a:rPr kumimoji="1" lang="ja-JP" altLang="en-US" sz="2175" b="1" u="sng" dirty="0">
                <a:latin typeface="UD デジタル 教科書体 NK-R" panose="02020400000000000000" pitchFamily="18" charset="-128"/>
                <a:ea typeface="UD デジタル 教科書体 NK-R" panose="02020400000000000000" pitchFamily="18" charset="-128"/>
              </a:rPr>
              <a:t>解明に向けて進めていく。</a:t>
            </a:r>
          </a:p>
        </p:txBody>
      </p:sp>
      <p:sp>
        <p:nvSpPr>
          <p:cNvPr id="93" name="テキスト ボックス 92"/>
          <p:cNvSpPr txBox="1"/>
          <p:nvPr/>
        </p:nvSpPr>
        <p:spPr>
          <a:xfrm>
            <a:off x="8279888" y="7310909"/>
            <a:ext cx="5091450" cy="427040"/>
          </a:xfrm>
          <a:prstGeom prst="rect">
            <a:avLst/>
          </a:prstGeom>
          <a:noFill/>
        </p:spPr>
        <p:txBody>
          <a:bodyPr wrap="square" rtlCol="0">
            <a:spAutoFit/>
          </a:bodyPr>
          <a:lstStyle/>
          <a:p>
            <a:r>
              <a:rPr kumimoji="1" lang="en-US" altLang="ja-JP" sz="2175" u="sng" dirty="0">
                <a:latin typeface="UD デジタル 教科書体 NK-R" panose="02020400000000000000" pitchFamily="18" charset="-128"/>
                <a:ea typeface="UD デジタル 教科書体 NK-R" panose="02020400000000000000" pitchFamily="18" charset="-128"/>
              </a:rPr>
              <a:t>6.</a:t>
            </a:r>
            <a:r>
              <a:rPr kumimoji="1" lang="ja-JP" altLang="en-US" sz="2175" u="sng" dirty="0">
                <a:latin typeface="UD デジタル 教科書体 NK-R" panose="02020400000000000000" pitchFamily="18" charset="-128"/>
                <a:ea typeface="UD デジタル 教科書体 NK-R" panose="02020400000000000000" pitchFamily="18" charset="-128"/>
              </a:rPr>
              <a:t>今後のすすめ方</a:t>
            </a:r>
            <a:endParaRPr kumimoji="1" lang="en-US" altLang="ja-JP" sz="2175" u="sng" dirty="0">
              <a:latin typeface="UD デジタル 教科書体 NK-R" panose="02020400000000000000" pitchFamily="18" charset="-128"/>
              <a:ea typeface="UD デジタル 教科書体 NK-R" panose="02020400000000000000" pitchFamily="18" charset="-128"/>
            </a:endParaRPr>
          </a:p>
        </p:txBody>
      </p:sp>
      <p:sp>
        <p:nvSpPr>
          <p:cNvPr id="94" name="正方形/長方形 93"/>
          <p:cNvSpPr/>
          <p:nvPr/>
        </p:nvSpPr>
        <p:spPr>
          <a:xfrm>
            <a:off x="8219891" y="7268752"/>
            <a:ext cx="6168737" cy="19726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p>
        </p:txBody>
      </p:sp>
      <p:sp>
        <p:nvSpPr>
          <p:cNvPr id="95" name="テキスト ボックス 94"/>
          <p:cNvSpPr txBox="1"/>
          <p:nvPr/>
        </p:nvSpPr>
        <p:spPr>
          <a:xfrm>
            <a:off x="8184033" y="7859345"/>
            <a:ext cx="7176155" cy="1586332"/>
          </a:xfrm>
          <a:prstGeom prst="rect">
            <a:avLst/>
          </a:prstGeom>
          <a:noFill/>
        </p:spPr>
        <p:txBody>
          <a:bodyPr wrap="square" rtlCol="0">
            <a:spAutoFit/>
          </a:bodyPr>
          <a:lstStyle/>
          <a:p>
            <a:r>
              <a:rPr kumimoji="1" lang="ja-JP" altLang="en-US" sz="1631" dirty="0">
                <a:latin typeface="UD デジタル 教科書体 NK-R" panose="02020400000000000000" pitchFamily="18" charset="-128"/>
                <a:ea typeface="UD デジタル 教科書体 NK-R" panose="02020400000000000000" pitchFamily="18" charset="-128"/>
              </a:rPr>
              <a:t>■　　</a:t>
            </a:r>
            <a:r>
              <a:rPr kumimoji="1" lang="ja-JP" altLang="en-US" sz="1631" u="sng" dirty="0">
                <a:latin typeface="UD デジタル 教科書体 NK-R" panose="02020400000000000000" pitchFamily="18" charset="-128"/>
                <a:ea typeface="UD デジタル 教科書体 NK-R" panose="02020400000000000000" pitchFamily="18" charset="-128"/>
              </a:rPr>
              <a:t>スカム発生要因の解明に必要な調査について、府市で役割を</a:t>
            </a:r>
            <a:endParaRPr kumimoji="1" lang="en-US" altLang="ja-JP" sz="1631" u="sng" dirty="0">
              <a:latin typeface="UD デジタル 教科書体 NK-R" panose="02020400000000000000" pitchFamily="18" charset="-128"/>
              <a:ea typeface="UD デジタル 教科書体 NK-R" panose="02020400000000000000" pitchFamily="18" charset="-128"/>
            </a:endParaRPr>
          </a:p>
          <a:p>
            <a:r>
              <a:rPr kumimoji="1" lang="ja-JP" altLang="en-US" sz="1631" dirty="0">
                <a:latin typeface="UD デジタル 教科書体 NK-R" panose="02020400000000000000" pitchFamily="18" charset="-128"/>
                <a:ea typeface="UD デジタル 教科書体 NK-R" panose="02020400000000000000" pitchFamily="18" charset="-128"/>
              </a:rPr>
              <a:t>　　　　</a:t>
            </a:r>
            <a:r>
              <a:rPr kumimoji="1" lang="ja-JP" altLang="en-US" sz="1631" u="sng" dirty="0">
                <a:latin typeface="UD デジタル 教科書体 NK-R" panose="02020400000000000000" pitchFamily="18" charset="-128"/>
                <a:ea typeface="UD デジタル 教科書体 NK-R" panose="02020400000000000000" pitchFamily="18" charset="-128"/>
              </a:rPr>
              <a:t>分担して実施</a:t>
            </a:r>
            <a:endParaRPr kumimoji="1" lang="en-US" altLang="ja-JP" sz="1631" u="sng" dirty="0">
              <a:latin typeface="UD デジタル 教科書体 NK-R" panose="02020400000000000000" pitchFamily="18" charset="-128"/>
              <a:ea typeface="UD デジタル 教科書体 NK-R" panose="02020400000000000000" pitchFamily="18" charset="-128"/>
            </a:endParaRPr>
          </a:p>
          <a:p>
            <a:endParaRPr kumimoji="1" lang="en-US" altLang="ja-JP" sz="1631" dirty="0">
              <a:latin typeface="UD デジタル 教科書体 NK-R" panose="02020400000000000000" pitchFamily="18" charset="-128"/>
              <a:ea typeface="UD デジタル 教科書体 NK-R" panose="02020400000000000000" pitchFamily="18" charset="-128"/>
            </a:endParaRPr>
          </a:p>
          <a:p>
            <a:r>
              <a:rPr kumimoji="1" lang="ja-JP" altLang="en-US" sz="1631" dirty="0">
                <a:latin typeface="UD デジタル 教科書体 NK-R" panose="02020400000000000000" pitchFamily="18" charset="-128"/>
                <a:ea typeface="UD デジタル 教科書体 NK-R" panose="02020400000000000000" pitchFamily="18" charset="-128"/>
              </a:rPr>
              <a:t>■　　</a:t>
            </a:r>
            <a:r>
              <a:rPr kumimoji="1" lang="ja-JP" altLang="en-US" sz="1631" u="sng" dirty="0">
                <a:latin typeface="UD デジタル 教科書体 NK-R" panose="02020400000000000000" pitchFamily="18" charset="-128"/>
                <a:ea typeface="UD デジタル 教科書体 NK-R" panose="02020400000000000000" pitchFamily="18" charset="-128"/>
              </a:rPr>
              <a:t>追加調査したデータをもとに、発生要因と発生場所の関係性を</a:t>
            </a:r>
            <a:endParaRPr kumimoji="1" lang="en-US" altLang="ja-JP" sz="1631" u="sng" dirty="0">
              <a:latin typeface="UD デジタル 教科書体 NK-R" panose="02020400000000000000" pitchFamily="18" charset="-128"/>
              <a:ea typeface="UD デジタル 教科書体 NK-R" panose="02020400000000000000" pitchFamily="18" charset="-128"/>
            </a:endParaRPr>
          </a:p>
          <a:p>
            <a:r>
              <a:rPr kumimoji="1" lang="ja-JP" altLang="en-US" sz="1631" dirty="0">
                <a:latin typeface="UD デジタル 教科書体 NK-R" panose="02020400000000000000" pitchFamily="18" charset="-128"/>
                <a:ea typeface="UD デジタル 教科書体 NK-R" panose="02020400000000000000" pitchFamily="18" charset="-128"/>
              </a:rPr>
              <a:t>　　　　</a:t>
            </a:r>
            <a:r>
              <a:rPr kumimoji="1" lang="ja-JP" altLang="en-US" sz="1631" u="sng" dirty="0">
                <a:latin typeface="UD デジタル 教科書体 NK-R" panose="02020400000000000000" pitchFamily="18" charset="-128"/>
                <a:ea typeface="UD デジタル 教科書体 NK-R" panose="02020400000000000000" pitchFamily="18" charset="-128"/>
              </a:rPr>
              <a:t>さらに検証</a:t>
            </a:r>
            <a:endParaRPr kumimoji="1" lang="en-US" altLang="ja-JP" sz="1631" u="sng" dirty="0">
              <a:latin typeface="UD デジタル 教科書体 NK-R" panose="02020400000000000000" pitchFamily="18" charset="-128"/>
              <a:ea typeface="UD デジタル 教科書体 NK-R" panose="02020400000000000000" pitchFamily="18" charset="-128"/>
            </a:endParaRPr>
          </a:p>
          <a:p>
            <a:r>
              <a:rPr kumimoji="1" lang="ja-JP" altLang="en-US" sz="1554" b="1" dirty="0">
                <a:latin typeface="UD デジタル 教科書体 NK-R" panose="02020400000000000000" pitchFamily="18" charset="-128"/>
                <a:ea typeface="UD デジタル 教科書体 NK-R" panose="02020400000000000000" pitchFamily="18" charset="-128"/>
              </a:rPr>
              <a:t>　　　</a:t>
            </a:r>
            <a:r>
              <a:rPr kumimoji="1" lang="ja-JP" altLang="en-US" sz="1398" b="1" dirty="0">
                <a:latin typeface="UD デジタル 教科書体 NK-R" panose="02020400000000000000" pitchFamily="18" charset="-128"/>
                <a:ea typeface="UD デジタル 教科書体 NK-R" panose="02020400000000000000" pitchFamily="18" charset="-128"/>
              </a:rPr>
              <a:t>　</a:t>
            </a:r>
            <a:endParaRPr kumimoji="1" lang="en-US" altLang="ja-JP" sz="1398" b="1" dirty="0">
              <a:latin typeface="UD デジタル 教科書体 NK-R" panose="02020400000000000000" pitchFamily="18" charset="-128"/>
              <a:ea typeface="UD デジタル 教科書体 NK-R" panose="02020400000000000000" pitchFamily="18" charset="-128"/>
            </a:endParaRPr>
          </a:p>
        </p:txBody>
      </p:sp>
      <p:sp>
        <p:nvSpPr>
          <p:cNvPr id="96" name="テキスト ボックス 95"/>
          <p:cNvSpPr txBox="1"/>
          <p:nvPr/>
        </p:nvSpPr>
        <p:spPr>
          <a:xfrm>
            <a:off x="8120004" y="644937"/>
            <a:ext cx="3190058" cy="427040"/>
          </a:xfrm>
          <a:prstGeom prst="rect">
            <a:avLst/>
          </a:prstGeom>
          <a:noFill/>
        </p:spPr>
        <p:txBody>
          <a:bodyPr wrap="square" rtlCol="0">
            <a:spAutoFit/>
          </a:bodyPr>
          <a:lstStyle/>
          <a:p>
            <a:r>
              <a:rPr kumimoji="1" lang="en-US" altLang="ja-JP" sz="2175" u="sng" dirty="0">
                <a:latin typeface="UD デジタル 教科書体 NK-R" panose="02020400000000000000" pitchFamily="18" charset="-128"/>
                <a:ea typeface="UD デジタル 教科書体 NK-R" panose="02020400000000000000" pitchFamily="18" charset="-128"/>
              </a:rPr>
              <a:t>4.</a:t>
            </a:r>
            <a:r>
              <a:rPr kumimoji="1" lang="ja-JP" altLang="en-US" sz="2175" u="sng" dirty="0">
                <a:latin typeface="UD デジタル 教科書体 NK-R" panose="02020400000000000000" pitchFamily="18" charset="-128"/>
                <a:ea typeface="UD デジタル 教科書体 NK-R" panose="02020400000000000000" pitchFamily="18" charset="-128"/>
              </a:rPr>
              <a:t>スカム対策に係る課題</a:t>
            </a:r>
            <a:endParaRPr kumimoji="1" lang="en-US" altLang="ja-JP" sz="2175" u="sng" dirty="0">
              <a:latin typeface="UD デジタル 教科書体 NK-R" panose="02020400000000000000" pitchFamily="18" charset="-128"/>
              <a:ea typeface="UD デジタル 教科書体 NK-R" panose="02020400000000000000" pitchFamily="18" charset="-128"/>
            </a:endParaRPr>
          </a:p>
        </p:txBody>
      </p:sp>
      <p:sp>
        <p:nvSpPr>
          <p:cNvPr id="98" name="矢印: 右 10">
            <a:extLst>
              <a:ext uri="{FF2B5EF4-FFF2-40B4-BE49-F238E27FC236}">
                <a16:creationId xmlns:a16="http://schemas.microsoft.com/office/drawing/2014/main" id="{23AA6C82-1CDD-4ED2-A8A2-9EB7CAF18B3E}"/>
              </a:ext>
            </a:extLst>
          </p:cNvPr>
          <p:cNvSpPr/>
          <p:nvPr/>
        </p:nvSpPr>
        <p:spPr>
          <a:xfrm rot="5400000" flipV="1">
            <a:off x="9970051" y="1822355"/>
            <a:ext cx="243158" cy="322059"/>
          </a:xfrm>
          <a:prstGeom prst="rightArrow">
            <a:avLst/>
          </a:prstGeom>
          <a:solidFill>
            <a:srgbClr val="0070C0"/>
          </a:solidFill>
          <a:effectLst>
            <a:outerShdw blurRad="57150" dist="19050" dir="5400000" algn="ctr" rotWithShape="0">
              <a:schemeClr val="accent4">
                <a:lumMod val="75000"/>
                <a:alpha val="63000"/>
              </a:schemeClr>
            </a:outerShdw>
          </a:effectLst>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142071" tIns="71035" rIns="142071" bIns="71035" numCol="1" spcCol="0" rtlCol="0" fromWordArt="0" anchor="ctr" anchorCtr="0" forceAA="0" compatLnSpc="1">
            <a:prstTxWarp prst="textNoShape">
              <a:avLst/>
            </a:prstTxWarp>
            <a:noAutofit/>
          </a:bodyPr>
          <a:lstStyle/>
          <a:p>
            <a:pPr algn="ctr"/>
            <a:endParaRPr lang="ja-JP" altLang="en-US" sz="2797">
              <a:latin typeface="ＭＳ Ｐゴシック" panose="020B0600070205080204" pitchFamily="50" charset="-128"/>
              <a:ea typeface="ＭＳ Ｐゴシック" panose="020B0600070205080204" pitchFamily="50" charset="-128"/>
            </a:endParaRPr>
          </a:p>
        </p:txBody>
      </p:sp>
      <p:sp>
        <p:nvSpPr>
          <p:cNvPr id="18" name="二等辺三角形 17"/>
          <p:cNvSpPr/>
          <p:nvPr/>
        </p:nvSpPr>
        <p:spPr>
          <a:xfrm rot="10800000">
            <a:off x="10253415" y="3220959"/>
            <a:ext cx="2071420" cy="23511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p>
        </p:txBody>
      </p:sp>
      <p:sp>
        <p:nvSpPr>
          <p:cNvPr id="22" name="右矢印 21"/>
          <p:cNvSpPr/>
          <p:nvPr/>
        </p:nvSpPr>
        <p:spPr>
          <a:xfrm>
            <a:off x="8197812" y="9614549"/>
            <a:ext cx="437871" cy="4246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p>
        </p:txBody>
      </p:sp>
      <p:sp>
        <p:nvSpPr>
          <p:cNvPr id="101" name="テキスト ボックス 100"/>
          <p:cNvSpPr txBox="1"/>
          <p:nvPr/>
        </p:nvSpPr>
        <p:spPr>
          <a:xfrm>
            <a:off x="5138994" y="4885000"/>
            <a:ext cx="3386801" cy="379206"/>
          </a:xfrm>
          <a:prstGeom prst="rect">
            <a:avLst/>
          </a:prstGeom>
          <a:noFill/>
        </p:spPr>
        <p:txBody>
          <a:bodyPr wrap="square" rtlCol="0">
            <a:spAutoFit/>
          </a:bodyPr>
          <a:lstStyle/>
          <a:p>
            <a:r>
              <a:rPr kumimoji="1" lang="en-US" altLang="ja-JP" sz="932" dirty="0">
                <a:latin typeface="UD デジタル 教科書体 NK-R" panose="02020400000000000000" pitchFamily="18" charset="-128"/>
                <a:ea typeface="UD デジタル 教科書体 NK-R" panose="02020400000000000000" pitchFamily="18" charset="-128"/>
              </a:rPr>
              <a:t>※1</a:t>
            </a:r>
            <a:r>
              <a:rPr kumimoji="1" lang="ja-JP" altLang="en-US" sz="932" dirty="0">
                <a:latin typeface="UD デジタル 教科書体 NK-R" panose="02020400000000000000" pitchFamily="18" charset="-128"/>
                <a:ea typeface="UD デジタル 教科書体 NK-R" panose="02020400000000000000" pitchFamily="18" charset="-128"/>
              </a:rPr>
              <a:t>）大阪府河川及び港湾の底質浄化審議会資料より</a:t>
            </a:r>
            <a:endParaRPr kumimoji="1" lang="en-US" altLang="ja-JP" sz="932" dirty="0">
              <a:latin typeface="UD デジタル 教科書体 NK-R" panose="02020400000000000000" pitchFamily="18" charset="-128"/>
              <a:ea typeface="UD デジタル 教科書体 NK-R" panose="02020400000000000000" pitchFamily="18" charset="-128"/>
            </a:endParaRPr>
          </a:p>
          <a:p>
            <a:r>
              <a:rPr kumimoji="1" lang="ja-JP" altLang="en-US" sz="932" dirty="0">
                <a:latin typeface="UD デジタル 教科書体 NK-R" panose="02020400000000000000" pitchFamily="18" charset="-128"/>
                <a:ea typeface="UD デジタル 教科書体 NK-R" panose="02020400000000000000" pitchFamily="18" charset="-128"/>
              </a:rPr>
              <a:t>　　（推定として記載、審議会としての了承事項でない）</a:t>
            </a:r>
          </a:p>
        </p:txBody>
      </p:sp>
      <p:pic>
        <p:nvPicPr>
          <p:cNvPr id="102" name="図 101">
            <a:extLst>
              <a:ext uri="{FF2B5EF4-FFF2-40B4-BE49-F238E27FC236}">
                <a16:creationId xmlns:a16="http://schemas.microsoft.com/office/drawing/2014/main" id="{E2504CBA-B72B-44D8-91F7-84C4C5EE12CF}"/>
              </a:ext>
            </a:extLst>
          </p:cNvPr>
          <p:cNvPicPr>
            <a:picLocks noChangeAspect="1"/>
          </p:cNvPicPr>
          <p:nvPr/>
        </p:nvPicPr>
        <p:blipFill rotWithShape="1">
          <a:blip r:embed="rId6"/>
          <a:srcRect l="11089" t="8064" r="74379" b="69249"/>
          <a:stretch/>
        </p:blipFill>
        <p:spPr>
          <a:xfrm>
            <a:off x="766108" y="2947546"/>
            <a:ext cx="1525462" cy="1183464"/>
          </a:xfrm>
          <a:prstGeom prst="rect">
            <a:avLst/>
          </a:prstGeom>
        </p:spPr>
      </p:pic>
      <p:pic>
        <p:nvPicPr>
          <p:cNvPr id="103" name="図 102">
            <a:extLst>
              <a:ext uri="{FF2B5EF4-FFF2-40B4-BE49-F238E27FC236}">
                <a16:creationId xmlns:a16="http://schemas.microsoft.com/office/drawing/2014/main" id="{E5513066-0949-4486-98E6-C7EEBAD29C67}"/>
              </a:ext>
            </a:extLst>
          </p:cNvPr>
          <p:cNvPicPr>
            <a:picLocks noChangeAspect="1"/>
          </p:cNvPicPr>
          <p:nvPr/>
        </p:nvPicPr>
        <p:blipFill rotWithShape="1">
          <a:blip r:embed="rId6"/>
          <a:srcRect l="58481" t="69441" r="26696" b="6238"/>
          <a:stretch/>
        </p:blipFill>
        <p:spPr>
          <a:xfrm>
            <a:off x="6493632" y="2963342"/>
            <a:ext cx="1443136" cy="1176691"/>
          </a:xfrm>
          <a:prstGeom prst="rect">
            <a:avLst/>
          </a:prstGeom>
        </p:spPr>
      </p:pic>
      <p:pic>
        <p:nvPicPr>
          <p:cNvPr id="104" name="図 103">
            <a:extLst>
              <a:ext uri="{FF2B5EF4-FFF2-40B4-BE49-F238E27FC236}">
                <a16:creationId xmlns:a16="http://schemas.microsoft.com/office/drawing/2014/main" id="{FF88CB85-FA3A-4611-9903-E4E6B6134C7C}"/>
              </a:ext>
            </a:extLst>
          </p:cNvPr>
          <p:cNvPicPr>
            <a:picLocks noChangeAspect="1"/>
          </p:cNvPicPr>
          <p:nvPr/>
        </p:nvPicPr>
        <p:blipFill rotWithShape="1">
          <a:blip r:embed="rId6"/>
          <a:srcRect l="34673" t="71518" r="50645" b="6394"/>
          <a:stretch/>
        </p:blipFill>
        <p:spPr>
          <a:xfrm>
            <a:off x="4531931" y="2963747"/>
            <a:ext cx="1583591" cy="1183905"/>
          </a:xfrm>
          <a:prstGeom prst="rect">
            <a:avLst/>
          </a:prstGeom>
        </p:spPr>
      </p:pic>
      <p:pic>
        <p:nvPicPr>
          <p:cNvPr id="105" name="図 104">
            <a:extLst>
              <a:ext uri="{FF2B5EF4-FFF2-40B4-BE49-F238E27FC236}">
                <a16:creationId xmlns:a16="http://schemas.microsoft.com/office/drawing/2014/main" id="{8F91008A-1CB5-4540-A752-AEBDCF6B83B0}"/>
              </a:ext>
            </a:extLst>
          </p:cNvPr>
          <p:cNvPicPr>
            <a:picLocks noChangeAspect="1"/>
          </p:cNvPicPr>
          <p:nvPr/>
        </p:nvPicPr>
        <p:blipFill rotWithShape="1">
          <a:blip r:embed="rId6"/>
          <a:srcRect l="58536" t="34891" r="26871" b="38274"/>
          <a:stretch/>
        </p:blipFill>
        <p:spPr>
          <a:xfrm>
            <a:off x="2669681" y="2773612"/>
            <a:ext cx="1484140" cy="1356195"/>
          </a:xfrm>
          <a:prstGeom prst="rect">
            <a:avLst/>
          </a:prstGeom>
        </p:spPr>
      </p:pic>
      <p:sp>
        <p:nvSpPr>
          <p:cNvPr id="106" name="テキスト ボックス 105"/>
          <p:cNvSpPr txBox="1"/>
          <p:nvPr/>
        </p:nvSpPr>
        <p:spPr>
          <a:xfrm>
            <a:off x="496509" y="4140033"/>
            <a:ext cx="3496652" cy="737702"/>
          </a:xfrm>
          <a:prstGeom prst="rect">
            <a:avLst/>
          </a:prstGeom>
          <a:noFill/>
        </p:spPr>
        <p:txBody>
          <a:bodyPr wrap="square" rtlCol="0">
            <a:spAutoFit/>
          </a:bodyPr>
          <a:lstStyle/>
          <a:p>
            <a:r>
              <a:rPr kumimoji="1" lang="en-US" altLang="ja-JP" sz="1398" dirty="0">
                <a:latin typeface="UD デジタル 教科書体 NK-R" panose="02020400000000000000" pitchFamily="18" charset="-128"/>
                <a:ea typeface="UD デジタル 教科書体 NK-R" panose="02020400000000000000" pitchFamily="18" charset="-128"/>
              </a:rPr>
              <a:t>ⅰ</a:t>
            </a:r>
            <a:r>
              <a:rPr kumimoji="1" lang="ja-JP" altLang="en-US" sz="1398" dirty="0">
                <a:latin typeface="UD デジタル 教科書体 NK-R" panose="02020400000000000000" pitchFamily="18" charset="-128"/>
                <a:ea typeface="UD デジタル 教科書体 NK-R" panose="02020400000000000000" pitchFamily="18" charset="-128"/>
              </a:rPr>
              <a:t>）河川に</a:t>
            </a:r>
            <a:r>
              <a:rPr kumimoji="1" lang="ja-JP" altLang="en-US" sz="1398" u="sng" dirty="0">
                <a:latin typeface="UD デジタル 教科書体 NK-R" panose="02020400000000000000" pitchFamily="18" charset="-128"/>
                <a:ea typeface="UD デジタル 教科書体 NK-R" panose="02020400000000000000" pitchFamily="18" charset="-128"/>
              </a:rPr>
              <a:t>汚濁負荷物</a:t>
            </a:r>
            <a:endParaRPr kumimoji="1" lang="en-US" altLang="ja-JP" sz="1398" u="sng" dirty="0">
              <a:latin typeface="UD デジタル 教科書体 NK-R" panose="02020400000000000000" pitchFamily="18" charset="-128"/>
              <a:ea typeface="UD デジタル 教科書体 NK-R" panose="02020400000000000000" pitchFamily="18" charset="-128"/>
            </a:endParaRPr>
          </a:p>
          <a:p>
            <a:r>
              <a:rPr kumimoji="1" lang="ja-JP" altLang="en-US" sz="1398" dirty="0">
                <a:latin typeface="UD デジタル 教科書体 NK-R" panose="02020400000000000000" pitchFamily="18" charset="-128"/>
                <a:ea typeface="UD デジタル 教科書体 NK-R" panose="02020400000000000000" pitchFamily="18" charset="-128"/>
              </a:rPr>
              <a:t>　　　</a:t>
            </a:r>
            <a:r>
              <a:rPr kumimoji="1" lang="ja-JP" altLang="en-US" sz="1398" u="sng" dirty="0">
                <a:latin typeface="UD デジタル 教科書体 NK-R" panose="02020400000000000000" pitchFamily="18" charset="-128"/>
                <a:ea typeface="UD デジタル 教科書体 NK-R" panose="02020400000000000000" pitchFamily="18" charset="-128"/>
              </a:rPr>
              <a:t>が流入</a:t>
            </a:r>
            <a:r>
              <a:rPr kumimoji="1" lang="ja-JP" altLang="en-US" sz="1398" dirty="0">
                <a:latin typeface="UD デジタル 教科書体 NK-R" panose="02020400000000000000" pitchFamily="18" charset="-128"/>
                <a:ea typeface="UD デジタル 教科書体 NK-R" panose="02020400000000000000" pitchFamily="18" charset="-128"/>
              </a:rPr>
              <a:t>・</a:t>
            </a:r>
            <a:r>
              <a:rPr kumimoji="1" lang="ja-JP" altLang="en-US" sz="1398" u="sng" dirty="0">
                <a:latin typeface="UD デジタル 教科書体 NK-R" panose="02020400000000000000" pitchFamily="18" charset="-128"/>
                <a:ea typeface="UD デジタル 教科書体 NK-R" panose="02020400000000000000" pitchFamily="18" charset="-128"/>
              </a:rPr>
              <a:t>堆積</a:t>
            </a:r>
            <a:r>
              <a:rPr kumimoji="1" lang="ja-JP" altLang="en-US" sz="1398" dirty="0">
                <a:latin typeface="UD デジタル 教科書体 NK-R" panose="02020400000000000000" pitchFamily="18" charset="-128"/>
                <a:ea typeface="UD デジタル 教科書体 NK-R" panose="02020400000000000000" pitchFamily="18" charset="-128"/>
              </a:rPr>
              <a:t>し底泥</a:t>
            </a:r>
            <a:endParaRPr kumimoji="1" lang="en-US" altLang="ja-JP" sz="1398" dirty="0">
              <a:latin typeface="UD デジタル 教科書体 NK-R" panose="02020400000000000000" pitchFamily="18" charset="-128"/>
              <a:ea typeface="UD デジタル 教科書体 NK-R" panose="02020400000000000000" pitchFamily="18" charset="-128"/>
            </a:endParaRPr>
          </a:p>
          <a:p>
            <a:r>
              <a:rPr kumimoji="1" lang="ja-JP" altLang="en-US" sz="1398" dirty="0">
                <a:latin typeface="UD デジタル 教科書体 NK-R" panose="02020400000000000000" pitchFamily="18" charset="-128"/>
                <a:ea typeface="UD デジタル 教科書体 NK-R" panose="02020400000000000000" pitchFamily="18" charset="-128"/>
              </a:rPr>
              <a:t> 　　層が形成</a:t>
            </a:r>
            <a:endParaRPr kumimoji="1" lang="en-US" altLang="ja-JP" sz="1398" dirty="0">
              <a:latin typeface="UD デジタル 教科書体 NK-R" panose="02020400000000000000" pitchFamily="18" charset="-128"/>
              <a:ea typeface="UD デジタル 教科書体 NK-R" panose="02020400000000000000" pitchFamily="18" charset="-128"/>
            </a:endParaRPr>
          </a:p>
        </p:txBody>
      </p:sp>
      <p:sp>
        <p:nvSpPr>
          <p:cNvPr id="107" name="テキスト ボックス 106"/>
          <p:cNvSpPr txBox="1"/>
          <p:nvPr/>
        </p:nvSpPr>
        <p:spPr>
          <a:xfrm>
            <a:off x="4264553" y="4152570"/>
            <a:ext cx="4261242" cy="737702"/>
          </a:xfrm>
          <a:prstGeom prst="rect">
            <a:avLst/>
          </a:prstGeom>
          <a:noFill/>
        </p:spPr>
        <p:txBody>
          <a:bodyPr wrap="square" rtlCol="0">
            <a:spAutoFit/>
          </a:bodyPr>
          <a:lstStyle/>
          <a:p>
            <a:r>
              <a:rPr kumimoji="1" lang="en-US" altLang="ja-JP" sz="1398" dirty="0">
                <a:latin typeface="UD デジタル 教科書体 NK-R" panose="02020400000000000000" pitchFamily="18" charset="-128"/>
                <a:ea typeface="UD デジタル 教科書体 NK-R" panose="02020400000000000000" pitchFamily="18" charset="-128"/>
              </a:rPr>
              <a:t>ⅲ</a:t>
            </a:r>
            <a:r>
              <a:rPr kumimoji="1" lang="ja-JP" altLang="en-US" sz="1398" dirty="0">
                <a:latin typeface="UD デジタル 教科書体 NK-R" panose="02020400000000000000" pitchFamily="18" charset="-128"/>
                <a:ea typeface="UD デジタル 教科書体 NK-R" panose="02020400000000000000" pitchFamily="18" charset="-128"/>
              </a:rPr>
              <a:t>）</a:t>
            </a:r>
            <a:r>
              <a:rPr kumimoji="1" lang="ja-JP" altLang="en-US" sz="1398" u="sng" dirty="0">
                <a:latin typeface="UD デジタル 教科書体 NK-R" panose="02020400000000000000" pitchFamily="18" charset="-128"/>
                <a:ea typeface="UD デジタル 教科書体 NK-R" panose="02020400000000000000" pitchFamily="18" charset="-128"/>
              </a:rPr>
              <a:t>底泥が嫌気性分解</a:t>
            </a:r>
            <a:endParaRPr kumimoji="1" lang="en-US" altLang="ja-JP" sz="1398" dirty="0">
              <a:latin typeface="UD デジタル 教科書体 NK-R" panose="02020400000000000000" pitchFamily="18" charset="-128"/>
              <a:ea typeface="UD デジタル 教科書体 NK-R" panose="02020400000000000000" pitchFamily="18" charset="-128"/>
            </a:endParaRPr>
          </a:p>
          <a:p>
            <a:r>
              <a:rPr kumimoji="1" lang="en-US" altLang="ja-JP" sz="1398" dirty="0">
                <a:latin typeface="UD デジタル 教科書体 NK-R" panose="02020400000000000000" pitchFamily="18" charset="-128"/>
                <a:ea typeface="UD デジタル 教科書体 NK-R" panose="02020400000000000000" pitchFamily="18" charset="-128"/>
              </a:rPr>
              <a:t>     </a:t>
            </a:r>
            <a:r>
              <a:rPr kumimoji="1" lang="ja-JP" altLang="en-US" sz="1398" dirty="0">
                <a:latin typeface="UD デジタル 教科書体 NK-R" panose="02020400000000000000" pitchFamily="18" charset="-128"/>
                <a:ea typeface="UD デジタル 教科書体 NK-R" panose="02020400000000000000" pitchFamily="18" charset="-128"/>
              </a:rPr>
              <a:t>することにより発生する</a:t>
            </a:r>
            <a:endParaRPr kumimoji="1" lang="en-US" altLang="ja-JP" sz="1398" dirty="0">
              <a:latin typeface="UD デジタル 教科書体 NK-R" panose="02020400000000000000" pitchFamily="18" charset="-128"/>
              <a:ea typeface="UD デジタル 教科書体 NK-R" panose="02020400000000000000" pitchFamily="18" charset="-128"/>
            </a:endParaRPr>
          </a:p>
          <a:p>
            <a:r>
              <a:rPr kumimoji="1" lang="en-US" altLang="ja-JP" sz="1398" dirty="0">
                <a:latin typeface="UD デジタル 教科書体 NK-R" panose="02020400000000000000" pitchFamily="18" charset="-128"/>
                <a:ea typeface="UD デジタル 教科書体 NK-R" panose="02020400000000000000" pitchFamily="18" charset="-128"/>
              </a:rPr>
              <a:t>     </a:t>
            </a:r>
            <a:r>
              <a:rPr kumimoji="1" lang="ja-JP" altLang="en-US" sz="1398" dirty="0">
                <a:latin typeface="UD デジタル 教科書体 NK-R" panose="02020400000000000000" pitchFamily="18" charset="-128"/>
                <a:ea typeface="UD デジタル 教科書体 NK-R" panose="02020400000000000000" pitchFamily="18" charset="-128"/>
              </a:rPr>
              <a:t>ガスとともに汚泥が浮上　</a:t>
            </a:r>
            <a:endParaRPr kumimoji="1" lang="en-US" altLang="ja-JP" sz="1398" u="sng"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108" name="テキスト ボックス 107"/>
          <p:cNvSpPr txBox="1"/>
          <p:nvPr/>
        </p:nvSpPr>
        <p:spPr>
          <a:xfrm>
            <a:off x="2464211" y="4144875"/>
            <a:ext cx="3414789" cy="952825"/>
          </a:xfrm>
          <a:prstGeom prst="rect">
            <a:avLst/>
          </a:prstGeom>
          <a:noFill/>
        </p:spPr>
        <p:txBody>
          <a:bodyPr wrap="square" rtlCol="0">
            <a:spAutoFit/>
          </a:bodyPr>
          <a:lstStyle/>
          <a:p>
            <a:r>
              <a:rPr kumimoji="1" lang="en-US" altLang="ja-JP" sz="1398" dirty="0">
                <a:latin typeface="UD デジタル 教科書体 NK-R" panose="02020400000000000000" pitchFamily="18" charset="-128"/>
                <a:ea typeface="UD デジタル 教科書体 NK-R" panose="02020400000000000000" pitchFamily="18" charset="-128"/>
              </a:rPr>
              <a:t>ⅱ</a:t>
            </a:r>
            <a:r>
              <a:rPr kumimoji="1" lang="ja-JP" altLang="en-US" sz="1398" dirty="0">
                <a:latin typeface="UD デジタル 教科書体 NK-R" panose="02020400000000000000" pitchFamily="18" charset="-128"/>
                <a:ea typeface="UD デジタル 教科書体 NK-R" panose="02020400000000000000" pitchFamily="18" charset="-128"/>
              </a:rPr>
              <a:t>）降雨時の河川流量</a:t>
            </a:r>
            <a:endParaRPr kumimoji="1" lang="en-US" altLang="ja-JP" sz="1398" dirty="0">
              <a:latin typeface="UD デジタル 教科書体 NK-R" panose="02020400000000000000" pitchFamily="18" charset="-128"/>
              <a:ea typeface="UD デジタル 教科書体 NK-R" panose="02020400000000000000" pitchFamily="18" charset="-128"/>
            </a:endParaRPr>
          </a:p>
          <a:p>
            <a:r>
              <a:rPr kumimoji="1" lang="en-US" altLang="ja-JP" sz="1398" dirty="0">
                <a:latin typeface="UD デジタル 教科書体 NK-R" panose="02020400000000000000" pitchFamily="18" charset="-128"/>
                <a:ea typeface="UD デジタル 教科書体 NK-R" panose="02020400000000000000" pitchFamily="18" charset="-128"/>
              </a:rPr>
              <a:t>     </a:t>
            </a:r>
            <a:r>
              <a:rPr kumimoji="1" lang="ja-JP" altLang="en-US" sz="1398" dirty="0" err="1">
                <a:latin typeface="UD デジタル 教科書体 NK-R" panose="02020400000000000000" pitchFamily="18" charset="-128"/>
                <a:ea typeface="UD デジタル 教科書体 NK-R" panose="02020400000000000000" pitchFamily="18" charset="-128"/>
              </a:rPr>
              <a:t>の増</a:t>
            </a:r>
            <a:r>
              <a:rPr kumimoji="1" lang="ja-JP" altLang="en-US" sz="1398" dirty="0">
                <a:latin typeface="UD デジタル 教科書体 NK-R" panose="02020400000000000000" pitchFamily="18" charset="-128"/>
                <a:ea typeface="UD デジタル 教科書体 NK-R" panose="02020400000000000000" pitchFamily="18" charset="-128"/>
              </a:rPr>
              <a:t>大により底泥層</a:t>
            </a:r>
            <a:endParaRPr kumimoji="1" lang="en-US" altLang="ja-JP" sz="1398" dirty="0">
              <a:latin typeface="UD デジタル 教科書体 NK-R" panose="02020400000000000000" pitchFamily="18" charset="-128"/>
              <a:ea typeface="UD デジタル 教科書体 NK-R" panose="02020400000000000000" pitchFamily="18" charset="-128"/>
            </a:endParaRPr>
          </a:p>
          <a:p>
            <a:r>
              <a:rPr kumimoji="1" lang="en-US" altLang="ja-JP" sz="1398" dirty="0">
                <a:latin typeface="UD デジタル 教科書体 NK-R" panose="02020400000000000000" pitchFamily="18" charset="-128"/>
                <a:ea typeface="UD デジタル 教科書体 NK-R" panose="02020400000000000000" pitchFamily="18" charset="-128"/>
              </a:rPr>
              <a:t>     </a:t>
            </a:r>
            <a:r>
              <a:rPr kumimoji="1" lang="ja-JP" altLang="en-US" sz="1398" dirty="0">
                <a:latin typeface="UD デジタル 教科書体 NK-R" panose="02020400000000000000" pitchFamily="18" charset="-128"/>
                <a:ea typeface="UD デジタル 教科書体 NK-R" panose="02020400000000000000" pitchFamily="18" charset="-128"/>
              </a:rPr>
              <a:t>が攪拌（汚泥がはが</a:t>
            </a:r>
            <a:endParaRPr kumimoji="1" lang="en-US" altLang="ja-JP" sz="1398" dirty="0">
              <a:latin typeface="UD デジタル 教科書体 NK-R" panose="02020400000000000000" pitchFamily="18" charset="-128"/>
              <a:ea typeface="UD デジタル 教科書体 NK-R" panose="02020400000000000000" pitchFamily="18" charset="-128"/>
            </a:endParaRPr>
          </a:p>
          <a:p>
            <a:r>
              <a:rPr kumimoji="1" lang="en-US" altLang="ja-JP" sz="1398" dirty="0">
                <a:latin typeface="UD デジタル 教科書体 NK-R" panose="02020400000000000000" pitchFamily="18" charset="-128"/>
                <a:ea typeface="UD デジタル 教科書体 NK-R" panose="02020400000000000000" pitchFamily="18" charset="-128"/>
              </a:rPr>
              <a:t>     </a:t>
            </a:r>
            <a:r>
              <a:rPr kumimoji="1" lang="ja-JP" altLang="en-US" sz="1398" dirty="0">
                <a:latin typeface="UD デジタル 教科書体 NK-R" panose="02020400000000000000" pitchFamily="18" charset="-128"/>
                <a:ea typeface="UD デジタル 教科書体 NK-R" panose="02020400000000000000" pitchFamily="18" charset="-128"/>
              </a:rPr>
              <a:t>れやすくなる）</a:t>
            </a:r>
            <a:endParaRPr kumimoji="1" lang="en-US" altLang="ja-JP" sz="1398" u="sng" dirty="0">
              <a:latin typeface="UD デジタル 教科書体 NK-R" panose="02020400000000000000" pitchFamily="18" charset="-128"/>
              <a:ea typeface="UD デジタル 教科書体 NK-R" panose="02020400000000000000" pitchFamily="18" charset="-128"/>
            </a:endParaRPr>
          </a:p>
        </p:txBody>
      </p:sp>
      <p:sp>
        <p:nvSpPr>
          <p:cNvPr id="109" name="テキスト ボックス 108"/>
          <p:cNvSpPr txBox="1"/>
          <p:nvPr/>
        </p:nvSpPr>
        <p:spPr>
          <a:xfrm>
            <a:off x="6282835" y="4164305"/>
            <a:ext cx="2300398" cy="307456"/>
          </a:xfrm>
          <a:prstGeom prst="rect">
            <a:avLst/>
          </a:prstGeom>
          <a:noFill/>
        </p:spPr>
        <p:txBody>
          <a:bodyPr wrap="square" rtlCol="0">
            <a:spAutoFit/>
          </a:bodyPr>
          <a:lstStyle/>
          <a:p>
            <a:r>
              <a:rPr kumimoji="1" lang="ja-JP" altLang="en-US" sz="1398" dirty="0">
                <a:latin typeface="UD デジタル 教科書体 NK-R" panose="02020400000000000000" pitchFamily="18" charset="-128"/>
                <a:ea typeface="UD デジタル 教科書体 NK-R" panose="02020400000000000000" pitchFamily="18" charset="-128"/>
              </a:rPr>
              <a:t>　</a:t>
            </a:r>
            <a:r>
              <a:rPr kumimoji="1" lang="en-US" altLang="ja-JP" sz="1398" dirty="0">
                <a:latin typeface="UD デジタル 教科書体 NK-R" panose="02020400000000000000" pitchFamily="18" charset="-128"/>
                <a:ea typeface="UD デジタル 教科書体 NK-R" panose="02020400000000000000" pitchFamily="18" charset="-128"/>
              </a:rPr>
              <a:t>ⅳ</a:t>
            </a:r>
            <a:r>
              <a:rPr kumimoji="1" lang="ja-JP" altLang="en-US" sz="1398" dirty="0">
                <a:latin typeface="UD デジタル 教科書体 NK-R" panose="02020400000000000000" pitchFamily="18" charset="-128"/>
                <a:ea typeface="UD デジタル 教科書体 NK-R" panose="02020400000000000000" pitchFamily="18" charset="-128"/>
              </a:rPr>
              <a:t>）</a:t>
            </a:r>
            <a:r>
              <a:rPr kumimoji="1" lang="ja-JP" altLang="en-US" sz="1398" u="sng" dirty="0">
                <a:latin typeface="UD デジタル 教科書体 NK-R" panose="02020400000000000000" pitchFamily="18" charset="-128"/>
                <a:ea typeface="UD デジタル 教科書体 NK-R" panose="02020400000000000000" pitchFamily="18" charset="-128"/>
              </a:rPr>
              <a:t>スカム発生</a:t>
            </a:r>
            <a:endParaRPr kumimoji="1" lang="en-US" altLang="ja-JP" sz="1398" u="sng" dirty="0">
              <a:latin typeface="UD デジタル 教科書体 NK-R" panose="02020400000000000000" pitchFamily="18" charset="-128"/>
              <a:ea typeface="UD デジタル 教科書体 NK-R" panose="02020400000000000000" pitchFamily="18" charset="-128"/>
            </a:endParaRPr>
          </a:p>
        </p:txBody>
      </p:sp>
      <p:sp>
        <p:nvSpPr>
          <p:cNvPr id="110" name="矢印: 右 10">
            <a:extLst>
              <a:ext uri="{FF2B5EF4-FFF2-40B4-BE49-F238E27FC236}">
                <a16:creationId xmlns:a16="http://schemas.microsoft.com/office/drawing/2014/main" id="{23AA6C82-1CDD-4ED2-A8A2-9EB7CAF18B3E}"/>
              </a:ext>
            </a:extLst>
          </p:cNvPr>
          <p:cNvSpPr/>
          <p:nvPr/>
        </p:nvSpPr>
        <p:spPr>
          <a:xfrm>
            <a:off x="2362995" y="3328831"/>
            <a:ext cx="235260" cy="445713"/>
          </a:xfrm>
          <a:prstGeom prst="rightArrow">
            <a:avLst/>
          </a:prstGeom>
          <a:solidFill>
            <a:srgbClr val="0070C0"/>
          </a:solidFill>
          <a:effectLst>
            <a:outerShdw blurRad="57150" dist="19050" dir="5400000" algn="ctr" rotWithShape="0">
              <a:schemeClr val="accent4">
                <a:lumMod val="75000"/>
                <a:alpha val="63000"/>
              </a:schemeClr>
            </a:outerShdw>
          </a:effectLst>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142071" tIns="71035" rIns="142071" bIns="71035" numCol="1" spcCol="0" rtlCol="0" fromWordArt="0" anchor="ctr" anchorCtr="0" forceAA="0" compatLnSpc="1">
            <a:prstTxWarp prst="textNoShape">
              <a:avLst/>
            </a:prstTxWarp>
            <a:noAutofit/>
          </a:bodyPr>
          <a:lstStyle/>
          <a:p>
            <a:pPr algn="ctr"/>
            <a:endParaRPr lang="ja-JP" altLang="en-US" sz="2797">
              <a:latin typeface="ＭＳ Ｐゴシック" panose="020B0600070205080204" pitchFamily="50" charset="-128"/>
              <a:ea typeface="ＭＳ Ｐゴシック" panose="020B0600070205080204" pitchFamily="50" charset="-128"/>
            </a:endParaRPr>
          </a:p>
        </p:txBody>
      </p:sp>
      <p:sp>
        <p:nvSpPr>
          <p:cNvPr id="111" name="矢印: 右 10">
            <a:extLst>
              <a:ext uri="{FF2B5EF4-FFF2-40B4-BE49-F238E27FC236}">
                <a16:creationId xmlns:a16="http://schemas.microsoft.com/office/drawing/2014/main" id="{23AA6C82-1CDD-4ED2-A8A2-9EB7CAF18B3E}"/>
              </a:ext>
            </a:extLst>
          </p:cNvPr>
          <p:cNvSpPr/>
          <p:nvPr/>
        </p:nvSpPr>
        <p:spPr>
          <a:xfrm>
            <a:off x="4229365" y="3358544"/>
            <a:ext cx="235260" cy="445713"/>
          </a:xfrm>
          <a:prstGeom prst="rightArrow">
            <a:avLst/>
          </a:prstGeom>
          <a:solidFill>
            <a:srgbClr val="0070C0"/>
          </a:solidFill>
          <a:effectLst>
            <a:outerShdw blurRad="57150" dist="19050" dir="5400000" algn="ctr" rotWithShape="0">
              <a:schemeClr val="accent4">
                <a:lumMod val="75000"/>
                <a:alpha val="63000"/>
              </a:schemeClr>
            </a:outerShdw>
          </a:effectLst>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142071" tIns="71035" rIns="142071" bIns="71035" numCol="1" spcCol="0" rtlCol="0" fromWordArt="0" anchor="ctr" anchorCtr="0" forceAA="0" compatLnSpc="1">
            <a:prstTxWarp prst="textNoShape">
              <a:avLst/>
            </a:prstTxWarp>
            <a:noAutofit/>
          </a:bodyPr>
          <a:lstStyle/>
          <a:p>
            <a:pPr algn="ctr"/>
            <a:endParaRPr lang="ja-JP" altLang="en-US" sz="2797">
              <a:latin typeface="ＭＳ Ｐゴシック" panose="020B0600070205080204" pitchFamily="50" charset="-128"/>
              <a:ea typeface="ＭＳ Ｐゴシック" panose="020B0600070205080204" pitchFamily="50" charset="-128"/>
            </a:endParaRPr>
          </a:p>
        </p:txBody>
      </p:sp>
      <p:sp>
        <p:nvSpPr>
          <p:cNvPr id="112" name="矢印: 右 10">
            <a:extLst>
              <a:ext uri="{FF2B5EF4-FFF2-40B4-BE49-F238E27FC236}">
                <a16:creationId xmlns:a16="http://schemas.microsoft.com/office/drawing/2014/main" id="{23AA6C82-1CDD-4ED2-A8A2-9EB7CAF18B3E}"/>
              </a:ext>
            </a:extLst>
          </p:cNvPr>
          <p:cNvSpPr/>
          <p:nvPr/>
        </p:nvSpPr>
        <p:spPr>
          <a:xfrm>
            <a:off x="6182562" y="3402357"/>
            <a:ext cx="235260" cy="445713"/>
          </a:xfrm>
          <a:prstGeom prst="rightArrow">
            <a:avLst/>
          </a:prstGeom>
          <a:solidFill>
            <a:srgbClr val="0070C0"/>
          </a:solidFill>
          <a:effectLst>
            <a:outerShdw blurRad="57150" dist="19050" dir="5400000" algn="ctr" rotWithShape="0">
              <a:schemeClr val="accent4">
                <a:lumMod val="75000"/>
                <a:alpha val="63000"/>
              </a:schemeClr>
            </a:outerShdw>
          </a:effectLst>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142071" tIns="71035" rIns="142071" bIns="71035" numCol="1" spcCol="0" rtlCol="0" fromWordArt="0" anchor="ctr" anchorCtr="0" forceAA="0" compatLnSpc="1">
            <a:prstTxWarp prst="textNoShape">
              <a:avLst/>
            </a:prstTxWarp>
            <a:noAutofit/>
          </a:bodyPr>
          <a:lstStyle/>
          <a:p>
            <a:pPr algn="ctr"/>
            <a:endParaRPr lang="ja-JP" altLang="en-US" sz="2797">
              <a:latin typeface="ＭＳ Ｐゴシック" panose="020B0600070205080204" pitchFamily="50" charset="-128"/>
              <a:ea typeface="ＭＳ Ｐゴシック" panose="020B0600070205080204" pitchFamily="50" charset="-128"/>
            </a:endParaRPr>
          </a:p>
        </p:txBody>
      </p:sp>
      <p:cxnSp>
        <p:nvCxnSpPr>
          <p:cNvPr id="68" name="直線コネクタ 67"/>
          <p:cNvCxnSpPr/>
          <p:nvPr/>
        </p:nvCxnSpPr>
        <p:spPr>
          <a:xfrm>
            <a:off x="8049690" y="681363"/>
            <a:ext cx="0" cy="9993217"/>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sp>
        <p:nvSpPr>
          <p:cNvPr id="40" name="正方形/長方形 39"/>
          <p:cNvSpPr/>
          <p:nvPr/>
        </p:nvSpPr>
        <p:spPr>
          <a:xfrm>
            <a:off x="863232" y="5576411"/>
            <a:ext cx="2134174" cy="3065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p>
        </p:txBody>
      </p:sp>
      <p:sp>
        <p:nvSpPr>
          <p:cNvPr id="41" name="正方形/長方形 40">
            <a:extLst>
              <a:ext uri="{FF2B5EF4-FFF2-40B4-BE49-F238E27FC236}">
                <a16:creationId xmlns:a16="http://schemas.microsoft.com/office/drawing/2014/main" id="{74F159FE-F1D6-4109-A54C-1AE8E5FFD685}"/>
              </a:ext>
            </a:extLst>
          </p:cNvPr>
          <p:cNvSpPr/>
          <p:nvPr/>
        </p:nvSpPr>
        <p:spPr>
          <a:xfrm>
            <a:off x="0" y="2"/>
            <a:ext cx="15119350" cy="635387"/>
          </a:xfrm>
          <a:prstGeom prst="rect">
            <a:avLst/>
          </a:prstGeom>
          <a:gradFill flip="none" rotWithShape="1">
            <a:gsLst>
              <a:gs pos="0">
                <a:schemeClr val="accent1">
                  <a:lumMod val="5000"/>
                  <a:lumOff val="95000"/>
                </a:schemeClr>
              </a:gs>
              <a:gs pos="100000">
                <a:srgbClr val="B9DAA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998" dirty="0">
              <a:latin typeface="ＭＳ ゴシック" panose="020B0609070205080204" pitchFamily="49" charset="-128"/>
              <a:ea typeface="ＭＳ ゴシック" panose="020B0609070205080204" pitchFamily="49" charset="-128"/>
            </a:endParaRPr>
          </a:p>
        </p:txBody>
      </p:sp>
      <p:sp>
        <p:nvSpPr>
          <p:cNvPr id="42" name="テキスト ボックス 3"/>
          <p:cNvSpPr txBox="1"/>
          <p:nvPr/>
        </p:nvSpPr>
        <p:spPr>
          <a:xfrm>
            <a:off x="-10930" y="-294263"/>
            <a:ext cx="4164751" cy="9814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309030" tIns="154514" rIns="309030" bIns="154514">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報告事項</a:t>
            </a:r>
            <a:r>
              <a:rPr lang="en-US" altLang="ja-JP" sz="2797"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ja-JP" altLang="en-US" sz="2797"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スカム解析</a:t>
            </a:r>
            <a:r>
              <a:rPr lang="ja-JP" altLang="en-US" sz="435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　</a:t>
            </a:r>
            <a:endParaRPr lang="ja-JP" altLang="en-US" sz="4346"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43" name="スライド番号プレースホルダー 1"/>
          <p:cNvSpPr>
            <a:spLocks noGrp="1"/>
          </p:cNvSpPr>
          <p:nvPr>
            <p:ph type="sldNum" sz="quarter" idx="12"/>
          </p:nvPr>
        </p:nvSpPr>
        <p:spPr>
          <a:xfrm>
            <a:off x="14436000" y="10260000"/>
            <a:ext cx="648000" cy="360000"/>
          </a:xfrm>
        </p:spPr>
        <p:txBody>
          <a:bodyPr/>
          <a:lstStyle/>
          <a:p>
            <a:fld id="{F7809CC4-BC24-49F4-821D-E9970E7A63E4}" type="slidenum">
              <a:rPr kumimoji="1" lang="ja-JP" altLang="en-US" sz="1600" smtClean="0">
                <a:solidFill>
                  <a:schemeClr val="tx1"/>
                </a:solidFill>
                <a:latin typeface="ＭＳ Ｐゴシック" panose="020B0600070205080204" pitchFamily="50" charset="-128"/>
                <a:ea typeface="ＭＳ Ｐゴシック" panose="020B0600070205080204" pitchFamily="50" charset="-128"/>
              </a:rPr>
              <a:pPr/>
              <a:t>34</a:t>
            </a:fld>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p:txBody>
      </p:sp>
      <p:sp>
        <p:nvSpPr>
          <p:cNvPr id="44" name="テキスト ボックス 49">
            <a:extLst>
              <a:ext uri="{FF2B5EF4-FFF2-40B4-BE49-F238E27FC236}">
                <a16:creationId xmlns:a16="http://schemas.microsoft.com/office/drawing/2014/main" id="{C36CD557-1FF0-4338-A1F8-F07D26E4B99C}"/>
              </a:ext>
            </a:extLst>
          </p:cNvPr>
          <p:cNvSpPr txBox="1"/>
          <p:nvPr/>
        </p:nvSpPr>
        <p:spPr>
          <a:xfrm>
            <a:off x="3903155" y="156689"/>
            <a:ext cx="6513628" cy="427040"/>
          </a:xfrm>
          <a:prstGeom prst="rect">
            <a:avLst/>
          </a:prstGeom>
          <a:noFill/>
          <a:ln cmpd="dbl">
            <a:no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175" b="1" dirty="0" smtClean="0">
                <a:solidFill>
                  <a:srgbClr val="333399"/>
                </a:solidFill>
                <a:latin typeface="ＭＳ ゴシック" panose="020B0609070205080204" pitchFamily="49" charset="-128"/>
                <a:ea typeface="ＭＳ ゴシック" panose="020B0609070205080204" pitchFamily="49" charset="-128"/>
              </a:rPr>
              <a:t>大阪府市の取組</a:t>
            </a:r>
            <a:endParaRPr lang="ja-JP" altLang="en-US" sz="2175" b="1" dirty="0">
              <a:solidFill>
                <a:srgbClr val="333399"/>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6794839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74F159FE-F1D6-4109-A54C-1AE8E5FFD685}"/>
              </a:ext>
            </a:extLst>
          </p:cNvPr>
          <p:cNvSpPr/>
          <p:nvPr/>
        </p:nvSpPr>
        <p:spPr>
          <a:xfrm>
            <a:off x="0" y="2"/>
            <a:ext cx="15119350" cy="635387"/>
          </a:xfrm>
          <a:prstGeom prst="rect">
            <a:avLst/>
          </a:prstGeom>
          <a:gradFill flip="none" rotWithShape="1">
            <a:gsLst>
              <a:gs pos="0">
                <a:schemeClr val="accent1">
                  <a:lumMod val="5000"/>
                  <a:lumOff val="95000"/>
                </a:schemeClr>
              </a:gs>
              <a:gs pos="100000">
                <a:srgbClr val="B9DAA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998" dirty="0">
              <a:latin typeface="ＭＳ ゴシック" panose="020B0609070205080204" pitchFamily="49" charset="-128"/>
              <a:ea typeface="ＭＳ ゴシック" panose="020B0609070205080204" pitchFamily="49" charset="-128"/>
            </a:endParaRPr>
          </a:p>
        </p:txBody>
      </p:sp>
      <p:sp>
        <p:nvSpPr>
          <p:cNvPr id="29" name="楕円 28">
            <a:extLst>
              <a:ext uri="{FF2B5EF4-FFF2-40B4-BE49-F238E27FC236}">
                <a16:creationId xmlns:a16="http://schemas.microsoft.com/office/drawing/2014/main" id="{675A3BC0-AFA8-47EE-B1A4-752D159F617C}"/>
              </a:ext>
            </a:extLst>
          </p:cNvPr>
          <p:cNvSpPr/>
          <p:nvPr/>
        </p:nvSpPr>
        <p:spPr>
          <a:xfrm>
            <a:off x="14335969" y="10058877"/>
            <a:ext cx="251234" cy="25123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92"/>
          </a:p>
        </p:txBody>
      </p:sp>
      <p:sp>
        <p:nvSpPr>
          <p:cNvPr id="35" name="テキスト ボックス 3"/>
          <p:cNvSpPr txBox="1"/>
          <p:nvPr/>
        </p:nvSpPr>
        <p:spPr>
          <a:xfrm>
            <a:off x="35350" y="0"/>
            <a:ext cx="11476293" cy="6196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86898" tIns="93449" rIns="186898" bIns="93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報告事項</a:t>
            </a:r>
            <a:r>
              <a:rPr lang="en-US" altLang="ja-JP"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ja-JP" altLang="en-US" sz="280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スカム解析</a:t>
            </a:r>
            <a:endPar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90A2C503-5657-0BF0-D10B-A0ACB929BD1C}"/>
              </a:ext>
            </a:extLst>
          </p:cNvPr>
          <p:cNvSpPr txBox="1"/>
          <p:nvPr/>
        </p:nvSpPr>
        <p:spPr>
          <a:xfrm>
            <a:off x="281567" y="2992691"/>
            <a:ext cx="14130004" cy="5659679"/>
          </a:xfrm>
          <a:prstGeom prst="rect">
            <a:avLst/>
          </a:prstGeom>
          <a:solidFill>
            <a:srgbClr val="FFFFCC"/>
          </a:solidFill>
          <a:ln>
            <a:solidFill>
              <a:srgbClr val="333300"/>
            </a:solidFill>
          </a:ln>
        </p:spPr>
        <p:txBody>
          <a:bodyPr wrap="square" lIns="67656" tIns="67656" rIns="67656" bIns="0" rtlCol="0" anchor="ctr">
            <a:noAutofit/>
          </a:bodyPr>
          <a:lstStyle/>
          <a:p>
            <a:pPr marL="169142" indent="-169142">
              <a:spcBef>
                <a:spcPts val="1128"/>
              </a:spcBef>
            </a:pPr>
            <a:r>
              <a:rPr lang="en-US" altLang="ja-JP" sz="2400" b="1" dirty="0" smtClean="0">
                <a:latin typeface="ＭＳ Ｐゴシック" panose="020B0600070205080204" pitchFamily="50" charset="-128"/>
                <a:ea typeface="ＭＳ Ｐゴシック" panose="020B0600070205080204" pitchFamily="50" charset="-128"/>
              </a:rPr>
              <a:t>〈</a:t>
            </a:r>
            <a:r>
              <a:rPr lang="ja-JP" altLang="en-US" sz="2400" b="1" dirty="0" smtClean="0">
                <a:latin typeface="ＭＳ Ｐゴシック" panose="020B0600070205080204" pitchFamily="50" charset="-128"/>
                <a:ea typeface="ＭＳ Ｐゴシック" panose="020B0600070205080204" pitchFamily="50" charset="-128"/>
              </a:rPr>
              <a:t>今後の調査予定</a:t>
            </a:r>
            <a:r>
              <a:rPr lang="en-US" altLang="ja-JP" sz="2400" b="1" dirty="0" smtClean="0">
                <a:latin typeface="ＭＳ Ｐゴシック" panose="020B0600070205080204" pitchFamily="50" charset="-128"/>
                <a:ea typeface="ＭＳ Ｐゴシック" panose="020B0600070205080204" pitchFamily="50" charset="-128"/>
              </a:rPr>
              <a:t>〉</a:t>
            </a:r>
          </a:p>
          <a:p>
            <a:pPr marL="169142" indent="-169142">
              <a:spcBef>
                <a:spcPts val="1128"/>
              </a:spcBef>
            </a:pPr>
            <a:r>
              <a:rPr lang="ja-JP" altLang="en-US" sz="2400" b="1" dirty="0" smtClean="0">
                <a:latin typeface="ＭＳ Ｐゴシック" panose="020B0600070205080204" pitchFamily="50" charset="-128"/>
                <a:ea typeface="ＭＳ Ｐゴシック" panose="020B0600070205080204" pitchFamily="50" charset="-128"/>
              </a:rPr>
              <a:t>〇平野川でのスカム発生状況の把握</a:t>
            </a:r>
            <a:endParaRPr lang="en-US" altLang="ja-JP" sz="2400" b="1" dirty="0" smtClean="0">
              <a:latin typeface="ＭＳ Ｐゴシック" panose="020B0600070205080204" pitchFamily="50" charset="-128"/>
              <a:ea typeface="ＭＳ Ｐゴシック" panose="020B0600070205080204" pitchFamily="50" charset="-128"/>
            </a:endParaRPr>
          </a:p>
          <a:p>
            <a:pPr marL="169142" indent="-169142">
              <a:spcBef>
                <a:spcPts val="1128"/>
              </a:spcBef>
            </a:pPr>
            <a:r>
              <a:rPr lang="ja-JP" altLang="en-US" sz="2400" dirty="0" smtClean="0">
                <a:latin typeface="ＭＳ Ｐゴシック" panose="020B0600070205080204" pitchFamily="50" charset="-128"/>
                <a:ea typeface="ＭＳ Ｐゴシック" panose="020B0600070205080204" pitchFamily="50" charset="-128"/>
              </a:rPr>
              <a:t>・</a:t>
            </a:r>
            <a:r>
              <a:rPr lang="en-US" altLang="ja-JP" sz="2400" dirty="0">
                <a:latin typeface="ＭＳ Ｐゴシック" panose="020B0600070205080204" pitchFamily="50" charset="-128"/>
                <a:ea typeface="ＭＳ Ｐゴシック" panose="020B0600070205080204" pitchFamily="50" charset="-128"/>
              </a:rPr>
              <a:t>R4</a:t>
            </a:r>
            <a:r>
              <a:rPr lang="ja-JP" altLang="en-US" sz="2400" dirty="0">
                <a:latin typeface="ＭＳ Ｐゴシック" panose="020B0600070205080204" pitchFamily="50" charset="-128"/>
                <a:ea typeface="ＭＳ Ｐゴシック" panose="020B0600070205080204" pitchFamily="50" charset="-128"/>
              </a:rPr>
              <a:t>年</a:t>
            </a:r>
            <a:r>
              <a:rPr lang="en-US" altLang="ja-JP" sz="2400" dirty="0">
                <a:latin typeface="ＭＳ Ｐゴシック" panose="020B0600070205080204" pitchFamily="50" charset="-128"/>
                <a:ea typeface="ＭＳ Ｐゴシック" panose="020B0600070205080204" pitchFamily="50" charset="-128"/>
              </a:rPr>
              <a:t>1</a:t>
            </a:r>
            <a:r>
              <a:rPr lang="ja-JP" altLang="en-US" sz="2400" dirty="0">
                <a:latin typeface="ＭＳ Ｐゴシック" panose="020B0600070205080204" pitchFamily="50" charset="-128"/>
                <a:ea typeface="ＭＳ Ｐゴシック" panose="020B0600070205080204" pitchFamily="50" charset="-128"/>
              </a:rPr>
              <a:t>月以降のカメラ画像解析によるスカム発生箇所・スカム発生状況の把握を引き続き実施する</a:t>
            </a:r>
            <a:r>
              <a:rPr lang="ja-JP" altLang="en-US" sz="2400" dirty="0" smtClean="0">
                <a:latin typeface="ＭＳ Ｐゴシック" panose="020B0600070205080204" pitchFamily="50" charset="-128"/>
                <a:ea typeface="ＭＳ Ｐゴシック" panose="020B0600070205080204" pitchFamily="50" charset="-128"/>
              </a:rPr>
              <a:t>。</a:t>
            </a:r>
            <a:endParaRPr lang="en-US" altLang="ja-JP" sz="2400" dirty="0">
              <a:latin typeface="ＭＳ Ｐゴシック" panose="020B0600070205080204" pitchFamily="50" charset="-128"/>
              <a:ea typeface="ＭＳ Ｐゴシック" panose="020B0600070205080204" pitchFamily="50" charset="-128"/>
            </a:endParaRPr>
          </a:p>
          <a:p>
            <a:pPr marL="169142" indent="-169142">
              <a:spcBef>
                <a:spcPts val="1128"/>
              </a:spcBef>
            </a:pPr>
            <a:r>
              <a:rPr lang="ja-JP" altLang="en-US" sz="2400" b="1" dirty="0" smtClean="0">
                <a:latin typeface="ＭＳ Ｐゴシック" panose="020B0600070205080204" pitchFamily="50" charset="-128"/>
                <a:ea typeface="ＭＳ Ｐゴシック" panose="020B0600070205080204" pitchFamily="50" charset="-128"/>
              </a:rPr>
              <a:t>〇スカム発生と底泥の化学的性状、堆積状況等</a:t>
            </a:r>
            <a:endParaRPr lang="en-US" altLang="ja-JP" sz="2400" b="1" dirty="0" smtClean="0">
              <a:latin typeface="ＭＳ Ｐゴシック" panose="020B0600070205080204" pitchFamily="50" charset="-128"/>
              <a:ea typeface="ＭＳ Ｐゴシック" panose="020B0600070205080204" pitchFamily="50" charset="-128"/>
            </a:endParaRPr>
          </a:p>
          <a:p>
            <a:pPr marL="169142" indent="-169142">
              <a:spcBef>
                <a:spcPts val="1128"/>
              </a:spcBef>
            </a:pPr>
            <a:r>
              <a:rPr lang="ja-JP" altLang="en-US" sz="2400" dirty="0">
                <a:latin typeface="ＭＳ Ｐゴシック" panose="020B0600070205080204" pitchFamily="50" charset="-128"/>
                <a:ea typeface="ＭＳ Ｐゴシック" panose="020B0600070205080204" pitchFamily="50" charset="-128"/>
              </a:rPr>
              <a:t>　（調査事項の候補</a:t>
            </a:r>
            <a:r>
              <a:rPr lang="ja-JP" altLang="en-US" sz="2400" dirty="0" smtClean="0">
                <a:latin typeface="ＭＳ Ｐゴシック" panose="020B0600070205080204" pitchFamily="50" charset="-128"/>
                <a:ea typeface="ＭＳ Ｐゴシック" panose="020B0600070205080204" pitchFamily="50" charset="-128"/>
              </a:rPr>
              <a:t>）</a:t>
            </a:r>
            <a:endParaRPr lang="en-US" altLang="ja-JP" sz="2400" dirty="0" smtClean="0">
              <a:latin typeface="ＭＳ Ｐゴシック" panose="020B0600070205080204" pitchFamily="50" charset="-128"/>
              <a:ea typeface="ＭＳ Ｐゴシック" panose="020B0600070205080204" pitchFamily="50" charset="-128"/>
            </a:endParaRPr>
          </a:p>
          <a:p>
            <a:pPr marL="169142" indent="-169142">
              <a:spcBef>
                <a:spcPts val="1128"/>
              </a:spcBef>
            </a:pPr>
            <a:r>
              <a:rPr lang="ja-JP" altLang="en-US" sz="2400" dirty="0" smtClean="0">
                <a:latin typeface="ＭＳ Ｐゴシック" panose="020B0600070205080204" pitchFamily="50" charset="-128"/>
                <a:ea typeface="ＭＳ Ｐゴシック" panose="020B0600070205080204" pitchFamily="50" charset="-128"/>
              </a:rPr>
              <a:t>・降雨時に</a:t>
            </a:r>
            <a:r>
              <a:rPr lang="ja-JP" altLang="en-US" sz="2400" dirty="0">
                <a:latin typeface="ＭＳ Ｐゴシック" panose="020B0600070205080204" pitchFamily="50" charset="-128"/>
                <a:ea typeface="ＭＳ Ｐゴシック" panose="020B0600070205080204" pitchFamily="50" charset="-128"/>
              </a:rPr>
              <a:t>懸濁物質が堆積しやすい場所を把握し、スカム発生場所との関係を</a:t>
            </a:r>
            <a:r>
              <a:rPr lang="ja-JP" altLang="en-US" sz="2400" dirty="0" smtClean="0">
                <a:latin typeface="ＭＳ Ｐゴシック" panose="020B0600070205080204" pitchFamily="50" charset="-128"/>
                <a:ea typeface="ＭＳ Ｐゴシック" panose="020B0600070205080204" pitchFamily="50" charset="-128"/>
              </a:rPr>
              <a:t>把握</a:t>
            </a:r>
            <a:endParaRPr lang="en-US" altLang="ja-JP" sz="2400" dirty="0">
              <a:latin typeface="ＭＳ Ｐゴシック" panose="020B0600070205080204" pitchFamily="50" charset="-128"/>
              <a:ea typeface="ＭＳ Ｐゴシック" panose="020B0600070205080204" pitchFamily="50" charset="-128"/>
            </a:endParaRPr>
          </a:p>
          <a:p>
            <a:pPr marL="443970" indent="-443970">
              <a:spcBef>
                <a:spcPts val="1128"/>
              </a:spcBef>
              <a:buFont typeface="Wingdings" panose="05000000000000000000" pitchFamily="2" charset="2"/>
              <a:buChar char="ü"/>
            </a:pPr>
            <a:r>
              <a:rPr lang="ja-JP" altLang="en-US" sz="2400" dirty="0" smtClean="0">
                <a:latin typeface="ＭＳ Ｐゴシック" panose="020B0600070205080204" pitchFamily="50" charset="-128"/>
                <a:ea typeface="ＭＳ Ｐゴシック" panose="020B0600070205080204" pitchFamily="50" charset="-128"/>
              </a:rPr>
              <a:t>降雨時に</a:t>
            </a:r>
            <a:r>
              <a:rPr lang="ja-JP" altLang="en-US" sz="2400" dirty="0">
                <a:latin typeface="ＭＳ Ｐゴシック" panose="020B0600070205080204" pitchFamily="50" charset="-128"/>
                <a:ea typeface="ＭＳ Ｐゴシック" panose="020B0600070205080204" pitchFamily="50" charset="-128"/>
              </a:rPr>
              <a:t>よる底泥の堆積状況の把握（マルチビームの活用などによる）</a:t>
            </a:r>
            <a:endParaRPr lang="en-US" altLang="ja-JP" sz="2400" dirty="0">
              <a:latin typeface="ＭＳ Ｐゴシック" panose="020B0600070205080204" pitchFamily="50" charset="-128"/>
              <a:ea typeface="ＭＳ Ｐゴシック" panose="020B0600070205080204" pitchFamily="50" charset="-128"/>
            </a:endParaRPr>
          </a:p>
          <a:p>
            <a:pPr marL="443970" indent="-443970">
              <a:spcBef>
                <a:spcPts val="1128"/>
              </a:spcBef>
              <a:buFont typeface="Wingdings" panose="05000000000000000000" pitchFamily="2" charset="2"/>
              <a:buChar char="ü"/>
            </a:pPr>
            <a:r>
              <a:rPr lang="ja-JP" altLang="en-US" sz="2400" dirty="0" smtClean="0">
                <a:latin typeface="ＭＳ Ｐゴシック" panose="020B0600070205080204" pitchFamily="50" charset="-128"/>
                <a:ea typeface="ＭＳ Ｐゴシック" panose="020B0600070205080204" pitchFamily="50" charset="-128"/>
              </a:rPr>
              <a:t>降雨時の</a:t>
            </a:r>
            <a:r>
              <a:rPr lang="ja-JP" altLang="en-US" sz="2400" dirty="0">
                <a:latin typeface="ＭＳ Ｐゴシック" panose="020B0600070205080204" pitchFamily="50" charset="-128"/>
                <a:ea typeface="ＭＳ Ｐゴシック" panose="020B0600070205080204" pitchFamily="50" charset="-128"/>
              </a:rPr>
              <a:t>地点ごとの水質や</a:t>
            </a:r>
            <a:r>
              <a:rPr lang="ja-JP" altLang="en-US" sz="2400" dirty="0" smtClean="0">
                <a:latin typeface="ＭＳ Ｐゴシック" panose="020B0600070205080204" pitchFamily="50" charset="-128"/>
                <a:ea typeface="ＭＳ Ｐゴシック" panose="020B0600070205080204" pitchFamily="50" charset="-128"/>
              </a:rPr>
              <a:t>流速</a:t>
            </a:r>
            <a:endParaRPr lang="en-US" altLang="ja-JP" sz="2400" dirty="0" smtClean="0">
              <a:latin typeface="ＭＳ Ｐゴシック" panose="020B0600070205080204" pitchFamily="50" charset="-128"/>
              <a:ea typeface="ＭＳ Ｐゴシック" panose="020B0600070205080204" pitchFamily="50" charset="-128"/>
            </a:endParaRPr>
          </a:p>
          <a:p>
            <a:pPr>
              <a:spcBef>
                <a:spcPts val="1128"/>
              </a:spcBef>
            </a:pPr>
            <a:r>
              <a:rPr lang="ja-JP" altLang="en-US" sz="2400" dirty="0" smtClean="0">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底泥の状態の違いにより</a:t>
            </a:r>
            <a:r>
              <a:rPr lang="ja-JP" altLang="en-US" sz="2400" dirty="0" smtClean="0">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スカム</a:t>
            </a:r>
            <a:r>
              <a:rPr lang="ja-JP" altLang="en-US" sz="2400" dirty="0" smtClean="0">
                <a:latin typeface="ＭＳ Ｐゴシック" panose="020B0600070205080204" pitchFamily="50" charset="-128"/>
                <a:ea typeface="ＭＳ Ｐゴシック" panose="020B0600070205080204" pitchFamily="50" charset="-128"/>
              </a:rPr>
              <a:t>浮上に関与すると考えられている嫌気性</a:t>
            </a:r>
            <a:r>
              <a:rPr lang="ja-JP" altLang="en-US" sz="2400" dirty="0">
                <a:latin typeface="ＭＳ Ｐゴシック" panose="020B0600070205080204" pitchFamily="50" charset="-128"/>
                <a:ea typeface="ＭＳ Ｐゴシック" panose="020B0600070205080204" pitchFamily="50" charset="-128"/>
              </a:rPr>
              <a:t>ガス</a:t>
            </a:r>
            <a:r>
              <a:rPr lang="ja-JP" altLang="en-US" sz="2400" dirty="0" smtClean="0">
                <a:latin typeface="ＭＳ Ｐゴシック" panose="020B0600070205080204" pitchFamily="50" charset="-128"/>
                <a:ea typeface="ＭＳ Ｐゴシック" panose="020B0600070205080204" pitchFamily="50" charset="-128"/>
              </a:rPr>
              <a:t>発生の</a:t>
            </a:r>
            <a:r>
              <a:rPr lang="ja-JP" altLang="en-US" sz="2400" dirty="0">
                <a:latin typeface="ＭＳ Ｐゴシック" panose="020B0600070205080204" pitchFamily="50" charset="-128"/>
                <a:ea typeface="ＭＳ Ｐゴシック" panose="020B0600070205080204" pitchFamily="50" charset="-128"/>
              </a:rPr>
              <a:t>多寡を把握</a:t>
            </a:r>
            <a:endParaRPr lang="en-US" altLang="ja-JP" sz="2400" dirty="0">
              <a:latin typeface="ＭＳ Ｐゴシック" panose="020B0600070205080204" pitchFamily="50" charset="-128"/>
              <a:ea typeface="ＭＳ Ｐゴシック" panose="020B0600070205080204" pitchFamily="50" charset="-128"/>
            </a:endParaRPr>
          </a:p>
          <a:p>
            <a:pPr marL="342900" indent="-342900">
              <a:spcBef>
                <a:spcPts val="1128"/>
              </a:spcBef>
              <a:buFont typeface="Wingdings" panose="05000000000000000000" pitchFamily="2" charset="2"/>
              <a:buChar char="ü"/>
            </a:pPr>
            <a:r>
              <a:rPr lang="ja-JP" altLang="en-US" sz="2400" dirty="0" smtClean="0">
                <a:latin typeface="ＭＳ Ｐゴシック" panose="020B0600070205080204" pitchFamily="50" charset="-128"/>
                <a:ea typeface="ＭＳ Ｐゴシック" panose="020B0600070205080204" pitchFamily="50" charset="-128"/>
              </a:rPr>
              <a:t>底</a:t>
            </a:r>
            <a:r>
              <a:rPr lang="ja-JP" altLang="en-US" sz="2400" dirty="0">
                <a:latin typeface="ＭＳ Ｐゴシック" panose="020B0600070205080204" pitchFamily="50" charset="-128"/>
                <a:ea typeface="ＭＳ Ｐゴシック" panose="020B0600070205080204" pitchFamily="50" charset="-128"/>
              </a:rPr>
              <a:t>泥の状態の違いによる、出水時の底層</a:t>
            </a:r>
            <a:r>
              <a:rPr lang="en-US" altLang="ja-JP" sz="2400" dirty="0">
                <a:latin typeface="ＭＳ Ｐゴシック" panose="020B0600070205080204" pitchFamily="50" charset="-128"/>
                <a:ea typeface="ＭＳ Ｐゴシック" panose="020B0600070205080204" pitchFamily="50" charset="-128"/>
              </a:rPr>
              <a:t>DO,ORP</a:t>
            </a:r>
            <a:r>
              <a:rPr lang="ja-JP" altLang="en-US" sz="2400" dirty="0">
                <a:latin typeface="ＭＳ Ｐゴシック" panose="020B0600070205080204" pitchFamily="50" charset="-128"/>
                <a:ea typeface="ＭＳ Ｐゴシック" panose="020B0600070205080204" pitchFamily="50" charset="-128"/>
              </a:rPr>
              <a:t>の変動</a:t>
            </a:r>
            <a:endParaRPr lang="en-US" altLang="ja-JP" sz="2400" dirty="0">
              <a:latin typeface="ＭＳ Ｐゴシック" panose="020B0600070205080204" pitchFamily="50" charset="-128"/>
              <a:ea typeface="ＭＳ Ｐゴシック" panose="020B0600070205080204" pitchFamily="50" charset="-128"/>
            </a:endParaRPr>
          </a:p>
          <a:p>
            <a:pPr>
              <a:spcBef>
                <a:spcPts val="1128"/>
              </a:spcBef>
            </a:pPr>
            <a:r>
              <a:rPr lang="ja-JP" altLang="en-US" sz="2400" dirty="0">
                <a:latin typeface="ＭＳ Ｐゴシック" panose="020B0600070205080204" pitchFamily="50" charset="-128"/>
                <a:ea typeface="ＭＳ Ｐゴシック" panose="020B0600070205080204" pitchFamily="50" charset="-128"/>
              </a:rPr>
              <a:t>　　</a:t>
            </a:r>
            <a:r>
              <a:rPr lang="en-US" altLang="ja-JP" sz="2400" dirty="0">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調査事項は学術的な観点や実施にあたっての課題を踏まえたうえで今後決定　</a:t>
            </a:r>
            <a:endParaRPr lang="en-US" altLang="ja-JP" sz="2400" dirty="0">
              <a:latin typeface="ＭＳ Ｐゴシック" panose="020B0600070205080204" pitchFamily="50" charset="-128"/>
              <a:ea typeface="ＭＳ Ｐゴシック" panose="020B0600070205080204" pitchFamily="50" charset="-128"/>
            </a:endParaRPr>
          </a:p>
        </p:txBody>
      </p:sp>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35</a:t>
            </a:fld>
            <a:endParaRPr kumimoji="1" lang="ja-JP" altLang="en-US" dirty="0"/>
          </a:p>
        </p:txBody>
      </p:sp>
      <p:sp>
        <p:nvSpPr>
          <p:cNvPr id="8" name="テキスト ボックス 49">
            <a:extLst>
              <a:ext uri="{FF2B5EF4-FFF2-40B4-BE49-F238E27FC236}">
                <a16:creationId xmlns:a16="http://schemas.microsoft.com/office/drawing/2014/main" id="{C36CD557-1FF0-4338-A1F8-F07D26E4B99C}"/>
              </a:ext>
            </a:extLst>
          </p:cNvPr>
          <p:cNvSpPr txBox="1"/>
          <p:nvPr/>
        </p:nvSpPr>
        <p:spPr>
          <a:xfrm>
            <a:off x="3903155" y="156688"/>
            <a:ext cx="3037972" cy="427040"/>
          </a:xfrm>
          <a:prstGeom prst="rect">
            <a:avLst/>
          </a:prstGeom>
          <a:noFill/>
          <a:ln cmpd="dbl">
            <a:no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175" b="1" dirty="0" smtClean="0">
                <a:solidFill>
                  <a:srgbClr val="333399"/>
                </a:solidFill>
                <a:latin typeface="ＭＳ ゴシック" panose="020B0609070205080204" pitchFamily="49" charset="-128"/>
                <a:ea typeface="ＭＳ ゴシック" panose="020B0609070205080204" pitchFamily="49" charset="-128"/>
              </a:rPr>
              <a:t>今後の調査予定（案）</a:t>
            </a:r>
            <a:endParaRPr lang="ja-JP" altLang="en-US" sz="2175" b="1" dirty="0">
              <a:solidFill>
                <a:srgbClr val="333399"/>
              </a:solidFill>
              <a:latin typeface="ＭＳ ゴシック" panose="020B0609070205080204" pitchFamily="49" charset="-128"/>
              <a:ea typeface="ＭＳ ゴシック" panose="020B0609070205080204" pitchFamily="49" charset="-128"/>
            </a:endParaRPr>
          </a:p>
        </p:txBody>
      </p:sp>
      <p:sp>
        <p:nvSpPr>
          <p:cNvPr id="9" name="テキスト ボックス 8">
            <a:extLst>
              <a:ext uri="{FF2B5EF4-FFF2-40B4-BE49-F238E27FC236}">
                <a16:creationId xmlns:a16="http://schemas.microsoft.com/office/drawing/2014/main" id="{5650FD9B-1185-45D2-9240-D2FCC4ED3E41}"/>
              </a:ext>
            </a:extLst>
          </p:cNvPr>
          <p:cNvSpPr txBox="1"/>
          <p:nvPr/>
        </p:nvSpPr>
        <p:spPr>
          <a:xfrm>
            <a:off x="281567" y="836512"/>
            <a:ext cx="14180019" cy="1358114"/>
          </a:xfrm>
          <a:prstGeom prst="rect">
            <a:avLst/>
          </a:prstGeom>
          <a:solidFill>
            <a:srgbClr val="FFFFCC"/>
          </a:solidFill>
          <a:ln>
            <a:solidFill>
              <a:srgbClr val="333300"/>
            </a:solidFill>
          </a:ln>
        </p:spPr>
        <p:txBody>
          <a:bodyPr wrap="square" lIns="72000" tIns="72000" rIns="72000" bIns="0" rtlCol="0">
            <a:noAutofit/>
          </a:bodyPr>
          <a:lstStyle/>
          <a:p>
            <a:r>
              <a:rPr lang="ja-JP" altLang="en-US" sz="2400" b="1" dirty="0" smtClean="0">
                <a:latin typeface="ＭＳ ゴシック" panose="020B0609070205080204" pitchFamily="49" charset="-128"/>
                <a:ea typeface="ＭＳ ゴシック" panose="020B0609070205080204" pitchFamily="49" charset="-128"/>
              </a:rPr>
              <a:t>現状と課題</a:t>
            </a:r>
            <a:endParaRPr lang="en-US" altLang="ja-JP" sz="2400" b="1" dirty="0" smtClean="0">
              <a:latin typeface="ＭＳ ゴシック" panose="020B0609070205080204" pitchFamily="49" charset="-128"/>
              <a:ea typeface="ＭＳ ゴシック" panose="020B0609070205080204" pitchFamily="49" charset="-128"/>
            </a:endParaRPr>
          </a:p>
          <a:p>
            <a:r>
              <a:rPr lang="ja-JP" altLang="en-US" sz="2400" dirty="0" smtClean="0">
                <a:latin typeface="ＭＳ ゴシック" panose="020B0609070205080204" pitchFamily="49" charset="-128"/>
                <a:ea typeface="ＭＳ ゴシック" panose="020B0609070205080204" pitchFamily="49" charset="-128"/>
              </a:rPr>
              <a:t>・定点カメラの</a:t>
            </a:r>
            <a:r>
              <a:rPr lang="en-US" altLang="ja-JP" sz="2400" dirty="0" smtClean="0">
                <a:latin typeface="ＭＳ ゴシック" panose="020B0609070205080204" pitchFamily="49" charset="-128"/>
                <a:ea typeface="ＭＳ ゴシック" panose="020B0609070205080204" pitchFamily="49" charset="-128"/>
              </a:rPr>
              <a:t>AI</a:t>
            </a:r>
            <a:r>
              <a:rPr lang="ja-JP" altLang="en-US" sz="2400" dirty="0" smtClean="0">
                <a:latin typeface="ＭＳ ゴシック" panose="020B0609070205080204" pitchFamily="49" charset="-128"/>
                <a:ea typeface="ＭＳ ゴシック" panose="020B0609070205080204" pitchFamily="49" charset="-128"/>
              </a:rPr>
              <a:t>解析により、</a:t>
            </a:r>
            <a:r>
              <a:rPr lang="ja-JP" altLang="en-US" sz="2400" b="1" u="sng" dirty="0" smtClean="0">
                <a:latin typeface="ＭＳ ゴシック" panose="020B0609070205080204" pitchFamily="49" charset="-128"/>
                <a:ea typeface="ＭＳ ゴシック" panose="020B0609070205080204" pitchFamily="49" charset="-128"/>
              </a:rPr>
              <a:t>平野川でのスカム発生状況の把握は進みつつある</a:t>
            </a:r>
            <a:r>
              <a:rPr lang="ja-JP" altLang="en-US" sz="2400" dirty="0" smtClean="0">
                <a:latin typeface="ＭＳ ゴシック" panose="020B0609070205080204" pitchFamily="49" charset="-128"/>
                <a:ea typeface="ＭＳ ゴシック" panose="020B0609070205080204" pitchFamily="49" charset="-128"/>
              </a:rPr>
              <a:t>。</a:t>
            </a:r>
            <a:endParaRPr lang="en-US" altLang="ja-JP" sz="2400" dirty="0" smtClean="0">
              <a:latin typeface="ＭＳ ゴシック" panose="020B0609070205080204" pitchFamily="49" charset="-128"/>
              <a:ea typeface="ＭＳ ゴシック" panose="020B0609070205080204" pitchFamily="49" charset="-128"/>
            </a:endParaRPr>
          </a:p>
          <a:p>
            <a:r>
              <a:rPr lang="ja-JP" altLang="en-US" sz="2400" dirty="0" smtClean="0">
                <a:latin typeface="ＭＳ ゴシック" panose="020B0609070205080204" pitchFamily="49" charset="-128"/>
                <a:ea typeface="ＭＳ ゴシック" panose="020B0609070205080204" pitchFamily="49" charset="-128"/>
              </a:rPr>
              <a:t>・一方で</a:t>
            </a:r>
            <a:r>
              <a:rPr lang="ja-JP" altLang="en-US" sz="2400" b="1" u="sng" dirty="0" smtClean="0">
                <a:latin typeface="ＭＳ ゴシック" panose="020B0609070205080204" pitchFamily="49" charset="-128"/>
                <a:ea typeface="ＭＳ ゴシック" panose="020B0609070205080204" pitchFamily="49" charset="-128"/>
              </a:rPr>
              <a:t>スカム発生と底泥の化学的性状、堆積状況との関係性は不明</a:t>
            </a:r>
            <a:endParaRPr lang="en-US" altLang="ja-JP" sz="2400" b="1" u="sng" dirty="0">
              <a:latin typeface="ＭＳ ゴシック" panose="020B0609070205080204" pitchFamily="49" charset="-128"/>
              <a:ea typeface="ＭＳ ゴシック" panose="020B0609070205080204" pitchFamily="49" charset="-128"/>
            </a:endParaRPr>
          </a:p>
        </p:txBody>
      </p:sp>
      <p:sp>
        <p:nvSpPr>
          <p:cNvPr id="10" name="テキスト ボックス 9">
            <a:extLst>
              <a:ext uri="{FF2B5EF4-FFF2-40B4-BE49-F238E27FC236}">
                <a16:creationId xmlns:a16="http://schemas.microsoft.com/office/drawing/2014/main" id="{5650FD9B-1185-45D2-9240-D2FCC4ED3E41}"/>
              </a:ext>
            </a:extLst>
          </p:cNvPr>
          <p:cNvSpPr txBox="1"/>
          <p:nvPr/>
        </p:nvSpPr>
        <p:spPr>
          <a:xfrm>
            <a:off x="281568" y="9424824"/>
            <a:ext cx="14130004" cy="529854"/>
          </a:xfrm>
          <a:prstGeom prst="rect">
            <a:avLst/>
          </a:prstGeom>
          <a:solidFill>
            <a:srgbClr val="FFFFCC"/>
          </a:solidFill>
          <a:ln>
            <a:solidFill>
              <a:srgbClr val="333300"/>
            </a:solidFill>
          </a:ln>
        </p:spPr>
        <p:txBody>
          <a:bodyPr wrap="square" lIns="72000" tIns="72000" rIns="72000" bIns="0" rtlCol="0">
            <a:noAutofit/>
          </a:bodyPr>
          <a:lstStyle/>
          <a:p>
            <a:pPr>
              <a:spcBef>
                <a:spcPts val="1128"/>
              </a:spcBef>
            </a:pPr>
            <a:r>
              <a:rPr lang="ja-JP" altLang="en-US" sz="2400" dirty="0">
                <a:latin typeface="ＭＳ Ｐゴシック" panose="020B0600070205080204" pitchFamily="50" charset="-128"/>
                <a:ea typeface="ＭＳ Ｐゴシック" panose="020B0600070205080204" pitchFamily="50" charset="-128"/>
              </a:rPr>
              <a:t>・</a:t>
            </a:r>
            <a:r>
              <a:rPr lang="ja-JP" altLang="en-US" sz="2400" b="1" u="sng" dirty="0">
                <a:latin typeface="ＭＳ Ｐゴシック" panose="020B0600070205080204" pitchFamily="50" charset="-128"/>
                <a:ea typeface="ＭＳ Ｐゴシック" panose="020B0600070205080204" pitchFamily="50" charset="-128"/>
              </a:rPr>
              <a:t>カメラ画像解析によるスカム発生状況と、調査データとの関係性からスカム発生場所や要因を検証</a:t>
            </a:r>
            <a:endParaRPr lang="en-US" altLang="ja-JP" sz="2400" b="1" u="sng" dirty="0">
              <a:latin typeface="ＭＳ Ｐゴシック" panose="020B0600070205080204" pitchFamily="50" charset="-128"/>
              <a:ea typeface="ＭＳ Ｐゴシック" panose="020B0600070205080204" pitchFamily="50" charset="-128"/>
            </a:endParaRPr>
          </a:p>
        </p:txBody>
      </p:sp>
      <p:sp>
        <p:nvSpPr>
          <p:cNvPr id="3" name="下矢印 2"/>
          <p:cNvSpPr/>
          <p:nvPr/>
        </p:nvSpPr>
        <p:spPr>
          <a:xfrm>
            <a:off x="6567054" y="2327495"/>
            <a:ext cx="1579418" cy="513706"/>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下矢印 10"/>
          <p:cNvSpPr/>
          <p:nvPr/>
        </p:nvSpPr>
        <p:spPr>
          <a:xfrm>
            <a:off x="6581867" y="8821793"/>
            <a:ext cx="1579418" cy="513706"/>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259672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200838" y="2332685"/>
            <a:ext cx="7257327" cy="707886"/>
          </a:xfrm>
          <a:prstGeom prst="rect">
            <a:avLst/>
          </a:prstGeom>
          <a:noFill/>
          <a:ln>
            <a:solidFill>
              <a:schemeClr val="tx1"/>
            </a:solidFill>
          </a:ln>
        </p:spPr>
        <p:txBody>
          <a:bodyPr wrap="square" rtlCol="0">
            <a:spAutoFit/>
          </a:bodyPr>
          <a:lstStyle/>
          <a:p>
            <a:pPr algn="ctr"/>
            <a:r>
              <a:rPr kumimoji="1" lang="ja-JP" altLang="en-US" sz="4000" dirty="0">
                <a:latin typeface="ＭＳ ゴシック" panose="020B0609070205080204" pitchFamily="49" charset="-128"/>
                <a:ea typeface="ＭＳ ゴシック" panose="020B0609070205080204" pitchFamily="49" charset="-128"/>
              </a:rPr>
              <a:t>参考資料</a:t>
            </a:r>
          </a:p>
        </p:txBody>
      </p:sp>
      <p:sp>
        <p:nvSpPr>
          <p:cNvPr id="4" name="テキスト ボックス 3">
            <a:extLst>
              <a:ext uri="{FF2B5EF4-FFF2-40B4-BE49-F238E27FC236}">
                <a16:creationId xmlns:a16="http://schemas.microsoft.com/office/drawing/2014/main" id="{6E0771EF-8D26-4CE3-911E-A2E452331BEB}"/>
              </a:ext>
            </a:extLst>
          </p:cNvPr>
          <p:cNvSpPr txBox="1"/>
          <p:nvPr/>
        </p:nvSpPr>
        <p:spPr>
          <a:xfrm>
            <a:off x="3880603" y="3690037"/>
            <a:ext cx="7897795" cy="4505785"/>
          </a:xfrm>
          <a:prstGeom prst="rect">
            <a:avLst/>
          </a:prstGeom>
          <a:noFill/>
          <a:ln>
            <a:solidFill>
              <a:schemeClr val="tx1"/>
            </a:solidFill>
          </a:ln>
        </p:spPr>
        <p:txBody>
          <a:bodyPr wrap="square" rtlCol="0" anchor="ctr">
            <a:spAutoFit/>
          </a:bodyPr>
          <a:lstStyle/>
          <a:p>
            <a:pPr algn="ctr"/>
            <a:r>
              <a:rPr lang="ja-JP" altLang="en-US" sz="3200" dirty="0">
                <a:latin typeface="ＭＳ ゴシック" panose="020B0609070205080204" pitchFamily="49" charset="-128"/>
                <a:ea typeface="ＭＳ ゴシック" panose="020B0609070205080204" pitchFamily="49" charset="-128"/>
              </a:rPr>
              <a:t>目 次</a:t>
            </a:r>
            <a:endParaRPr lang="en-US" altLang="ja-JP" sz="3200" dirty="0">
              <a:latin typeface="ＭＳ ゴシック" panose="020B0609070205080204" pitchFamily="49" charset="-128"/>
              <a:ea typeface="ＭＳ ゴシック" panose="020B0609070205080204" pitchFamily="49" charset="-128"/>
            </a:endParaRPr>
          </a:p>
          <a:p>
            <a:pPr algn="ctr"/>
            <a:endParaRPr lang="en-US" altLang="ja-JP" sz="3107" dirty="0">
              <a:latin typeface="ＭＳ ゴシック" panose="020B0609070205080204" pitchFamily="49" charset="-128"/>
              <a:ea typeface="ＭＳ ゴシック" panose="020B0609070205080204" pitchFamily="49" charset="-128"/>
            </a:endParaRPr>
          </a:p>
          <a:p>
            <a:pPr marL="457200" indent="-457200">
              <a:buFont typeface="+mj-lt"/>
              <a:buAutoNum type="arabicPeriod"/>
            </a:pPr>
            <a:r>
              <a:rPr lang="ja-JP" altLang="en-US" sz="2486" dirty="0" smtClean="0">
                <a:latin typeface="ＭＳ ゴシック" panose="020B0609070205080204" pitchFamily="49" charset="-128"/>
                <a:ea typeface="ＭＳ ゴシック" panose="020B0609070205080204" pitchFamily="49" charset="-128"/>
              </a:rPr>
              <a:t>試行実施結果・底質・・・・・・・・・・・</a:t>
            </a:r>
            <a:r>
              <a:rPr lang="en-US" altLang="ja-JP" sz="2486" dirty="0" smtClean="0">
                <a:latin typeface="ＭＳ ゴシック" panose="020B0609070205080204" pitchFamily="49" charset="-128"/>
                <a:ea typeface="ＭＳ ゴシック" panose="020B0609070205080204" pitchFamily="49" charset="-128"/>
              </a:rPr>
              <a:t> p.37</a:t>
            </a:r>
          </a:p>
          <a:p>
            <a:pPr marL="457200" indent="-457200">
              <a:buFont typeface="+mj-lt"/>
              <a:buAutoNum type="arabicPeriod"/>
            </a:pPr>
            <a:r>
              <a:rPr lang="ja-JP" altLang="en-US" sz="2486" dirty="0">
                <a:latin typeface="ＭＳ ゴシック" panose="020B0609070205080204" pitchFamily="49" charset="-128"/>
                <a:ea typeface="ＭＳ ゴシック" panose="020B0609070205080204" pitchFamily="49" charset="-128"/>
              </a:rPr>
              <a:t>浄化導水・・・・・・・・・・・・・・・・ </a:t>
            </a:r>
            <a:r>
              <a:rPr lang="en-US" altLang="ja-JP" sz="2486" dirty="0" smtClean="0">
                <a:latin typeface="ＭＳ ゴシック" panose="020B0609070205080204" pitchFamily="49" charset="-128"/>
                <a:ea typeface="ＭＳ ゴシック" panose="020B0609070205080204" pitchFamily="49" charset="-128"/>
              </a:rPr>
              <a:t>p.38</a:t>
            </a:r>
            <a:endParaRPr lang="en-US" altLang="ja-JP" sz="2486" dirty="0">
              <a:latin typeface="ＭＳ ゴシック" panose="020B0609070205080204" pitchFamily="49" charset="-128"/>
              <a:ea typeface="ＭＳ ゴシック" panose="020B0609070205080204" pitchFamily="49" charset="-128"/>
            </a:endParaRPr>
          </a:p>
          <a:p>
            <a:pPr marL="457200" indent="-457200">
              <a:buFont typeface="+mj-lt"/>
              <a:buAutoNum type="arabicPeriod"/>
            </a:pPr>
            <a:r>
              <a:rPr lang="ja-JP" altLang="en-US" sz="2486" dirty="0">
                <a:latin typeface="ＭＳ ゴシック" panose="020B0609070205080204" pitchFamily="49" charset="-128"/>
                <a:ea typeface="ＭＳ ゴシック" panose="020B0609070205080204" pitchFamily="49" charset="-128"/>
              </a:rPr>
              <a:t>主要な下水放流の状況・・・・・・・・・・ </a:t>
            </a:r>
            <a:r>
              <a:rPr lang="en-US" altLang="ja-JP" sz="2486" dirty="0" smtClean="0">
                <a:latin typeface="ＭＳ ゴシック" panose="020B0609070205080204" pitchFamily="49" charset="-128"/>
                <a:ea typeface="ＭＳ ゴシック" panose="020B0609070205080204" pitchFamily="49" charset="-128"/>
              </a:rPr>
              <a:t>p.39</a:t>
            </a:r>
          </a:p>
          <a:p>
            <a:pPr marL="457200" indent="-457200">
              <a:buFont typeface="+mj-lt"/>
              <a:buAutoNum type="arabicPeriod"/>
            </a:pPr>
            <a:r>
              <a:rPr lang="en-US" altLang="ja-JP" sz="2486" dirty="0" smtClean="0">
                <a:latin typeface="ＭＳ ゴシック" panose="020B0609070205080204" pitchFamily="49" charset="-128"/>
                <a:ea typeface="ＭＳ ゴシック" panose="020B0609070205080204" pitchFamily="49" charset="-128"/>
              </a:rPr>
              <a:t>n-</a:t>
            </a:r>
            <a:r>
              <a:rPr lang="ja-JP" altLang="en-US" sz="2486" dirty="0" smtClean="0">
                <a:latin typeface="ＭＳ ゴシック" panose="020B0609070205080204" pitchFamily="49" charset="-128"/>
                <a:ea typeface="ＭＳ ゴシック" panose="020B0609070205080204" pitchFamily="49" charset="-128"/>
              </a:rPr>
              <a:t>ヘキサン抽出物質・・・・・・・・・・・</a:t>
            </a:r>
            <a:r>
              <a:rPr lang="en-US" altLang="ja-JP" sz="2486" dirty="0">
                <a:latin typeface="ＭＳ ゴシック" panose="020B0609070205080204" pitchFamily="49" charset="-128"/>
                <a:ea typeface="ＭＳ ゴシック" panose="020B0609070205080204" pitchFamily="49" charset="-128"/>
              </a:rPr>
              <a:t> </a:t>
            </a:r>
            <a:r>
              <a:rPr lang="en-US" altLang="ja-JP" sz="2486" dirty="0" smtClean="0">
                <a:latin typeface="ＭＳ ゴシック" panose="020B0609070205080204" pitchFamily="49" charset="-128"/>
                <a:ea typeface="ＭＳ ゴシック" panose="020B0609070205080204" pitchFamily="49" charset="-128"/>
              </a:rPr>
              <a:t>p.41</a:t>
            </a:r>
            <a:endParaRPr lang="en-US" altLang="ja-JP" sz="2486" dirty="0">
              <a:latin typeface="ＭＳ ゴシック" panose="020B0609070205080204" pitchFamily="49" charset="-128"/>
              <a:ea typeface="ＭＳ ゴシック" panose="020B0609070205080204" pitchFamily="49" charset="-128"/>
            </a:endParaRPr>
          </a:p>
          <a:p>
            <a:pPr marL="457200" indent="-457200">
              <a:buFont typeface="+mj-lt"/>
              <a:buAutoNum type="arabicPeriod"/>
            </a:pPr>
            <a:r>
              <a:rPr lang="ja-JP" altLang="en-US" sz="2486" dirty="0">
                <a:latin typeface="ＭＳ ゴシック" panose="020B0609070205080204" pitchFamily="49" charset="-128"/>
                <a:ea typeface="ＭＳ ゴシック" panose="020B0609070205080204" pitchFamily="49" charset="-128"/>
              </a:rPr>
              <a:t>流量計算結果・・・・・・・・・・・・・・</a:t>
            </a:r>
            <a:r>
              <a:rPr lang="en-US" altLang="ja-JP" sz="2486" dirty="0">
                <a:latin typeface="ＭＳ ゴシック" panose="020B0609070205080204" pitchFamily="49" charset="-128"/>
                <a:ea typeface="ＭＳ ゴシック" panose="020B0609070205080204" pitchFamily="49" charset="-128"/>
              </a:rPr>
              <a:t> </a:t>
            </a:r>
            <a:r>
              <a:rPr lang="en-US" altLang="ja-JP" sz="2486" dirty="0" smtClean="0">
                <a:latin typeface="ＭＳ ゴシック" panose="020B0609070205080204" pitchFamily="49" charset="-128"/>
                <a:ea typeface="ＭＳ ゴシック" panose="020B0609070205080204" pitchFamily="49" charset="-128"/>
              </a:rPr>
              <a:t>p.42</a:t>
            </a:r>
            <a:endParaRPr lang="en-US" altLang="ja-JP" sz="2486" dirty="0">
              <a:latin typeface="ＭＳ ゴシック" panose="020B0609070205080204" pitchFamily="49" charset="-128"/>
              <a:ea typeface="ＭＳ ゴシック" panose="020B0609070205080204" pitchFamily="49" charset="-128"/>
            </a:endParaRPr>
          </a:p>
          <a:p>
            <a:pPr marL="457200" indent="-457200">
              <a:buFont typeface="+mj-lt"/>
              <a:buAutoNum type="arabicPeriod"/>
            </a:pPr>
            <a:r>
              <a:rPr lang="ja-JP" altLang="en-US" sz="2486" dirty="0" smtClean="0">
                <a:latin typeface="ＭＳ ゴシック" panose="020B0609070205080204" pitchFamily="49" charset="-128"/>
                <a:ea typeface="ＭＳ ゴシック" panose="020B0609070205080204" pitchFamily="49" charset="-128"/>
              </a:rPr>
              <a:t>薬剤</a:t>
            </a:r>
            <a:r>
              <a:rPr lang="ja-JP" altLang="en-US" sz="2486" dirty="0">
                <a:latin typeface="ＭＳ ゴシック" panose="020B0609070205080204" pitchFamily="49" charset="-128"/>
                <a:ea typeface="ＭＳ ゴシック" panose="020B0609070205080204" pitchFamily="49" charset="-128"/>
              </a:rPr>
              <a:t>によるスカム改善メカニズム・・・・・ </a:t>
            </a:r>
            <a:r>
              <a:rPr lang="en-US" altLang="ja-JP" sz="2486" dirty="0" smtClean="0">
                <a:latin typeface="ＭＳ ゴシック" panose="020B0609070205080204" pitchFamily="49" charset="-128"/>
                <a:ea typeface="ＭＳ ゴシック" panose="020B0609070205080204" pitchFamily="49" charset="-128"/>
              </a:rPr>
              <a:t>p.43</a:t>
            </a:r>
          </a:p>
          <a:p>
            <a:pPr marL="457200" indent="-457200">
              <a:buFont typeface="+mj-lt"/>
              <a:buAutoNum type="arabicPeriod"/>
            </a:pPr>
            <a:r>
              <a:rPr lang="ja-JP" altLang="en-US" sz="2486" dirty="0" smtClean="0">
                <a:latin typeface="ＭＳ ゴシック" panose="020B0609070205080204" pitchFamily="49" charset="-128"/>
                <a:ea typeface="ＭＳ ゴシック" panose="020B0609070205080204" pitchFamily="49" charset="-128"/>
              </a:rPr>
              <a:t>リング法</a:t>
            </a:r>
            <a:r>
              <a:rPr lang="ja-JP" altLang="en-US" sz="2486" dirty="0">
                <a:latin typeface="ＭＳ ゴシック" panose="020B0609070205080204" pitchFamily="49" charset="-128"/>
                <a:ea typeface="ＭＳ ゴシック" panose="020B0609070205080204" pitchFamily="49" charset="-128"/>
              </a:rPr>
              <a:t>による浸食堆積観測・・・・・・・ </a:t>
            </a:r>
            <a:r>
              <a:rPr lang="en-US" altLang="ja-JP" sz="2486" dirty="0" smtClean="0">
                <a:latin typeface="ＭＳ ゴシック" panose="020B0609070205080204" pitchFamily="49" charset="-128"/>
                <a:ea typeface="ＭＳ ゴシック" panose="020B0609070205080204" pitchFamily="49" charset="-128"/>
              </a:rPr>
              <a:t>p.44</a:t>
            </a:r>
            <a:endParaRPr lang="en-US" altLang="ja-JP" sz="2486" dirty="0">
              <a:latin typeface="ＭＳ ゴシック" panose="020B0609070205080204" pitchFamily="49" charset="-128"/>
              <a:ea typeface="ＭＳ ゴシック" panose="020B0609070205080204" pitchFamily="49" charset="-128"/>
            </a:endParaRPr>
          </a:p>
          <a:p>
            <a:pPr marL="457200" indent="-457200">
              <a:buFont typeface="+mj-lt"/>
              <a:buAutoNum type="arabicPeriod"/>
            </a:pPr>
            <a:r>
              <a:rPr lang="ja-JP" altLang="en-US" sz="2486" dirty="0" smtClean="0">
                <a:latin typeface="ＭＳ ゴシック" panose="020B0609070205080204" pitchFamily="49" charset="-128"/>
                <a:ea typeface="ＭＳ ゴシック" panose="020B0609070205080204" pitchFamily="49" charset="-128"/>
              </a:rPr>
              <a:t>ペグ</a:t>
            </a:r>
            <a:r>
              <a:rPr lang="ja-JP" altLang="en-US" sz="2486" dirty="0">
                <a:latin typeface="ＭＳ ゴシック" panose="020B0609070205080204" pitchFamily="49" charset="-128"/>
                <a:ea typeface="ＭＳ ゴシック" panose="020B0609070205080204" pitchFamily="49" charset="-128"/>
              </a:rPr>
              <a:t>設置箇所　時系列変化・・・・・・・・</a:t>
            </a:r>
            <a:r>
              <a:rPr lang="en-US" altLang="ja-JP" sz="2486" dirty="0">
                <a:latin typeface="ＭＳ ゴシック" panose="020B0609070205080204" pitchFamily="49" charset="-128"/>
                <a:ea typeface="ＭＳ ゴシック" panose="020B0609070205080204" pitchFamily="49" charset="-128"/>
              </a:rPr>
              <a:t> </a:t>
            </a:r>
            <a:r>
              <a:rPr lang="en-US" altLang="ja-JP" sz="2486" dirty="0" smtClean="0">
                <a:latin typeface="ＭＳ ゴシック" panose="020B0609070205080204" pitchFamily="49" charset="-128"/>
                <a:ea typeface="ＭＳ ゴシック" panose="020B0609070205080204" pitchFamily="49" charset="-128"/>
              </a:rPr>
              <a:t>p.45</a:t>
            </a:r>
            <a:endParaRPr lang="en-US" altLang="ja-JP" sz="2486" dirty="0">
              <a:latin typeface="ＭＳ ゴシック" panose="020B0609070205080204" pitchFamily="49" charset="-128"/>
              <a:ea typeface="ＭＳ ゴシック" panose="020B0609070205080204" pitchFamily="49" charset="-128"/>
            </a:endParaRPr>
          </a:p>
          <a:p>
            <a:pPr marL="457200" indent="-457200">
              <a:buFont typeface="+mj-lt"/>
              <a:buAutoNum type="arabicPeriod"/>
            </a:pPr>
            <a:r>
              <a:rPr lang="ja-JP" altLang="en-US" sz="2486" dirty="0">
                <a:latin typeface="ＭＳ ゴシック" panose="020B0609070205080204" pitchFamily="49" charset="-128"/>
                <a:ea typeface="ＭＳ ゴシック" panose="020B0609070205080204" pitchFamily="49" charset="-128"/>
              </a:rPr>
              <a:t>用語集・・・・・・・・・・・・・・・・・</a:t>
            </a:r>
            <a:r>
              <a:rPr lang="en-US" altLang="ja-JP" sz="2486" dirty="0">
                <a:latin typeface="ＭＳ ゴシック" panose="020B0609070205080204" pitchFamily="49" charset="-128"/>
                <a:ea typeface="ＭＳ ゴシック" panose="020B0609070205080204" pitchFamily="49" charset="-128"/>
              </a:rPr>
              <a:t> </a:t>
            </a:r>
            <a:r>
              <a:rPr lang="en-US" altLang="ja-JP" sz="2486" dirty="0" smtClean="0">
                <a:latin typeface="ＭＳ ゴシック" panose="020B0609070205080204" pitchFamily="49" charset="-128"/>
                <a:ea typeface="ＭＳ ゴシック" panose="020B0609070205080204" pitchFamily="49" charset="-128"/>
              </a:rPr>
              <a:t>p.46</a:t>
            </a:r>
            <a:endParaRPr lang="en-US" altLang="ja-JP" sz="2486" dirty="0">
              <a:latin typeface="ＭＳ ゴシック" panose="020B0609070205080204" pitchFamily="49" charset="-128"/>
              <a:ea typeface="ＭＳ ゴシック" panose="020B0609070205080204" pitchFamily="49" charset="-128"/>
            </a:endParaRPr>
          </a:p>
        </p:txBody>
      </p:sp>
      <p:sp>
        <p:nvSpPr>
          <p:cNvPr id="3" name="スライド番号プレースホルダー 2"/>
          <p:cNvSpPr>
            <a:spLocks noGrp="1"/>
          </p:cNvSpPr>
          <p:nvPr>
            <p:ph type="sldNum" sz="quarter" idx="12"/>
          </p:nvPr>
        </p:nvSpPr>
        <p:spPr/>
        <p:txBody>
          <a:bodyPr/>
          <a:lstStyle/>
          <a:p>
            <a:fld id="{F7809CC4-BC24-49F4-821D-E9970E7A63E4}" type="slidenum">
              <a:rPr kumimoji="1" lang="ja-JP" altLang="en-US" smtClean="0"/>
              <a:pPr/>
              <a:t>36</a:t>
            </a:fld>
            <a:endParaRPr kumimoji="1" lang="ja-JP" altLang="en-US" dirty="0"/>
          </a:p>
        </p:txBody>
      </p:sp>
    </p:spTree>
    <p:extLst>
      <p:ext uri="{BB962C8B-B14F-4D97-AF65-F5344CB8AC3E}">
        <p14:creationId xmlns:p14="http://schemas.microsoft.com/office/powerpoint/2010/main" val="35611223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1440659" y="4336858"/>
            <a:ext cx="4263482" cy="4601632"/>
          </a:xfrm>
          <a:prstGeom prst="rect">
            <a:avLst/>
          </a:prstGeom>
        </p:spPr>
      </p:pic>
      <p:graphicFrame>
        <p:nvGraphicFramePr>
          <p:cNvPr id="36" name="表 36">
            <a:extLst>
              <a:ext uri="{FF2B5EF4-FFF2-40B4-BE49-F238E27FC236}">
                <a16:creationId xmlns:a16="http://schemas.microsoft.com/office/drawing/2014/main" id="{6D094353-C356-4C28-AC96-B36C6B5D4593}"/>
              </a:ext>
            </a:extLst>
          </p:cNvPr>
          <p:cNvGraphicFramePr>
            <a:graphicFrameLocks noGrp="1"/>
          </p:cNvGraphicFramePr>
          <p:nvPr>
            <p:extLst>
              <p:ext uri="{D42A27DB-BD31-4B8C-83A1-F6EECF244321}">
                <p14:modId xmlns:p14="http://schemas.microsoft.com/office/powerpoint/2010/main" val="2369086521"/>
              </p:ext>
            </p:extLst>
          </p:nvPr>
        </p:nvGraphicFramePr>
        <p:xfrm>
          <a:off x="1288969" y="1620859"/>
          <a:ext cx="13607349" cy="7367713"/>
        </p:xfrm>
        <a:graphic>
          <a:graphicData uri="http://schemas.openxmlformats.org/drawingml/2006/table">
            <a:tbl>
              <a:tblPr firstRow="1" bandRow="1">
                <a:tableStyleId>{5940675A-B579-460E-94D1-54222C63F5DA}</a:tableStyleId>
              </a:tblPr>
              <a:tblGrid>
                <a:gridCol w="4535783">
                  <a:extLst>
                    <a:ext uri="{9D8B030D-6E8A-4147-A177-3AD203B41FA5}">
                      <a16:colId xmlns:a16="http://schemas.microsoft.com/office/drawing/2014/main" val="3521166180"/>
                    </a:ext>
                  </a:extLst>
                </a:gridCol>
                <a:gridCol w="4535783">
                  <a:extLst>
                    <a:ext uri="{9D8B030D-6E8A-4147-A177-3AD203B41FA5}">
                      <a16:colId xmlns:a16="http://schemas.microsoft.com/office/drawing/2014/main" val="3619023527"/>
                    </a:ext>
                  </a:extLst>
                </a:gridCol>
                <a:gridCol w="4535783">
                  <a:extLst>
                    <a:ext uri="{9D8B030D-6E8A-4147-A177-3AD203B41FA5}">
                      <a16:colId xmlns:a16="http://schemas.microsoft.com/office/drawing/2014/main" val="1545049339"/>
                    </a:ext>
                  </a:extLst>
                </a:gridCol>
              </a:tblGrid>
              <a:tr h="288000">
                <a:tc>
                  <a:txBody>
                    <a:bodyPr/>
                    <a:lstStyle/>
                    <a:p>
                      <a:pPr algn="ctr"/>
                      <a:r>
                        <a:rPr kumimoji="1" lang="ja-JP" altLang="en-US" sz="1400" dirty="0">
                          <a:latin typeface="ＭＳ Ｐゴシック" panose="020B0600070205080204" pitchFamily="50" charset="-128"/>
                          <a:ea typeface="ＭＳ Ｐゴシック" panose="020B0600070205080204" pitchFamily="50" charset="-128"/>
                        </a:rPr>
                        <a:t>エリア１</a:t>
                      </a:r>
                      <a:r>
                        <a:rPr kumimoji="1" lang="en-US" altLang="ja-JP" sz="1400" dirty="0">
                          <a:latin typeface="ＭＳ Ｐゴシック" panose="020B0600070205080204" pitchFamily="50" charset="-128"/>
                          <a:ea typeface="ＭＳ Ｐゴシック" panose="020B0600070205080204" pitchFamily="50" charset="-128"/>
                        </a:rPr>
                        <a:t>(</a:t>
                      </a:r>
                      <a:r>
                        <a:rPr kumimoji="1" lang="ja-JP" altLang="en-US" sz="1400" dirty="0">
                          <a:latin typeface="ＭＳ Ｐゴシック" panose="020B0600070205080204" pitchFamily="50" charset="-128"/>
                          <a:ea typeface="ＭＳ Ｐゴシック" panose="020B0600070205080204" pitchFamily="50" charset="-128"/>
                        </a:rPr>
                        <a:t>万才橋</a:t>
                      </a:r>
                      <a:r>
                        <a:rPr kumimoji="1" lang="en-US" altLang="ja-JP" sz="1400" dirty="0">
                          <a:latin typeface="ＭＳ Ｐゴシック" panose="020B0600070205080204" pitchFamily="50" charset="-128"/>
                          <a:ea typeface="ＭＳ Ｐゴシック" panose="020B0600070205080204" pitchFamily="50" charset="-128"/>
                        </a:rPr>
                        <a:t>)</a:t>
                      </a:r>
                    </a:p>
                  </a:txBody>
                  <a:tcPr anchor="ctr">
                    <a:solidFill>
                      <a:schemeClr val="accent5">
                        <a:lumMod val="40000"/>
                        <a:lumOff val="60000"/>
                      </a:schemeClr>
                    </a:solidFill>
                  </a:tcPr>
                </a:tc>
                <a:tc>
                  <a:txBody>
                    <a:bodyPr/>
                    <a:lstStyle/>
                    <a:p>
                      <a:pPr marL="0" marR="0" lvl="0" indent="0" algn="ctr" defTabSz="1420703" rtl="0" eaLnBrk="1" fontAlgn="auto" latinLnBrk="0" hangingPunct="1">
                        <a:lnSpc>
                          <a:spcPct val="100000"/>
                        </a:lnSpc>
                        <a:spcBef>
                          <a:spcPts val="0"/>
                        </a:spcBef>
                        <a:spcAft>
                          <a:spcPts val="0"/>
                        </a:spcAft>
                        <a:buClrTx/>
                        <a:buSzTx/>
                        <a:buFontTx/>
                        <a:buNone/>
                        <a:tabLst/>
                        <a:defRPr/>
                      </a:pPr>
                      <a:r>
                        <a:rPr kumimoji="1" lang="ja-JP" altLang="en-US" sz="1400" dirty="0">
                          <a:latin typeface="ＭＳ Ｐゴシック" panose="020B0600070205080204" pitchFamily="50" charset="-128"/>
                          <a:ea typeface="ＭＳ Ｐゴシック" panose="020B0600070205080204" pitchFamily="50" charset="-128"/>
                        </a:rPr>
                        <a:t>エリア２</a:t>
                      </a:r>
                      <a:r>
                        <a:rPr kumimoji="1" lang="en-US" altLang="ja-JP" sz="1400" dirty="0">
                          <a:latin typeface="ＭＳ Ｐゴシック" panose="020B0600070205080204" pitchFamily="50" charset="-128"/>
                          <a:ea typeface="ＭＳ Ｐゴシック" panose="020B0600070205080204" pitchFamily="50" charset="-128"/>
                        </a:rPr>
                        <a:t>(</a:t>
                      </a:r>
                      <a:r>
                        <a:rPr kumimoji="1" lang="ja-JP" altLang="en-US" sz="1400" dirty="0">
                          <a:latin typeface="ＭＳ Ｐゴシック" panose="020B0600070205080204" pitchFamily="50" charset="-128"/>
                          <a:ea typeface="ＭＳ Ｐゴシック" panose="020B0600070205080204" pitchFamily="50" charset="-128"/>
                        </a:rPr>
                        <a:t>千歳橋</a:t>
                      </a:r>
                      <a:r>
                        <a:rPr kumimoji="1" lang="en-US" altLang="ja-JP" sz="1400" dirty="0">
                          <a:latin typeface="ＭＳ Ｐゴシック" panose="020B0600070205080204" pitchFamily="50" charset="-128"/>
                          <a:ea typeface="ＭＳ Ｐゴシック" panose="020B0600070205080204" pitchFamily="50" charset="-128"/>
                        </a:rPr>
                        <a:t>)</a:t>
                      </a:r>
                    </a:p>
                  </a:txBody>
                  <a:tcPr anchor="ctr">
                    <a:solidFill>
                      <a:schemeClr val="accent5">
                        <a:lumMod val="40000"/>
                        <a:lumOff val="60000"/>
                      </a:schemeClr>
                    </a:solidFill>
                  </a:tcPr>
                </a:tc>
                <a:tc>
                  <a:txBody>
                    <a:bodyPr/>
                    <a:lstStyle/>
                    <a:p>
                      <a:pPr marL="0" marR="0" lvl="0" indent="0" algn="ctr" defTabSz="1420703" rtl="0" eaLnBrk="1" fontAlgn="auto" latinLnBrk="0" hangingPunct="1">
                        <a:lnSpc>
                          <a:spcPct val="100000"/>
                        </a:lnSpc>
                        <a:spcBef>
                          <a:spcPts val="0"/>
                        </a:spcBef>
                        <a:spcAft>
                          <a:spcPts val="0"/>
                        </a:spcAft>
                        <a:buClrTx/>
                        <a:buSzTx/>
                        <a:buFontTx/>
                        <a:buNone/>
                        <a:tabLst/>
                        <a:defRPr/>
                      </a:pPr>
                      <a:r>
                        <a:rPr kumimoji="1" lang="ja-JP" altLang="en-US" sz="1400" dirty="0">
                          <a:latin typeface="ＭＳ Ｐゴシック" panose="020B0600070205080204" pitchFamily="50" charset="-128"/>
                          <a:ea typeface="ＭＳ Ｐゴシック" panose="020B0600070205080204" pitchFamily="50" charset="-128"/>
                        </a:rPr>
                        <a:t>エリア３</a:t>
                      </a:r>
                      <a:r>
                        <a:rPr kumimoji="1" lang="en-US" altLang="ja-JP" sz="1400" dirty="0">
                          <a:latin typeface="ＭＳ Ｐゴシック" panose="020B0600070205080204" pitchFamily="50" charset="-128"/>
                          <a:ea typeface="ＭＳ Ｐゴシック" panose="020B0600070205080204" pitchFamily="50" charset="-128"/>
                        </a:rPr>
                        <a:t>(</a:t>
                      </a:r>
                      <a:r>
                        <a:rPr kumimoji="1" lang="ja-JP" altLang="en-US" sz="1400" dirty="0">
                          <a:latin typeface="ＭＳ Ｐゴシック" panose="020B0600070205080204" pitchFamily="50" charset="-128"/>
                          <a:ea typeface="ＭＳ Ｐゴシック" panose="020B0600070205080204" pitchFamily="50" charset="-128"/>
                        </a:rPr>
                        <a:t>南弁天橋</a:t>
                      </a:r>
                      <a:r>
                        <a:rPr kumimoji="1" lang="en-US" altLang="ja-JP" sz="1400" dirty="0">
                          <a:latin typeface="ＭＳ Ｐゴシック" panose="020B0600070205080204" pitchFamily="50" charset="-128"/>
                          <a:ea typeface="ＭＳ Ｐゴシック" panose="020B0600070205080204" pitchFamily="50" charset="-128"/>
                        </a:rPr>
                        <a:t>)</a:t>
                      </a:r>
                    </a:p>
                  </a:txBody>
                  <a:tcPr anchor="ctr">
                    <a:solidFill>
                      <a:schemeClr val="accent5">
                        <a:lumMod val="40000"/>
                        <a:lumOff val="60000"/>
                      </a:schemeClr>
                    </a:solidFill>
                  </a:tcPr>
                </a:tc>
                <a:extLst>
                  <a:ext uri="{0D108BD9-81ED-4DB2-BD59-A6C34878D82A}">
                    <a16:rowId xmlns:a16="http://schemas.microsoft.com/office/drawing/2014/main" val="930869081"/>
                  </a:ext>
                </a:extLst>
              </a:tr>
              <a:tr h="2412000">
                <a:tc>
                  <a:txBody>
                    <a:bodyPr/>
                    <a:lstStyle/>
                    <a:p>
                      <a:endParaRPr kumimoji="1" lang="ja-JP" altLang="en-US" sz="1400" dirty="0">
                        <a:latin typeface="ＭＳ Ｐゴシック" panose="020B0600070205080204" pitchFamily="50" charset="-128"/>
                        <a:ea typeface="ＭＳ Ｐゴシック" panose="020B0600070205080204" pitchFamily="50" charset="-128"/>
                      </a:endParaRPr>
                    </a:p>
                  </a:txBody>
                  <a:tcPr/>
                </a:tc>
                <a:tc>
                  <a:txBody>
                    <a:bodyPr/>
                    <a:lstStyle/>
                    <a:p>
                      <a:endParaRPr kumimoji="1" lang="ja-JP" altLang="en-US" sz="1400" dirty="0">
                        <a:latin typeface="ＭＳ Ｐゴシック" panose="020B0600070205080204" pitchFamily="50" charset="-128"/>
                        <a:ea typeface="ＭＳ Ｐゴシック" panose="020B0600070205080204" pitchFamily="50" charset="-128"/>
                      </a:endParaRPr>
                    </a:p>
                  </a:txBody>
                  <a:tcPr/>
                </a:tc>
                <a:tc>
                  <a:txBody>
                    <a:bodyPr/>
                    <a:lstStyle/>
                    <a:p>
                      <a:endParaRPr kumimoji="1" lang="ja-JP" altLang="en-US" sz="1400" dirty="0">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val="1349801849"/>
                  </a:ext>
                </a:extLst>
              </a:tr>
              <a:tr h="4650913">
                <a:tc>
                  <a:txBody>
                    <a:bodyPr/>
                    <a:lstStyle/>
                    <a:p>
                      <a:endParaRPr kumimoji="1" lang="ja-JP" altLang="en-US" sz="1400" dirty="0">
                        <a:latin typeface="ＭＳ Ｐゴシック" panose="020B0600070205080204" pitchFamily="50" charset="-128"/>
                        <a:ea typeface="ＭＳ Ｐゴシック" panose="020B0600070205080204" pitchFamily="50" charset="-128"/>
                      </a:endParaRPr>
                    </a:p>
                  </a:txBody>
                  <a:tcPr/>
                </a:tc>
                <a:tc>
                  <a:txBody>
                    <a:bodyPr/>
                    <a:lstStyle/>
                    <a:p>
                      <a:endParaRPr kumimoji="1" lang="ja-JP" altLang="en-US" sz="1400" dirty="0">
                        <a:latin typeface="ＭＳ Ｐゴシック" panose="020B0600070205080204" pitchFamily="50" charset="-128"/>
                        <a:ea typeface="ＭＳ Ｐゴシック" panose="020B0600070205080204" pitchFamily="50" charset="-128"/>
                      </a:endParaRPr>
                    </a:p>
                  </a:txBody>
                  <a:tcPr/>
                </a:tc>
                <a:tc>
                  <a:txBody>
                    <a:bodyPr/>
                    <a:lstStyle/>
                    <a:p>
                      <a:endParaRPr kumimoji="1" lang="ja-JP" altLang="en-US" sz="1400" dirty="0">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val="3751038268"/>
                  </a:ext>
                </a:extLst>
              </a:tr>
            </a:tbl>
          </a:graphicData>
        </a:graphic>
      </p:graphicFrame>
      <p:sp>
        <p:nvSpPr>
          <p:cNvPr id="45" name="矢印: 五方向 44">
            <a:extLst>
              <a:ext uri="{FF2B5EF4-FFF2-40B4-BE49-F238E27FC236}">
                <a16:creationId xmlns:a16="http://schemas.microsoft.com/office/drawing/2014/main" id="{CA1AE81C-CAA6-465C-A5EB-815F4E189EB2}"/>
              </a:ext>
            </a:extLst>
          </p:cNvPr>
          <p:cNvSpPr/>
          <p:nvPr/>
        </p:nvSpPr>
        <p:spPr>
          <a:xfrm>
            <a:off x="180000" y="2424210"/>
            <a:ext cx="1008000" cy="576000"/>
          </a:xfrm>
          <a:prstGeom prst="homePlate">
            <a:avLst>
              <a:gd name="adj" fmla="val 1571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dirty="0">
                <a:solidFill>
                  <a:schemeClr val="tx1"/>
                </a:solidFill>
                <a:latin typeface="ＭＳ Ｐゴシック" panose="020B0600070205080204" pitchFamily="50" charset="-128"/>
                <a:ea typeface="ＭＳ Ｐゴシック" panose="020B0600070205080204" pitchFamily="50" charset="-128"/>
              </a:rPr>
              <a:t>下水放流量</a:t>
            </a:r>
          </a:p>
        </p:txBody>
      </p:sp>
      <p:sp>
        <p:nvSpPr>
          <p:cNvPr id="47" name="矢印: 五方向 46">
            <a:extLst>
              <a:ext uri="{FF2B5EF4-FFF2-40B4-BE49-F238E27FC236}">
                <a16:creationId xmlns:a16="http://schemas.microsoft.com/office/drawing/2014/main" id="{A13EC498-DDF6-422B-BE20-88A44AC87BDB}"/>
              </a:ext>
            </a:extLst>
          </p:cNvPr>
          <p:cNvSpPr/>
          <p:nvPr/>
        </p:nvSpPr>
        <p:spPr>
          <a:xfrm>
            <a:off x="180000" y="3504210"/>
            <a:ext cx="1008000" cy="576000"/>
          </a:xfrm>
          <a:prstGeom prst="homePlate">
            <a:avLst>
              <a:gd name="adj" fmla="val 1571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dirty="0">
                <a:solidFill>
                  <a:schemeClr val="tx1"/>
                </a:solidFill>
                <a:latin typeface="ＭＳ Ｐゴシック" panose="020B0600070205080204" pitchFamily="50" charset="-128"/>
                <a:ea typeface="ＭＳ Ｐゴシック" panose="020B0600070205080204" pitchFamily="50" charset="-128"/>
              </a:rPr>
              <a:t>地盤高</a:t>
            </a:r>
          </a:p>
        </p:txBody>
      </p:sp>
      <p:sp>
        <p:nvSpPr>
          <p:cNvPr id="48" name="矢印: 五方向 47">
            <a:extLst>
              <a:ext uri="{FF2B5EF4-FFF2-40B4-BE49-F238E27FC236}">
                <a16:creationId xmlns:a16="http://schemas.microsoft.com/office/drawing/2014/main" id="{E3E50F3B-4616-42E7-97A3-9DB70C5FD9B8}"/>
              </a:ext>
            </a:extLst>
          </p:cNvPr>
          <p:cNvSpPr/>
          <p:nvPr/>
        </p:nvSpPr>
        <p:spPr>
          <a:xfrm>
            <a:off x="180000" y="4615620"/>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1400" dirty="0">
                <a:solidFill>
                  <a:schemeClr val="tx1"/>
                </a:solidFill>
                <a:latin typeface="ＭＳ Ｐゴシック" panose="020B0600070205080204" pitchFamily="50" charset="-128"/>
                <a:ea typeface="ＭＳ Ｐゴシック" panose="020B0600070205080204" pitchFamily="50" charset="-128"/>
              </a:rPr>
              <a:t>ORP</a:t>
            </a:r>
            <a:endParaRPr lang="ja-JP" altLang="en-US" sz="1400" dirty="0">
              <a:solidFill>
                <a:schemeClr val="tx1"/>
              </a:solidFill>
              <a:latin typeface="ＭＳ Ｐゴシック" panose="020B0600070205080204" pitchFamily="50" charset="-128"/>
              <a:ea typeface="ＭＳ Ｐゴシック" panose="020B0600070205080204" pitchFamily="50" charset="-128"/>
            </a:endParaRPr>
          </a:p>
        </p:txBody>
      </p:sp>
      <p:sp>
        <p:nvSpPr>
          <p:cNvPr id="49" name="矢印: 五方向 48">
            <a:extLst>
              <a:ext uri="{FF2B5EF4-FFF2-40B4-BE49-F238E27FC236}">
                <a16:creationId xmlns:a16="http://schemas.microsoft.com/office/drawing/2014/main" id="{CEA8378C-C4F1-4CE6-976A-27ABBBFD149F}"/>
              </a:ext>
            </a:extLst>
          </p:cNvPr>
          <p:cNvSpPr/>
          <p:nvPr/>
        </p:nvSpPr>
        <p:spPr>
          <a:xfrm>
            <a:off x="180000" y="5776197"/>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dirty="0">
                <a:solidFill>
                  <a:schemeClr val="tx1"/>
                </a:solidFill>
                <a:latin typeface="ＭＳ Ｐゴシック" panose="020B0600070205080204" pitchFamily="50" charset="-128"/>
                <a:ea typeface="ＭＳ Ｐゴシック" panose="020B0600070205080204" pitchFamily="50" charset="-128"/>
              </a:rPr>
              <a:t>全硫化物</a:t>
            </a:r>
          </a:p>
        </p:txBody>
      </p:sp>
      <p:sp>
        <p:nvSpPr>
          <p:cNvPr id="50" name="矢印: 五方向 49">
            <a:extLst>
              <a:ext uri="{FF2B5EF4-FFF2-40B4-BE49-F238E27FC236}">
                <a16:creationId xmlns:a16="http://schemas.microsoft.com/office/drawing/2014/main" id="{07C2E8C4-7BE7-4558-A2D1-7FBBF3B02419}"/>
              </a:ext>
            </a:extLst>
          </p:cNvPr>
          <p:cNvSpPr/>
          <p:nvPr/>
        </p:nvSpPr>
        <p:spPr>
          <a:xfrm>
            <a:off x="180000" y="6903432"/>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1400" dirty="0">
                <a:solidFill>
                  <a:schemeClr val="tx1"/>
                </a:solidFill>
                <a:latin typeface="ＭＳ Ｐゴシック" panose="020B0600070205080204" pitchFamily="50" charset="-128"/>
                <a:ea typeface="ＭＳ Ｐゴシック" panose="020B0600070205080204" pitchFamily="50" charset="-128"/>
              </a:rPr>
              <a:t>TOC</a:t>
            </a:r>
            <a:endParaRPr lang="ja-JP" altLang="en-US" sz="1400" dirty="0">
              <a:solidFill>
                <a:schemeClr val="tx1"/>
              </a:solidFill>
              <a:latin typeface="ＭＳ Ｐゴシック" panose="020B0600070205080204" pitchFamily="50" charset="-128"/>
              <a:ea typeface="ＭＳ Ｐゴシック" panose="020B0600070205080204" pitchFamily="50" charset="-128"/>
            </a:endParaRPr>
          </a:p>
        </p:txBody>
      </p:sp>
      <p:sp>
        <p:nvSpPr>
          <p:cNvPr id="51" name="矢印: 五方向 50">
            <a:extLst>
              <a:ext uri="{FF2B5EF4-FFF2-40B4-BE49-F238E27FC236}">
                <a16:creationId xmlns:a16="http://schemas.microsoft.com/office/drawing/2014/main" id="{9B479AD8-D8C1-441C-8CC6-75B9058B7AC3}"/>
              </a:ext>
            </a:extLst>
          </p:cNvPr>
          <p:cNvSpPr/>
          <p:nvPr/>
        </p:nvSpPr>
        <p:spPr>
          <a:xfrm>
            <a:off x="180000" y="8013042"/>
            <a:ext cx="1008000" cy="576000"/>
          </a:xfrm>
          <a:prstGeom prst="homePlate">
            <a:avLst>
              <a:gd name="adj" fmla="val 157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dirty="0">
                <a:solidFill>
                  <a:schemeClr val="tx1"/>
                </a:solidFill>
                <a:latin typeface="ＭＳ Ｐゴシック" panose="020B0600070205080204" pitchFamily="50" charset="-128"/>
                <a:ea typeface="ＭＳ Ｐゴシック" panose="020B0600070205080204" pitchFamily="50" charset="-128"/>
              </a:rPr>
              <a:t>強熱減量</a:t>
            </a:r>
          </a:p>
        </p:txBody>
      </p:sp>
      <p:cxnSp>
        <p:nvCxnSpPr>
          <p:cNvPr id="58" name="直線矢印コネクタ 57">
            <a:extLst>
              <a:ext uri="{FF2B5EF4-FFF2-40B4-BE49-F238E27FC236}">
                <a16:creationId xmlns:a16="http://schemas.microsoft.com/office/drawing/2014/main" id="{C4AD1E9A-5807-4454-BB57-2F81ADF52D5F}"/>
              </a:ext>
            </a:extLst>
          </p:cNvPr>
          <p:cNvCxnSpPr>
            <a:cxnSpLocks/>
          </p:cNvCxnSpPr>
          <p:nvPr/>
        </p:nvCxnSpPr>
        <p:spPr>
          <a:xfrm flipV="1">
            <a:off x="1080000" y="4759620"/>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C2D1B1A4-26F3-46E2-92E2-184972D1D8BA}"/>
              </a:ext>
            </a:extLst>
          </p:cNvPr>
          <p:cNvCxnSpPr>
            <a:cxnSpLocks/>
          </p:cNvCxnSpPr>
          <p:nvPr/>
        </p:nvCxnSpPr>
        <p:spPr>
          <a:xfrm>
            <a:off x="1080000" y="5920197"/>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60" name="直線矢印コネクタ 59">
            <a:extLst>
              <a:ext uri="{FF2B5EF4-FFF2-40B4-BE49-F238E27FC236}">
                <a16:creationId xmlns:a16="http://schemas.microsoft.com/office/drawing/2014/main" id="{2DF9B6AF-EA7B-4D8B-84FF-8F74029FE377}"/>
              </a:ext>
            </a:extLst>
          </p:cNvPr>
          <p:cNvCxnSpPr>
            <a:cxnSpLocks/>
          </p:cNvCxnSpPr>
          <p:nvPr/>
        </p:nvCxnSpPr>
        <p:spPr>
          <a:xfrm>
            <a:off x="1080000" y="7047432"/>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61" name="直線矢印コネクタ 60">
            <a:extLst>
              <a:ext uri="{FF2B5EF4-FFF2-40B4-BE49-F238E27FC236}">
                <a16:creationId xmlns:a16="http://schemas.microsoft.com/office/drawing/2014/main" id="{D7210E34-1C50-43CB-9C34-2822AD866E25}"/>
              </a:ext>
            </a:extLst>
          </p:cNvPr>
          <p:cNvCxnSpPr>
            <a:cxnSpLocks/>
          </p:cNvCxnSpPr>
          <p:nvPr/>
        </p:nvCxnSpPr>
        <p:spPr>
          <a:xfrm>
            <a:off x="1080000" y="8193042"/>
            <a:ext cx="0" cy="288000"/>
          </a:xfrm>
          <a:prstGeom prst="straightConnector1">
            <a:avLst/>
          </a:prstGeom>
          <a:ln w="25400">
            <a:solidFill>
              <a:srgbClr val="C0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graphicFrame>
        <p:nvGraphicFramePr>
          <p:cNvPr id="46" name="表 45">
            <a:extLst>
              <a:ext uri="{FF2B5EF4-FFF2-40B4-BE49-F238E27FC236}">
                <a16:creationId xmlns:a16="http://schemas.microsoft.com/office/drawing/2014/main" id="{D906E137-FA1A-4192-ABF1-1782BA8A05D3}"/>
              </a:ext>
            </a:extLst>
          </p:cNvPr>
          <p:cNvGraphicFramePr>
            <a:graphicFrameLocks noGrp="1"/>
          </p:cNvGraphicFramePr>
          <p:nvPr>
            <p:extLst>
              <p:ext uri="{D42A27DB-BD31-4B8C-83A1-F6EECF244321}">
                <p14:modId xmlns:p14="http://schemas.microsoft.com/office/powerpoint/2010/main" val="2951067864"/>
              </p:ext>
            </p:extLst>
          </p:nvPr>
        </p:nvGraphicFramePr>
        <p:xfrm>
          <a:off x="-325" y="640596"/>
          <a:ext cx="15120000" cy="458938"/>
        </p:xfrm>
        <a:graphic>
          <a:graphicData uri="http://schemas.openxmlformats.org/drawingml/2006/table">
            <a:tbl>
              <a:tblPr firstRow="1" bandRow="1">
                <a:tableStyleId>{5C22544A-7EE6-4342-B048-85BDC9FD1C3A}</a:tableStyleId>
              </a:tblPr>
              <a:tblGrid>
                <a:gridCol w="15120000">
                  <a:extLst>
                    <a:ext uri="{9D8B030D-6E8A-4147-A177-3AD203B41FA5}">
                      <a16:colId xmlns:a16="http://schemas.microsoft.com/office/drawing/2014/main" val="3578394316"/>
                    </a:ext>
                  </a:extLst>
                </a:gridCol>
              </a:tblGrid>
              <a:tr h="458938">
                <a:tc>
                  <a:txBody>
                    <a:bodyPr/>
                    <a:lstStyle/>
                    <a:p>
                      <a:pPr algn="ctr"/>
                      <a:r>
                        <a:rPr kumimoji="1" lang="ja-JP" altLang="en-US" sz="1900" dirty="0" smtClean="0">
                          <a:latin typeface="ＭＳ ゴシック" panose="020B0609070205080204" pitchFamily="49" charset="-128"/>
                          <a:ea typeface="ＭＳ ゴシック" panose="020B0609070205080204" pitchFamily="49" charset="-128"/>
                        </a:rPr>
                        <a:t>試行実施結果・底質</a:t>
                      </a:r>
                      <a:r>
                        <a:rPr kumimoji="1" lang="ja-JP" altLang="en-US" sz="1900" dirty="0">
                          <a:latin typeface="ＭＳ ゴシック" panose="020B0609070205080204" pitchFamily="49" charset="-128"/>
                          <a:ea typeface="ＭＳ ゴシック" panose="020B0609070205080204" pitchFamily="49" charset="-128"/>
                        </a:rPr>
                        <a:t>　対照区</a:t>
                      </a:r>
                      <a:r>
                        <a:rPr kumimoji="1" lang="en-US" altLang="ja-JP" sz="1900" dirty="0">
                          <a:latin typeface="ＭＳ ゴシック" panose="020B0609070205080204" pitchFamily="49" charset="-128"/>
                          <a:ea typeface="ＭＳ ゴシック" panose="020B0609070205080204" pitchFamily="49" charset="-128"/>
                        </a:rPr>
                        <a:t>(</a:t>
                      </a:r>
                      <a:r>
                        <a:rPr kumimoji="1" lang="ja-JP" altLang="en-US" sz="1900" dirty="0">
                          <a:latin typeface="ＭＳ ゴシック" panose="020B0609070205080204" pitchFamily="49" charset="-128"/>
                          <a:ea typeface="ＭＳ ゴシック" panose="020B0609070205080204" pitchFamily="49" charset="-128"/>
                        </a:rPr>
                        <a:t>試行実施中の平野川の底質状況</a:t>
                      </a:r>
                      <a:r>
                        <a:rPr kumimoji="1" lang="en-US" altLang="ja-JP" sz="1900" dirty="0">
                          <a:latin typeface="ＭＳ ゴシック" panose="020B0609070205080204" pitchFamily="49" charset="-128"/>
                          <a:ea typeface="ＭＳ ゴシック" panose="020B0609070205080204" pitchFamily="49" charset="-128"/>
                        </a:rPr>
                        <a:t>)</a:t>
                      </a:r>
                    </a:p>
                  </a:txBody>
                  <a:tcPr marL="142071" marR="142071" marT="71035" marB="71035" anchor="ctr">
                    <a:solidFill>
                      <a:schemeClr val="accent5">
                        <a:lumMod val="75000"/>
                      </a:schemeClr>
                    </a:solidFill>
                  </a:tcPr>
                </a:tc>
                <a:extLst>
                  <a:ext uri="{0D108BD9-81ED-4DB2-BD59-A6C34878D82A}">
                    <a16:rowId xmlns:a16="http://schemas.microsoft.com/office/drawing/2014/main" val="3349066960"/>
                  </a:ext>
                </a:extLst>
              </a:tr>
            </a:tbl>
          </a:graphicData>
        </a:graphic>
      </p:graphicFrame>
      <p:sp>
        <p:nvSpPr>
          <p:cNvPr id="44" name="テキスト ボックス 43">
            <a:extLst>
              <a:ext uri="{FF2B5EF4-FFF2-40B4-BE49-F238E27FC236}">
                <a16:creationId xmlns:a16="http://schemas.microsoft.com/office/drawing/2014/main" id="{4DB28D30-82ED-4EE1-BCC8-88549F462467}"/>
              </a:ext>
            </a:extLst>
          </p:cNvPr>
          <p:cNvSpPr txBox="1"/>
          <p:nvPr/>
        </p:nvSpPr>
        <p:spPr>
          <a:xfrm>
            <a:off x="1319449" y="8967285"/>
            <a:ext cx="3409165" cy="362859"/>
          </a:xfrm>
          <a:prstGeom prst="rect">
            <a:avLst/>
          </a:prstGeom>
          <a:noFill/>
          <a:ln w="6350">
            <a:noFill/>
          </a:ln>
        </p:spPr>
        <p:txBody>
          <a:bodyPr wrap="square" lIns="0" tIns="0" rIns="0" bIns="0" rtlCol="0" anchor="ctr" anchorCtr="0">
            <a:noAutofit/>
          </a:bodyPr>
          <a:lstStyle/>
          <a:p>
            <a:r>
              <a:rPr lang="ja-JP" altLang="en-US" sz="900" dirty="0">
                <a:latin typeface="ＭＳ ゴシック" panose="020B0609070205080204" pitchFamily="49" charset="-128"/>
                <a:ea typeface="ＭＳ ゴシック" panose="020B0609070205080204" pitchFamily="49" charset="-128"/>
              </a:rPr>
              <a:t>注</a:t>
            </a:r>
            <a:r>
              <a:rPr lang="en-US" altLang="ja-JP" sz="900" dirty="0">
                <a:latin typeface="ＭＳ ゴシック" panose="020B0609070205080204" pitchFamily="49" charset="-128"/>
                <a:ea typeface="ＭＳ ゴシック" panose="020B0609070205080204" pitchFamily="49" charset="-128"/>
              </a:rPr>
              <a:t>)</a:t>
            </a:r>
            <a:r>
              <a:rPr lang="ja-JP" altLang="en-US" sz="900" dirty="0">
                <a:latin typeface="ＭＳ ゴシック" panose="020B0609070205080204" pitchFamily="49" charset="-128"/>
                <a:ea typeface="ＭＳ ゴシック" panose="020B0609070205080204" pitchFamily="49" charset="-128"/>
              </a:rPr>
              <a:t> 「混合」：採取した</a:t>
            </a:r>
            <a:r>
              <a:rPr lang="en-US" altLang="ja-JP" sz="900" dirty="0">
                <a:latin typeface="ＭＳ ゴシック" panose="020B0609070205080204" pitchFamily="49" charset="-128"/>
                <a:ea typeface="ＭＳ ゴシック" panose="020B0609070205080204" pitchFamily="49" charset="-128"/>
              </a:rPr>
              <a:t>3</a:t>
            </a:r>
            <a:r>
              <a:rPr lang="ja-JP" altLang="en-US" sz="900" dirty="0">
                <a:latin typeface="ＭＳ ゴシック" panose="020B0609070205080204" pitchFamily="49" charset="-128"/>
                <a:ea typeface="ＭＳ ゴシック" panose="020B0609070205080204" pitchFamily="49" charset="-128"/>
              </a:rPr>
              <a:t>検体を混合した上で分析したもの</a:t>
            </a:r>
            <a:endParaRPr lang="en-US" altLang="ja-JP" sz="900" dirty="0">
              <a:latin typeface="ＭＳ ゴシック" panose="020B0609070205080204" pitchFamily="49" charset="-128"/>
              <a:ea typeface="ＭＳ ゴシック" panose="020B0609070205080204" pitchFamily="49" charset="-128"/>
            </a:endParaRPr>
          </a:p>
          <a:p>
            <a:r>
              <a:rPr lang="ja-JP" altLang="en-US" sz="900" dirty="0">
                <a:latin typeface="ＭＳ ゴシック" panose="020B0609070205080204" pitchFamily="49" charset="-128"/>
                <a:ea typeface="ＭＳ ゴシック" panose="020B0609070205080204" pitchFamily="49" charset="-128"/>
              </a:rPr>
              <a:t>    「平均」：採取した</a:t>
            </a:r>
            <a:r>
              <a:rPr lang="en-US" altLang="ja-JP" sz="900" dirty="0">
                <a:latin typeface="ＭＳ ゴシック" panose="020B0609070205080204" pitchFamily="49" charset="-128"/>
                <a:ea typeface="ＭＳ ゴシック" panose="020B0609070205080204" pitchFamily="49" charset="-128"/>
              </a:rPr>
              <a:t>3</a:t>
            </a:r>
            <a:r>
              <a:rPr lang="ja-JP" altLang="en-US" sz="900" dirty="0">
                <a:latin typeface="ＭＳ ゴシック" panose="020B0609070205080204" pitchFamily="49" charset="-128"/>
                <a:ea typeface="ＭＳ ゴシック" panose="020B0609070205080204" pitchFamily="49" charset="-128"/>
              </a:rPr>
              <a:t>検体の個別の分析値を平均したもの</a:t>
            </a:r>
            <a:endParaRPr lang="en-US" altLang="ja-JP" sz="900" dirty="0">
              <a:latin typeface="ＭＳ ゴシック" panose="020B0609070205080204" pitchFamily="49" charset="-128"/>
              <a:ea typeface="ＭＳ ゴシック" panose="020B0609070205080204" pitchFamily="49" charset="-128"/>
            </a:endParaRPr>
          </a:p>
        </p:txBody>
      </p:sp>
      <p:grpSp>
        <p:nvGrpSpPr>
          <p:cNvPr id="15" name="グループ化 14">
            <a:extLst>
              <a:ext uri="{FF2B5EF4-FFF2-40B4-BE49-F238E27FC236}">
                <a16:creationId xmlns:a16="http://schemas.microsoft.com/office/drawing/2014/main" id="{E6843D88-0B01-4E86-BA38-4E551FAFFF7B}"/>
              </a:ext>
            </a:extLst>
          </p:cNvPr>
          <p:cNvGrpSpPr/>
          <p:nvPr/>
        </p:nvGrpSpPr>
        <p:grpSpPr>
          <a:xfrm>
            <a:off x="3384926" y="4423335"/>
            <a:ext cx="2167524" cy="3731936"/>
            <a:chOff x="5925365" y="3972546"/>
            <a:chExt cx="2170334" cy="3503277"/>
          </a:xfrm>
        </p:grpSpPr>
        <p:sp>
          <p:nvSpPr>
            <p:cNvPr id="71" name="テキスト ボックス 70">
              <a:extLst>
                <a:ext uri="{FF2B5EF4-FFF2-40B4-BE49-F238E27FC236}">
                  <a16:creationId xmlns:a16="http://schemas.microsoft.com/office/drawing/2014/main" id="{4B4429F2-3155-4C3F-99FB-A6241F32EBFF}"/>
                </a:ext>
              </a:extLst>
            </p:cNvPr>
            <p:cNvSpPr txBox="1"/>
            <p:nvPr/>
          </p:nvSpPr>
          <p:spPr>
            <a:xfrm>
              <a:off x="5989238" y="3972546"/>
              <a:ext cx="2106461" cy="215893"/>
            </a:xfrm>
            <a:prstGeom prst="rect">
              <a:avLst/>
            </a:prstGeom>
            <a:solidFill>
              <a:schemeClr val="bg1"/>
            </a:solidFill>
            <a:ln w="6350">
              <a:solidFill>
                <a:schemeClr val="tx1"/>
              </a:solidFill>
            </a:ln>
          </p:spPr>
          <p:txBody>
            <a:bodyPr wrap="square" lIns="18000" tIns="7200" rIns="18000" bIns="7200" rtlCol="0" anchor="ctr" anchorCtr="0">
              <a:spAutoFit/>
            </a:bodyPr>
            <a:lstStyle/>
            <a:p>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上層</a:t>
              </a:r>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平均：</a:t>
              </a:r>
              <a:r>
                <a:rPr kumimoji="1" lang="en-US" altLang="ja-JP" sz="700" dirty="0">
                  <a:latin typeface="ＭＳ Ｐゴシック" panose="020B0600070205080204" pitchFamily="50" charset="-128"/>
                  <a:ea typeface="ＭＳ Ｐゴシック" panose="020B0600070205080204" pitchFamily="50" charset="-128"/>
                </a:rPr>
                <a:t>-215mV</a:t>
              </a:r>
              <a:r>
                <a:rPr kumimoji="1" lang="ja-JP" altLang="en-US" sz="700" dirty="0">
                  <a:latin typeface="ＭＳ Ｐゴシック" panose="020B0600070205080204" pitchFamily="50" charset="-128"/>
                  <a:ea typeface="ＭＳ Ｐゴシック" panose="020B0600070205080204" pitchFamily="50" charset="-128"/>
                </a:rPr>
                <a:t>，最大：</a:t>
              </a:r>
              <a:r>
                <a:rPr kumimoji="1" lang="en-US" altLang="ja-JP" sz="700" dirty="0">
                  <a:latin typeface="ＭＳ Ｐゴシック" panose="020B0600070205080204" pitchFamily="50" charset="-128"/>
                  <a:ea typeface="ＭＳ Ｐゴシック" panose="020B0600070205080204" pitchFamily="50" charset="-128"/>
                </a:rPr>
                <a:t>-139mV</a:t>
              </a:r>
              <a:r>
                <a:rPr kumimoji="1" lang="ja-JP" altLang="en-US" sz="700" dirty="0">
                  <a:latin typeface="ＭＳ Ｐゴシック" panose="020B0600070205080204" pitchFamily="50" charset="-128"/>
                  <a:ea typeface="ＭＳ Ｐゴシック" panose="020B0600070205080204" pitchFamily="50" charset="-128"/>
                </a:rPr>
                <a:t>，最小：</a:t>
              </a:r>
              <a:r>
                <a:rPr kumimoji="1" lang="en-US" altLang="ja-JP" sz="700" dirty="0">
                  <a:latin typeface="ＭＳ Ｐゴシック" panose="020B0600070205080204" pitchFamily="50" charset="-128"/>
                  <a:ea typeface="ＭＳ Ｐゴシック" panose="020B0600070205080204" pitchFamily="50" charset="-128"/>
                </a:rPr>
                <a:t>-303mV</a:t>
              </a:r>
            </a:p>
            <a:p>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下層</a:t>
              </a:r>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平均：</a:t>
              </a:r>
              <a:r>
                <a:rPr kumimoji="1" lang="en-US" altLang="ja-JP" sz="700" dirty="0">
                  <a:latin typeface="ＭＳ Ｐゴシック" panose="020B0600070205080204" pitchFamily="50" charset="-128"/>
                  <a:ea typeface="ＭＳ Ｐゴシック" panose="020B0600070205080204" pitchFamily="50" charset="-128"/>
                </a:rPr>
                <a:t>-227mV</a:t>
              </a:r>
              <a:r>
                <a:rPr kumimoji="1" lang="ja-JP" altLang="en-US" sz="700" dirty="0">
                  <a:latin typeface="ＭＳ Ｐゴシック" panose="020B0600070205080204" pitchFamily="50" charset="-128"/>
                  <a:ea typeface="ＭＳ Ｐゴシック" panose="020B0600070205080204" pitchFamily="50" charset="-128"/>
                </a:rPr>
                <a:t>，最大：</a:t>
              </a:r>
              <a:r>
                <a:rPr kumimoji="1" lang="en-US" altLang="ja-JP" sz="700" dirty="0">
                  <a:latin typeface="ＭＳ Ｐゴシック" panose="020B0600070205080204" pitchFamily="50" charset="-128"/>
                  <a:ea typeface="ＭＳ Ｐゴシック" panose="020B0600070205080204" pitchFamily="50" charset="-128"/>
                </a:rPr>
                <a:t>-158mV</a:t>
              </a:r>
              <a:r>
                <a:rPr kumimoji="1" lang="ja-JP" altLang="en-US" sz="700" dirty="0">
                  <a:latin typeface="ＭＳ Ｐゴシック" panose="020B0600070205080204" pitchFamily="50" charset="-128"/>
                  <a:ea typeface="ＭＳ Ｐゴシック" panose="020B0600070205080204" pitchFamily="50" charset="-128"/>
                </a:rPr>
                <a:t>，最小：</a:t>
              </a:r>
              <a:r>
                <a:rPr kumimoji="1" lang="en-US" altLang="ja-JP" sz="700" dirty="0">
                  <a:latin typeface="ＭＳ Ｐゴシック" panose="020B0600070205080204" pitchFamily="50" charset="-128"/>
                  <a:ea typeface="ＭＳ Ｐゴシック" panose="020B0600070205080204" pitchFamily="50" charset="-128"/>
                </a:rPr>
                <a:t>-327mV</a:t>
              </a:r>
            </a:p>
          </p:txBody>
        </p:sp>
        <p:sp>
          <p:nvSpPr>
            <p:cNvPr id="75" name="テキスト ボックス 74">
              <a:extLst>
                <a:ext uri="{FF2B5EF4-FFF2-40B4-BE49-F238E27FC236}">
                  <a16:creationId xmlns:a16="http://schemas.microsoft.com/office/drawing/2014/main" id="{D71693B1-8EBC-474C-A35E-15FCF1485281}"/>
                </a:ext>
              </a:extLst>
            </p:cNvPr>
            <p:cNvSpPr txBox="1"/>
            <p:nvPr/>
          </p:nvSpPr>
          <p:spPr>
            <a:xfrm>
              <a:off x="5925365" y="4942175"/>
              <a:ext cx="2168844" cy="215893"/>
            </a:xfrm>
            <a:prstGeom prst="rect">
              <a:avLst/>
            </a:prstGeom>
            <a:solidFill>
              <a:schemeClr val="bg1"/>
            </a:solidFill>
            <a:ln w="6350">
              <a:solidFill>
                <a:schemeClr val="tx1"/>
              </a:solidFill>
            </a:ln>
          </p:spPr>
          <p:txBody>
            <a:bodyPr wrap="square" lIns="18000" tIns="7200" rIns="18000" bIns="7200" rtlCol="0" anchor="ctr" anchorCtr="0">
              <a:spAutoFit/>
            </a:bodyPr>
            <a:lstStyle/>
            <a:p>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上層</a:t>
              </a:r>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平均：</a:t>
              </a:r>
              <a:r>
                <a:rPr kumimoji="1" lang="en-US" altLang="ja-JP" sz="700" dirty="0">
                  <a:latin typeface="ＭＳ Ｐゴシック" panose="020B0600070205080204" pitchFamily="50" charset="-128"/>
                  <a:ea typeface="ＭＳ Ｐゴシック" panose="020B0600070205080204" pitchFamily="50" charset="-128"/>
                </a:rPr>
                <a:t>1.2mg/g </a:t>
              </a:r>
              <a:r>
                <a:rPr kumimoji="1" lang="ja-JP" altLang="en-US" sz="700" dirty="0">
                  <a:latin typeface="ＭＳ Ｐゴシック" panose="020B0600070205080204" pitchFamily="50" charset="-128"/>
                  <a:ea typeface="ＭＳ Ｐゴシック" panose="020B0600070205080204" pitchFamily="50" charset="-128"/>
                </a:rPr>
                <a:t>，最大：</a:t>
              </a:r>
              <a:r>
                <a:rPr kumimoji="1" lang="en-US" altLang="ja-JP" sz="700" dirty="0">
                  <a:latin typeface="ＭＳ Ｐゴシック" panose="020B0600070205080204" pitchFamily="50" charset="-128"/>
                  <a:ea typeface="ＭＳ Ｐゴシック" panose="020B0600070205080204" pitchFamily="50" charset="-128"/>
                </a:rPr>
                <a:t>1.8mg/g </a:t>
              </a:r>
              <a:r>
                <a:rPr kumimoji="1" lang="ja-JP" altLang="en-US" sz="700" dirty="0">
                  <a:latin typeface="ＭＳ Ｐゴシック" panose="020B0600070205080204" pitchFamily="50" charset="-128"/>
                  <a:ea typeface="ＭＳ Ｐゴシック" panose="020B0600070205080204" pitchFamily="50" charset="-128"/>
                </a:rPr>
                <a:t>，最小：</a:t>
              </a:r>
              <a:r>
                <a:rPr kumimoji="1" lang="en-US" altLang="ja-JP" sz="700" dirty="0">
                  <a:latin typeface="ＭＳ Ｐゴシック" panose="020B0600070205080204" pitchFamily="50" charset="-128"/>
                  <a:ea typeface="ＭＳ Ｐゴシック" panose="020B0600070205080204" pitchFamily="50" charset="-128"/>
                </a:rPr>
                <a:t>0.5mg/g</a:t>
              </a:r>
            </a:p>
            <a:p>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下層</a:t>
              </a:r>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平均：</a:t>
              </a:r>
              <a:r>
                <a:rPr kumimoji="1" lang="en-US" altLang="ja-JP" sz="700" dirty="0">
                  <a:latin typeface="ＭＳ Ｐゴシック" panose="020B0600070205080204" pitchFamily="50" charset="-128"/>
                  <a:ea typeface="ＭＳ Ｐゴシック" panose="020B0600070205080204" pitchFamily="50" charset="-128"/>
                </a:rPr>
                <a:t>1.18mg/g </a:t>
              </a:r>
              <a:r>
                <a:rPr kumimoji="1" lang="ja-JP" altLang="en-US" sz="700" dirty="0">
                  <a:latin typeface="ＭＳ Ｐゴシック" panose="020B0600070205080204" pitchFamily="50" charset="-128"/>
                  <a:ea typeface="ＭＳ Ｐゴシック" panose="020B0600070205080204" pitchFamily="50" charset="-128"/>
                </a:rPr>
                <a:t>，最大：</a:t>
              </a:r>
              <a:r>
                <a:rPr kumimoji="1" lang="en-US" altLang="ja-JP" sz="700" dirty="0">
                  <a:latin typeface="ＭＳ Ｐゴシック" panose="020B0600070205080204" pitchFamily="50" charset="-128"/>
                  <a:ea typeface="ＭＳ Ｐゴシック" panose="020B0600070205080204" pitchFamily="50" charset="-128"/>
                </a:rPr>
                <a:t>1.9mg/g </a:t>
              </a:r>
              <a:r>
                <a:rPr kumimoji="1" lang="ja-JP" altLang="en-US" sz="700" dirty="0">
                  <a:latin typeface="ＭＳ Ｐゴシック" panose="020B0600070205080204" pitchFamily="50" charset="-128"/>
                  <a:ea typeface="ＭＳ Ｐゴシック" panose="020B0600070205080204" pitchFamily="50" charset="-128"/>
                </a:rPr>
                <a:t>，最小：</a:t>
              </a:r>
              <a:r>
                <a:rPr kumimoji="1" lang="en-US" altLang="ja-JP" sz="700" dirty="0">
                  <a:latin typeface="ＭＳ Ｐゴシック" panose="020B0600070205080204" pitchFamily="50" charset="-128"/>
                  <a:ea typeface="ＭＳ Ｐゴシック" panose="020B0600070205080204" pitchFamily="50" charset="-128"/>
                </a:rPr>
                <a:t>0.4mg/g</a:t>
              </a:r>
            </a:p>
          </p:txBody>
        </p:sp>
        <p:sp>
          <p:nvSpPr>
            <p:cNvPr id="77" name="テキスト ボックス 76">
              <a:extLst>
                <a:ext uri="{FF2B5EF4-FFF2-40B4-BE49-F238E27FC236}">
                  <a16:creationId xmlns:a16="http://schemas.microsoft.com/office/drawing/2014/main" id="{8299FF2B-CC02-4964-8CC1-083B401A7073}"/>
                </a:ext>
              </a:extLst>
            </p:cNvPr>
            <p:cNvSpPr txBox="1"/>
            <p:nvPr/>
          </p:nvSpPr>
          <p:spPr>
            <a:xfrm>
              <a:off x="5925365" y="6134742"/>
              <a:ext cx="2168843" cy="215893"/>
            </a:xfrm>
            <a:prstGeom prst="rect">
              <a:avLst/>
            </a:prstGeom>
            <a:solidFill>
              <a:schemeClr val="bg1"/>
            </a:solidFill>
            <a:ln w="6350">
              <a:solidFill>
                <a:schemeClr val="tx1"/>
              </a:solidFill>
            </a:ln>
          </p:spPr>
          <p:txBody>
            <a:bodyPr wrap="square" lIns="18000" tIns="7200" rIns="18000" bIns="7200" rtlCol="0" anchor="ctr" anchorCtr="0">
              <a:spAutoFit/>
            </a:bodyPr>
            <a:lstStyle/>
            <a:p>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上層</a:t>
              </a:r>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平均：</a:t>
              </a:r>
              <a:r>
                <a:rPr kumimoji="1" lang="en-US" altLang="ja-JP" sz="700" dirty="0">
                  <a:latin typeface="ＭＳ Ｐゴシック" panose="020B0600070205080204" pitchFamily="50" charset="-128"/>
                  <a:ea typeface="ＭＳ Ｐゴシック" panose="020B0600070205080204" pitchFamily="50" charset="-128"/>
                </a:rPr>
                <a:t>58.8mg/g </a:t>
              </a:r>
              <a:r>
                <a:rPr kumimoji="1" lang="ja-JP" altLang="en-US" sz="700" dirty="0">
                  <a:latin typeface="ＭＳ Ｐゴシック" panose="020B0600070205080204" pitchFamily="50" charset="-128"/>
                  <a:ea typeface="ＭＳ Ｐゴシック" panose="020B0600070205080204" pitchFamily="50" charset="-128"/>
                </a:rPr>
                <a:t>，最大：</a:t>
              </a:r>
              <a:r>
                <a:rPr kumimoji="1" lang="en-US" altLang="ja-JP" sz="700" dirty="0">
                  <a:latin typeface="ＭＳ Ｐゴシック" panose="020B0600070205080204" pitchFamily="50" charset="-128"/>
                  <a:ea typeface="ＭＳ Ｐゴシック" panose="020B0600070205080204" pitchFamily="50" charset="-128"/>
                </a:rPr>
                <a:t>85mg/g </a:t>
              </a:r>
              <a:r>
                <a:rPr kumimoji="1" lang="ja-JP" altLang="en-US" sz="700" dirty="0">
                  <a:latin typeface="ＭＳ Ｐゴシック" panose="020B0600070205080204" pitchFamily="50" charset="-128"/>
                  <a:ea typeface="ＭＳ Ｐゴシック" panose="020B0600070205080204" pitchFamily="50" charset="-128"/>
                </a:rPr>
                <a:t>，最小：</a:t>
              </a:r>
              <a:r>
                <a:rPr kumimoji="1" lang="en-US" altLang="ja-JP" sz="700" dirty="0">
                  <a:latin typeface="ＭＳ Ｐゴシック" panose="020B0600070205080204" pitchFamily="50" charset="-128"/>
                  <a:ea typeface="ＭＳ Ｐゴシック" panose="020B0600070205080204" pitchFamily="50" charset="-128"/>
                </a:rPr>
                <a:t>44mg/g</a:t>
              </a:r>
            </a:p>
            <a:p>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下層</a:t>
              </a:r>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平均：</a:t>
              </a:r>
              <a:r>
                <a:rPr kumimoji="1" lang="en-US" altLang="ja-JP" sz="700" dirty="0">
                  <a:latin typeface="ＭＳ Ｐゴシック" panose="020B0600070205080204" pitchFamily="50" charset="-128"/>
                  <a:ea typeface="ＭＳ Ｐゴシック" panose="020B0600070205080204" pitchFamily="50" charset="-128"/>
                </a:rPr>
                <a:t>49.8mg/g </a:t>
              </a:r>
              <a:r>
                <a:rPr kumimoji="1" lang="ja-JP" altLang="en-US" sz="700" dirty="0">
                  <a:latin typeface="ＭＳ Ｐゴシック" panose="020B0600070205080204" pitchFamily="50" charset="-128"/>
                  <a:ea typeface="ＭＳ Ｐゴシック" panose="020B0600070205080204" pitchFamily="50" charset="-128"/>
                </a:rPr>
                <a:t>，最大：</a:t>
              </a:r>
              <a:r>
                <a:rPr kumimoji="1" lang="en-US" altLang="ja-JP" sz="700" dirty="0">
                  <a:latin typeface="ＭＳ Ｐゴシック" panose="020B0600070205080204" pitchFamily="50" charset="-128"/>
                  <a:ea typeface="ＭＳ Ｐゴシック" panose="020B0600070205080204" pitchFamily="50" charset="-128"/>
                </a:rPr>
                <a:t>65mg/g </a:t>
              </a:r>
              <a:r>
                <a:rPr kumimoji="1" lang="ja-JP" altLang="en-US" sz="700" dirty="0">
                  <a:latin typeface="ＭＳ Ｐゴシック" panose="020B0600070205080204" pitchFamily="50" charset="-128"/>
                  <a:ea typeface="ＭＳ Ｐゴシック" panose="020B0600070205080204" pitchFamily="50" charset="-128"/>
                </a:rPr>
                <a:t>，  最小：</a:t>
              </a:r>
              <a:r>
                <a:rPr kumimoji="1" lang="en-US" altLang="ja-JP" sz="700" dirty="0">
                  <a:latin typeface="ＭＳ Ｐゴシック" panose="020B0600070205080204" pitchFamily="50" charset="-128"/>
                  <a:ea typeface="ＭＳ Ｐゴシック" panose="020B0600070205080204" pitchFamily="50" charset="-128"/>
                </a:rPr>
                <a:t>39mg/g</a:t>
              </a:r>
            </a:p>
          </p:txBody>
        </p:sp>
        <p:sp>
          <p:nvSpPr>
            <p:cNvPr id="81" name="テキスト ボックス 80">
              <a:extLst>
                <a:ext uri="{FF2B5EF4-FFF2-40B4-BE49-F238E27FC236}">
                  <a16:creationId xmlns:a16="http://schemas.microsoft.com/office/drawing/2014/main" id="{89E832B5-BAC2-451C-BA0E-D71D99901C00}"/>
                </a:ext>
              </a:extLst>
            </p:cNvPr>
            <p:cNvSpPr txBox="1"/>
            <p:nvPr/>
          </p:nvSpPr>
          <p:spPr>
            <a:xfrm>
              <a:off x="5925365" y="7259930"/>
              <a:ext cx="2168843" cy="215893"/>
            </a:xfrm>
            <a:prstGeom prst="rect">
              <a:avLst/>
            </a:prstGeom>
            <a:solidFill>
              <a:schemeClr val="bg1"/>
            </a:solidFill>
            <a:ln w="6350">
              <a:solidFill>
                <a:schemeClr val="tx1"/>
              </a:solidFill>
            </a:ln>
          </p:spPr>
          <p:txBody>
            <a:bodyPr wrap="square" lIns="18000" tIns="7200" rIns="18000" bIns="7200" rtlCol="0" anchor="ctr" anchorCtr="0">
              <a:spAutoFit/>
            </a:bodyPr>
            <a:lstStyle/>
            <a:p>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上層</a:t>
              </a:r>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平均：</a:t>
              </a:r>
              <a:r>
                <a:rPr kumimoji="1" lang="en-US" altLang="ja-JP" sz="700" dirty="0">
                  <a:latin typeface="ＭＳ Ｐゴシック" panose="020B0600070205080204" pitchFamily="50" charset="-128"/>
                  <a:ea typeface="ＭＳ Ｐゴシック" panose="020B0600070205080204" pitchFamily="50" charset="-128"/>
                </a:rPr>
                <a:t>18.0% </a:t>
              </a:r>
              <a:r>
                <a:rPr kumimoji="1" lang="ja-JP" altLang="en-US" sz="700" dirty="0">
                  <a:latin typeface="ＭＳ Ｐゴシック" panose="020B0600070205080204" pitchFamily="50" charset="-128"/>
                  <a:ea typeface="ＭＳ Ｐゴシック" panose="020B0600070205080204" pitchFamily="50" charset="-128"/>
                </a:rPr>
                <a:t>，最大：</a:t>
              </a:r>
              <a:r>
                <a:rPr kumimoji="1" lang="en-US" altLang="ja-JP" sz="700" dirty="0">
                  <a:latin typeface="ＭＳ Ｐゴシック" panose="020B0600070205080204" pitchFamily="50" charset="-128"/>
                  <a:ea typeface="ＭＳ Ｐゴシック" panose="020B0600070205080204" pitchFamily="50" charset="-128"/>
                </a:rPr>
                <a:t>22.1% </a:t>
              </a:r>
              <a:r>
                <a:rPr kumimoji="1" lang="ja-JP" altLang="en-US" sz="700" dirty="0">
                  <a:latin typeface="ＭＳ Ｐゴシック" panose="020B0600070205080204" pitchFamily="50" charset="-128"/>
                  <a:ea typeface="ＭＳ Ｐゴシック" panose="020B0600070205080204" pitchFamily="50" charset="-128"/>
                </a:rPr>
                <a:t>，最小：</a:t>
              </a:r>
              <a:r>
                <a:rPr kumimoji="1" lang="en-US" altLang="ja-JP" sz="700" dirty="0">
                  <a:latin typeface="ＭＳ Ｐゴシック" panose="020B0600070205080204" pitchFamily="50" charset="-128"/>
                  <a:ea typeface="ＭＳ Ｐゴシック" panose="020B0600070205080204" pitchFamily="50" charset="-128"/>
                </a:rPr>
                <a:t>15.9% </a:t>
              </a:r>
            </a:p>
            <a:p>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下層</a:t>
              </a:r>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平均：</a:t>
              </a:r>
              <a:r>
                <a:rPr kumimoji="1" lang="en-US" altLang="ja-JP" sz="700" dirty="0">
                  <a:latin typeface="ＭＳ Ｐゴシック" panose="020B0600070205080204" pitchFamily="50" charset="-128"/>
                  <a:ea typeface="ＭＳ Ｐゴシック" panose="020B0600070205080204" pitchFamily="50" charset="-128"/>
                </a:rPr>
                <a:t>12.8%</a:t>
              </a:r>
              <a:r>
                <a:rPr kumimoji="1" lang="ja-JP" altLang="en-US" sz="700" dirty="0">
                  <a:latin typeface="ＭＳ Ｐゴシック" panose="020B0600070205080204" pitchFamily="50" charset="-128"/>
                  <a:ea typeface="ＭＳ Ｐゴシック" panose="020B0600070205080204" pitchFamily="50" charset="-128"/>
                </a:rPr>
                <a:t> ，最大：</a:t>
              </a:r>
              <a:r>
                <a:rPr kumimoji="1" lang="en-US" altLang="ja-JP" sz="700" dirty="0">
                  <a:latin typeface="ＭＳ Ｐゴシック" panose="020B0600070205080204" pitchFamily="50" charset="-128"/>
                  <a:ea typeface="ＭＳ Ｐゴシック" panose="020B0600070205080204" pitchFamily="50" charset="-128"/>
                </a:rPr>
                <a:t>15.1% </a:t>
              </a:r>
              <a:r>
                <a:rPr kumimoji="1" lang="ja-JP" altLang="en-US" sz="700" dirty="0">
                  <a:latin typeface="ＭＳ Ｐゴシック" panose="020B0600070205080204" pitchFamily="50" charset="-128"/>
                  <a:ea typeface="ＭＳ Ｐゴシック" panose="020B0600070205080204" pitchFamily="50" charset="-128"/>
                </a:rPr>
                <a:t>，最小：</a:t>
              </a:r>
              <a:r>
                <a:rPr kumimoji="1" lang="en-US" altLang="ja-JP" sz="700" dirty="0">
                  <a:latin typeface="ＭＳ Ｐゴシック" panose="020B0600070205080204" pitchFamily="50" charset="-128"/>
                  <a:ea typeface="ＭＳ Ｐゴシック" panose="020B0600070205080204" pitchFamily="50" charset="-128"/>
                </a:rPr>
                <a:t>10.4%</a:t>
              </a:r>
            </a:p>
          </p:txBody>
        </p:sp>
      </p:grpSp>
      <p:pic>
        <p:nvPicPr>
          <p:cNvPr id="9" name="図 8"/>
          <p:cNvPicPr>
            <a:picLocks noChangeAspect="1"/>
          </p:cNvPicPr>
          <p:nvPr/>
        </p:nvPicPr>
        <p:blipFill>
          <a:blip r:embed="rId4"/>
          <a:stretch>
            <a:fillRect/>
          </a:stretch>
        </p:blipFill>
        <p:spPr>
          <a:xfrm>
            <a:off x="6092537" y="4323319"/>
            <a:ext cx="4269125" cy="4615171"/>
          </a:xfrm>
          <a:prstGeom prst="rect">
            <a:avLst/>
          </a:prstGeom>
        </p:spPr>
      </p:pic>
      <p:grpSp>
        <p:nvGrpSpPr>
          <p:cNvPr id="63" name="グループ化 62">
            <a:extLst>
              <a:ext uri="{FF2B5EF4-FFF2-40B4-BE49-F238E27FC236}">
                <a16:creationId xmlns:a16="http://schemas.microsoft.com/office/drawing/2014/main" id="{E6843D88-0B01-4E86-BA38-4E551FAFFF7B}"/>
              </a:ext>
            </a:extLst>
          </p:cNvPr>
          <p:cNvGrpSpPr/>
          <p:nvPr/>
        </p:nvGrpSpPr>
        <p:grpSpPr>
          <a:xfrm>
            <a:off x="7974676" y="4449092"/>
            <a:ext cx="2167525" cy="3578844"/>
            <a:chOff x="5925364" y="3972546"/>
            <a:chExt cx="2170335" cy="3359565"/>
          </a:xfrm>
        </p:grpSpPr>
        <p:sp>
          <p:nvSpPr>
            <p:cNvPr id="64" name="テキスト ボックス 63">
              <a:extLst>
                <a:ext uri="{FF2B5EF4-FFF2-40B4-BE49-F238E27FC236}">
                  <a16:creationId xmlns:a16="http://schemas.microsoft.com/office/drawing/2014/main" id="{4B4429F2-3155-4C3F-99FB-A6241F32EBFF}"/>
                </a:ext>
              </a:extLst>
            </p:cNvPr>
            <p:cNvSpPr txBox="1"/>
            <p:nvPr/>
          </p:nvSpPr>
          <p:spPr>
            <a:xfrm>
              <a:off x="5989238" y="3972546"/>
              <a:ext cx="2106461" cy="215893"/>
            </a:xfrm>
            <a:prstGeom prst="rect">
              <a:avLst/>
            </a:prstGeom>
            <a:solidFill>
              <a:schemeClr val="bg1"/>
            </a:solidFill>
            <a:ln w="6350">
              <a:solidFill>
                <a:schemeClr val="tx1"/>
              </a:solidFill>
            </a:ln>
          </p:spPr>
          <p:txBody>
            <a:bodyPr wrap="square" lIns="18000" tIns="7200" rIns="18000" bIns="7200" rtlCol="0" anchor="ctr" anchorCtr="0">
              <a:spAutoFit/>
            </a:bodyPr>
            <a:lstStyle/>
            <a:p>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上層</a:t>
              </a:r>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平均：</a:t>
              </a:r>
              <a:r>
                <a:rPr kumimoji="1" lang="en-US" altLang="ja-JP" sz="700" dirty="0">
                  <a:latin typeface="ＭＳ Ｐゴシック" panose="020B0600070205080204" pitchFamily="50" charset="-128"/>
                  <a:ea typeface="ＭＳ Ｐゴシック" panose="020B0600070205080204" pitchFamily="50" charset="-128"/>
                </a:rPr>
                <a:t>-205mV</a:t>
              </a:r>
              <a:r>
                <a:rPr kumimoji="1" lang="ja-JP" altLang="en-US" sz="700" dirty="0">
                  <a:latin typeface="ＭＳ Ｐゴシック" panose="020B0600070205080204" pitchFamily="50" charset="-128"/>
                  <a:ea typeface="ＭＳ Ｐゴシック" panose="020B0600070205080204" pitchFamily="50" charset="-128"/>
                </a:rPr>
                <a:t>，最大：</a:t>
              </a:r>
              <a:r>
                <a:rPr kumimoji="1" lang="en-US" altLang="ja-JP" sz="700" dirty="0">
                  <a:latin typeface="ＭＳ Ｐゴシック" panose="020B0600070205080204" pitchFamily="50" charset="-128"/>
                  <a:ea typeface="ＭＳ Ｐゴシック" panose="020B0600070205080204" pitchFamily="50" charset="-128"/>
                </a:rPr>
                <a:t>-161mV</a:t>
              </a:r>
              <a:r>
                <a:rPr kumimoji="1" lang="ja-JP" altLang="en-US" sz="700" dirty="0">
                  <a:latin typeface="ＭＳ Ｐゴシック" panose="020B0600070205080204" pitchFamily="50" charset="-128"/>
                  <a:ea typeface="ＭＳ Ｐゴシック" panose="020B0600070205080204" pitchFamily="50" charset="-128"/>
                </a:rPr>
                <a:t>，最小：</a:t>
              </a:r>
              <a:r>
                <a:rPr kumimoji="1" lang="en-US" altLang="ja-JP" sz="700" dirty="0">
                  <a:latin typeface="ＭＳ Ｐゴシック" panose="020B0600070205080204" pitchFamily="50" charset="-128"/>
                  <a:ea typeface="ＭＳ Ｐゴシック" panose="020B0600070205080204" pitchFamily="50" charset="-128"/>
                </a:rPr>
                <a:t>-247mV</a:t>
              </a:r>
            </a:p>
            <a:p>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下層</a:t>
              </a:r>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平均：</a:t>
              </a:r>
              <a:r>
                <a:rPr kumimoji="1" lang="en-US" altLang="ja-JP" sz="700" dirty="0">
                  <a:latin typeface="ＭＳ Ｐゴシック" panose="020B0600070205080204" pitchFamily="50" charset="-128"/>
                  <a:ea typeface="ＭＳ Ｐゴシック" panose="020B0600070205080204" pitchFamily="50" charset="-128"/>
                </a:rPr>
                <a:t>-206mV</a:t>
              </a:r>
              <a:r>
                <a:rPr kumimoji="1" lang="ja-JP" altLang="en-US" sz="700" dirty="0">
                  <a:latin typeface="ＭＳ Ｐゴシック" panose="020B0600070205080204" pitchFamily="50" charset="-128"/>
                  <a:ea typeface="ＭＳ Ｐゴシック" panose="020B0600070205080204" pitchFamily="50" charset="-128"/>
                </a:rPr>
                <a:t>，最大：</a:t>
              </a:r>
              <a:r>
                <a:rPr kumimoji="1" lang="en-US" altLang="ja-JP" sz="700" dirty="0">
                  <a:latin typeface="ＭＳ Ｐゴシック" panose="020B0600070205080204" pitchFamily="50" charset="-128"/>
                  <a:ea typeface="ＭＳ Ｐゴシック" panose="020B0600070205080204" pitchFamily="50" charset="-128"/>
                </a:rPr>
                <a:t>-152mV</a:t>
              </a:r>
              <a:r>
                <a:rPr kumimoji="1" lang="ja-JP" altLang="en-US" sz="700" dirty="0">
                  <a:latin typeface="ＭＳ Ｐゴシック" panose="020B0600070205080204" pitchFamily="50" charset="-128"/>
                  <a:ea typeface="ＭＳ Ｐゴシック" panose="020B0600070205080204" pitchFamily="50" charset="-128"/>
                </a:rPr>
                <a:t>，最小：</a:t>
              </a:r>
              <a:r>
                <a:rPr kumimoji="1" lang="en-US" altLang="ja-JP" sz="700" dirty="0">
                  <a:latin typeface="ＭＳ Ｐゴシック" panose="020B0600070205080204" pitchFamily="50" charset="-128"/>
                  <a:ea typeface="ＭＳ Ｐゴシック" panose="020B0600070205080204" pitchFamily="50" charset="-128"/>
                </a:rPr>
                <a:t>-317mV</a:t>
              </a:r>
            </a:p>
          </p:txBody>
        </p:sp>
        <p:sp>
          <p:nvSpPr>
            <p:cNvPr id="65" name="テキスト ボックス 64">
              <a:extLst>
                <a:ext uri="{FF2B5EF4-FFF2-40B4-BE49-F238E27FC236}">
                  <a16:creationId xmlns:a16="http://schemas.microsoft.com/office/drawing/2014/main" id="{D71693B1-8EBC-474C-A35E-15FCF1485281}"/>
                </a:ext>
              </a:extLst>
            </p:cNvPr>
            <p:cNvSpPr txBox="1"/>
            <p:nvPr/>
          </p:nvSpPr>
          <p:spPr>
            <a:xfrm>
              <a:off x="5925365" y="4942175"/>
              <a:ext cx="2168844" cy="215893"/>
            </a:xfrm>
            <a:prstGeom prst="rect">
              <a:avLst/>
            </a:prstGeom>
            <a:solidFill>
              <a:schemeClr val="bg1"/>
            </a:solidFill>
            <a:ln w="6350">
              <a:solidFill>
                <a:schemeClr val="tx1"/>
              </a:solidFill>
            </a:ln>
          </p:spPr>
          <p:txBody>
            <a:bodyPr wrap="square" lIns="18000" tIns="7200" rIns="18000" bIns="7200" rtlCol="0" anchor="ctr" anchorCtr="0">
              <a:spAutoFit/>
            </a:bodyPr>
            <a:lstStyle/>
            <a:p>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上層</a:t>
              </a:r>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平均：</a:t>
              </a:r>
              <a:r>
                <a:rPr kumimoji="1" lang="en-US" altLang="ja-JP" sz="700" dirty="0">
                  <a:latin typeface="ＭＳ Ｐゴシック" panose="020B0600070205080204" pitchFamily="50" charset="-128"/>
                  <a:ea typeface="ＭＳ Ｐゴシック" panose="020B0600070205080204" pitchFamily="50" charset="-128"/>
                </a:rPr>
                <a:t>1.0mg/g </a:t>
              </a:r>
              <a:r>
                <a:rPr kumimoji="1" lang="ja-JP" altLang="en-US" sz="700" dirty="0">
                  <a:latin typeface="ＭＳ Ｐゴシック" panose="020B0600070205080204" pitchFamily="50" charset="-128"/>
                  <a:ea typeface="ＭＳ Ｐゴシック" panose="020B0600070205080204" pitchFamily="50" charset="-128"/>
                </a:rPr>
                <a:t>，最大：</a:t>
              </a:r>
              <a:r>
                <a:rPr kumimoji="1" lang="en-US" altLang="ja-JP" sz="700" dirty="0">
                  <a:latin typeface="ＭＳ Ｐゴシック" panose="020B0600070205080204" pitchFamily="50" charset="-128"/>
                  <a:ea typeface="ＭＳ Ｐゴシック" panose="020B0600070205080204" pitchFamily="50" charset="-128"/>
                </a:rPr>
                <a:t>1.50mg/g </a:t>
              </a:r>
              <a:r>
                <a:rPr kumimoji="1" lang="ja-JP" altLang="en-US" sz="700" dirty="0">
                  <a:latin typeface="ＭＳ Ｐゴシック" panose="020B0600070205080204" pitchFamily="50" charset="-128"/>
                  <a:ea typeface="ＭＳ Ｐゴシック" panose="020B0600070205080204" pitchFamily="50" charset="-128"/>
                </a:rPr>
                <a:t>，最小：</a:t>
              </a:r>
              <a:r>
                <a:rPr kumimoji="1" lang="en-US" altLang="ja-JP" sz="700" dirty="0">
                  <a:latin typeface="ＭＳ Ｐゴシック" panose="020B0600070205080204" pitchFamily="50" charset="-128"/>
                  <a:ea typeface="ＭＳ Ｐゴシック" panose="020B0600070205080204" pitchFamily="50" charset="-128"/>
                </a:rPr>
                <a:t>0.7mg/g</a:t>
              </a:r>
            </a:p>
            <a:p>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下層</a:t>
              </a:r>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平均：</a:t>
              </a:r>
              <a:r>
                <a:rPr kumimoji="1" lang="en-US" altLang="ja-JP" sz="700" dirty="0">
                  <a:latin typeface="ＭＳ Ｐゴシック" panose="020B0600070205080204" pitchFamily="50" charset="-128"/>
                  <a:ea typeface="ＭＳ Ｐゴシック" panose="020B0600070205080204" pitchFamily="50" charset="-128"/>
                </a:rPr>
                <a:t>0.8mg/g </a:t>
              </a:r>
              <a:r>
                <a:rPr kumimoji="1" lang="ja-JP" altLang="en-US" sz="700" dirty="0">
                  <a:latin typeface="ＭＳ Ｐゴシック" panose="020B0600070205080204" pitchFamily="50" charset="-128"/>
                  <a:ea typeface="ＭＳ Ｐゴシック" panose="020B0600070205080204" pitchFamily="50" charset="-128"/>
                </a:rPr>
                <a:t>，最大：</a:t>
              </a:r>
              <a:r>
                <a:rPr kumimoji="1" lang="en-US" altLang="ja-JP" sz="700" dirty="0">
                  <a:latin typeface="ＭＳ Ｐゴシック" panose="020B0600070205080204" pitchFamily="50" charset="-128"/>
                  <a:ea typeface="ＭＳ Ｐゴシック" panose="020B0600070205080204" pitchFamily="50" charset="-128"/>
                </a:rPr>
                <a:t>1.1mg/g </a:t>
              </a:r>
              <a:r>
                <a:rPr kumimoji="1" lang="ja-JP" altLang="en-US" sz="700" dirty="0">
                  <a:latin typeface="ＭＳ Ｐゴシック" panose="020B0600070205080204" pitchFamily="50" charset="-128"/>
                  <a:ea typeface="ＭＳ Ｐゴシック" panose="020B0600070205080204" pitchFamily="50" charset="-128"/>
                </a:rPr>
                <a:t>，最小：</a:t>
              </a:r>
              <a:r>
                <a:rPr kumimoji="1" lang="en-US" altLang="ja-JP" sz="700" dirty="0">
                  <a:latin typeface="ＭＳ Ｐゴシック" panose="020B0600070205080204" pitchFamily="50" charset="-128"/>
                  <a:ea typeface="ＭＳ Ｐゴシック" panose="020B0600070205080204" pitchFamily="50" charset="-128"/>
                </a:rPr>
                <a:t>0.6mg/g</a:t>
              </a:r>
            </a:p>
          </p:txBody>
        </p:sp>
        <p:sp>
          <p:nvSpPr>
            <p:cNvPr id="67" name="テキスト ボックス 66">
              <a:extLst>
                <a:ext uri="{FF2B5EF4-FFF2-40B4-BE49-F238E27FC236}">
                  <a16:creationId xmlns:a16="http://schemas.microsoft.com/office/drawing/2014/main" id="{8299FF2B-CC02-4964-8CC1-083B401A7073}"/>
                </a:ext>
              </a:extLst>
            </p:cNvPr>
            <p:cNvSpPr txBox="1"/>
            <p:nvPr/>
          </p:nvSpPr>
          <p:spPr>
            <a:xfrm>
              <a:off x="5925365" y="6134742"/>
              <a:ext cx="2168843" cy="215893"/>
            </a:xfrm>
            <a:prstGeom prst="rect">
              <a:avLst/>
            </a:prstGeom>
            <a:solidFill>
              <a:schemeClr val="bg1"/>
            </a:solidFill>
            <a:ln w="6350">
              <a:solidFill>
                <a:schemeClr val="tx1"/>
              </a:solidFill>
            </a:ln>
          </p:spPr>
          <p:txBody>
            <a:bodyPr wrap="square" lIns="18000" tIns="7200" rIns="18000" bIns="7200" rtlCol="0" anchor="ctr" anchorCtr="0">
              <a:spAutoFit/>
            </a:bodyPr>
            <a:lstStyle/>
            <a:p>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上層</a:t>
              </a:r>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平均：</a:t>
              </a:r>
              <a:r>
                <a:rPr kumimoji="1" lang="en-US" altLang="ja-JP" sz="700" dirty="0">
                  <a:latin typeface="ＭＳ Ｐゴシック" panose="020B0600070205080204" pitchFamily="50" charset="-128"/>
                  <a:ea typeface="ＭＳ Ｐゴシック" panose="020B0600070205080204" pitchFamily="50" charset="-128"/>
                </a:rPr>
                <a:t>67.3mg/g </a:t>
              </a:r>
              <a:r>
                <a:rPr kumimoji="1" lang="ja-JP" altLang="en-US" sz="700" dirty="0">
                  <a:latin typeface="ＭＳ Ｐゴシック" panose="020B0600070205080204" pitchFamily="50" charset="-128"/>
                  <a:ea typeface="ＭＳ Ｐゴシック" panose="020B0600070205080204" pitchFamily="50" charset="-128"/>
                </a:rPr>
                <a:t>，最大：</a:t>
              </a:r>
              <a:r>
                <a:rPr kumimoji="1" lang="en-US" altLang="ja-JP" sz="700" dirty="0">
                  <a:latin typeface="ＭＳ Ｐゴシック" panose="020B0600070205080204" pitchFamily="50" charset="-128"/>
                  <a:ea typeface="ＭＳ Ｐゴシック" panose="020B0600070205080204" pitchFamily="50" charset="-128"/>
                </a:rPr>
                <a:t>110.0mg/g </a:t>
              </a:r>
              <a:r>
                <a:rPr kumimoji="1" lang="ja-JP" altLang="en-US" sz="700" dirty="0">
                  <a:latin typeface="ＭＳ Ｐゴシック" panose="020B0600070205080204" pitchFamily="50" charset="-128"/>
                  <a:ea typeface="ＭＳ Ｐゴシック" panose="020B0600070205080204" pitchFamily="50" charset="-128"/>
                </a:rPr>
                <a:t>，最小：</a:t>
              </a:r>
              <a:r>
                <a:rPr kumimoji="1" lang="en-US" altLang="ja-JP" sz="700" dirty="0">
                  <a:latin typeface="ＭＳ Ｐゴシック" panose="020B0600070205080204" pitchFamily="50" charset="-128"/>
                  <a:ea typeface="ＭＳ Ｐゴシック" panose="020B0600070205080204" pitchFamily="50" charset="-128"/>
                </a:rPr>
                <a:t>41mg/g</a:t>
              </a:r>
            </a:p>
            <a:p>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下層</a:t>
              </a:r>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平均：</a:t>
              </a:r>
              <a:r>
                <a:rPr kumimoji="1" lang="en-US" altLang="ja-JP" sz="700" dirty="0">
                  <a:latin typeface="ＭＳ Ｐゴシック" panose="020B0600070205080204" pitchFamily="50" charset="-128"/>
                  <a:ea typeface="ＭＳ Ｐゴシック" panose="020B0600070205080204" pitchFamily="50" charset="-128"/>
                </a:rPr>
                <a:t>70.9mg/g </a:t>
              </a:r>
              <a:r>
                <a:rPr kumimoji="1" lang="ja-JP" altLang="en-US" sz="700" dirty="0">
                  <a:latin typeface="ＭＳ Ｐゴシック" panose="020B0600070205080204" pitchFamily="50" charset="-128"/>
                  <a:ea typeface="ＭＳ Ｐゴシック" panose="020B0600070205080204" pitchFamily="50" charset="-128"/>
                </a:rPr>
                <a:t>，最大：</a:t>
              </a:r>
              <a:r>
                <a:rPr kumimoji="1" lang="en-US" altLang="ja-JP" sz="700" dirty="0">
                  <a:latin typeface="ＭＳ Ｐゴシック" panose="020B0600070205080204" pitchFamily="50" charset="-128"/>
                  <a:ea typeface="ＭＳ Ｐゴシック" panose="020B0600070205080204" pitchFamily="50" charset="-128"/>
                </a:rPr>
                <a:t>91mg/g </a:t>
              </a:r>
              <a:r>
                <a:rPr kumimoji="1" lang="ja-JP" altLang="en-US" sz="700" dirty="0">
                  <a:latin typeface="ＭＳ Ｐゴシック" panose="020B0600070205080204" pitchFamily="50" charset="-128"/>
                  <a:ea typeface="ＭＳ Ｐゴシック" panose="020B0600070205080204" pitchFamily="50" charset="-128"/>
                </a:rPr>
                <a:t>，  最小：</a:t>
              </a:r>
              <a:r>
                <a:rPr kumimoji="1" lang="en-US" altLang="ja-JP" sz="700" dirty="0">
                  <a:latin typeface="ＭＳ Ｐゴシック" panose="020B0600070205080204" pitchFamily="50" charset="-128"/>
                  <a:ea typeface="ＭＳ Ｐゴシック" panose="020B0600070205080204" pitchFamily="50" charset="-128"/>
                </a:rPr>
                <a:t>57mg/g</a:t>
              </a:r>
            </a:p>
          </p:txBody>
        </p:sp>
        <p:sp>
          <p:nvSpPr>
            <p:cNvPr id="69" name="テキスト ボックス 68">
              <a:extLst>
                <a:ext uri="{FF2B5EF4-FFF2-40B4-BE49-F238E27FC236}">
                  <a16:creationId xmlns:a16="http://schemas.microsoft.com/office/drawing/2014/main" id="{89E832B5-BAC2-451C-BA0E-D71D99901C00}"/>
                </a:ext>
              </a:extLst>
            </p:cNvPr>
            <p:cNvSpPr txBox="1"/>
            <p:nvPr/>
          </p:nvSpPr>
          <p:spPr>
            <a:xfrm>
              <a:off x="5925364" y="7116218"/>
              <a:ext cx="2168843" cy="215893"/>
            </a:xfrm>
            <a:prstGeom prst="rect">
              <a:avLst/>
            </a:prstGeom>
            <a:solidFill>
              <a:schemeClr val="bg1"/>
            </a:solidFill>
            <a:ln w="6350">
              <a:solidFill>
                <a:schemeClr val="tx1"/>
              </a:solidFill>
            </a:ln>
          </p:spPr>
          <p:txBody>
            <a:bodyPr wrap="square" lIns="18000" tIns="7200" rIns="18000" bIns="7200" rtlCol="0" anchor="ctr" anchorCtr="0">
              <a:spAutoFit/>
            </a:bodyPr>
            <a:lstStyle/>
            <a:p>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上層</a:t>
              </a:r>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平均：</a:t>
              </a:r>
              <a:r>
                <a:rPr kumimoji="1" lang="en-US" altLang="ja-JP" sz="700" dirty="0">
                  <a:latin typeface="ＭＳ Ｐゴシック" panose="020B0600070205080204" pitchFamily="50" charset="-128"/>
                  <a:ea typeface="ＭＳ Ｐゴシック" panose="020B0600070205080204" pitchFamily="50" charset="-128"/>
                </a:rPr>
                <a:t>20.0% </a:t>
              </a:r>
              <a:r>
                <a:rPr kumimoji="1" lang="ja-JP" altLang="en-US" sz="700" dirty="0">
                  <a:latin typeface="ＭＳ Ｐゴシック" panose="020B0600070205080204" pitchFamily="50" charset="-128"/>
                  <a:ea typeface="ＭＳ Ｐゴシック" panose="020B0600070205080204" pitchFamily="50" charset="-128"/>
                </a:rPr>
                <a:t>，最大：</a:t>
              </a:r>
              <a:r>
                <a:rPr kumimoji="1" lang="en-US" altLang="ja-JP" sz="700" dirty="0">
                  <a:latin typeface="ＭＳ Ｐゴシック" panose="020B0600070205080204" pitchFamily="50" charset="-128"/>
                  <a:ea typeface="ＭＳ Ｐゴシック" panose="020B0600070205080204" pitchFamily="50" charset="-128"/>
                </a:rPr>
                <a:t>28.6% </a:t>
              </a:r>
              <a:r>
                <a:rPr kumimoji="1" lang="ja-JP" altLang="en-US" sz="700" dirty="0">
                  <a:latin typeface="ＭＳ Ｐゴシック" panose="020B0600070205080204" pitchFamily="50" charset="-128"/>
                  <a:ea typeface="ＭＳ Ｐゴシック" panose="020B0600070205080204" pitchFamily="50" charset="-128"/>
                </a:rPr>
                <a:t>，最小：</a:t>
              </a:r>
              <a:r>
                <a:rPr kumimoji="1" lang="en-US" altLang="ja-JP" sz="700" dirty="0">
                  <a:latin typeface="ＭＳ Ｐゴシック" panose="020B0600070205080204" pitchFamily="50" charset="-128"/>
                  <a:ea typeface="ＭＳ Ｐゴシック" panose="020B0600070205080204" pitchFamily="50" charset="-128"/>
                </a:rPr>
                <a:t>17..0% </a:t>
              </a:r>
            </a:p>
            <a:p>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下層</a:t>
              </a:r>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平均：</a:t>
              </a:r>
              <a:r>
                <a:rPr kumimoji="1" lang="en-US" altLang="ja-JP" sz="700" dirty="0">
                  <a:latin typeface="ＭＳ Ｐゴシック" panose="020B0600070205080204" pitchFamily="50" charset="-128"/>
                  <a:ea typeface="ＭＳ Ｐゴシック" panose="020B0600070205080204" pitchFamily="50" charset="-128"/>
                </a:rPr>
                <a:t>20.7%</a:t>
              </a:r>
              <a:r>
                <a:rPr kumimoji="1" lang="ja-JP" altLang="en-US" sz="700" dirty="0">
                  <a:latin typeface="ＭＳ Ｐゴシック" panose="020B0600070205080204" pitchFamily="50" charset="-128"/>
                  <a:ea typeface="ＭＳ Ｐゴシック" panose="020B0600070205080204" pitchFamily="50" charset="-128"/>
                </a:rPr>
                <a:t> ，最大：</a:t>
              </a:r>
              <a:r>
                <a:rPr kumimoji="1" lang="en-US" altLang="ja-JP" sz="700" dirty="0">
                  <a:latin typeface="ＭＳ Ｐゴシック" panose="020B0600070205080204" pitchFamily="50" charset="-128"/>
                  <a:ea typeface="ＭＳ Ｐゴシック" panose="020B0600070205080204" pitchFamily="50" charset="-128"/>
                </a:rPr>
                <a:t>23.2% </a:t>
              </a:r>
              <a:r>
                <a:rPr kumimoji="1" lang="ja-JP" altLang="en-US" sz="700" dirty="0">
                  <a:latin typeface="ＭＳ Ｐゴシック" panose="020B0600070205080204" pitchFamily="50" charset="-128"/>
                  <a:ea typeface="ＭＳ Ｐゴシック" panose="020B0600070205080204" pitchFamily="50" charset="-128"/>
                </a:rPr>
                <a:t>，最小：</a:t>
              </a:r>
              <a:r>
                <a:rPr kumimoji="1" lang="en-US" altLang="ja-JP" sz="700" dirty="0">
                  <a:latin typeface="ＭＳ Ｐゴシック" panose="020B0600070205080204" pitchFamily="50" charset="-128"/>
                  <a:ea typeface="ＭＳ Ｐゴシック" panose="020B0600070205080204" pitchFamily="50" charset="-128"/>
                </a:rPr>
                <a:t>19.5%</a:t>
              </a:r>
            </a:p>
          </p:txBody>
        </p:sp>
      </p:grpSp>
      <p:pic>
        <p:nvPicPr>
          <p:cNvPr id="11" name="図 10"/>
          <p:cNvPicPr>
            <a:picLocks noChangeAspect="1"/>
          </p:cNvPicPr>
          <p:nvPr/>
        </p:nvPicPr>
        <p:blipFill>
          <a:blip r:embed="rId5"/>
          <a:stretch>
            <a:fillRect/>
          </a:stretch>
        </p:blipFill>
        <p:spPr>
          <a:xfrm>
            <a:off x="10585874" y="4334026"/>
            <a:ext cx="4232406" cy="4579384"/>
          </a:xfrm>
          <a:prstGeom prst="rect">
            <a:avLst/>
          </a:prstGeom>
        </p:spPr>
      </p:pic>
      <p:grpSp>
        <p:nvGrpSpPr>
          <p:cNvPr id="70" name="グループ化 69">
            <a:extLst>
              <a:ext uri="{FF2B5EF4-FFF2-40B4-BE49-F238E27FC236}">
                <a16:creationId xmlns:a16="http://schemas.microsoft.com/office/drawing/2014/main" id="{E6843D88-0B01-4E86-BA38-4E551FAFFF7B}"/>
              </a:ext>
            </a:extLst>
          </p:cNvPr>
          <p:cNvGrpSpPr/>
          <p:nvPr/>
        </p:nvGrpSpPr>
        <p:grpSpPr>
          <a:xfrm>
            <a:off x="12112157" y="4449092"/>
            <a:ext cx="2499363" cy="3578844"/>
            <a:chOff x="5593096" y="3972546"/>
            <a:chExt cx="2502603" cy="3359565"/>
          </a:xfrm>
        </p:grpSpPr>
        <p:sp>
          <p:nvSpPr>
            <p:cNvPr id="83" name="テキスト ボックス 82">
              <a:extLst>
                <a:ext uri="{FF2B5EF4-FFF2-40B4-BE49-F238E27FC236}">
                  <a16:creationId xmlns:a16="http://schemas.microsoft.com/office/drawing/2014/main" id="{4B4429F2-3155-4C3F-99FB-A6241F32EBFF}"/>
                </a:ext>
              </a:extLst>
            </p:cNvPr>
            <p:cNvSpPr txBox="1"/>
            <p:nvPr/>
          </p:nvSpPr>
          <p:spPr>
            <a:xfrm>
              <a:off x="5989238" y="3972546"/>
              <a:ext cx="2106461" cy="215893"/>
            </a:xfrm>
            <a:prstGeom prst="rect">
              <a:avLst/>
            </a:prstGeom>
            <a:solidFill>
              <a:schemeClr val="bg1"/>
            </a:solidFill>
            <a:ln w="6350">
              <a:solidFill>
                <a:schemeClr val="tx1"/>
              </a:solidFill>
            </a:ln>
          </p:spPr>
          <p:txBody>
            <a:bodyPr wrap="square" lIns="18000" tIns="7200" rIns="18000" bIns="7200" rtlCol="0" anchor="ctr" anchorCtr="0">
              <a:spAutoFit/>
            </a:bodyPr>
            <a:lstStyle/>
            <a:p>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上層</a:t>
              </a:r>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平均：</a:t>
              </a:r>
              <a:r>
                <a:rPr kumimoji="1" lang="en-US" altLang="ja-JP" sz="700" dirty="0">
                  <a:latin typeface="ＭＳ Ｐゴシック" panose="020B0600070205080204" pitchFamily="50" charset="-128"/>
                  <a:ea typeface="ＭＳ Ｐゴシック" panose="020B0600070205080204" pitchFamily="50" charset="-128"/>
                </a:rPr>
                <a:t>-191mV</a:t>
              </a:r>
              <a:r>
                <a:rPr kumimoji="1" lang="ja-JP" altLang="en-US" sz="700" dirty="0">
                  <a:latin typeface="ＭＳ Ｐゴシック" panose="020B0600070205080204" pitchFamily="50" charset="-128"/>
                  <a:ea typeface="ＭＳ Ｐゴシック" panose="020B0600070205080204" pitchFamily="50" charset="-128"/>
                </a:rPr>
                <a:t>，最大：</a:t>
              </a:r>
              <a:r>
                <a:rPr kumimoji="1" lang="en-US" altLang="ja-JP" sz="700" dirty="0">
                  <a:latin typeface="ＭＳ Ｐゴシック" panose="020B0600070205080204" pitchFamily="50" charset="-128"/>
                  <a:ea typeface="ＭＳ Ｐゴシック" panose="020B0600070205080204" pitchFamily="50" charset="-128"/>
                </a:rPr>
                <a:t>-116mV</a:t>
              </a:r>
              <a:r>
                <a:rPr kumimoji="1" lang="ja-JP" altLang="en-US" sz="700" dirty="0">
                  <a:latin typeface="ＭＳ Ｐゴシック" panose="020B0600070205080204" pitchFamily="50" charset="-128"/>
                  <a:ea typeface="ＭＳ Ｐゴシック" panose="020B0600070205080204" pitchFamily="50" charset="-128"/>
                </a:rPr>
                <a:t>，最小：</a:t>
              </a:r>
              <a:r>
                <a:rPr kumimoji="1" lang="en-US" altLang="ja-JP" sz="700" dirty="0">
                  <a:latin typeface="ＭＳ Ｐゴシック" panose="020B0600070205080204" pitchFamily="50" charset="-128"/>
                  <a:ea typeface="ＭＳ Ｐゴシック" panose="020B0600070205080204" pitchFamily="50" charset="-128"/>
                </a:rPr>
                <a:t>-240mV</a:t>
              </a:r>
            </a:p>
            <a:p>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下層</a:t>
              </a:r>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平均：</a:t>
              </a:r>
              <a:r>
                <a:rPr kumimoji="1" lang="en-US" altLang="ja-JP" sz="700" dirty="0">
                  <a:latin typeface="ＭＳ Ｐゴシック" panose="020B0600070205080204" pitchFamily="50" charset="-128"/>
                  <a:ea typeface="ＭＳ Ｐゴシック" panose="020B0600070205080204" pitchFamily="50" charset="-128"/>
                </a:rPr>
                <a:t>-214mV</a:t>
              </a:r>
              <a:r>
                <a:rPr kumimoji="1" lang="ja-JP" altLang="en-US" sz="700" dirty="0">
                  <a:latin typeface="ＭＳ Ｐゴシック" panose="020B0600070205080204" pitchFamily="50" charset="-128"/>
                  <a:ea typeface="ＭＳ Ｐゴシック" panose="020B0600070205080204" pitchFamily="50" charset="-128"/>
                </a:rPr>
                <a:t>，最大：</a:t>
              </a:r>
              <a:r>
                <a:rPr kumimoji="1" lang="en-US" altLang="ja-JP" sz="700" dirty="0">
                  <a:latin typeface="ＭＳ Ｐゴシック" panose="020B0600070205080204" pitchFamily="50" charset="-128"/>
                  <a:ea typeface="ＭＳ Ｐゴシック" panose="020B0600070205080204" pitchFamily="50" charset="-128"/>
                </a:rPr>
                <a:t>-159mV</a:t>
              </a:r>
              <a:r>
                <a:rPr kumimoji="1" lang="ja-JP" altLang="en-US" sz="700" dirty="0">
                  <a:latin typeface="ＭＳ Ｐゴシック" panose="020B0600070205080204" pitchFamily="50" charset="-128"/>
                  <a:ea typeface="ＭＳ Ｐゴシック" panose="020B0600070205080204" pitchFamily="50" charset="-128"/>
                </a:rPr>
                <a:t>，最小：</a:t>
              </a:r>
              <a:r>
                <a:rPr kumimoji="1" lang="en-US" altLang="ja-JP" sz="700" dirty="0">
                  <a:latin typeface="ＭＳ Ｐゴシック" panose="020B0600070205080204" pitchFamily="50" charset="-128"/>
                  <a:ea typeface="ＭＳ Ｐゴシック" panose="020B0600070205080204" pitchFamily="50" charset="-128"/>
                </a:rPr>
                <a:t>-275mV</a:t>
              </a:r>
            </a:p>
          </p:txBody>
        </p:sp>
        <p:sp>
          <p:nvSpPr>
            <p:cNvPr id="84" name="テキスト ボックス 83">
              <a:extLst>
                <a:ext uri="{FF2B5EF4-FFF2-40B4-BE49-F238E27FC236}">
                  <a16:creationId xmlns:a16="http://schemas.microsoft.com/office/drawing/2014/main" id="{D71693B1-8EBC-474C-A35E-15FCF1485281}"/>
                </a:ext>
              </a:extLst>
            </p:cNvPr>
            <p:cNvSpPr txBox="1"/>
            <p:nvPr/>
          </p:nvSpPr>
          <p:spPr>
            <a:xfrm>
              <a:off x="5593096" y="4942175"/>
              <a:ext cx="2168844" cy="215893"/>
            </a:xfrm>
            <a:prstGeom prst="rect">
              <a:avLst/>
            </a:prstGeom>
            <a:solidFill>
              <a:schemeClr val="bg1"/>
            </a:solidFill>
            <a:ln w="6350">
              <a:solidFill>
                <a:schemeClr val="tx1"/>
              </a:solidFill>
            </a:ln>
          </p:spPr>
          <p:txBody>
            <a:bodyPr wrap="square" lIns="18000" tIns="7200" rIns="18000" bIns="7200" rtlCol="0" anchor="ctr" anchorCtr="0">
              <a:spAutoFit/>
            </a:bodyPr>
            <a:lstStyle/>
            <a:p>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上層</a:t>
              </a:r>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平均：</a:t>
              </a:r>
              <a:r>
                <a:rPr kumimoji="1" lang="en-US" altLang="ja-JP" sz="700" dirty="0">
                  <a:latin typeface="ＭＳ Ｐゴシック" panose="020B0600070205080204" pitchFamily="50" charset="-128"/>
                  <a:ea typeface="ＭＳ Ｐゴシック" panose="020B0600070205080204" pitchFamily="50" charset="-128"/>
                </a:rPr>
                <a:t>1.2mg/g </a:t>
              </a:r>
              <a:r>
                <a:rPr kumimoji="1" lang="ja-JP" altLang="en-US" sz="700" dirty="0">
                  <a:latin typeface="ＭＳ Ｐゴシック" panose="020B0600070205080204" pitchFamily="50" charset="-128"/>
                  <a:ea typeface="ＭＳ Ｐゴシック" panose="020B0600070205080204" pitchFamily="50" charset="-128"/>
                </a:rPr>
                <a:t>，最大：</a:t>
              </a:r>
              <a:r>
                <a:rPr kumimoji="1" lang="en-US" altLang="ja-JP" sz="700" dirty="0">
                  <a:latin typeface="ＭＳ Ｐゴシック" panose="020B0600070205080204" pitchFamily="50" charset="-128"/>
                  <a:ea typeface="ＭＳ Ｐゴシック" panose="020B0600070205080204" pitchFamily="50" charset="-128"/>
                </a:rPr>
                <a:t>1.8mg/g </a:t>
              </a:r>
              <a:r>
                <a:rPr kumimoji="1" lang="ja-JP" altLang="en-US" sz="700" dirty="0">
                  <a:latin typeface="ＭＳ Ｐゴシック" panose="020B0600070205080204" pitchFamily="50" charset="-128"/>
                  <a:ea typeface="ＭＳ Ｐゴシック" panose="020B0600070205080204" pitchFamily="50" charset="-128"/>
                </a:rPr>
                <a:t>，最小：</a:t>
              </a:r>
              <a:r>
                <a:rPr kumimoji="1" lang="en-US" altLang="ja-JP" sz="700" dirty="0">
                  <a:latin typeface="ＭＳ Ｐゴシック" panose="020B0600070205080204" pitchFamily="50" charset="-128"/>
                  <a:ea typeface="ＭＳ Ｐゴシック" panose="020B0600070205080204" pitchFamily="50" charset="-128"/>
                </a:rPr>
                <a:t>0.5mg/g</a:t>
              </a:r>
            </a:p>
            <a:p>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下層</a:t>
              </a:r>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平均：</a:t>
              </a:r>
              <a:r>
                <a:rPr kumimoji="1" lang="en-US" altLang="ja-JP" sz="700" dirty="0">
                  <a:latin typeface="ＭＳ Ｐゴシック" panose="020B0600070205080204" pitchFamily="50" charset="-128"/>
                  <a:ea typeface="ＭＳ Ｐゴシック" panose="020B0600070205080204" pitchFamily="50" charset="-128"/>
                </a:rPr>
                <a:t>1.18mg/g </a:t>
              </a:r>
              <a:r>
                <a:rPr kumimoji="1" lang="ja-JP" altLang="en-US" sz="700" dirty="0">
                  <a:latin typeface="ＭＳ Ｐゴシック" panose="020B0600070205080204" pitchFamily="50" charset="-128"/>
                  <a:ea typeface="ＭＳ Ｐゴシック" panose="020B0600070205080204" pitchFamily="50" charset="-128"/>
                </a:rPr>
                <a:t>，最大：</a:t>
              </a:r>
              <a:r>
                <a:rPr kumimoji="1" lang="en-US" altLang="ja-JP" sz="700" dirty="0">
                  <a:latin typeface="ＭＳ Ｐゴシック" panose="020B0600070205080204" pitchFamily="50" charset="-128"/>
                  <a:ea typeface="ＭＳ Ｐゴシック" panose="020B0600070205080204" pitchFamily="50" charset="-128"/>
                </a:rPr>
                <a:t>1.9mg/g </a:t>
              </a:r>
              <a:r>
                <a:rPr kumimoji="1" lang="ja-JP" altLang="en-US" sz="700" dirty="0">
                  <a:latin typeface="ＭＳ Ｐゴシック" panose="020B0600070205080204" pitchFamily="50" charset="-128"/>
                  <a:ea typeface="ＭＳ Ｐゴシック" panose="020B0600070205080204" pitchFamily="50" charset="-128"/>
                </a:rPr>
                <a:t>，最小：</a:t>
              </a:r>
              <a:r>
                <a:rPr kumimoji="1" lang="en-US" altLang="ja-JP" sz="700" dirty="0">
                  <a:latin typeface="ＭＳ Ｐゴシック" panose="020B0600070205080204" pitchFamily="50" charset="-128"/>
                  <a:ea typeface="ＭＳ Ｐゴシック" panose="020B0600070205080204" pitchFamily="50" charset="-128"/>
                </a:rPr>
                <a:t>0.4mg/g</a:t>
              </a:r>
            </a:p>
          </p:txBody>
        </p:sp>
        <p:sp>
          <p:nvSpPr>
            <p:cNvPr id="85" name="テキスト ボックス 84">
              <a:extLst>
                <a:ext uri="{FF2B5EF4-FFF2-40B4-BE49-F238E27FC236}">
                  <a16:creationId xmlns:a16="http://schemas.microsoft.com/office/drawing/2014/main" id="{8299FF2B-CC02-4964-8CC1-083B401A7073}"/>
                </a:ext>
              </a:extLst>
            </p:cNvPr>
            <p:cNvSpPr txBox="1"/>
            <p:nvPr/>
          </p:nvSpPr>
          <p:spPr>
            <a:xfrm>
              <a:off x="5925365" y="6134742"/>
              <a:ext cx="2168843" cy="215893"/>
            </a:xfrm>
            <a:prstGeom prst="rect">
              <a:avLst/>
            </a:prstGeom>
            <a:solidFill>
              <a:schemeClr val="bg1"/>
            </a:solidFill>
            <a:ln w="6350">
              <a:solidFill>
                <a:schemeClr val="tx1"/>
              </a:solidFill>
            </a:ln>
          </p:spPr>
          <p:txBody>
            <a:bodyPr wrap="square" lIns="18000" tIns="7200" rIns="18000" bIns="7200" rtlCol="0" anchor="ctr" anchorCtr="0">
              <a:spAutoFit/>
            </a:bodyPr>
            <a:lstStyle/>
            <a:p>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上層</a:t>
              </a:r>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平均：</a:t>
              </a:r>
              <a:r>
                <a:rPr kumimoji="1" lang="en-US" altLang="ja-JP" sz="700" dirty="0">
                  <a:latin typeface="ＭＳ Ｐゴシック" panose="020B0600070205080204" pitchFamily="50" charset="-128"/>
                  <a:ea typeface="ＭＳ Ｐゴシック" panose="020B0600070205080204" pitchFamily="50" charset="-128"/>
                </a:rPr>
                <a:t>55.3mg/g </a:t>
              </a:r>
              <a:r>
                <a:rPr kumimoji="1" lang="ja-JP" altLang="en-US" sz="700" dirty="0">
                  <a:latin typeface="ＭＳ Ｐゴシック" panose="020B0600070205080204" pitchFamily="50" charset="-128"/>
                  <a:ea typeface="ＭＳ Ｐゴシック" panose="020B0600070205080204" pitchFamily="50" charset="-128"/>
                </a:rPr>
                <a:t>，最大：</a:t>
              </a:r>
              <a:r>
                <a:rPr kumimoji="1" lang="en-US" altLang="ja-JP" sz="700" dirty="0">
                  <a:latin typeface="ＭＳ Ｐゴシック" panose="020B0600070205080204" pitchFamily="50" charset="-128"/>
                  <a:ea typeface="ＭＳ Ｐゴシック" panose="020B0600070205080204" pitchFamily="50" charset="-128"/>
                </a:rPr>
                <a:t>78mg/g </a:t>
              </a:r>
              <a:r>
                <a:rPr kumimoji="1" lang="ja-JP" altLang="en-US" sz="700" dirty="0">
                  <a:latin typeface="ＭＳ Ｐゴシック" panose="020B0600070205080204" pitchFamily="50" charset="-128"/>
                  <a:ea typeface="ＭＳ Ｐゴシック" panose="020B0600070205080204" pitchFamily="50" charset="-128"/>
                </a:rPr>
                <a:t>，最小：</a:t>
              </a:r>
              <a:r>
                <a:rPr kumimoji="1" lang="en-US" altLang="ja-JP" sz="700" dirty="0">
                  <a:latin typeface="ＭＳ Ｐゴシック" panose="020B0600070205080204" pitchFamily="50" charset="-128"/>
                  <a:ea typeface="ＭＳ Ｐゴシック" panose="020B0600070205080204" pitchFamily="50" charset="-128"/>
                </a:rPr>
                <a:t>31mg/g</a:t>
              </a:r>
            </a:p>
            <a:p>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下層</a:t>
              </a:r>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平均：</a:t>
              </a:r>
              <a:r>
                <a:rPr kumimoji="1" lang="en-US" altLang="ja-JP" sz="700" dirty="0">
                  <a:latin typeface="ＭＳ Ｐゴシック" panose="020B0600070205080204" pitchFamily="50" charset="-128"/>
                  <a:ea typeface="ＭＳ Ｐゴシック" panose="020B0600070205080204" pitchFamily="50" charset="-128"/>
                </a:rPr>
                <a:t>49.5mg/g </a:t>
              </a:r>
              <a:r>
                <a:rPr kumimoji="1" lang="ja-JP" altLang="en-US" sz="700" dirty="0">
                  <a:latin typeface="ＭＳ Ｐゴシック" panose="020B0600070205080204" pitchFamily="50" charset="-128"/>
                  <a:ea typeface="ＭＳ Ｐゴシック" panose="020B0600070205080204" pitchFamily="50" charset="-128"/>
                </a:rPr>
                <a:t>，最大：</a:t>
              </a:r>
              <a:r>
                <a:rPr kumimoji="1" lang="en-US" altLang="ja-JP" sz="700" dirty="0">
                  <a:latin typeface="ＭＳ Ｐゴシック" panose="020B0600070205080204" pitchFamily="50" charset="-128"/>
                  <a:ea typeface="ＭＳ Ｐゴシック" panose="020B0600070205080204" pitchFamily="50" charset="-128"/>
                </a:rPr>
                <a:t>74mg/g </a:t>
              </a:r>
              <a:r>
                <a:rPr kumimoji="1" lang="ja-JP" altLang="en-US" sz="700" dirty="0">
                  <a:latin typeface="ＭＳ Ｐゴシック" panose="020B0600070205080204" pitchFamily="50" charset="-128"/>
                  <a:ea typeface="ＭＳ Ｐゴシック" panose="020B0600070205080204" pitchFamily="50" charset="-128"/>
                </a:rPr>
                <a:t>，  最小：</a:t>
              </a:r>
              <a:r>
                <a:rPr kumimoji="1" lang="en-US" altLang="ja-JP" sz="700" dirty="0">
                  <a:latin typeface="ＭＳ Ｐゴシック" panose="020B0600070205080204" pitchFamily="50" charset="-128"/>
                  <a:ea typeface="ＭＳ Ｐゴシック" panose="020B0600070205080204" pitchFamily="50" charset="-128"/>
                </a:rPr>
                <a:t>24mg/g</a:t>
              </a:r>
            </a:p>
          </p:txBody>
        </p:sp>
        <p:sp>
          <p:nvSpPr>
            <p:cNvPr id="89" name="テキスト ボックス 88">
              <a:extLst>
                <a:ext uri="{FF2B5EF4-FFF2-40B4-BE49-F238E27FC236}">
                  <a16:creationId xmlns:a16="http://schemas.microsoft.com/office/drawing/2014/main" id="{89E832B5-BAC2-451C-BA0E-D71D99901C00}"/>
                </a:ext>
              </a:extLst>
            </p:cNvPr>
            <p:cNvSpPr txBox="1"/>
            <p:nvPr/>
          </p:nvSpPr>
          <p:spPr>
            <a:xfrm>
              <a:off x="5925364" y="7116218"/>
              <a:ext cx="2168843" cy="215893"/>
            </a:xfrm>
            <a:prstGeom prst="rect">
              <a:avLst/>
            </a:prstGeom>
            <a:solidFill>
              <a:schemeClr val="bg1"/>
            </a:solidFill>
            <a:ln w="6350">
              <a:solidFill>
                <a:schemeClr val="tx1"/>
              </a:solidFill>
            </a:ln>
          </p:spPr>
          <p:txBody>
            <a:bodyPr wrap="square" lIns="18000" tIns="7200" rIns="18000" bIns="7200" rtlCol="0" anchor="ctr" anchorCtr="0">
              <a:spAutoFit/>
            </a:bodyPr>
            <a:lstStyle/>
            <a:p>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上層</a:t>
              </a:r>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平均：</a:t>
              </a:r>
              <a:r>
                <a:rPr kumimoji="1" lang="en-US" altLang="ja-JP" sz="700" dirty="0">
                  <a:latin typeface="ＭＳ Ｐゴシック" panose="020B0600070205080204" pitchFamily="50" charset="-128"/>
                  <a:ea typeface="ＭＳ Ｐゴシック" panose="020B0600070205080204" pitchFamily="50" charset="-128"/>
                </a:rPr>
                <a:t>19.8% </a:t>
              </a:r>
              <a:r>
                <a:rPr kumimoji="1" lang="ja-JP" altLang="en-US" sz="700" dirty="0">
                  <a:latin typeface="ＭＳ Ｐゴシック" panose="020B0600070205080204" pitchFamily="50" charset="-128"/>
                  <a:ea typeface="ＭＳ Ｐゴシック" panose="020B0600070205080204" pitchFamily="50" charset="-128"/>
                </a:rPr>
                <a:t>，最大：</a:t>
              </a:r>
              <a:r>
                <a:rPr kumimoji="1" lang="en-US" altLang="ja-JP" sz="700" dirty="0">
                  <a:latin typeface="ＭＳ Ｐゴシック" panose="020B0600070205080204" pitchFamily="50" charset="-128"/>
                  <a:ea typeface="ＭＳ Ｐゴシック" panose="020B0600070205080204" pitchFamily="50" charset="-128"/>
                </a:rPr>
                <a:t>24.7% </a:t>
              </a:r>
              <a:r>
                <a:rPr kumimoji="1" lang="ja-JP" altLang="en-US" sz="700" dirty="0">
                  <a:latin typeface="ＭＳ Ｐゴシック" panose="020B0600070205080204" pitchFamily="50" charset="-128"/>
                  <a:ea typeface="ＭＳ Ｐゴシック" panose="020B0600070205080204" pitchFamily="50" charset="-128"/>
                </a:rPr>
                <a:t>，最小：</a:t>
              </a:r>
              <a:r>
                <a:rPr kumimoji="1" lang="en-US" altLang="ja-JP" sz="700" dirty="0">
                  <a:latin typeface="ＭＳ Ｐゴシック" panose="020B0600070205080204" pitchFamily="50" charset="-128"/>
                  <a:ea typeface="ＭＳ Ｐゴシック" panose="020B0600070205080204" pitchFamily="50" charset="-128"/>
                </a:rPr>
                <a:t>13.0% </a:t>
              </a:r>
            </a:p>
            <a:p>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下層</a:t>
              </a:r>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平均：</a:t>
              </a:r>
              <a:r>
                <a:rPr kumimoji="1" lang="en-US" altLang="ja-JP" sz="700" dirty="0">
                  <a:latin typeface="ＭＳ Ｐゴシック" panose="020B0600070205080204" pitchFamily="50" charset="-128"/>
                  <a:ea typeface="ＭＳ Ｐゴシック" panose="020B0600070205080204" pitchFamily="50" charset="-128"/>
                </a:rPr>
                <a:t>14.5%</a:t>
              </a:r>
              <a:r>
                <a:rPr kumimoji="1" lang="ja-JP" altLang="en-US" sz="700" dirty="0">
                  <a:latin typeface="ＭＳ Ｐゴシック" panose="020B0600070205080204" pitchFamily="50" charset="-128"/>
                  <a:ea typeface="ＭＳ Ｐゴシック" panose="020B0600070205080204" pitchFamily="50" charset="-128"/>
                </a:rPr>
                <a:t> ，最大：</a:t>
              </a:r>
              <a:r>
                <a:rPr kumimoji="1" lang="en-US" altLang="ja-JP" sz="700" dirty="0">
                  <a:latin typeface="ＭＳ Ｐゴシック" panose="020B0600070205080204" pitchFamily="50" charset="-128"/>
                  <a:ea typeface="ＭＳ Ｐゴシック" panose="020B0600070205080204" pitchFamily="50" charset="-128"/>
                </a:rPr>
                <a:t>16.9% </a:t>
              </a:r>
              <a:r>
                <a:rPr kumimoji="1" lang="ja-JP" altLang="en-US" sz="700" dirty="0">
                  <a:latin typeface="ＭＳ Ｐゴシック" panose="020B0600070205080204" pitchFamily="50" charset="-128"/>
                  <a:ea typeface="ＭＳ Ｐゴシック" panose="020B0600070205080204" pitchFamily="50" charset="-128"/>
                </a:rPr>
                <a:t>，最小：</a:t>
              </a:r>
              <a:r>
                <a:rPr kumimoji="1" lang="en-US" altLang="ja-JP" sz="700" dirty="0">
                  <a:latin typeface="ＭＳ Ｐゴシック" panose="020B0600070205080204" pitchFamily="50" charset="-128"/>
                  <a:ea typeface="ＭＳ Ｐゴシック" panose="020B0600070205080204" pitchFamily="50" charset="-128"/>
                </a:rPr>
                <a:t>7.2%</a:t>
              </a:r>
            </a:p>
          </p:txBody>
        </p:sp>
      </p:grpSp>
      <p:pic>
        <p:nvPicPr>
          <p:cNvPr id="22" name="図 21"/>
          <p:cNvPicPr>
            <a:picLocks noChangeAspect="1"/>
          </p:cNvPicPr>
          <p:nvPr/>
        </p:nvPicPr>
        <p:blipFill>
          <a:blip r:embed="rId6"/>
          <a:stretch>
            <a:fillRect/>
          </a:stretch>
        </p:blipFill>
        <p:spPr>
          <a:xfrm>
            <a:off x="1353733" y="1947933"/>
            <a:ext cx="4366533" cy="1249974"/>
          </a:xfrm>
          <a:prstGeom prst="rect">
            <a:avLst/>
          </a:prstGeom>
        </p:spPr>
      </p:pic>
      <p:pic>
        <p:nvPicPr>
          <p:cNvPr id="23" name="図 22"/>
          <p:cNvPicPr>
            <a:picLocks noChangeAspect="1"/>
          </p:cNvPicPr>
          <p:nvPr/>
        </p:nvPicPr>
        <p:blipFill>
          <a:blip r:embed="rId7"/>
          <a:stretch>
            <a:fillRect/>
          </a:stretch>
        </p:blipFill>
        <p:spPr>
          <a:xfrm>
            <a:off x="5909159" y="1949247"/>
            <a:ext cx="4410000" cy="1311366"/>
          </a:xfrm>
          <a:prstGeom prst="rect">
            <a:avLst/>
          </a:prstGeom>
        </p:spPr>
      </p:pic>
      <p:pic>
        <p:nvPicPr>
          <p:cNvPr id="24" name="図 23"/>
          <p:cNvPicPr>
            <a:picLocks noChangeAspect="1"/>
          </p:cNvPicPr>
          <p:nvPr/>
        </p:nvPicPr>
        <p:blipFill>
          <a:blip r:embed="rId8"/>
          <a:stretch>
            <a:fillRect/>
          </a:stretch>
        </p:blipFill>
        <p:spPr>
          <a:xfrm>
            <a:off x="10397552" y="1947933"/>
            <a:ext cx="4456618" cy="1274241"/>
          </a:xfrm>
          <a:prstGeom prst="rect">
            <a:avLst/>
          </a:prstGeom>
        </p:spPr>
      </p:pic>
      <p:pic>
        <p:nvPicPr>
          <p:cNvPr id="2" name="図 1"/>
          <p:cNvPicPr>
            <a:picLocks noChangeAspect="1"/>
          </p:cNvPicPr>
          <p:nvPr/>
        </p:nvPicPr>
        <p:blipFill>
          <a:blip r:embed="rId9"/>
          <a:stretch>
            <a:fillRect/>
          </a:stretch>
        </p:blipFill>
        <p:spPr>
          <a:xfrm>
            <a:off x="1352108" y="3106089"/>
            <a:ext cx="4368158" cy="1142371"/>
          </a:xfrm>
          <a:prstGeom prst="rect">
            <a:avLst/>
          </a:prstGeom>
        </p:spPr>
      </p:pic>
      <p:pic>
        <p:nvPicPr>
          <p:cNvPr id="3" name="図 2"/>
          <p:cNvPicPr>
            <a:picLocks noChangeAspect="1"/>
          </p:cNvPicPr>
          <p:nvPr/>
        </p:nvPicPr>
        <p:blipFill>
          <a:blip r:embed="rId10"/>
          <a:stretch>
            <a:fillRect/>
          </a:stretch>
        </p:blipFill>
        <p:spPr>
          <a:xfrm>
            <a:off x="5914476" y="3164972"/>
            <a:ext cx="4417423" cy="1125319"/>
          </a:xfrm>
          <a:prstGeom prst="rect">
            <a:avLst/>
          </a:prstGeom>
        </p:spPr>
      </p:pic>
      <p:pic>
        <p:nvPicPr>
          <p:cNvPr id="4" name="図 3"/>
          <p:cNvPicPr>
            <a:picLocks noChangeAspect="1"/>
          </p:cNvPicPr>
          <p:nvPr/>
        </p:nvPicPr>
        <p:blipFill>
          <a:blip r:embed="rId11"/>
          <a:stretch>
            <a:fillRect/>
          </a:stretch>
        </p:blipFill>
        <p:spPr>
          <a:xfrm>
            <a:off x="10397552" y="3152663"/>
            <a:ext cx="4420728" cy="1095798"/>
          </a:xfrm>
          <a:prstGeom prst="rect">
            <a:avLst/>
          </a:prstGeom>
        </p:spPr>
      </p:pic>
      <p:sp>
        <p:nvSpPr>
          <p:cNvPr id="53" name="テキスト ボックス 52">
            <a:extLst>
              <a:ext uri="{FF2B5EF4-FFF2-40B4-BE49-F238E27FC236}">
                <a16:creationId xmlns:a16="http://schemas.microsoft.com/office/drawing/2014/main" id="{33F9F082-8F35-417C-9D26-AE729E9C28E8}"/>
              </a:ext>
            </a:extLst>
          </p:cNvPr>
          <p:cNvSpPr txBox="1"/>
          <p:nvPr/>
        </p:nvSpPr>
        <p:spPr>
          <a:xfrm>
            <a:off x="1252643" y="1175463"/>
            <a:ext cx="13680000" cy="288147"/>
          </a:xfrm>
          <a:prstGeom prst="rect">
            <a:avLst/>
          </a:prstGeom>
          <a:noFill/>
          <a:ln cmpd="dbl">
            <a:noFill/>
          </a:ln>
        </p:spPr>
        <p:txBody>
          <a:bodyPr wrap="square" lIns="72000" tIns="72000" rIns="72000" bIns="0" rtlCol="0">
            <a:spAutoFit/>
          </a:bodyPr>
          <a:lstStyle/>
          <a:p>
            <a:r>
              <a:rPr lang="ja-JP" altLang="en-US" sz="1400" dirty="0">
                <a:latin typeface="ＭＳ Ｐゴシック" panose="020B0600070205080204" pitchFamily="50" charset="-128"/>
                <a:ea typeface="ＭＳ Ｐゴシック" panose="020B0600070205080204" pitchFamily="50" charset="-128"/>
              </a:rPr>
              <a:t>薬剤</a:t>
            </a:r>
            <a:r>
              <a:rPr lang="ja-JP" altLang="en-US" sz="1400" dirty="0" smtClean="0">
                <a:latin typeface="ＭＳ Ｐゴシック" panose="020B0600070205080204" pitchFamily="50" charset="-128"/>
                <a:ea typeface="ＭＳ Ｐゴシック" panose="020B0600070205080204" pitchFamily="50" charset="-128"/>
              </a:rPr>
              <a:t>散布を行っていない地点の底質状況の変化を示す。</a:t>
            </a:r>
            <a:endParaRPr lang="ja-JP" altLang="en-US" sz="1400" dirty="0">
              <a:latin typeface="ＭＳ Ｐゴシック" panose="020B0600070205080204" pitchFamily="50" charset="-128"/>
              <a:ea typeface="ＭＳ Ｐゴシック" panose="020B0600070205080204" pitchFamily="50" charset="-128"/>
            </a:endParaRPr>
          </a:p>
        </p:txBody>
      </p:sp>
      <p:sp>
        <p:nvSpPr>
          <p:cNvPr id="5" name="スライド番号プレースホルダー 4"/>
          <p:cNvSpPr>
            <a:spLocks noGrp="1"/>
          </p:cNvSpPr>
          <p:nvPr>
            <p:ph type="sldNum" sz="quarter" idx="12"/>
          </p:nvPr>
        </p:nvSpPr>
        <p:spPr/>
        <p:txBody>
          <a:bodyPr/>
          <a:lstStyle/>
          <a:p>
            <a:fld id="{F7809CC4-BC24-49F4-821D-E9970E7A63E4}" type="slidenum">
              <a:rPr kumimoji="1" lang="ja-JP" altLang="en-US" smtClean="0"/>
              <a:pPr/>
              <a:t>37</a:t>
            </a:fld>
            <a:endParaRPr kumimoji="1" lang="ja-JP" altLang="en-US" dirty="0"/>
          </a:p>
        </p:txBody>
      </p:sp>
      <p:sp>
        <p:nvSpPr>
          <p:cNvPr id="52" name="正方形/長方形 51"/>
          <p:cNvSpPr/>
          <p:nvPr/>
        </p:nvSpPr>
        <p:spPr>
          <a:xfrm>
            <a:off x="0" y="4"/>
            <a:ext cx="15119350" cy="615267"/>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sp>
        <p:nvSpPr>
          <p:cNvPr id="54" name="テキスト ボックス 3"/>
          <p:cNvSpPr txBox="1"/>
          <p:nvPr/>
        </p:nvSpPr>
        <p:spPr>
          <a:xfrm>
            <a:off x="0" y="-16009"/>
            <a:ext cx="9130937" cy="63127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参考資料</a:t>
            </a:r>
          </a:p>
        </p:txBody>
      </p:sp>
    </p:spTree>
    <p:extLst>
      <p:ext uri="{BB962C8B-B14F-4D97-AF65-F5344CB8AC3E}">
        <p14:creationId xmlns:p14="http://schemas.microsoft.com/office/powerpoint/2010/main" val="24002757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正方形/長方形 47"/>
          <p:cNvSpPr/>
          <p:nvPr/>
        </p:nvSpPr>
        <p:spPr>
          <a:xfrm>
            <a:off x="0" y="4"/>
            <a:ext cx="15119350" cy="615267"/>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020" y="3136578"/>
            <a:ext cx="5928933" cy="7102682"/>
          </a:xfrm>
          <a:prstGeom prst="rect">
            <a:avLst/>
          </a:prstGeom>
        </p:spPr>
      </p:pic>
      <p:sp>
        <p:nvSpPr>
          <p:cNvPr id="43" name="角丸四角形 42"/>
          <p:cNvSpPr/>
          <p:nvPr/>
        </p:nvSpPr>
        <p:spPr>
          <a:xfrm>
            <a:off x="904709" y="1164027"/>
            <a:ext cx="4027200" cy="596493"/>
          </a:xfrm>
          <a:prstGeom prst="roundRect">
            <a:avLst/>
          </a:prstGeom>
          <a:gradFill>
            <a:gsLst>
              <a:gs pos="0">
                <a:srgbClr val="FFCCFF">
                  <a:lumMod val="88000"/>
                  <a:lumOff val="12000"/>
                </a:srgbClr>
              </a:gs>
              <a:gs pos="100000">
                <a:srgbClr val="FF66CC"/>
              </a:gs>
            </a:gsLst>
          </a:gradFill>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42071" tIns="71035" rIns="142071" bIns="71035" numCol="1" spcCol="0" rtlCol="0" fromWordArt="0" anchor="ctr" anchorCtr="0" forceAA="0" compatLnSpc="1">
            <a:prstTxWarp prst="textNoShape">
              <a:avLst/>
            </a:prstTxWarp>
            <a:noAutofit/>
          </a:bodyPr>
          <a:lstStyle/>
          <a:p>
            <a:r>
              <a:rPr lang="ja-JP" altLang="en-US" sz="2486" dirty="0">
                <a:solidFill>
                  <a:schemeClr val="tx1"/>
                </a:solidFill>
                <a:latin typeface="ＭＳ Ｐゴシック" panose="020B0600070205080204" pitchFamily="50" charset="-128"/>
                <a:ea typeface="ＭＳ Ｐゴシック" panose="020B0600070205080204" pitchFamily="50" charset="-128"/>
              </a:rPr>
              <a:t>◎</a:t>
            </a:r>
            <a:r>
              <a:rPr lang="ja-JP" altLang="en-US" sz="2486" u="sng" dirty="0">
                <a:solidFill>
                  <a:schemeClr val="tx1"/>
                </a:solidFill>
                <a:latin typeface="ＭＳ Ｐゴシック" panose="020B0600070205080204" pitchFamily="50" charset="-128"/>
                <a:ea typeface="ＭＳ Ｐゴシック" panose="020B0600070205080204" pitchFamily="50" charset="-128"/>
              </a:rPr>
              <a:t>処理水を導水し水質改善</a:t>
            </a:r>
          </a:p>
        </p:txBody>
      </p:sp>
      <p:sp>
        <p:nvSpPr>
          <p:cNvPr id="28" name="テキスト ボックス 27"/>
          <p:cNvSpPr txBox="1"/>
          <p:nvPr/>
        </p:nvSpPr>
        <p:spPr>
          <a:xfrm>
            <a:off x="822710" y="1825014"/>
            <a:ext cx="6255641" cy="1239827"/>
          </a:xfrm>
          <a:prstGeom prst="rect">
            <a:avLst/>
          </a:prstGeom>
          <a:noFill/>
          <a:ln>
            <a:solidFill>
              <a:srgbClr val="0070C0"/>
            </a:solidFill>
          </a:ln>
        </p:spPr>
        <p:txBody>
          <a:bodyPr wrap="square" rtlCol="0">
            <a:spAutoFit/>
          </a:bodyPr>
          <a:lstStyle/>
          <a:p>
            <a:r>
              <a:rPr lang="ja-JP" altLang="ja-JP" sz="1864" dirty="0">
                <a:latin typeface="ＭＳ Ｐゴシック" panose="020B0600070205080204" pitchFamily="50" charset="-128"/>
                <a:ea typeface="ＭＳ Ｐゴシック" panose="020B0600070205080204" pitchFamily="50" charset="-128"/>
              </a:rPr>
              <a:t>平野川浄化ポンプ場の運転</a:t>
            </a:r>
            <a:r>
              <a:rPr lang="ja-JP" altLang="en-US" sz="1864" dirty="0">
                <a:latin typeface="ＭＳ Ｐゴシック" panose="020B0600070205080204" pitchFamily="50" charset="-128"/>
                <a:ea typeface="ＭＳ Ｐゴシック" panose="020B0600070205080204" pitchFamily="50" charset="-128"/>
              </a:rPr>
              <a:t>時間の</a:t>
            </a:r>
            <a:r>
              <a:rPr lang="ja-JP" altLang="ja-JP" sz="1864" dirty="0">
                <a:latin typeface="ＭＳ Ｐゴシック" panose="020B0600070205080204" pitchFamily="50" charset="-128"/>
                <a:ea typeface="ＭＳ Ｐゴシック" panose="020B0600070205080204" pitchFamily="50" charset="-128"/>
              </a:rPr>
              <a:t>見直し</a:t>
            </a:r>
            <a:r>
              <a:rPr lang="ja-JP" altLang="en-US" sz="1864" dirty="0">
                <a:latin typeface="ＭＳ Ｐゴシック" panose="020B0600070205080204" pitchFamily="50" charset="-128"/>
                <a:ea typeface="ＭＳ Ｐゴシック" panose="020B0600070205080204" pitchFamily="50" charset="-128"/>
              </a:rPr>
              <a:t>により</a:t>
            </a:r>
            <a:endParaRPr lang="en-US" altLang="ja-JP" sz="1864" dirty="0">
              <a:latin typeface="ＭＳ Ｐゴシック" panose="020B0600070205080204" pitchFamily="50" charset="-128"/>
              <a:ea typeface="ＭＳ Ｐゴシック" panose="020B0600070205080204" pitchFamily="50" charset="-128"/>
            </a:endParaRPr>
          </a:p>
          <a:p>
            <a:r>
              <a:rPr lang="ja-JP" altLang="ja-JP" sz="1864" dirty="0">
                <a:latin typeface="ＭＳ Ｐゴシック" panose="020B0600070205080204" pitchFamily="50" charset="-128"/>
                <a:ea typeface="ＭＳ Ｐゴシック" panose="020B0600070205080204" pitchFamily="50" charset="-128"/>
              </a:rPr>
              <a:t>平野川への高度処理水の導水量を増加（</a:t>
            </a:r>
            <a:r>
              <a:rPr lang="en-US" altLang="ja-JP" sz="1864" dirty="0">
                <a:latin typeface="ＭＳ Ｐゴシック" panose="020B0600070205080204" pitchFamily="50" charset="-128"/>
                <a:ea typeface="ＭＳ Ｐゴシック" panose="020B0600070205080204" pitchFamily="50" charset="-128"/>
              </a:rPr>
              <a:t>R1.7</a:t>
            </a:r>
            <a:r>
              <a:rPr lang="ja-JP" altLang="ja-JP" sz="1864" dirty="0">
                <a:latin typeface="ＭＳ Ｐゴシック" panose="020B0600070205080204" pitchFamily="50" charset="-128"/>
                <a:ea typeface="ＭＳ Ｐゴシック" panose="020B0600070205080204" pitchFamily="50" charset="-128"/>
              </a:rPr>
              <a:t>～）</a:t>
            </a:r>
          </a:p>
          <a:p>
            <a:r>
              <a:rPr lang="en-US" altLang="ja-JP" sz="1864" dirty="0">
                <a:latin typeface="ＭＳ Ｐゴシック" panose="020B0600070205080204" pitchFamily="50" charset="-128"/>
                <a:ea typeface="ＭＳ Ｐゴシック" panose="020B0600070205080204" pitchFamily="50" charset="-128"/>
              </a:rPr>
              <a:t>10</a:t>
            </a:r>
            <a:r>
              <a:rPr lang="ja-JP" altLang="ja-JP" sz="1864" dirty="0">
                <a:latin typeface="ＭＳ Ｐゴシック" panose="020B0600070205080204" pitchFamily="50" charset="-128"/>
                <a:ea typeface="ＭＳ Ｐゴシック" panose="020B0600070205080204" pitchFamily="50" charset="-128"/>
              </a:rPr>
              <a:t>時間（</a:t>
            </a:r>
            <a:r>
              <a:rPr lang="en-US" altLang="ja-JP" sz="1864" dirty="0">
                <a:latin typeface="ＭＳ Ｐゴシック" panose="020B0600070205080204" pitchFamily="50" charset="-128"/>
                <a:ea typeface="ＭＳ Ｐゴシック" panose="020B0600070205080204" pitchFamily="50" charset="-128"/>
              </a:rPr>
              <a:t>8</a:t>
            </a:r>
            <a:r>
              <a:rPr lang="ja-JP" altLang="ja-JP" sz="1864" dirty="0">
                <a:latin typeface="ＭＳ Ｐゴシック" panose="020B0600070205080204" pitchFamily="50" charset="-128"/>
                <a:ea typeface="ＭＳ Ｐゴシック" panose="020B0600070205080204" pitchFamily="50" charset="-128"/>
              </a:rPr>
              <a:t>時～</a:t>
            </a:r>
            <a:r>
              <a:rPr lang="en-US" altLang="ja-JP" sz="1864" dirty="0">
                <a:latin typeface="ＭＳ Ｐゴシック" panose="020B0600070205080204" pitchFamily="50" charset="-128"/>
                <a:ea typeface="ＭＳ Ｐゴシック" panose="020B0600070205080204" pitchFamily="50" charset="-128"/>
              </a:rPr>
              <a:t>18</a:t>
            </a:r>
            <a:r>
              <a:rPr lang="ja-JP" altLang="ja-JP" sz="1864" dirty="0">
                <a:latin typeface="ＭＳ Ｐゴシック" panose="020B0600070205080204" pitchFamily="50" charset="-128"/>
                <a:ea typeface="ＭＳ Ｐゴシック" panose="020B0600070205080204" pitchFamily="50" charset="-128"/>
              </a:rPr>
              <a:t>時）運転　⇒　</a:t>
            </a:r>
            <a:r>
              <a:rPr lang="en-US" altLang="ja-JP" sz="1864" dirty="0">
                <a:latin typeface="ＭＳ Ｐゴシック" panose="020B0600070205080204" pitchFamily="50" charset="-128"/>
                <a:ea typeface="ＭＳ Ｐゴシック" panose="020B0600070205080204" pitchFamily="50" charset="-128"/>
              </a:rPr>
              <a:t>24</a:t>
            </a:r>
            <a:r>
              <a:rPr lang="ja-JP" altLang="ja-JP" sz="1864" dirty="0">
                <a:latin typeface="ＭＳ Ｐゴシック" panose="020B0600070205080204" pitchFamily="50" charset="-128"/>
                <a:ea typeface="ＭＳ Ｐゴシック" panose="020B0600070205080204" pitchFamily="50" charset="-128"/>
              </a:rPr>
              <a:t>時間運転</a:t>
            </a:r>
          </a:p>
          <a:p>
            <a:r>
              <a:rPr lang="ja-JP" altLang="ja-JP" sz="1864" dirty="0">
                <a:latin typeface="ＭＳ Ｐゴシック" panose="020B0600070205080204" pitchFamily="50" charset="-128"/>
                <a:ea typeface="ＭＳ Ｐゴシック" panose="020B0600070205080204" pitchFamily="50" charset="-128"/>
              </a:rPr>
              <a:t>（</a:t>
            </a:r>
            <a:r>
              <a:rPr lang="en-US" altLang="ja-JP" sz="1864" b="1" dirty="0">
                <a:solidFill>
                  <a:srgbClr val="FF0000"/>
                </a:solidFill>
                <a:latin typeface="ＭＳ Ｐゴシック" panose="020B0600070205080204" pitchFamily="50" charset="-128"/>
                <a:ea typeface="ＭＳ Ｐゴシック" panose="020B0600070205080204" pitchFamily="50" charset="-128"/>
              </a:rPr>
              <a:t>5.2</a:t>
            </a:r>
            <a:r>
              <a:rPr lang="ja-JP" altLang="ja-JP" sz="1864" b="1" dirty="0">
                <a:solidFill>
                  <a:srgbClr val="FF0000"/>
                </a:solidFill>
                <a:latin typeface="ＭＳ Ｐゴシック" panose="020B0600070205080204" pitchFamily="50" charset="-128"/>
                <a:ea typeface="ＭＳ Ｐゴシック" panose="020B0600070205080204" pitchFamily="50" charset="-128"/>
              </a:rPr>
              <a:t>万</a:t>
            </a:r>
            <a:r>
              <a:rPr lang="ja-JP" altLang="ja-JP" sz="1864" b="1" dirty="0" err="1">
                <a:solidFill>
                  <a:srgbClr val="FF0000"/>
                </a:solidFill>
                <a:latin typeface="ＭＳ Ｐゴシック" panose="020B0600070205080204" pitchFamily="50" charset="-128"/>
                <a:ea typeface="ＭＳ Ｐゴシック" panose="020B0600070205080204" pitchFamily="50" charset="-128"/>
              </a:rPr>
              <a:t>ｔ</a:t>
            </a:r>
            <a:r>
              <a:rPr lang="en-US" altLang="ja-JP" sz="1864" dirty="0">
                <a:latin typeface="ＭＳ Ｐゴシック" panose="020B0600070205080204" pitchFamily="50" charset="-128"/>
                <a:ea typeface="ＭＳ Ｐゴシック" panose="020B0600070205080204" pitchFamily="50" charset="-128"/>
              </a:rPr>
              <a:t>/</a:t>
            </a:r>
            <a:r>
              <a:rPr lang="ja-JP" altLang="ja-JP" sz="1864" dirty="0">
                <a:latin typeface="ＭＳ Ｐゴシック" panose="020B0600070205080204" pitchFamily="50" charset="-128"/>
                <a:ea typeface="ＭＳ Ｐゴシック" panose="020B0600070205080204" pitchFamily="50" charset="-128"/>
              </a:rPr>
              <a:t>日</a:t>
            </a:r>
            <a:r>
              <a:rPr lang="ja-JP" altLang="en-US" sz="1864" dirty="0">
                <a:latin typeface="ＭＳ Ｐゴシック" panose="020B0600070205080204" pitchFamily="50" charset="-128"/>
                <a:ea typeface="ＭＳ Ｐゴシック" panose="020B0600070205080204" pitchFamily="50" charset="-128"/>
              </a:rPr>
              <a:t>、</a:t>
            </a:r>
            <a:r>
              <a:rPr lang="en-US" altLang="ja-JP" sz="1864" dirty="0">
                <a:latin typeface="ＭＳ Ｐゴシック" panose="020B0600070205080204" pitchFamily="50" charset="-128"/>
                <a:ea typeface="ＭＳ Ｐゴシック" panose="020B0600070205080204" pitchFamily="50" charset="-128"/>
              </a:rPr>
              <a:t>1.4m</a:t>
            </a:r>
            <a:r>
              <a:rPr lang="en-US" altLang="ja-JP" sz="1864" baseline="30000" dirty="0">
                <a:latin typeface="ＭＳ Ｐゴシック" panose="020B0600070205080204" pitchFamily="50" charset="-128"/>
                <a:ea typeface="ＭＳ Ｐゴシック" panose="020B0600070205080204" pitchFamily="50" charset="-128"/>
              </a:rPr>
              <a:t>3</a:t>
            </a:r>
            <a:r>
              <a:rPr lang="en-US" altLang="ja-JP" sz="1864" dirty="0">
                <a:latin typeface="ＭＳ Ｐゴシック" panose="020B0600070205080204" pitchFamily="50" charset="-128"/>
                <a:ea typeface="ＭＳ Ｐゴシック" panose="020B0600070205080204" pitchFamily="50" charset="-128"/>
              </a:rPr>
              <a:t>/sec</a:t>
            </a:r>
            <a:r>
              <a:rPr lang="ja-JP" altLang="ja-JP" sz="1864" dirty="0">
                <a:latin typeface="ＭＳ Ｐゴシック" panose="020B0600070205080204" pitchFamily="50" charset="-128"/>
                <a:ea typeface="ＭＳ Ｐゴシック" panose="020B0600070205080204" pitchFamily="50" charset="-128"/>
              </a:rPr>
              <a:t>）　　　　（</a:t>
            </a:r>
            <a:r>
              <a:rPr lang="en-US" altLang="ja-JP" sz="1864" b="1" dirty="0">
                <a:solidFill>
                  <a:srgbClr val="FF0000"/>
                </a:solidFill>
                <a:latin typeface="ＭＳ Ｐゴシック" panose="020B0600070205080204" pitchFamily="50" charset="-128"/>
                <a:ea typeface="ＭＳ Ｐゴシック" panose="020B0600070205080204" pitchFamily="50" charset="-128"/>
              </a:rPr>
              <a:t>10.2</a:t>
            </a:r>
            <a:r>
              <a:rPr lang="ja-JP" altLang="ja-JP" sz="1864" b="1" dirty="0">
                <a:solidFill>
                  <a:srgbClr val="FF0000"/>
                </a:solidFill>
                <a:latin typeface="ＭＳ Ｐゴシック" panose="020B0600070205080204" pitchFamily="50" charset="-128"/>
                <a:ea typeface="ＭＳ Ｐゴシック" panose="020B0600070205080204" pitchFamily="50" charset="-128"/>
              </a:rPr>
              <a:t>万</a:t>
            </a:r>
            <a:r>
              <a:rPr lang="ja-JP" altLang="ja-JP" sz="1864" b="1" dirty="0" err="1">
                <a:solidFill>
                  <a:srgbClr val="FF0000"/>
                </a:solidFill>
                <a:latin typeface="ＭＳ Ｐゴシック" panose="020B0600070205080204" pitchFamily="50" charset="-128"/>
                <a:ea typeface="ＭＳ Ｐゴシック" panose="020B0600070205080204" pitchFamily="50" charset="-128"/>
              </a:rPr>
              <a:t>ｔ</a:t>
            </a:r>
            <a:r>
              <a:rPr lang="en-US" altLang="ja-JP" sz="1864" dirty="0">
                <a:latin typeface="ＭＳ Ｐゴシック" panose="020B0600070205080204" pitchFamily="50" charset="-128"/>
                <a:ea typeface="ＭＳ Ｐゴシック" panose="020B0600070205080204" pitchFamily="50" charset="-128"/>
              </a:rPr>
              <a:t>/</a:t>
            </a:r>
            <a:r>
              <a:rPr lang="ja-JP" altLang="ja-JP" sz="1864" dirty="0">
                <a:latin typeface="ＭＳ Ｐゴシック" panose="020B0600070205080204" pitchFamily="50" charset="-128"/>
                <a:ea typeface="ＭＳ Ｐゴシック" panose="020B0600070205080204" pitchFamily="50" charset="-128"/>
              </a:rPr>
              <a:t>日</a:t>
            </a:r>
            <a:r>
              <a:rPr lang="ja-JP" altLang="en-US" sz="1864" dirty="0">
                <a:latin typeface="ＭＳ Ｐゴシック" panose="020B0600070205080204" pitchFamily="50" charset="-128"/>
                <a:ea typeface="ＭＳ Ｐゴシック" panose="020B0600070205080204" pitchFamily="50" charset="-128"/>
              </a:rPr>
              <a:t>、</a:t>
            </a:r>
            <a:r>
              <a:rPr lang="en-US" altLang="ja-JP" sz="1864" dirty="0">
                <a:latin typeface="ＭＳ Ｐゴシック" panose="020B0600070205080204" pitchFamily="50" charset="-128"/>
                <a:ea typeface="ＭＳ Ｐゴシック" panose="020B0600070205080204" pitchFamily="50" charset="-128"/>
              </a:rPr>
              <a:t>1.2m</a:t>
            </a:r>
            <a:r>
              <a:rPr lang="en-US" altLang="ja-JP" sz="1864" baseline="30000" dirty="0">
                <a:latin typeface="ＭＳ Ｐゴシック" panose="020B0600070205080204" pitchFamily="50" charset="-128"/>
                <a:ea typeface="ＭＳ Ｐゴシック" panose="020B0600070205080204" pitchFamily="50" charset="-128"/>
              </a:rPr>
              <a:t>3</a:t>
            </a:r>
            <a:r>
              <a:rPr lang="en-US" altLang="ja-JP" sz="1864" dirty="0">
                <a:latin typeface="ＭＳ Ｐゴシック" panose="020B0600070205080204" pitchFamily="50" charset="-128"/>
                <a:ea typeface="ＭＳ Ｐゴシック" panose="020B0600070205080204" pitchFamily="50" charset="-128"/>
              </a:rPr>
              <a:t>/sec</a:t>
            </a:r>
            <a:r>
              <a:rPr lang="ja-JP" altLang="ja-JP" sz="1864" dirty="0">
                <a:latin typeface="ＭＳ Ｐゴシック" panose="020B0600070205080204" pitchFamily="50" charset="-128"/>
                <a:ea typeface="ＭＳ Ｐゴシック" panose="020B0600070205080204" pitchFamily="50" charset="-128"/>
              </a:rPr>
              <a:t>）</a:t>
            </a:r>
          </a:p>
        </p:txBody>
      </p:sp>
      <p:sp>
        <p:nvSpPr>
          <p:cNvPr id="30" name="テキスト ボックス 29"/>
          <p:cNvSpPr txBox="1"/>
          <p:nvPr/>
        </p:nvSpPr>
        <p:spPr>
          <a:xfrm>
            <a:off x="7800660" y="1986404"/>
            <a:ext cx="4801608" cy="427040"/>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altLang="ja-JP" sz="2175" dirty="0">
                <a:solidFill>
                  <a:schemeClr val="tx1"/>
                </a:solidFill>
                <a:latin typeface="ＭＳ Ｐゴシック" panose="020B0600070205080204" pitchFamily="50" charset="-128"/>
                <a:ea typeface="ＭＳ Ｐゴシック" panose="020B0600070205080204" pitchFamily="50" charset="-128"/>
              </a:rPr>
              <a:t>DO</a:t>
            </a:r>
            <a:r>
              <a:rPr lang="ja-JP" altLang="en-US" sz="2175" dirty="0">
                <a:solidFill>
                  <a:schemeClr val="tx1"/>
                </a:solidFill>
                <a:latin typeface="ＭＳ Ｐゴシック" panose="020B0600070205080204" pitchFamily="50" charset="-128"/>
                <a:ea typeface="ＭＳ Ｐゴシック" panose="020B0600070205080204" pitchFamily="50" charset="-128"/>
              </a:rPr>
              <a:t>の改善⇒</a:t>
            </a:r>
            <a:r>
              <a:rPr lang="ja-JP" altLang="en-US" sz="2175" u="sng" dirty="0">
                <a:solidFill>
                  <a:schemeClr val="bg1"/>
                </a:solidFill>
                <a:latin typeface="ＭＳ Ｐゴシック" panose="020B0600070205080204" pitchFamily="50" charset="-128"/>
                <a:ea typeface="ＭＳ Ｐゴシック" panose="020B0600070205080204" pitchFamily="50" charset="-128"/>
              </a:rPr>
              <a:t>悪臭、スカム発生の抑制</a:t>
            </a:r>
          </a:p>
        </p:txBody>
      </p:sp>
      <p:sp>
        <p:nvSpPr>
          <p:cNvPr id="31" name="右矢印 30"/>
          <p:cNvSpPr/>
          <p:nvPr/>
        </p:nvSpPr>
        <p:spPr>
          <a:xfrm>
            <a:off x="7071353" y="2056959"/>
            <a:ext cx="648120" cy="32513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ja-JP" altLang="en-US" sz="2097">
              <a:latin typeface="ＭＳ Ｐゴシック" panose="020B0600070205080204" pitchFamily="50" charset="-128"/>
              <a:ea typeface="ＭＳ Ｐゴシック" panose="020B0600070205080204" pitchFamily="50" charset="-128"/>
            </a:endParaRPr>
          </a:p>
        </p:txBody>
      </p:sp>
      <p:grpSp>
        <p:nvGrpSpPr>
          <p:cNvPr id="32" name="グループ化 31"/>
          <p:cNvGrpSpPr/>
          <p:nvPr/>
        </p:nvGrpSpPr>
        <p:grpSpPr>
          <a:xfrm>
            <a:off x="7078352" y="2705791"/>
            <a:ext cx="7146384" cy="4534257"/>
            <a:chOff x="4262209" y="1741510"/>
            <a:chExt cx="4599580" cy="2918354"/>
          </a:xfrm>
        </p:grpSpPr>
        <p:grpSp>
          <p:nvGrpSpPr>
            <p:cNvPr id="33" name="グループ化 32"/>
            <p:cNvGrpSpPr/>
            <p:nvPr/>
          </p:nvGrpSpPr>
          <p:grpSpPr>
            <a:xfrm>
              <a:off x="4262209" y="1741510"/>
              <a:ext cx="4599580" cy="2918354"/>
              <a:chOff x="4276861" y="1741510"/>
              <a:chExt cx="4599580" cy="2918354"/>
            </a:xfrm>
          </p:grpSpPr>
          <p:pic>
            <p:nvPicPr>
              <p:cNvPr id="35" name="図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6861" y="1741510"/>
                <a:ext cx="4538210" cy="2918354"/>
              </a:xfrm>
              <a:prstGeom prst="rect">
                <a:avLst/>
              </a:prstGeom>
            </p:spPr>
          </p:pic>
          <p:sp>
            <p:nvSpPr>
              <p:cNvPr id="36" name="角丸四角形 35"/>
              <p:cNvSpPr/>
              <p:nvPr/>
            </p:nvSpPr>
            <p:spPr>
              <a:xfrm>
                <a:off x="4395459" y="1832452"/>
                <a:ext cx="4480982" cy="2770418"/>
              </a:xfrm>
              <a:prstGeom prst="roundRect">
                <a:avLst>
                  <a:gd name="adj" fmla="val 10715"/>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p>
            </p:txBody>
          </p:sp>
        </p:grpSp>
        <p:sp>
          <p:nvSpPr>
            <p:cNvPr id="34" name="テキスト ボックス 33">
              <a:extLst>
                <a:ext uri="{FF2B5EF4-FFF2-40B4-BE49-F238E27FC236}">
                  <a16:creationId xmlns:a16="http://schemas.microsoft.com/office/drawing/2014/main" id="{832752EB-3B4C-49AE-904E-D18ADB9BC5A0}"/>
                </a:ext>
              </a:extLst>
            </p:cNvPr>
            <p:cNvSpPr txBox="1"/>
            <p:nvPr/>
          </p:nvSpPr>
          <p:spPr>
            <a:xfrm>
              <a:off x="5473223" y="1889578"/>
              <a:ext cx="2334202" cy="228714"/>
            </a:xfrm>
            <a:prstGeom prst="rect">
              <a:avLst/>
            </a:prstGeom>
            <a:noFill/>
            <a:ln>
              <a:noFill/>
            </a:ln>
          </p:spPr>
          <p:txBody>
            <a:bodyPr wrap="square" rtlCol="0">
              <a:spAutoFit/>
            </a:bodyPr>
            <a:lstStyle>
              <a:defPPr>
                <a:defRPr lang="en-US"/>
              </a:defPPr>
              <a:lvl1pPr algn="ctr">
                <a:defRPr sz="1100" b="1">
                  <a:solidFill>
                    <a:srgbClr val="0070C0"/>
                  </a:solidFill>
                  <a:latin typeface="+mn-ea"/>
                </a:defRPr>
              </a:lvl1pPr>
            </a:lstStyle>
            <a:p>
              <a:r>
                <a:rPr lang="ja-JP" altLang="en-US" sz="1709" dirty="0"/>
                <a:t>浄化導水の流れ（</a:t>
              </a:r>
              <a:r>
                <a:rPr lang="en-US" altLang="ja-JP" sz="1709" dirty="0"/>
                <a:t>24</a:t>
              </a:r>
              <a:r>
                <a:rPr lang="ja-JP" altLang="en-US" sz="1709" dirty="0"/>
                <a:t>時間導水後）</a:t>
              </a:r>
            </a:p>
          </p:txBody>
        </p:sp>
      </p:grpSp>
      <p:sp>
        <p:nvSpPr>
          <p:cNvPr id="37" name="正方形/長方形 36"/>
          <p:cNvSpPr/>
          <p:nvPr/>
        </p:nvSpPr>
        <p:spPr>
          <a:xfrm>
            <a:off x="7337635" y="7271334"/>
            <a:ext cx="3244267" cy="559333"/>
          </a:xfrm>
          <a:prstGeom prst="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p>
        </p:txBody>
      </p:sp>
      <p:sp>
        <p:nvSpPr>
          <p:cNvPr id="38" name="正方形/長方形 37"/>
          <p:cNvSpPr/>
          <p:nvPr/>
        </p:nvSpPr>
        <p:spPr>
          <a:xfrm>
            <a:off x="7337635" y="7271333"/>
            <a:ext cx="3244267" cy="2996501"/>
          </a:xfrm>
          <a:prstGeom prst="rect">
            <a:avLst/>
          </a:prstGeom>
          <a:noFill/>
          <a:ln w="3175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p>
        </p:txBody>
      </p:sp>
      <p:sp>
        <p:nvSpPr>
          <p:cNvPr id="40" name="楕円 39"/>
          <p:cNvSpPr>
            <a:spLocks noChangeAspect="1"/>
          </p:cNvSpPr>
          <p:nvPr/>
        </p:nvSpPr>
        <p:spPr>
          <a:xfrm>
            <a:off x="4590166" y="9128819"/>
            <a:ext cx="279667" cy="279667"/>
          </a:xfrm>
          <a:prstGeom prst="ellipse">
            <a:avLst/>
          </a:prstGeom>
          <a:noFill/>
          <a:ln w="3175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solidFill>
                <a:srgbClr val="FF0000"/>
              </a:solidFill>
            </a:endParaRPr>
          </a:p>
        </p:txBody>
      </p:sp>
      <p:cxnSp>
        <p:nvCxnSpPr>
          <p:cNvPr id="41" name="直線矢印コネクタ 40"/>
          <p:cNvCxnSpPr>
            <a:endCxn id="40" idx="6"/>
          </p:cNvCxnSpPr>
          <p:nvPr/>
        </p:nvCxnSpPr>
        <p:spPr>
          <a:xfrm flipH="1">
            <a:off x="4869834" y="8253826"/>
            <a:ext cx="2467802" cy="1014826"/>
          </a:xfrm>
          <a:prstGeom prst="straightConnector1">
            <a:avLst/>
          </a:prstGeom>
          <a:ln w="31750">
            <a:solidFill>
              <a:srgbClr val="FF66FF"/>
            </a:solidFill>
            <a:tailEnd type="triangle"/>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8145647" y="7267458"/>
            <a:ext cx="1628246" cy="53554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p>
            <a:pPr>
              <a:spcBef>
                <a:spcPct val="10000"/>
              </a:spcBef>
              <a:defRPr/>
            </a:pPr>
            <a:r>
              <a:rPr lang="ja-JP" altLang="en-US" sz="2175" dirty="0">
                <a:solidFill>
                  <a:schemeClr val="bg1"/>
                </a:solidFill>
                <a:latin typeface="ＭＳ Ｐゴシック" panose="020B0600070205080204" pitchFamily="50" charset="-128"/>
                <a:ea typeface="ＭＳ Ｐゴシック" panose="020B0600070205080204" pitchFamily="50" charset="-128"/>
              </a:rPr>
              <a:t>導水位置</a:t>
            </a:r>
          </a:p>
        </p:txBody>
      </p:sp>
      <p:pic>
        <p:nvPicPr>
          <p:cNvPr id="61" name="図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1544" y="7861953"/>
            <a:ext cx="2996453" cy="2247341"/>
          </a:xfrm>
          <a:prstGeom prst="rect">
            <a:avLst/>
          </a:prstGeom>
          <a:ln>
            <a:noFill/>
          </a:ln>
          <a:effectLst>
            <a:outerShdw blurRad="88900" dir="2700000" algn="tl" rotWithShape="0">
              <a:srgbClr val="333333">
                <a:alpha val="74000"/>
              </a:srgbClr>
            </a:outerShdw>
          </a:effectLst>
        </p:spPr>
      </p:pic>
      <p:sp>
        <p:nvSpPr>
          <p:cNvPr id="62" name="楕円 61"/>
          <p:cNvSpPr/>
          <p:nvPr/>
        </p:nvSpPr>
        <p:spPr>
          <a:xfrm>
            <a:off x="8334732" y="8937009"/>
            <a:ext cx="1230757" cy="1227457"/>
          </a:xfrm>
          <a:prstGeom prst="ellipse">
            <a:avLst/>
          </a:prstGeom>
          <a:noFill/>
          <a:ln w="22225">
            <a:solidFill>
              <a:srgbClr val="FF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p>
        </p:txBody>
      </p:sp>
      <p:sp>
        <p:nvSpPr>
          <p:cNvPr id="63" name="テキスト ボックス 62"/>
          <p:cNvSpPr txBox="1"/>
          <p:nvPr/>
        </p:nvSpPr>
        <p:spPr>
          <a:xfrm>
            <a:off x="1122458" y="10247409"/>
            <a:ext cx="4493566" cy="191271"/>
          </a:xfrm>
          <a:prstGeom prst="rect">
            <a:avLst/>
          </a:prstGeom>
          <a:noFill/>
          <a:ln>
            <a:noFill/>
          </a:ln>
        </p:spPr>
        <p:txBody>
          <a:bodyPr wrap="square" lIns="0" tIns="0" rIns="0" bIns="0" rtlCol="0">
            <a:spAutoFit/>
          </a:bodyPr>
          <a:lstStyle>
            <a:defPPr>
              <a:defRPr lang="en-US"/>
            </a:defPPr>
            <a:lvl1pPr algn="ctr">
              <a:defRPr sz="1100" b="1">
                <a:solidFill>
                  <a:srgbClr val="0070C0"/>
                </a:solidFill>
                <a:latin typeface="+mn-ea"/>
              </a:defRPr>
            </a:lvl1pPr>
          </a:lstStyle>
          <a:p>
            <a:pPr algn="l"/>
            <a:r>
              <a:rPr kumimoji="1" lang="ja-JP" altLang="en-US" sz="1243" b="0" dirty="0">
                <a:solidFill>
                  <a:schemeClr val="tx1"/>
                </a:solidFill>
                <a:latin typeface="ＭＳ Ｐゴシック" panose="020B0600070205080204" pitchFamily="50" charset="-128"/>
                <a:ea typeface="ＭＳ Ｐゴシック" panose="020B0600070205080204" pitchFamily="50" charset="-128"/>
              </a:rPr>
              <a:t>出典：国土地理院</a:t>
            </a:r>
            <a:endParaRPr kumimoji="1" lang="en-US" altLang="ja-JP" sz="1243" b="0" dirty="0">
              <a:solidFill>
                <a:schemeClr val="tx1"/>
              </a:solidFill>
              <a:latin typeface="ＭＳ Ｐゴシック" panose="020B0600070205080204" pitchFamily="50" charset="-128"/>
              <a:ea typeface="ＭＳ Ｐゴシック" panose="020B0600070205080204" pitchFamily="50" charset="-128"/>
            </a:endParaRPr>
          </a:p>
        </p:txBody>
      </p:sp>
      <p:sp>
        <p:nvSpPr>
          <p:cNvPr id="2" name="テキスト ボックス 1"/>
          <p:cNvSpPr txBox="1"/>
          <p:nvPr/>
        </p:nvSpPr>
        <p:spPr>
          <a:xfrm>
            <a:off x="9422469" y="7471978"/>
            <a:ext cx="603050" cy="307456"/>
          </a:xfrm>
          <a:prstGeom prst="rect">
            <a:avLst/>
          </a:prstGeom>
          <a:noFill/>
        </p:spPr>
        <p:txBody>
          <a:bodyPr wrap="none" rtlCol="0">
            <a:spAutoFit/>
          </a:bodyPr>
          <a:lstStyle/>
          <a:p>
            <a:r>
              <a:rPr kumimoji="1" lang="en-US" altLang="ja-JP" sz="1398" dirty="0"/>
              <a:t>(6.8k)</a:t>
            </a:r>
            <a:endParaRPr kumimoji="1" lang="ja-JP" altLang="en-US" sz="1398" dirty="0"/>
          </a:p>
        </p:txBody>
      </p:sp>
      <p:sp>
        <p:nvSpPr>
          <p:cNvPr id="26" name="テキスト ボックス 25"/>
          <p:cNvSpPr txBox="1"/>
          <p:nvPr/>
        </p:nvSpPr>
        <p:spPr>
          <a:xfrm>
            <a:off x="4146277" y="9285906"/>
            <a:ext cx="603050" cy="307456"/>
          </a:xfrm>
          <a:prstGeom prst="rect">
            <a:avLst/>
          </a:prstGeom>
          <a:noFill/>
        </p:spPr>
        <p:txBody>
          <a:bodyPr wrap="none" rtlCol="0">
            <a:spAutoFit/>
          </a:bodyPr>
          <a:lstStyle/>
          <a:p>
            <a:r>
              <a:rPr kumimoji="1" lang="en-US" altLang="ja-JP" sz="1398" dirty="0"/>
              <a:t>(6.8k)</a:t>
            </a:r>
            <a:endParaRPr kumimoji="1" lang="ja-JP" altLang="en-US" sz="1398" dirty="0"/>
          </a:p>
        </p:txBody>
      </p:sp>
      <p:sp>
        <p:nvSpPr>
          <p:cNvPr id="27" name="テキスト ボックス 26"/>
          <p:cNvSpPr txBox="1"/>
          <p:nvPr/>
        </p:nvSpPr>
        <p:spPr>
          <a:xfrm>
            <a:off x="4943953" y="9184539"/>
            <a:ext cx="603050" cy="307456"/>
          </a:xfrm>
          <a:prstGeom prst="rect">
            <a:avLst/>
          </a:prstGeom>
          <a:noFill/>
        </p:spPr>
        <p:txBody>
          <a:bodyPr wrap="none" rtlCol="0">
            <a:spAutoFit/>
          </a:bodyPr>
          <a:lstStyle/>
          <a:p>
            <a:r>
              <a:rPr kumimoji="1" lang="en-US" altLang="ja-JP" sz="1398" dirty="0"/>
              <a:t>(6.6k)</a:t>
            </a:r>
            <a:endParaRPr kumimoji="1" lang="ja-JP" altLang="en-US" sz="1398" dirty="0"/>
          </a:p>
        </p:txBody>
      </p:sp>
      <p:sp>
        <p:nvSpPr>
          <p:cNvPr id="47" name="テキスト ボックス 3"/>
          <p:cNvSpPr txBox="1"/>
          <p:nvPr/>
        </p:nvSpPr>
        <p:spPr>
          <a:xfrm>
            <a:off x="0" y="-16009"/>
            <a:ext cx="9130937" cy="63127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参考資料</a:t>
            </a:r>
          </a:p>
        </p:txBody>
      </p:sp>
      <p:sp>
        <p:nvSpPr>
          <p:cNvPr id="5" name="スライド番号プレースホルダー 4"/>
          <p:cNvSpPr>
            <a:spLocks noGrp="1"/>
          </p:cNvSpPr>
          <p:nvPr>
            <p:ph type="sldNum" sz="quarter" idx="12"/>
          </p:nvPr>
        </p:nvSpPr>
        <p:spPr/>
        <p:txBody>
          <a:bodyPr/>
          <a:lstStyle/>
          <a:p>
            <a:fld id="{F7809CC4-BC24-49F4-821D-E9970E7A63E4}" type="slidenum">
              <a:rPr kumimoji="1" lang="ja-JP" altLang="en-US" smtClean="0"/>
              <a:pPr/>
              <a:t>38</a:t>
            </a:fld>
            <a:endParaRPr kumimoji="1" lang="ja-JP" altLang="en-US" dirty="0"/>
          </a:p>
        </p:txBody>
      </p:sp>
      <p:graphicFrame>
        <p:nvGraphicFramePr>
          <p:cNvPr id="29" name="表 28">
            <a:extLst>
              <a:ext uri="{FF2B5EF4-FFF2-40B4-BE49-F238E27FC236}">
                <a16:creationId xmlns:a16="http://schemas.microsoft.com/office/drawing/2014/main" id="{10735B48-03D8-49E3-B780-7A3770B95F2C}"/>
              </a:ext>
            </a:extLst>
          </p:cNvPr>
          <p:cNvGraphicFramePr>
            <a:graphicFrameLocks noGrp="1"/>
          </p:cNvGraphicFramePr>
          <p:nvPr>
            <p:extLst>
              <p:ext uri="{D42A27DB-BD31-4B8C-83A1-F6EECF244321}">
                <p14:modId xmlns:p14="http://schemas.microsoft.com/office/powerpoint/2010/main" val="2116641015"/>
              </p:ext>
            </p:extLst>
          </p:nvPr>
        </p:nvGraphicFramePr>
        <p:xfrm>
          <a:off x="-325" y="640596"/>
          <a:ext cx="15120000" cy="458938"/>
        </p:xfrm>
        <a:graphic>
          <a:graphicData uri="http://schemas.openxmlformats.org/drawingml/2006/table">
            <a:tbl>
              <a:tblPr firstRow="1" bandRow="1">
                <a:tableStyleId>{5C22544A-7EE6-4342-B048-85BDC9FD1C3A}</a:tableStyleId>
              </a:tblPr>
              <a:tblGrid>
                <a:gridCol w="15120000">
                  <a:extLst>
                    <a:ext uri="{9D8B030D-6E8A-4147-A177-3AD203B41FA5}">
                      <a16:colId xmlns:a16="http://schemas.microsoft.com/office/drawing/2014/main" val="3578394316"/>
                    </a:ext>
                  </a:extLst>
                </a:gridCol>
              </a:tblGrid>
              <a:tr h="458938">
                <a:tc>
                  <a:txBody>
                    <a:bodyPr/>
                    <a:lstStyle/>
                    <a:p>
                      <a:pPr algn="ctr"/>
                      <a:r>
                        <a:rPr kumimoji="1" lang="ja-JP" altLang="en-US" sz="1900" dirty="0" smtClean="0">
                          <a:latin typeface="ＭＳ ゴシック" panose="020B0609070205080204" pitchFamily="49" charset="-128"/>
                          <a:ea typeface="ＭＳ ゴシック" panose="020B0609070205080204" pitchFamily="49" charset="-128"/>
                        </a:rPr>
                        <a:t>浄化導水</a:t>
                      </a:r>
                      <a:endParaRPr kumimoji="1" lang="en-US" altLang="ja-JP" sz="1900" dirty="0">
                        <a:latin typeface="ＭＳ ゴシック" panose="020B0609070205080204" pitchFamily="49" charset="-128"/>
                        <a:ea typeface="ＭＳ ゴシック" panose="020B0609070205080204" pitchFamily="49" charset="-128"/>
                      </a:endParaRPr>
                    </a:p>
                  </a:txBody>
                  <a:tcPr marL="142071" marR="142071" marT="71035" marB="71035" anchor="ctr">
                    <a:solidFill>
                      <a:schemeClr val="accent5">
                        <a:lumMod val="75000"/>
                      </a:schemeClr>
                    </a:solidFill>
                  </a:tcPr>
                </a:tc>
                <a:extLst>
                  <a:ext uri="{0D108BD9-81ED-4DB2-BD59-A6C34878D82A}">
                    <a16:rowId xmlns:a16="http://schemas.microsoft.com/office/drawing/2014/main" val="3349066960"/>
                  </a:ext>
                </a:extLst>
              </a:tr>
            </a:tbl>
          </a:graphicData>
        </a:graphic>
      </p:graphicFrame>
    </p:spTree>
    <p:extLst>
      <p:ext uri="{BB962C8B-B14F-4D97-AF65-F5344CB8AC3E}">
        <p14:creationId xmlns:p14="http://schemas.microsoft.com/office/powerpoint/2010/main" val="12426740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6729059" y="4343893"/>
            <a:ext cx="8143989" cy="2317185"/>
          </a:xfrm>
          <a:prstGeom prst="rect">
            <a:avLst/>
          </a:prstGeom>
        </p:spPr>
      </p:pic>
      <p:pic>
        <p:nvPicPr>
          <p:cNvPr id="112" name="図 11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454716" y="2820793"/>
            <a:ext cx="4099913" cy="4010420"/>
          </a:xfrm>
          <a:prstGeom prst="rect">
            <a:avLst/>
          </a:prstGeom>
          <a:noFill/>
          <a:ln>
            <a:solidFill>
              <a:schemeClr val="tx1"/>
            </a:solidFill>
          </a:ln>
        </p:spPr>
      </p:pic>
      <p:sp>
        <p:nvSpPr>
          <p:cNvPr id="9" name="角丸四角形 8"/>
          <p:cNvSpPr/>
          <p:nvPr/>
        </p:nvSpPr>
        <p:spPr>
          <a:xfrm>
            <a:off x="4163327" y="5104777"/>
            <a:ext cx="279625" cy="438772"/>
          </a:xfrm>
          <a:prstGeom prst="roundRect">
            <a:avLst>
              <a:gd name="adj" fmla="val 50000"/>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97">
              <a:latin typeface="ＭＳ Ｐゴシック" panose="020B0600070205080204" pitchFamily="50" charset="-128"/>
              <a:ea typeface="ＭＳ Ｐゴシック" panose="020B0600070205080204" pitchFamily="50" charset="-128"/>
            </a:endParaRPr>
          </a:p>
        </p:txBody>
      </p:sp>
      <p:sp>
        <p:nvSpPr>
          <p:cNvPr id="77" name="角丸四角形 76"/>
          <p:cNvSpPr/>
          <p:nvPr/>
        </p:nvSpPr>
        <p:spPr>
          <a:xfrm>
            <a:off x="6668165" y="1360925"/>
            <a:ext cx="8381470" cy="2796667"/>
          </a:xfrm>
          <a:prstGeom prst="roundRect">
            <a:avLst>
              <a:gd name="adj" fmla="val 6321"/>
            </a:avLst>
          </a:prstGeom>
          <a:gradFill>
            <a:gsLst>
              <a:gs pos="55000">
                <a:schemeClr val="accent1">
                  <a:lumMod val="5000"/>
                  <a:lumOff val="95000"/>
                </a:schemeClr>
              </a:gs>
              <a:gs pos="0">
                <a:schemeClr val="accent1">
                  <a:lumMod val="40000"/>
                  <a:lumOff val="60000"/>
                </a:schemeClr>
              </a:gs>
            </a:gsLst>
            <a:lin ang="4800000" scaled="0"/>
          </a:gradFill>
          <a:ln w="25400">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279525" rtl="0" eaLnBrk="0" fontAlgn="base" hangingPunct="0">
              <a:spcBef>
                <a:spcPct val="0"/>
              </a:spcBef>
              <a:spcAft>
                <a:spcPct val="0"/>
              </a:spcAft>
              <a:defRPr kumimoji="1" sz="2500" kern="1200">
                <a:solidFill>
                  <a:schemeClr val="lt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lt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lt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lt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lt1"/>
                </a:solidFill>
                <a:latin typeface="+mn-lt"/>
                <a:ea typeface="+mn-ea"/>
                <a:cs typeface="+mn-cs"/>
              </a:defRPr>
            </a:lvl5pPr>
            <a:lvl6pPr marL="2286000" algn="l" defTabSz="914400" rtl="0" eaLnBrk="1" latinLnBrk="0" hangingPunct="1">
              <a:defRPr kumimoji="1" sz="2500" kern="1200">
                <a:solidFill>
                  <a:schemeClr val="lt1"/>
                </a:solidFill>
                <a:latin typeface="+mn-lt"/>
                <a:ea typeface="+mn-ea"/>
                <a:cs typeface="+mn-cs"/>
              </a:defRPr>
            </a:lvl6pPr>
            <a:lvl7pPr marL="2743200" algn="l" defTabSz="914400" rtl="0" eaLnBrk="1" latinLnBrk="0" hangingPunct="1">
              <a:defRPr kumimoji="1" sz="2500" kern="1200">
                <a:solidFill>
                  <a:schemeClr val="lt1"/>
                </a:solidFill>
                <a:latin typeface="+mn-lt"/>
                <a:ea typeface="+mn-ea"/>
                <a:cs typeface="+mn-cs"/>
              </a:defRPr>
            </a:lvl7pPr>
            <a:lvl8pPr marL="3200400" algn="l" defTabSz="914400" rtl="0" eaLnBrk="1" latinLnBrk="0" hangingPunct="1">
              <a:defRPr kumimoji="1" sz="2500" kern="1200">
                <a:solidFill>
                  <a:schemeClr val="lt1"/>
                </a:solidFill>
                <a:latin typeface="+mn-lt"/>
                <a:ea typeface="+mn-ea"/>
                <a:cs typeface="+mn-cs"/>
              </a:defRPr>
            </a:lvl8pPr>
            <a:lvl9pPr marL="3657600" algn="l" defTabSz="914400" rtl="0" eaLnBrk="1" latinLnBrk="0" hangingPunct="1">
              <a:defRPr kumimoji="1" sz="2500" kern="1200">
                <a:solidFill>
                  <a:schemeClr val="lt1"/>
                </a:solidFill>
                <a:latin typeface="+mn-lt"/>
                <a:ea typeface="+mn-ea"/>
                <a:cs typeface="+mn-cs"/>
              </a:defRPr>
            </a:lvl9pPr>
          </a:lstStyle>
          <a:p>
            <a:pPr algn="ctr">
              <a:defRPr/>
            </a:pPr>
            <a:endParaRPr lang="ja-JP" altLang="en-US" sz="3884">
              <a:latin typeface="ＭＳ Ｐゴシック" panose="020B0600070205080204" pitchFamily="50" charset="-128"/>
              <a:ea typeface="ＭＳ Ｐゴシック" panose="020B0600070205080204" pitchFamily="50" charset="-128"/>
            </a:endParaRPr>
          </a:p>
        </p:txBody>
      </p:sp>
      <p:sp>
        <p:nvSpPr>
          <p:cNvPr id="79" name="角丸四角形 78"/>
          <p:cNvSpPr/>
          <p:nvPr/>
        </p:nvSpPr>
        <p:spPr>
          <a:xfrm>
            <a:off x="5550776" y="1378090"/>
            <a:ext cx="950867" cy="727133"/>
          </a:xfrm>
          <a:prstGeom prst="roundRect">
            <a:avLst/>
          </a:prstGeom>
          <a:solidFill>
            <a:schemeClr val="bg1"/>
          </a:solidFill>
          <a:ln w="34925"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97">
              <a:latin typeface="ＭＳ Ｐゴシック" panose="020B0600070205080204" pitchFamily="50" charset="-128"/>
              <a:ea typeface="ＭＳ Ｐゴシック" panose="020B0600070205080204" pitchFamily="50" charset="-128"/>
            </a:endParaRPr>
          </a:p>
        </p:txBody>
      </p:sp>
      <p:sp>
        <p:nvSpPr>
          <p:cNvPr id="80" name="テキスト ボックス 180"/>
          <p:cNvSpPr txBox="1"/>
          <p:nvPr/>
        </p:nvSpPr>
        <p:spPr>
          <a:xfrm>
            <a:off x="5484342" y="1349342"/>
            <a:ext cx="1062733" cy="58338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a:defRPr/>
            </a:pPr>
            <a:r>
              <a:rPr lang="ja-JP" altLang="en-US" sz="2486" b="1" dirty="0">
                <a:solidFill>
                  <a:srgbClr val="0070C0"/>
                </a:solidFill>
                <a:latin typeface="ＭＳ Ｐゴシック" panose="020B0600070205080204" pitchFamily="50" charset="-128"/>
                <a:ea typeface="ＭＳ Ｐゴシック" panose="020B0600070205080204" pitchFamily="50" charset="-128"/>
              </a:rPr>
              <a:t>流況</a:t>
            </a:r>
            <a:endParaRPr lang="en-US" altLang="ja-JP" sz="1631" b="1" dirty="0">
              <a:solidFill>
                <a:srgbClr val="0070C0"/>
              </a:solidFill>
              <a:latin typeface="ＭＳ Ｐゴシック" panose="020B0600070205080204" pitchFamily="50" charset="-128"/>
              <a:ea typeface="ＭＳ Ｐゴシック" panose="020B0600070205080204" pitchFamily="50" charset="-128"/>
            </a:endParaRPr>
          </a:p>
        </p:txBody>
      </p:sp>
      <p:sp>
        <p:nvSpPr>
          <p:cNvPr id="82" name="テキスト ボックス 5"/>
          <p:cNvSpPr txBox="1"/>
          <p:nvPr/>
        </p:nvSpPr>
        <p:spPr>
          <a:xfrm>
            <a:off x="5593375" y="1724741"/>
            <a:ext cx="877862" cy="41596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fontAlgn="auto">
              <a:spcBef>
                <a:spcPct val="10000"/>
              </a:spcBef>
              <a:spcAft>
                <a:spcPts val="0"/>
              </a:spcAft>
              <a:defRPr/>
            </a:pPr>
            <a:r>
              <a:rPr lang="ja-JP" altLang="en-US" sz="1398" dirty="0">
                <a:solidFill>
                  <a:schemeClr val="tx1"/>
                </a:solidFill>
                <a:latin typeface="ＭＳ Ｐゴシック" panose="020B0600070205080204" pitchFamily="50" charset="-128"/>
                <a:ea typeface="ＭＳ Ｐゴシック" panose="020B0600070205080204" pitchFamily="50" charset="-128"/>
              </a:rPr>
              <a:t>（</a:t>
            </a:r>
            <a:r>
              <a:rPr lang="en-US" altLang="ja-JP" sz="1398" dirty="0">
                <a:solidFill>
                  <a:schemeClr val="tx1"/>
                </a:solidFill>
                <a:latin typeface="ＭＳ Ｐゴシック" panose="020B0600070205080204" pitchFamily="50" charset="-128"/>
                <a:ea typeface="ＭＳ Ｐゴシック" panose="020B0600070205080204" pitchFamily="50" charset="-128"/>
              </a:rPr>
              <a:t>H30</a:t>
            </a:r>
            <a:r>
              <a:rPr lang="ja-JP" altLang="en-US" sz="1398" dirty="0">
                <a:solidFill>
                  <a:schemeClr val="tx1"/>
                </a:solidFill>
                <a:latin typeface="ＭＳ Ｐゴシック" panose="020B0600070205080204" pitchFamily="50" charset="-128"/>
                <a:ea typeface="ＭＳ Ｐゴシック" panose="020B0600070205080204" pitchFamily="50" charset="-128"/>
              </a:rPr>
              <a:t>）</a:t>
            </a:r>
          </a:p>
        </p:txBody>
      </p:sp>
      <p:grpSp>
        <p:nvGrpSpPr>
          <p:cNvPr id="83" name="グループ化 82"/>
          <p:cNvGrpSpPr>
            <a:grpSpLocks/>
          </p:cNvGrpSpPr>
          <p:nvPr/>
        </p:nvGrpSpPr>
        <p:grpSpPr bwMode="auto">
          <a:xfrm>
            <a:off x="4229806" y="5536717"/>
            <a:ext cx="374909" cy="487714"/>
            <a:chOff x="-1364756" y="4322363"/>
            <a:chExt cx="241300" cy="313904"/>
          </a:xfrm>
        </p:grpSpPr>
        <p:sp>
          <p:nvSpPr>
            <p:cNvPr id="93" name="楕円 59"/>
            <p:cNvSpPr/>
            <p:nvPr/>
          </p:nvSpPr>
          <p:spPr>
            <a:xfrm>
              <a:off x="-1274269" y="4420788"/>
              <a:ext cx="144463" cy="144463"/>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279525" rtl="0" eaLnBrk="0" fontAlgn="base" hangingPunct="0">
                <a:spcBef>
                  <a:spcPct val="0"/>
                </a:spcBef>
                <a:spcAft>
                  <a:spcPct val="0"/>
                </a:spcAft>
                <a:defRPr kumimoji="1" sz="2500" kern="1200">
                  <a:solidFill>
                    <a:schemeClr val="lt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lt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lt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lt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lt1"/>
                  </a:solidFill>
                  <a:latin typeface="+mn-lt"/>
                  <a:ea typeface="+mn-ea"/>
                  <a:cs typeface="+mn-cs"/>
                </a:defRPr>
              </a:lvl5pPr>
              <a:lvl6pPr marL="2286000" algn="l" defTabSz="914400" rtl="0" eaLnBrk="1" latinLnBrk="0" hangingPunct="1">
                <a:defRPr kumimoji="1" sz="2500" kern="1200">
                  <a:solidFill>
                    <a:schemeClr val="lt1"/>
                  </a:solidFill>
                  <a:latin typeface="+mn-lt"/>
                  <a:ea typeface="+mn-ea"/>
                  <a:cs typeface="+mn-cs"/>
                </a:defRPr>
              </a:lvl6pPr>
              <a:lvl7pPr marL="2743200" algn="l" defTabSz="914400" rtl="0" eaLnBrk="1" latinLnBrk="0" hangingPunct="1">
                <a:defRPr kumimoji="1" sz="2500" kern="1200">
                  <a:solidFill>
                    <a:schemeClr val="lt1"/>
                  </a:solidFill>
                  <a:latin typeface="+mn-lt"/>
                  <a:ea typeface="+mn-ea"/>
                  <a:cs typeface="+mn-cs"/>
                </a:defRPr>
              </a:lvl7pPr>
              <a:lvl8pPr marL="3200400" algn="l" defTabSz="914400" rtl="0" eaLnBrk="1" latinLnBrk="0" hangingPunct="1">
                <a:defRPr kumimoji="1" sz="2500" kern="1200">
                  <a:solidFill>
                    <a:schemeClr val="lt1"/>
                  </a:solidFill>
                  <a:latin typeface="+mn-lt"/>
                  <a:ea typeface="+mn-ea"/>
                  <a:cs typeface="+mn-cs"/>
                </a:defRPr>
              </a:lvl8pPr>
              <a:lvl9pPr marL="3657600" algn="l" defTabSz="914400" rtl="0" eaLnBrk="1" latinLnBrk="0" hangingPunct="1">
                <a:defRPr kumimoji="1" sz="2500" kern="1200">
                  <a:solidFill>
                    <a:schemeClr val="lt1"/>
                  </a:solidFill>
                  <a:latin typeface="+mn-lt"/>
                  <a:ea typeface="+mn-ea"/>
                  <a:cs typeface="+mn-cs"/>
                </a:defRPr>
              </a:lvl9pPr>
            </a:lstStyle>
            <a:p>
              <a:pPr algn="ctr">
                <a:defRPr/>
              </a:pPr>
              <a:endParaRPr lang="ja-JP" altLang="en-US" sz="3884">
                <a:latin typeface="ＭＳ Ｐゴシック" panose="020B0600070205080204" pitchFamily="50" charset="-128"/>
                <a:ea typeface="ＭＳ Ｐゴシック" panose="020B0600070205080204" pitchFamily="50" charset="-128"/>
              </a:endParaRPr>
            </a:p>
          </p:txBody>
        </p:sp>
        <p:sp>
          <p:nvSpPr>
            <p:cNvPr id="94" name="テキスト ボックス 4095"/>
            <p:cNvSpPr txBox="1"/>
            <p:nvPr/>
          </p:nvSpPr>
          <p:spPr>
            <a:xfrm>
              <a:off x="-1364756" y="4322363"/>
              <a:ext cx="241300" cy="313904"/>
            </a:xfrm>
            <a:prstGeom prst="rect">
              <a:avLst/>
            </a:prstGeom>
            <a:noFill/>
            <a:ln>
              <a:noFill/>
            </a:ln>
          </p:spPr>
          <p:style>
            <a:lnRef idx="2">
              <a:schemeClr val="dk1"/>
            </a:lnRef>
            <a:fillRef idx="1">
              <a:schemeClr val="lt1"/>
            </a:fillRef>
            <a:effectRef idx="0">
              <a:schemeClr val="dk1"/>
            </a:effectRef>
            <a:fontRef idx="minor">
              <a:schemeClr val="dk1"/>
            </a:fontRef>
          </p:style>
          <p:txBody>
            <a:bodyPr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864" dirty="0">
                  <a:solidFill>
                    <a:schemeClr val="bg1"/>
                  </a:solidFill>
                  <a:latin typeface="ＭＳ Ｐゴシック" panose="020B0600070205080204" pitchFamily="50" charset="-128"/>
                  <a:ea typeface="ＭＳ Ｐゴシック" panose="020B0600070205080204" pitchFamily="50" charset="-128"/>
                </a:rPr>
                <a:t>3</a:t>
              </a:r>
              <a:endParaRPr lang="ja-JP" altLang="en-US" sz="1864" dirty="0">
                <a:solidFill>
                  <a:schemeClr val="bg1"/>
                </a:solidFill>
                <a:latin typeface="ＭＳ Ｐゴシック" panose="020B0600070205080204" pitchFamily="50" charset="-128"/>
                <a:ea typeface="ＭＳ Ｐゴシック" panose="020B0600070205080204" pitchFamily="50" charset="-128"/>
              </a:endParaRPr>
            </a:p>
          </p:txBody>
        </p:sp>
      </p:grpSp>
      <p:sp>
        <p:nvSpPr>
          <p:cNvPr id="91" name="楕円 103"/>
          <p:cNvSpPr/>
          <p:nvPr/>
        </p:nvSpPr>
        <p:spPr bwMode="auto">
          <a:xfrm>
            <a:off x="4737732" y="5760715"/>
            <a:ext cx="224451" cy="224453"/>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279525" rtl="0" eaLnBrk="0" fontAlgn="base" hangingPunct="0">
              <a:spcBef>
                <a:spcPct val="0"/>
              </a:spcBef>
              <a:spcAft>
                <a:spcPct val="0"/>
              </a:spcAft>
              <a:defRPr kumimoji="1" sz="2500" kern="1200">
                <a:solidFill>
                  <a:schemeClr val="lt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lt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lt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lt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lt1"/>
                </a:solidFill>
                <a:latin typeface="+mn-lt"/>
                <a:ea typeface="+mn-ea"/>
                <a:cs typeface="+mn-cs"/>
              </a:defRPr>
            </a:lvl5pPr>
            <a:lvl6pPr marL="2286000" algn="l" defTabSz="914400" rtl="0" eaLnBrk="1" latinLnBrk="0" hangingPunct="1">
              <a:defRPr kumimoji="1" sz="2500" kern="1200">
                <a:solidFill>
                  <a:schemeClr val="lt1"/>
                </a:solidFill>
                <a:latin typeface="+mn-lt"/>
                <a:ea typeface="+mn-ea"/>
                <a:cs typeface="+mn-cs"/>
              </a:defRPr>
            </a:lvl6pPr>
            <a:lvl7pPr marL="2743200" algn="l" defTabSz="914400" rtl="0" eaLnBrk="1" latinLnBrk="0" hangingPunct="1">
              <a:defRPr kumimoji="1" sz="2500" kern="1200">
                <a:solidFill>
                  <a:schemeClr val="lt1"/>
                </a:solidFill>
                <a:latin typeface="+mn-lt"/>
                <a:ea typeface="+mn-ea"/>
                <a:cs typeface="+mn-cs"/>
              </a:defRPr>
            </a:lvl7pPr>
            <a:lvl8pPr marL="3200400" algn="l" defTabSz="914400" rtl="0" eaLnBrk="1" latinLnBrk="0" hangingPunct="1">
              <a:defRPr kumimoji="1" sz="2500" kern="1200">
                <a:solidFill>
                  <a:schemeClr val="lt1"/>
                </a:solidFill>
                <a:latin typeface="+mn-lt"/>
                <a:ea typeface="+mn-ea"/>
                <a:cs typeface="+mn-cs"/>
              </a:defRPr>
            </a:lvl8pPr>
            <a:lvl9pPr marL="3657600" algn="l" defTabSz="914400" rtl="0" eaLnBrk="1" latinLnBrk="0" hangingPunct="1">
              <a:defRPr kumimoji="1" sz="2500" kern="1200">
                <a:solidFill>
                  <a:schemeClr val="lt1"/>
                </a:solidFill>
                <a:latin typeface="+mn-lt"/>
                <a:ea typeface="+mn-ea"/>
                <a:cs typeface="+mn-cs"/>
              </a:defRPr>
            </a:lvl9pPr>
          </a:lstStyle>
          <a:p>
            <a:pPr algn="ctr">
              <a:defRPr/>
            </a:pPr>
            <a:endParaRPr lang="ja-JP" altLang="en-US" sz="3884">
              <a:latin typeface="ＭＳ Ｐゴシック" panose="020B0600070205080204" pitchFamily="50" charset="-128"/>
              <a:ea typeface="ＭＳ Ｐゴシック" panose="020B0600070205080204" pitchFamily="50" charset="-128"/>
            </a:endParaRPr>
          </a:p>
        </p:txBody>
      </p:sp>
      <p:sp>
        <p:nvSpPr>
          <p:cNvPr id="92" name="テキスト ボックス 106"/>
          <p:cNvSpPr txBox="1"/>
          <p:nvPr/>
        </p:nvSpPr>
        <p:spPr bwMode="auto">
          <a:xfrm>
            <a:off x="4607008" y="5610258"/>
            <a:ext cx="372445" cy="487714"/>
          </a:xfrm>
          <a:prstGeom prst="rect">
            <a:avLst/>
          </a:prstGeom>
          <a:noFill/>
          <a:ln>
            <a:noFill/>
          </a:ln>
        </p:spPr>
        <p:style>
          <a:lnRef idx="2">
            <a:schemeClr val="dk1"/>
          </a:lnRef>
          <a:fillRef idx="1">
            <a:schemeClr val="lt1"/>
          </a:fillRef>
          <a:effectRef idx="0">
            <a:schemeClr val="dk1"/>
          </a:effectRef>
          <a:fontRef idx="minor">
            <a:schemeClr val="dk1"/>
          </a:fontRef>
        </p:style>
        <p:txBody>
          <a:bodyPr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864" dirty="0">
                <a:solidFill>
                  <a:schemeClr val="bg1"/>
                </a:solidFill>
                <a:latin typeface="ＭＳ Ｐゴシック" panose="020B0600070205080204" pitchFamily="50" charset="-128"/>
                <a:ea typeface="ＭＳ Ｐゴシック" panose="020B0600070205080204" pitchFamily="50" charset="-128"/>
              </a:rPr>
              <a:t>2</a:t>
            </a:r>
            <a:endParaRPr lang="ja-JP" altLang="en-US" sz="1864" dirty="0">
              <a:solidFill>
                <a:schemeClr val="bg1"/>
              </a:solidFill>
              <a:latin typeface="ＭＳ Ｐゴシック" panose="020B0600070205080204" pitchFamily="50" charset="-128"/>
              <a:ea typeface="ＭＳ Ｐゴシック" panose="020B0600070205080204" pitchFamily="50" charset="-128"/>
            </a:endParaRPr>
          </a:p>
        </p:txBody>
      </p:sp>
      <p:grpSp>
        <p:nvGrpSpPr>
          <p:cNvPr id="85" name="グループ化 84"/>
          <p:cNvGrpSpPr>
            <a:grpSpLocks/>
          </p:cNvGrpSpPr>
          <p:nvPr/>
        </p:nvGrpSpPr>
        <p:grpSpPr bwMode="auto">
          <a:xfrm>
            <a:off x="5134272" y="6405280"/>
            <a:ext cx="372443" cy="487714"/>
            <a:chOff x="-1124857" y="3937599"/>
            <a:chExt cx="239713" cy="313904"/>
          </a:xfrm>
        </p:grpSpPr>
        <p:sp>
          <p:nvSpPr>
            <p:cNvPr id="89" name="楕円 104"/>
            <p:cNvSpPr/>
            <p:nvPr/>
          </p:nvSpPr>
          <p:spPr>
            <a:xfrm>
              <a:off x="-1037544" y="4024912"/>
              <a:ext cx="144462" cy="144462"/>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279525" rtl="0" eaLnBrk="0" fontAlgn="base" hangingPunct="0">
                <a:spcBef>
                  <a:spcPct val="0"/>
                </a:spcBef>
                <a:spcAft>
                  <a:spcPct val="0"/>
                </a:spcAft>
                <a:defRPr kumimoji="1" sz="2500" kern="1200">
                  <a:solidFill>
                    <a:schemeClr val="lt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lt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lt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lt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lt1"/>
                  </a:solidFill>
                  <a:latin typeface="+mn-lt"/>
                  <a:ea typeface="+mn-ea"/>
                  <a:cs typeface="+mn-cs"/>
                </a:defRPr>
              </a:lvl5pPr>
              <a:lvl6pPr marL="2286000" algn="l" defTabSz="914400" rtl="0" eaLnBrk="1" latinLnBrk="0" hangingPunct="1">
                <a:defRPr kumimoji="1" sz="2500" kern="1200">
                  <a:solidFill>
                    <a:schemeClr val="lt1"/>
                  </a:solidFill>
                  <a:latin typeface="+mn-lt"/>
                  <a:ea typeface="+mn-ea"/>
                  <a:cs typeface="+mn-cs"/>
                </a:defRPr>
              </a:lvl6pPr>
              <a:lvl7pPr marL="2743200" algn="l" defTabSz="914400" rtl="0" eaLnBrk="1" latinLnBrk="0" hangingPunct="1">
                <a:defRPr kumimoji="1" sz="2500" kern="1200">
                  <a:solidFill>
                    <a:schemeClr val="lt1"/>
                  </a:solidFill>
                  <a:latin typeface="+mn-lt"/>
                  <a:ea typeface="+mn-ea"/>
                  <a:cs typeface="+mn-cs"/>
                </a:defRPr>
              </a:lvl7pPr>
              <a:lvl8pPr marL="3200400" algn="l" defTabSz="914400" rtl="0" eaLnBrk="1" latinLnBrk="0" hangingPunct="1">
                <a:defRPr kumimoji="1" sz="2500" kern="1200">
                  <a:solidFill>
                    <a:schemeClr val="lt1"/>
                  </a:solidFill>
                  <a:latin typeface="+mn-lt"/>
                  <a:ea typeface="+mn-ea"/>
                  <a:cs typeface="+mn-cs"/>
                </a:defRPr>
              </a:lvl8pPr>
              <a:lvl9pPr marL="3657600" algn="l" defTabSz="914400" rtl="0" eaLnBrk="1" latinLnBrk="0" hangingPunct="1">
                <a:defRPr kumimoji="1" sz="2500" kern="1200">
                  <a:solidFill>
                    <a:schemeClr val="lt1"/>
                  </a:solidFill>
                  <a:latin typeface="+mn-lt"/>
                  <a:ea typeface="+mn-ea"/>
                  <a:cs typeface="+mn-cs"/>
                </a:defRPr>
              </a:lvl9pPr>
            </a:lstStyle>
            <a:p>
              <a:pPr algn="ctr">
                <a:defRPr/>
              </a:pPr>
              <a:endParaRPr lang="ja-JP" altLang="en-US" sz="3884">
                <a:latin typeface="ＭＳ Ｐゴシック" panose="020B0600070205080204" pitchFamily="50" charset="-128"/>
                <a:ea typeface="ＭＳ Ｐゴシック" panose="020B0600070205080204" pitchFamily="50" charset="-128"/>
              </a:endParaRPr>
            </a:p>
          </p:txBody>
        </p:sp>
        <p:sp>
          <p:nvSpPr>
            <p:cNvPr id="90" name="テキスト ボックス 107"/>
            <p:cNvSpPr txBox="1"/>
            <p:nvPr/>
          </p:nvSpPr>
          <p:spPr>
            <a:xfrm>
              <a:off x="-1124857" y="3937599"/>
              <a:ext cx="239713" cy="313904"/>
            </a:xfrm>
            <a:prstGeom prst="rect">
              <a:avLst/>
            </a:prstGeom>
            <a:noFill/>
            <a:ln>
              <a:noFill/>
            </a:ln>
          </p:spPr>
          <p:style>
            <a:lnRef idx="2">
              <a:schemeClr val="dk1"/>
            </a:lnRef>
            <a:fillRef idx="1">
              <a:schemeClr val="lt1"/>
            </a:fillRef>
            <a:effectRef idx="0">
              <a:schemeClr val="dk1"/>
            </a:effectRef>
            <a:fontRef idx="minor">
              <a:schemeClr val="dk1"/>
            </a:fontRef>
          </p:style>
          <p:txBody>
            <a:bodyPr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864" dirty="0">
                  <a:solidFill>
                    <a:schemeClr val="bg1"/>
                  </a:solidFill>
                  <a:latin typeface="ＭＳ Ｐゴシック" panose="020B0600070205080204" pitchFamily="50" charset="-128"/>
                  <a:ea typeface="ＭＳ Ｐゴシック" panose="020B0600070205080204" pitchFamily="50" charset="-128"/>
                </a:rPr>
                <a:t>5</a:t>
              </a:r>
              <a:endParaRPr lang="ja-JP" altLang="en-US" sz="1864" dirty="0">
                <a:solidFill>
                  <a:schemeClr val="bg1"/>
                </a:solidFill>
                <a:latin typeface="ＭＳ Ｐゴシック" panose="020B0600070205080204" pitchFamily="50" charset="-128"/>
                <a:ea typeface="ＭＳ Ｐゴシック" panose="020B0600070205080204" pitchFamily="50" charset="-128"/>
              </a:endParaRPr>
            </a:p>
          </p:txBody>
        </p:sp>
      </p:grpSp>
      <p:sp>
        <p:nvSpPr>
          <p:cNvPr id="87" name="楕円 78"/>
          <p:cNvSpPr/>
          <p:nvPr/>
        </p:nvSpPr>
        <p:spPr bwMode="auto">
          <a:xfrm>
            <a:off x="4492192" y="5549824"/>
            <a:ext cx="224453" cy="224451"/>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279525" rtl="0" eaLnBrk="0" fontAlgn="base" hangingPunct="0">
              <a:spcBef>
                <a:spcPct val="0"/>
              </a:spcBef>
              <a:spcAft>
                <a:spcPct val="0"/>
              </a:spcAft>
              <a:defRPr kumimoji="1" sz="2500" kern="1200">
                <a:solidFill>
                  <a:schemeClr val="lt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lt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lt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lt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lt1"/>
                </a:solidFill>
                <a:latin typeface="+mn-lt"/>
                <a:ea typeface="+mn-ea"/>
                <a:cs typeface="+mn-cs"/>
              </a:defRPr>
            </a:lvl5pPr>
            <a:lvl6pPr marL="2286000" algn="l" defTabSz="914400" rtl="0" eaLnBrk="1" latinLnBrk="0" hangingPunct="1">
              <a:defRPr kumimoji="1" sz="2500" kern="1200">
                <a:solidFill>
                  <a:schemeClr val="lt1"/>
                </a:solidFill>
                <a:latin typeface="+mn-lt"/>
                <a:ea typeface="+mn-ea"/>
                <a:cs typeface="+mn-cs"/>
              </a:defRPr>
            </a:lvl6pPr>
            <a:lvl7pPr marL="2743200" algn="l" defTabSz="914400" rtl="0" eaLnBrk="1" latinLnBrk="0" hangingPunct="1">
              <a:defRPr kumimoji="1" sz="2500" kern="1200">
                <a:solidFill>
                  <a:schemeClr val="lt1"/>
                </a:solidFill>
                <a:latin typeface="+mn-lt"/>
                <a:ea typeface="+mn-ea"/>
                <a:cs typeface="+mn-cs"/>
              </a:defRPr>
            </a:lvl7pPr>
            <a:lvl8pPr marL="3200400" algn="l" defTabSz="914400" rtl="0" eaLnBrk="1" latinLnBrk="0" hangingPunct="1">
              <a:defRPr kumimoji="1" sz="2500" kern="1200">
                <a:solidFill>
                  <a:schemeClr val="lt1"/>
                </a:solidFill>
                <a:latin typeface="+mn-lt"/>
                <a:ea typeface="+mn-ea"/>
                <a:cs typeface="+mn-cs"/>
              </a:defRPr>
            </a:lvl8pPr>
            <a:lvl9pPr marL="3657600" algn="l" defTabSz="914400" rtl="0" eaLnBrk="1" latinLnBrk="0" hangingPunct="1">
              <a:defRPr kumimoji="1" sz="2500" kern="1200">
                <a:solidFill>
                  <a:schemeClr val="lt1"/>
                </a:solidFill>
                <a:latin typeface="+mn-lt"/>
                <a:ea typeface="+mn-ea"/>
                <a:cs typeface="+mn-cs"/>
              </a:defRPr>
            </a:lvl9pPr>
          </a:lstStyle>
          <a:p>
            <a:pPr algn="ctr">
              <a:defRPr/>
            </a:pPr>
            <a:endParaRPr lang="ja-JP" altLang="en-US" sz="3884">
              <a:latin typeface="ＭＳ Ｐゴシック" panose="020B0600070205080204" pitchFamily="50" charset="-128"/>
              <a:ea typeface="ＭＳ Ｐゴシック" panose="020B0600070205080204" pitchFamily="50" charset="-128"/>
            </a:endParaRPr>
          </a:p>
        </p:txBody>
      </p:sp>
      <p:sp>
        <p:nvSpPr>
          <p:cNvPr id="88" name="テキスト ボックス 79"/>
          <p:cNvSpPr txBox="1"/>
          <p:nvPr/>
        </p:nvSpPr>
        <p:spPr bwMode="auto">
          <a:xfrm>
            <a:off x="4351601" y="5396901"/>
            <a:ext cx="374909" cy="487714"/>
          </a:xfrm>
          <a:prstGeom prst="rect">
            <a:avLst/>
          </a:prstGeom>
          <a:noFill/>
          <a:ln>
            <a:noFill/>
          </a:ln>
        </p:spPr>
        <p:style>
          <a:lnRef idx="2">
            <a:schemeClr val="dk1"/>
          </a:lnRef>
          <a:fillRef idx="1">
            <a:schemeClr val="lt1"/>
          </a:fillRef>
          <a:effectRef idx="0">
            <a:schemeClr val="dk1"/>
          </a:effectRef>
          <a:fontRef idx="minor">
            <a:schemeClr val="dk1"/>
          </a:fontRef>
        </p:style>
        <p:txBody>
          <a:bodyPr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864" dirty="0">
                <a:solidFill>
                  <a:schemeClr val="bg1"/>
                </a:solidFill>
                <a:latin typeface="ＭＳ Ｐゴシック" panose="020B0600070205080204" pitchFamily="50" charset="-128"/>
                <a:ea typeface="ＭＳ Ｐゴシック" panose="020B0600070205080204" pitchFamily="50" charset="-128"/>
              </a:rPr>
              <a:t>1</a:t>
            </a:r>
            <a:endParaRPr lang="ja-JP" altLang="en-US" sz="1864" dirty="0">
              <a:solidFill>
                <a:schemeClr val="bg1"/>
              </a:solidFill>
              <a:latin typeface="ＭＳ Ｐゴシック" panose="020B0600070205080204" pitchFamily="50" charset="-128"/>
              <a:ea typeface="ＭＳ Ｐゴシック" panose="020B0600070205080204" pitchFamily="50" charset="-128"/>
            </a:endParaRPr>
          </a:p>
        </p:txBody>
      </p:sp>
      <p:sp>
        <p:nvSpPr>
          <p:cNvPr id="69" name="楕円 104"/>
          <p:cNvSpPr/>
          <p:nvPr/>
        </p:nvSpPr>
        <p:spPr bwMode="auto">
          <a:xfrm>
            <a:off x="4618169" y="5925224"/>
            <a:ext cx="224451" cy="224451"/>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279525" rtl="0" eaLnBrk="0" fontAlgn="base" hangingPunct="0">
              <a:spcBef>
                <a:spcPct val="0"/>
              </a:spcBef>
              <a:spcAft>
                <a:spcPct val="0"/>
              </a:spcAft>
              <a:defRPr kumimoji="1" sz="2500" kern="1200">
                <a:solidFill>
                  <a:schemeClr val="lt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lt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lt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lt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lt1"/>
                </a:solidFill>
                <a:latin typeface="+mn-lt"/>
                <a:ea typeface="+mn-ea"/>
                <a:cs typeface="+mn-cs"/>
              </a:defRPr>
            </a:lvl5pPr>
            <a:lvl6pPr marL="2286000" algn="l" defTabSz="914400" rtl="0" eaLnBrk="1" latinLnBrk="0" hangingPunct="1">
              <a:defRPr kumimoji="1" sz="2500" kern="1200">
                <a:solidFill>
                  <a:schemeClr val="lt1"/>
                </a:solidFill>
                <a:latin typeface="+mn-lt"/>
                <a:ea typeface="+mn-ea"/>
                <a:cs typeface="+mn-cs"/>
              </a:defRPr>
            </a:lvl6pPr>
            <a:lvl7pPr marL="2743200" algn="l" defTabSz="914400" rtl="0" eaLnBrk="1" latinLnBrk="0" hangingPunct="1">
              <a:defRPr kumimoji="1" sz="2500" kern="1200">
                <a:solidFill>
                  <a:schemeClr val="lt1"/>
                </a:solidFill>
                <a:latin typeface="+mn-lt"/>
                <a:ea typeface="+mn-ea"/>
                <a:cs typeface="+mn-cs"/>
              </a:defRPr>
            </a:lvl7pPr>
            <a:lvl8pPr marL="3200400" algn="l" defTabSz="914400" rtl="0" eaLnBrk="1" latinLnBrk="0" hangingPunct="1">
              <a:defRPr kumimoji="1" sz="2500" kern="1200">
                <a:solidFill>
                  <a:schemeClr val="lt1"/>
                </a:solidFill>
                <a:latin typeface="+mn-lt"/>
                <a:ea typeface="+mn-ea"/>
                <a:cs typeface="+mn-cs"/>
              </a:defRPr>
            </a:lvl8pPr>
            <a:lvl9pPr marL="3657600" algn="l" defTabSz="914400" rtl="0" eaLnBrk="1" latinLnBrk="0" hangingPunct="1">
              <a:defRPr kumimoji="1" sz="2500" kern="1200">
                <a:solidFill>
                  <a:schemeClr val="lt1"/>
                </a:solidFill>
                <a:latin typeface="+mn-lt"/>
                <a:ea typeface="+mn-ea"/>
                <a:cs typeface="+mn-cs"/>
              </a:defRPr>
            </a:lvl9pPr>
          </a:lstStyle>
          <a:p>
            <a:pPr algn="ctr">
              <a:defRPr/>
            </a:pPr>
            <a:endParaRPr lang="ja-JP" altLang="en-US" sz="3884">
              <a:latin typeface="ＭＳ Ｐゴシック" panose="020B0600070205080204" pitchFamily="50" charset="-128"/>
              <a:ea typeface="ＭＳ Ｐゴシック" panose="020B0600070205080204" pitchFamily="50" charset="-128"/>
            </a:endParaRPr>
          </a:p>
        </p:txBody>
      </p:sp>
      <p:sp>
        <p:nvSpPr>
          <p:cNvPr id="72" name="テキスト ボックス 107"/>
          <p:cNvSpPr txBox="1"/>
          <p:nvPr/>
        </p:nvSpPr>
        <p:spPr bwMode="auto">
          <a:xfrm>
            <a:off x="4482511" y="5789565"/>
            <a:ext cx="372443" cy="487714"/>
          </a:xfrm>
          <a:prstGeom prst="rect">
            <a:avLst/>
          </a:prstGeom>
          <a:noFill/>
          <a:ln>
            <a:noFill/>
          </a:ln>
        </p:spPr>
        <p:style>
          <a:lnRef idx="2">
            <a:schemeClr val="dk1"/>
          </a:lnRef>
          <a:fillRef idx="1">
            <a:schemeClr val="lt1"/>
          </a:fillRef>
          <a:effectRef idx="0">
            <a:schemeClr val="dk1"/>
          </a:effectRef>
          <a:fontRef idx="minor">
            <a:schemeClr val="dk1"/>
          </a:fontRef>
        </p:style>
        <p:txBody>
          <a:bodyPr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864" dirty="0">
                <a:solidFill>
                  <a:schemeClr val="bg1"/>
                </a:solidFill>
                <a:latin typeface="ＭＳ Ｐゴシック" panose="020B0600070205080204" pitchFamily="50" charset="-128"/>
                <a:ea typeface="ＭＳ Ｐゴシック" panose="020B0600070205080204" pitchFamily="50" charset="-128"/>
              </a:rPr>
              <a:t>4</a:t>
            </a:r>
            <a:endParaRPr lang="ja-JP" altLang="en-US" sz="1864" dirty="0">
              <a:solidFill>
                <a:schemeClr val="bg1"/>
              </a:solidFill>
              <a:latin typeface="ＭＳ Ｐゴシック" panose="020B0600070205080204" pitchFamily="50" charset="-128"/>
              <a:ea typeface="ＭＳ Ｐゴシック" panose="020B0600070205080204" pitchFamily="50" charset="-128"/>
            </a:endParaRPr>
          </a:p>
        </p:txBody>
      </p:sp>
      <p:cxnSp>
        <p:nvCxnSpPr>
          <p:cNvPr id="16" name="直線コネクタ 15"/>
          <p:cNvCxnSpPr/>
          <p:nvPr/>
        </p:nvCxnSpPr>
        <p:spPr>
          <a:xfrm flipH="1" flipV="1">
            <a:off x="3999446" y="2567262"/>
            <a:ext cx="315057" cy="253751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8" name="表 7"/>
          <p:cNvGraphicFramePr>
            <a:graphicFrameLocks noGrp="1"/>
          </p:cNvGraphicFramePr>
          <p:nvPr/>
        </p:nvGraphicFramePr>
        <p:xfrm>
          <a:off x="6831776" y="1406715"/>
          <a:ext cx="8068081" cy="1147025"/>
        </p:xfrm>
        <a:graphic>
          <a:graphicData uri="http://schemas.openxmlformats.org/drawingml/2006/table">
            <a:tbl>
              <a:tblPr>
                <a:tableStyleId>{5940675A-B579-460E-94D1-54222C63F5DA}</a:tableStyleId>
              </a:tblPr>
              <a:tblGrid>
                <a:gridCol w="399811">
                  <a:extLst>
                    <a:ext uri="{9D8B030D-6E8A-4147-A177-3AD203B41FA5}">
                      <a16:colId xmlns:a16="http://schemas.microsoft.com/office/drawing/2014/main" val="20000"/>
                    </a:ext>
                  </a:extLst>
                </a:gridCol>
                <a:gridCol w="1864678">
                  <a:extLst>
                    <a:ext uri="{9D8B030D-6E8A-4147-A177-3AD203B41FA5}">
                      <a16:colId xmlns:a16="http://schemas.microsoft.com/office/drawing/2014/main" val="20001"/>
                    </a:ext>
                  </a:extLst>
                </a:gridCol>
                <a:gridCol w="1687091">
                  <a:extLst>
                    <a:ext uri="{9D8B030D-6E8A-4147-A177-3AD203B41FA5}">
                      <a16:colId xmlns:a16="http://schemas.microsoft.com/office/drawing/2014/main" val="20002"/>
                    </a:ext>
                  </a:extLst>
                </a:gridCol>
                <a:gridCol w="1687091">
                  <a:extLst>
                    <a:ext uri="{9D8B030D-6E8A-4147-A177-3AD203B41FA5}">
                      <a16:colId xmlns:a16="http://schemas.microsoft.com/office/drawing/2014/main" val="20003"/>
                    </a:ext>
                  </a:extLst>
                </a:gridCol>
                <a:gridCol w="2429410">
                  <a:extLst>
                    <a:ext uri="{9D8B030D-6E8A-4147-A177-3AD203B41FA5}">
                      <a16:colId xmlns:a16="http://schemas.microsoft.com/office/drawing/2014/main" val="20004"/>
                    </a:ext>
                  </a:extLst>
                </a:gridCol>
              </a:tblGrid>
              <a:tr h="251122">
                <a:tc rowSpan="3">
                  <a:txBody>
                    <a:bodyPr/>
                    <a:lstStyle/>
                    <a:p>
                      <a:pPr algn="ctr" fontAlgn="ct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平常時</a:t>
                      </a:r>
                    </a:p>
                  </a:txBody>
                  <a:tcPr marL="14338" marR="14338" marT="14338" marB="0" vert="eaVert" anchor="ctr">
                    <a:solidFill>
                      <a:schemeClr val="bg1"/>
                    </a:solidFill>
                  </a:tcPr>
                </a:tc>
                <a:tc rowSpan="2">
                  <a:txBody>
                    <a:bodyPr/>
                    <a:lstStyle/>
                    <a:p>
                      <a:pPr algn="ctr" fontAlgn="ctr"/>
                      <a:r>
                        <a:rPr lang="ja-JP" altLang="en-US" sz="1600" u="none" strike="noStrike" dirty="0">
                          <a:effectLst/>
                          <a:latin typeface="ＭＳ Ｐゴシック" panose="020B0600070205080204" pitchFamily="50" charset="-128"/>
                          <a:ea typeface="ＭＳ Ｐゴシック" panose="020B0600070205080204" pitchFamily="50" charset="-128"/>
                        </a:rPr>
                        <a:t>平野川</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4338" marR="14338" marT="14338" marB="0">
                    <a:solidFill>
                      <a:schemeClr val="bg1"/>
                    </a:solidFill>
                  </a:tcPr>
                </a:tc>
                <a:tc gridSpan="2">
                  <a:txBody>
                    <a:bodyPr/>
                    <a:lstStyle/>
                    <a:p>
                      <a:pPr algn="ctr" fontAlgn="ctr"/>
                      <a:r>
                        <a:rPr lang="ja-JP" altLang="en-US" sz="1600" u="none" strike="noStrike" dirty="0">
                          <a:effectLst/>
                          <a:latin typeface="ＭＳ Ｐゴシック" panose="020B0600070205080204" pitchFamily="50" charset="-128"/>
                          <a:ea typeface="ＭＳ Ｐゴシック" panose="020B0600070205080204" pitchFamily="50" charset="-128"/>
                        </a:rPr>
                        <a:t>高度処理水</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4338" marR="14338" marT="14338" marB="0" anchor="ctr">
                    <a:solidFill>
                      <a:schemeClr val="bg1"/>
                    </a:solidFill>
                  </a:tcPr>
                </a:tc>
                <a:tc hMerge="1">
                  <a:txBody>
                    <a:bodyPr/>
                    <a:lstStyle/>
                    <a:p>
                      <a:endParaRPr kumimoji="1" lang="ja-JP" altLang="en-US"/>
                    </a:p>
                  </a:txBody>
                  <a:tcPr/>
                </a:tc>
                <a:tc>
                  <a:txBody>
                    <a:bodyPr/>
                    <a:lstStyle/>
                    <a:p>
                      <a:pPr algn="ctr" fontAlgn="ctr"/>
                      <a:r>
                        <a:rPr lang="ja-JP" altLang="en-US" sz="1600" u="none" strike="noStrike">
                          <a:effectLst/>
                          <a:latin typeface="ＭＳ Ｐゴシック" panose="020B0600070205080204" pitchFamily="50" charset="-128"/>
                          <a:ea typeface="ＭＳ Ｐゴシック" panose="020B0600070205080204" pitchFamily="50" charset="-128"/>
                        </a:rPr>
                        <a:t>農業用利水</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4338" marR="14338" marT="14338" marB="0" anchor="ctr">
                    <a:solidFill>
                      <a:schemeClr val="bg1"/>
                    </a:solidFill>
                  </a:tcPr>
                </a:tc>
                <a:extLst>
                  <a:ext uri="{0D108BD9-81ED-4DB2-BD59-A6C34878D82A}">
                    <a16:rowId xmlns:a16="http://schemas.microsoft.com/office/drawing/2014/main" val="10000"/>
                  </a:ext>
                </a:extLst>
              </a:tr>
              <a:tr h="251122">
                <a:tc vMerge="1">
                  <a:txBody>
                    <a:bodyPr/>
                    <a:lstStyle/>
                    <a:p>
                      <a:endParaRPr kumimoji="1" lang="ja-JP" altLang="en-US"/>
                    </a:p>
                  </a:txBody>
                  <a:tcPr/>
                </a:tc>
                <a:tc vMerge="1">
                  <a:txBody>
                    <a:bodyPr/>
                    <a:lstStyle/>
                    <a:p>
                      <a:endParaRPr kumimoji="1" lang="ja-JP" altLang="en-US"/>
                    </a:p>
                  </a:txBody>
                  <a:tcPr/>
                </a:tc>
                <a:tc>
                  <a:txBody>
                    <a:bodyPr/>
                    <a:lstStyle/>
                    <a:p>
                      <a:pPr algn="r" fontAlgn="ctr"/>
                      <a:r>
                        <a:rPr lang="ja-JP" altLang="en-US" sz="1600" u="none" strike="noStrike" dirty="0">
                          <a:effectLst/>
                          <a:latin typeface="ＭＳ Ｐゴシック" panose="020B0600070205080204" pitchFamily="50" charset="-128"/>
                          <a:ea typeface="ＭＳ Ｐゴシック" panose="020B0600070205080204" pitchFamily="50" charset="-128"/>
                        </a:rPr>
                        <a:t>平野下水処理場</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4338" marR="14338" marT="14338" marB="0" anchor="ctr">
                    <a:solidFill>
                      <a:schemeClr val="bg1"/>
                    </a:solidFill>
                  </a:tcPr>
                </a:tc>
                <a:tc>
                  <a:txBody>
                    <a:bodyPr/>
                    <a:lstStyle/>
                    <a:p>
                      <a:pPr algn="r" fontAlgn="ctr"/>
                      <a:r>
                        <a:rPr lang="ja-JP" altLang="en-US" sz="1600" u="none" strike="noStrike" dirty="0">
                          <a:effectLst/>
                          <a:latin typeface="ＭＳ Ｐゴシック" panose="020B0600070205080204" pitchFamily="50" charset="-128"/>
                          <a:ea typeface="ＭＳ Ｐゴシック" panose="020B0600070205080204" pitchFamily="50" charset="-128"/>
                        </a:rPr>
                        <a:t>竜華みらいｾﾝﾀｰ</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4338" marR="14338" marT="14338" marB="0" anchor="ctr">
                    <a:solidFill>
                      <a:schemeClr val="bg1"/>
                    </a:solidFill>
                  </a:tcPr>
                </a:tc>
                <a:tc>
                  <a:txBody>
                    <a:bodyPr/>
                    <a:lstStyle/>
                    <a:p>
                      <a:pPr algn="ctr" fontAlgn="ctr"/>
                      <a:r>
                        <a:rPr lang="ja-JP" altLang="en-US" sz="1600" u="none" strike="noStrike" dirty="0">
                          <a:effectLst/>
                          <a:latin typeface="ＭＳ Ｐゴシック" panose="020B0600070205080204" pitchFamily="50" charset="-128"/>
                          <a:ea typeface="ＭＳ Ｐゴシック" panose="020B0600070205080204" pitchFamily="50" charset="-128"/>
                        </a:rPr>
                        <a:t>大和川取水口</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4338" marR="14338" marT="14338" marB="0" anchor="ctr">
                    <a:solidFill>
                      <a:schemeClr val="bg1"/>
                    </a:solidFill>
                  </a:tcPr>
                </a:tc>
                <a:extLst>
                  <a:ext uri="{0D108BD9-81ED-4DB2-BD59-A6C34878D82A}">
                    <a16:rowId xmlns:a16="http://schemas.microsoft.com/office/drawing/2014/main" val="10001"/>
                  </a:ext>
                </a:extLst>
              </a:tr>
              <a:tr h="630669">
                <a:tc vMerge="1">
                  <a:txBody>
                    <a:bodyPr/>
                    <a:lstStyle/>
                    <a:p>
                      <a:pPr algn="ctr" fontAlgn="ctr"/>
                      <a:endParaRPr 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228" marR="9228" marT="9228" marB="0" anchor="ctr">
                    <a:solidFill>
                      <a:schemeClr val="bg1"/>
                    </a:solidFill>
                  </a:tcPr>
                </a:tc>
                <a:tc>
                  <a:txBody>
                    <a:bodyPr/>
                    <a:lstStyle/>
                    <a:p>
                      <a:pPr algn="ctr" fontAlgn="ctr"/>
                      <a:r>
                        <a:rPr lang="en-US" altLang="ja-JP" sz="1600" u="none" strike="noStrike" dirty="0">
                          <a:effectLst/>
                          <a:latin typeface="ＭＳ Ｐゴシック" panose="020B0600070205080204" pitchFamily="50" charset="-128"/>
                          <a:ea typeface="ＭＳ Ｐゴシック" panose="020B0600070205080204" pitchFamily="50" charset="-128"/>
                        </a:rPr>
                        <a:t>6</a:t>
                      </a:r>
                      <a:r>
                        <a:rPr lang="en-US" sz="1600" u="none" strike="noStrike" dirty="0">
                          <a:effectLst/>
                          <a:latin typeface="ＭＳ Ｐゴシック" panose="020B0600070205080204" pitchFamily="50" charset="-128"/>
                          <a:ea typeface="ＭＳ Ｐゴシック" panose="020B0600070205080204" pitchFamily="50" charset="-128"/>
                        </a:rPr>
                        <a:t>m</a:t>
                      </a:r>
                      <a:r>
                        <a:rPr lang="en-US" sz="1600" u="none" strike="noStrike" baseline="30000" dirty="0">
                          <a:effectLst/>
                          <a:latin typeface="ＭＳ Ｐゴシック" panose="020B0600070205080204" pitchFamily="50" charset="-128"/>
                          <a:ea typeface="ＭＳ Ｐゴシック" panose="020B0600070205080204" pitchFamily="50" charset="-128"/>
                        </a:rPr>
                        <a:t>3</a:t>
                      </a:r>
                      <a:r>
                        <a:rPr lang="en-US" sz="1600" u="none" strike="noStrike" dirty="0">
                          <a:effectLst/>
                          <a:latin typeface="ＭＳ Ｐゴシック" panose="020B0600070205080204" pitchFamily="50" charset="-128"/>
                          <a:ea typeface="ＭＳ Ｐゴシック" panose="020B0600070205080204" pitchFamily="50" charset="-128"/>
                        </a:rPr>
                        <a:t>/s</a:t>
                      </a:r>
                      <a:endParaRPr 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4338" marR="14338" marT="14338" marB="0" anchor="ctr">
                    <a:solidFill>
                      <a:schemeClr val="bg1"/>
                    </a:solidFill>
                  </a:tcPr>
                </a:tc>
                <a:tc>
                  <a:txBody>
                    <a:bodyPr/>
                    <a:lstStyle/>
                    <a:p>
                      <a:pPr algn="ctr" fontAlgn="ctr"/>
                      <a:r>
                        <a:rPr lang="en-US" altLang="ja-JP" sz="1600" u="none" strike="noStrike" dirty="0">
                          <a:effectLst/>
                          <a:latin typeface="ＭＳ Ｐゴシック" panose="020B0600070205080204" pitchFamily="50" charset="-128"/>
                          <a:ea typeface="ＭＳ Ｐゴシック" panose="020B0600070205080204" pitchFamily="50" charset="-128"/>
                        </a:rPr>
                        <a:t>2.75</a:t>
                      </a:r>
                      <a:r>
                        <a:rPr lang="en-US" sz="1600" u="none" strike="noStrike" dirty="0">
                          <a:effectLst/>
                          <a:latin typeface="ＭＳ Ｐゴシック" panose="020B0600070205080204" pitchFamily="50" charset="-128"/>
                          <a:ea typeface="ＭＳ Ｐゴシック" panose="020B0600070205080204" pitchFamily="50" charset="-128"/>
                        </a:rPr>
                        <a:t>m</a:t>
                      </a:r>
                      <a:r>
                        <a:rPr lang="en-US" altLang="ja-JP" sz="1600" u="none" strike="noStrike" baseline="30000" dirty="0">
                          <a:effectLst/>
                          <a:latin typeface="ＭＳ Ｐゴシック" panose="020B0600070205080204" pitchFamily="50" charset="-128"/>
                          <a:ea typeface="ＭＳ Ｐゴシック" panose="020B0600070205080204" pitchFamily="50" charset="-128"/>
                        </a:rPr>
                        <a:t>3</a:t>
                      </a:r>
                      <a:r>
                        <a:rPr lang="en-US" sz="1600" u="none" strike="noStrike" dirty="0">
                          <a:effectLst/>
                          <a:latin typeface="ＭＳ Ｐゴシック" panose="020B0600070205080204" pitchFamily="50" charset="-128"/>
                          <a:ea typeface="ＭＳ Ｐゴシック" panose="020B0600070205080204" pitchFamily="50" charset="-128"/>
                        </a:rPr>
                        <a:t>/s</a:t>
                      </a:r>
                      <a:endParaRPr 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4338" marR="14338" marT="14338" marB="0" anchor="ctr">
                    <a:solidFill>
                      <a:schemeClr val="bg1"/>
                    </a:solidFill>
                  </a:tcPr>
                </a:tc>
                <a:tc>
                  <a:txBody>
                    <a:bodyPr/>
                    <a:lstStyle/>
                    <a:p>
                      <a:pPr algn="ctr" fontAlgn="ctr"/>
                      <a:r>
                        <a:rPr lang="en-US" sz="1600" u="none" strike="noStrike" dirty="0">
                          <a:effectLst/>
                          <a:latin typeface="ＭＳ Ｐゴシック" panose="020B0600070205080204" pitchFamily="50" charset="-128"/>
                          <a:ea typeface="ＭＳ Ｐゴシック" panose="020B0600070205080204" pitchFamily="50" charset="-128"/>
                        </a:rPr>
                        <a:t>　</a:t>
                      </a:r>
                      <a:r>
                        <a:rPr lang="en-US" altLang="ja-JP" sz="1600" u="none" strike="noStrike" dirty="0">
                          <a:effectLst/>
                          <a:latin typeface="ＭＳ Ｐゴシック" panose="020B0600070205080204" pitchFamily="50" charset="-128"/>
                          <a:ea typeface="ＭＳ Ｐゴシック" panose="020B0600070205080204" pitchFamily="50" charset="-128"/>
                        </a:rPr>
                        <a:t>0.3</a:t>
                      </a:r>
                      <a:r>
                        <a:rPr lang="en-US" sz="1600" u="none" strike="noStrike" dirty="0">
                          <a:effectLst/>
                          <a:latin typeface="ＭＳ Ｐゴシック" panose="020B0600070205080204" pitchFamily="50" charset="-128"/>
                          <a:ea typeface="ＭＳ Ｐゴシック" panose="020B0600070205080204" pitchFamily="50" charset="-128"/>
                        </a:rPr>
                        <a:t>m</a:t>
                      </a:r>
                      <a:r>
                        <a:rPr lang="en-US" altLang="ja-JP" sz="1600" u="none" strike="noStrike" baseline="30000" dirty="0">
                          <a:effectLst/>
                          <a:latin typeface="ＭＳ Ｐゴシック" panose="020B0600070205080204" pitchFamily="50" charset="-128"/>
                          <a:ea typeface="ＭＳ Ｐゴシック" panose="020B0600070205080204" pitchFamily="50" charset="-128"/>
                        </a:rPr>
                        <a:t>3</a:t>
                      </a:r>
                      <a:r>
                        <a:rPr lang="en-US" sz="1600" u="none" strike="noStrike" dirty="0">
                          <a:effectLst/>
                          <a:latin typeface="ＭＳ Ｐゴシック" panose="020B0600070205080204" pitchFamily="50" charset="-128"/>
                          <a:ea typeface="ＭＳ Ｐゴシック" panose="020B0600070205080204" pitchFamily="50" charset="-128"/>
                        </a:rPr>
                        <a:t>/s</a:t>
                      </a:r>
                      <a:endParaRPr 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4338" marR="14338" marT="14338" marB="0" anchor="ctr">
                    <a:solidFill>
                      <a:schemeClr val="bg1"/>
                    </a:solidFill>
                  </a:tcPr>
                </a:tc>
                <a:tc>
                  <a:txBody>
                    <a:bodyPr/>
                    <a:lstStyle/>
                    <a:p>
                      <a:pPr algn="l" fontAlgn="ctr"/>
                      <a:r>
                        <a:rPr lang="ja-JP" altLang="en-US" sz="1600" u="none" strike="noStrike" dirty="0">
                          <a:effectLst/>
                          <a:latin typeface="ＭＳ Ｐゴシック" panose="020B0600070205080204" pitchFamily="50" charset="-128"/>
                          <a:ea typeface="ＭＳ Ｐゴシック" panose="020B0600070205080204" pitchFamily="50" charset="-128"/>
                        </a:rPr>
                        <a:t>　かんがい期　 ：</a:t>
                      </a:r>
                      <a:r>
                        <a:rPr lang="en-US" altLang="ja-JP" sz="1600" u="none" strike="noStrike" dirty="0">
                          <a:effectLst/>
                          <a:latin typeface="ＭＳ Ｐゴシック" panose="020B0600070205080204" pitchFamily="50" charset="-128"/>
                          <a:ea typeface="ＭＳ Ｐゴシック" panose="020B0600070205080204" pitchFamily="50" charset="-128"/>
                        </a:rPr>
                        <a:t>1.7m</a:t>
                      </a:r>
                      <a:r>
                        <a:rPr lang="en-US" altLang="ja-JP" sz="1600" u="none" strike="noStrike" baseline="30000" dirty="0">
                          <a:effectLst/>
                          <a:latin typeface="ＭＳ Ｐゴシック" panose="020B0600070205080204" pitchFamily="50" charset="-128"/>
                          <a:ea typeface="ＭＳ Ｐゴシック" panose="020B0600070205080204" pitchFamily="50" charset="-128"/>
                        </a:rPr>
                        <a:t>3</a:t>
                      </a:r>
                      <a:r>
                        <a:rPr lang="en-US" altLang="ja-JP" sz="1600" u="none" strike="noStrike" dirty="0">
                          <a:effectLst/>
                          <a:latin typeface="ＭＳ Ｐゴシック" panose="020B0600070205080204" pitchFamily="50" charset="-128"/>
                          <a:ea typeface="ＭＳ Ｐゴシック" panose="020B0600070205080204" pitchFamily="50" charset="-128"/>
                        </a:rPr>
                        <a:t>/s</a:t>
                      </a:r>
                      <a:br>
                        <a:rPr lang="en-US" altLang="ja-JP" sz="1600" u="none" strike="noStrike" dirty="0">
                          <a:effectLst/>
                          <a:latin typeface="ＭＳ Ｐゴシック" panose="020B0600070205080204" pitchFamily="50" charset="-128"/>
                          <a:ea typeface="ＭＳ Ｐゴシック" panose="020B0600070205080204" pitchFamily="50" charset="-128"/>
                        </a:rPr>
                      </a:br>
                      <a:r>
                        <a:rPr lang="ja-JP" altLang="en-US" sz="1600" u="none" strike="noStrike" dirty="0">
                          <a:effectLst/>
                          <a:latin typeface="ＭＳ Ｐゴシック" panose="020B0600070205080204" pitchFamily="50" charset="-128"/>
                          <a:ea typeface="ＭＳ Ｐゴシック" panose="020B0600070205080204" pitchFamily="50" charset="-128"/>
                        </a:rPr>
                        <a:t>　非かんがい期：</a:t>
                      </a:r>
                      <a:r>
                        <a:rPr lang="en-US" altLang="ja-JP" sz="1600" u="none" strike="noStrike" dirty="0">
                          <a:effectLst/>
                          <a:latin typeface="ＭＳ Ｐゴシック" panose="020B0600070205080204" pitchFamily="50" charset="-128"/>
                          <a:ea typeface="ＭＳ Ｐゴシック" panose="020B0600070205080204" pitchFamily="50" charset="-128"/>
                        </a:rPr>
                        <a:t>0.5m</a:t>
                      </a:r>
                      <a:r>
                        <a:rPr lang="en-US" altLang="ja-JP" sz="1600" u="none" strike="noStrike" baseline="30000" dirty="0">
                          <a:effectLst/>
                          <a:latin typeface="ＭＳ Ｐゴシック" panose="020B0600070205080204" pitchFamily="50" charset="-128"/>
                          <a:ea typeface="ＭＳ Ｐゴシック" panose="020B0600070205080204" pitchFamily="50" charset="-128"/>
                        </a:rPr>
                        <a:t>3</a:t>
                      </a:r>
                      <a:r>
                        <a:rPr lang="en-US" altLang="ja-JP" sz="1600" u="none" strike="noStrike" dirty="0">
                          <a:effectLst/>
                          <a:latin typeface="ＭＳ Ｐゴシック" panose="020B0600070205080204" pitchFamily="50" charset="-128"/>
                          <a:ea typeface="ＭＳ Ｐゴシック" panose="020B0600070205080204" pitchFamily="50" charset="-128"/>
                        </a:rPr>
                        <a:t>/s</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4338" marR="14338" marT="14338" marB="0" anchor="ctr">
                    <a:solidFill>
                      <a:schemeClr val="bg1"/>
                    </a:solidFill>
                  </a:tcPr>
                </a:tc>
                <a:extLst>
                  <a:ext uri="{0D108BD9-81ED-4DB2-BD59-A6C34878D82A}">
                    <a16:rowId xmlns:a16="http://schemas.microsoft.com/office/drawing/2014/main" val="10002"/>
                  </a:ext>
                </a:extLst>
              </a:tr>
            </a:tbl>
          </a:graphicData>
        </a:graphic>
      </p:graphicFrame>
      <p:graphicFrame>
        <p:nvGraphicFramePr>
          <p:cNvPr id="17" name="表 16"/>
          <p:cNvGraphicFramePr>
            <a:graphicFrameLocks noGrp="1"/>
          </p:cNvGraphicFramePr>
          <p:nvPr/>
        </p:nvGraphicFramePr>
        <p:xfrm>
          <a:off x="6826526" y="2630959"/>
          <a:ext cx="8046522" cy="1507437"/>
        </p:xfrm>
        <a:graphic>
          <a:graphicData uri="http://schemas.openxmlformats.org/drawingml/2006/table">
            <a:tbl>
              <a:tblPr>
                <a:tableStyleId>{5940675A-B579-460E-94D1-54222C63F5DA}</a:tableStyleId>
              </a:tblPr>
              <a:tblGrid>
                <a:gridCol w="376276">
                  <a:extLst>
                    <a:ext uri="{9D8B030D-6E8A-4147-A177-3AD203B41FA5}">
                      <a16:colId xmlns:a16="http://schemas.microsoft.com/office/drawing/2014/main" val="20000"/>
                    </a:ext>
                  </a:extLst>
                </a:gridCol>
                <a:gridCol w="3835123">
                  <a:extLst>
                    <a:ext uri="{9D8B030D-6E8A-4147-A177-3AD203B41FA5}">
                      <a16:colId xmlns:a16="http://schemas.microsoft.com/office/drawing/2014/main" val="20001"/>
                    </a:ext>
                  </a:extLst>
                </a:gridCol>
                <a:gridCol w="3835123">
                  <a:extLst>
                    <a:ext uri="{9D8B030D-6E8A-4147-A177-3AD203B41FA5}">
                      <a16:colId xmlns:a16="http://schemas.microsoft.com/office/drawing/2014/main" val="20002"/>
                    </a:ext>
                  </a:extLst>
                </a:gridCol>
              </a:tblGrid>
              <a:tr h="251583">
                <a:tc rowSpan="3">
                  <a:txBody>
                    <a:bodyPr/>
                    <a:lstStyle/>
                    <a:p>
                      <a:pPr algn="ctr" fontAlgn="ct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雨天時</a:t>
                      </a:r>
                    </a:p>
                  </a:txBody>
                  <a:tcPr marL="14799" marR="14799" marT="14799" marB="0" vert="eaVert" anchor="ctr">
                    <a:solidFill>
                      <a:schemeClr val="bg1"/>
                    </a:solidFill>
                  </a:tcPr>
                </a:tc>
                <a:tc gridSpan="2">
                  <a:txBody>
                    <a:bodyPr/>
                    <a:lstStyle/>
                    <a:p>
                      <a:pPr algn="ctr" fontAlgn="ctr"/>
                      <a:r>
                        <a:rPr lang="ja-JP" altLang="en-US" sz="1600" u="none" strike="noStrike" dirty="0">
                          <a:effectLst/>
                          <a:latin typeface="ＭＳ Ｐゴシック" panose="020B0600070205080204" pitchFamily="50" charset="-128"/>
                          <a:ea typeface="ＭＳ Ｐゴシック" panose="020B0600070205080204" pitchFamily="50" charset="-128"/>
                        </a:rPr>
                        <a:t>合流式下水道越流水</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4799" marR="14799" marT="14799" marB="0" anchor="ctr">
                    <a:solidFill>
                      <a:schemeClr val="bg1"/>
                    </a:solidFill>
                  </a:tcPr>
                </a:tc>
                <a:tc hMerge="1">
                  <a:txBody>
                    <a:bodyPr/>
                    <a:lstStyle/>
                    <a:p>
                      <a:endParaRPr kumimoji="1" lang="ja-JP" altLang="en-US"/>
                    </a:p>
                  </a:txBody>
                  <a:tcPr/>
                </a:tc>
                <a:extLst>
                  <a:ext uri="{0D108BD9-81ED-4DB2-BD59-A6C34878D82A}">
                    <a16:rowId xmlns:a16="http://schemas.microsoft.com/office/drawing/2014/main" val="10000"/>
                  </a:ext>
                </a:extLst>
              </a:tr>
              <a:tr h="251583">
                <a:tc vMerge="1">
                  <a:txBody>
                    <a:bodyPr/>
                    <a:lstStyle/>
                    <a:p>
                      <a:pPr algn="ctr"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ctr" fontAlgn="ctr"/>
                      <a:r>
                        <a:rPr lang="ja-JP" altLang="en-US" sz="1600" u="none" strike="noStrike" dirty="0">
                          <a:effectLst/>
                          <a:latin typeface="ＭＳ Ｐゴシック" panose="020B0600070205080204" pitchFamily="50" charset="-128"/>
                          <a:ea typeface="ＭＳ Ｐゴシック" panose="020B0600070205080204" pitchFamily="50" charset="-128"/>
                        </a:rPr>
                        <a:t>平野市町抽水所</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4799" marR="14799" marT="14799" marB="0" anchor="ctr">
                    <a:solidFill>
                      <a:schemeClr val="bg1"/>
                    </a:solidFill>
                  </a:tcPr>
                </a:tc>
                <a:tc>
                  <a:txBody>
                    <a:bodyPr/>
                    <a:lstStyle/>
                    <a:p>
                      <a:pPr algn="ctr" fontAlgn="ctr"/>
                      <a:r>
                        <a:rPr lang="ja-JP" altLang="en-US" sz="1600" u="none" strike="noStrike" dirty="0">
                          <a:effectLst/>
                          <a:latin typeface="ＭＳ Ｐゴシック" panose="020B0600070205080204" pitchFamily="50" charset="-128"/>
                          <a:ea typeface="ＭＳ Ｐゴシック" panose="020B0600070205080204" pitchFamily="50" charset="-128"/>
                        </a:rPr>
                        <a:t>長吉ポンプ場</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4799" marR="14799" marT="14799" marB="0" anchor="ctr">
                    <a:solidFill>
                      <a:schemeClr val="bg1"/>
                    </a:solidFill>
                  </a:tcPr>
                </a:tc>
                <a:extLst>
                  <a:ext uri="{0D108BD9-81ED-4DB2-BD59-A6C34878D82A}">
                    <a16:rowId xmlns:a16="http://schemas.microsoft.com/office/drawing/2014/main" val="10001"/>
                  </a:ext>
                </a:extLst>
              </a:tr>
              <a:tr h="971818">
                <a:tc vMerge="1">
                  <a:txBody>
                    <a:bodyPr/>
                    <a:lstStyle/>
                    <a:p>
                      <a:pPr algn="l" fontAlgn="ct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l" fontAlgn="ctr"/>
                      <a:r>
                        <a:rPr lang="ja-JP" altLang="en-US" sz="1600" u="none" strike="noStrike" dirty="0">
                          <a:effectLst/>
                          <a:latin typeface="ＭＳ Ｐゴシック" panose="020B0600070205080204" pitchFamily="50" charset="-128"/>
                          <a:ea typeface="ＭＳ Ｐゴシック" panose="020B0600070205080204" pitchFamily="50" charset="-128"/>
                        </a:rPr>
                        <a:t>　年間吐出量　　      　：約</a:t>
                      </a:r>
                      <a:r>
                        <a:rPr lang="en-US" altLang="ja-JP" sz="1600" u="none" strike="noStrike" dirty="0">
                          <a:effectLst/>
                          <a:latin typeface="ＭＳ Ｐゴシック" panose="020B0600070205080204" pitchFamily="50" charset="-128"/>
                          <a:ea typeface="ＭＳ Ｐゴシック" panose="020B0600070205080204" pitchFamily="50" charset="-128"/>
                        </a:rPr>
                        <a:t>808</a:t>
                      </a:r>
                      <a:r>
                        <a:rPr lang="ja-JP" altLang="en-US" sz="1600" u="none" strike="noStrike" dirty="0">
                          <a:effectLst/>
                          <a:latin typeface="ＭＳ Ｐゴシック" panose="020B0600070205080204" pitchFamily="50" charset="-128"/>
                          <a:ea typeface="ＭＳ Ｐゴシック" panose="020B0600070205080204" pitchFamily="50" charset="-128"/>
                        </a:rPr>
                        <a:t>万</a:t>
                      </a:r>
                      <a:r>
                        <a:rPr lang="ja-JP" altLang="en-US" sz="1600" u="none" strike="noStrike" dirty="0" err="1">
                          <a:effectLst/>
                          <a:latin typeface="ＭＳ Ｐゴシック" panose="020B0600070205080204" pitchFamily="50" charset="-128"/>
                          <a:ea typeface="ＭＳ Ｐゴシック" panose="020B0600070205080204" pitchFamily="50" charset="-128"/>
                        </a:rPr>
                        <a:t>ｔ</a:t>
                      </a:r>
                      <a:r>
                        <a:rPr lang="en-US" altLang="ja-JP" sz="1600" u="none" strike="noStrike" dirty="0">
                          <a:effectLst/>
                          <a:latin typeface="ＭＳ Ｐゴシック" panose="020B0600070205080204" pitchFamily="50" charset="-128"/>
                          <a:ea typeface="ＭＳ Ｐゴシック" panose="020B0600070205080204" pitchFamily="50" charset="-128"/>
                        </a:rPr>
                        <a:t>/</a:t>
                      </a:r>
                      <a:r>
                        <a:rPr lang="ja-JP" altLang="en-US" sz="1600" u="none" strike="noStrike" dirty="0">
                          <a:effectLst/>
                          <a:latin typeface="ＭＳ Ｐゴシック" panose="020B0600070205080204" pitchFamily="50" charset="-128"/>
                          <a:ea typeface="ＭＳ Ｐゴシック" panose="020B0600070205080204" pitchFamily="50" charset="-128"/>
                        </a:rPr>
                        <a:t>年</a:t>
                      </a:r>
                      <a:r>
                        <a:rPr kumimoji="1" lang="ja-JP" altLang="en-US" sz="16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
                      </a:r>
                      <a:br>
                        <a:rPr kumimoji="1" lang="ja-JP" altLang="en-US" sz="16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br>
                      <a:r>
                        <a:rPr kumimoji="1" lang="ja-JP" altLang="en-US" sz="16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　年間稼働日数　　　</a:t>
                      </a:r>
                      <a:r>
                        <a:rPr kumimoji="1" lang="ja-JP" altLang="en-US" sz="1600" u="none" strike="noStrike" kern="1200" baseline="0" dirty="0">
                          <a:solidFill>
                            <a:schemeClr val="tx1"/>
                          </a:solidFill>
                          <a:effectLst/>
                          <a:latin typeface="ＭＳ Ｐゴシック" panose="020B0600070205080204" pitchFamily="50" charset="-128"/>
                          <a:ea typeface="ＭＳ Ｐゴシック" panose="020B0600070205080204" pitchFamily="50" charset="-128"/>
                          <a:cs typeface="+mn-cs"/>
                        </a:rPr>
                        <a:t>   </a:t>
                      </a:r>
                      <a:r>
                        <a:rPr kumimoji="1" lang="ja-JP" altLang="en-US" sz="16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a:t>
                      </a:r>
                      <a:r>
                        <a:rPr kumimoji="1" lang="en-US" altLang="ja-JP" sz="16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65</a:t>
                      </a:r>
                      <a:r>
                        <a:rPr kumimoji="1" lang="ja-JP" altLang="en-US" sz="16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日</a:t>
                      </a:r>
                      <a:br>
                        <a:rPr kumimoji="1" lang="ja-JP" altLang="en-US" sz="16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br>
                      <a:r>
                        <a:rPr kumimoji="1" lang="ja-JP" altLang="en-US" sz="16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　かんがい期（</a:t>
                      </a:r>
                      <a:r>
                        <a:rPr kumimoji="1" lang="en-US" altLang="ja-JP" sz="16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7/6</a:t>
                      </a:r>
                      <a:r>
                        <a:rPr lang="ja-JP" altLang="en-US" sz="1600" u="none" strike="noStrike" dirty="0">
                          <a:effectLst/>
                          <a:latin typeface="ＭＳ Ｐゴシック" panose="020B0600070205080204" pitchFamily="50" charset="-128"/>
                          <a:ea typeface="ＭＳ Ｐゴシック" panose="020B0600070205080204" pitchFamily="50" charset="-128"/>
                        </a:rPr>
                        <a:t>）  </a:t>
                      </a:r>
                      <a:r>
                        <a:rPr lang="ja-JP" altLang="en-US" sz="1600" u="none" strike="noStrike" baseline="0" dirty="0">
                          <a:effectLst/>
                          <a:latin typeface="ＭＳ Ｐゴシック" panose="020B0600070205080204" pitchFamily="50" charset="-128"/>
                          <a:ea typeface="ＭＳ Ｐゴシック" panose="020B0600070205080204" pitchFamily="50" charset="-128"/>
                        </a:rPr>
                        <a:t>   </a:t>
                      </a:r>
                      <a:r>
                        <a:rPr lang="ja-JP" altLang="en-US" sz="1600" u="none" strike="noStrike" dirty="0">
                          <a:effectLst/>
                          <a:latin typeface="ＭＳ Ｐゴシック" panose="020B0600070205080204" pitchFamily="50" charset="-128"/>
                          <a:ea typeface="ＭＳ Ｐゴシック" panose="020B0600070205080204" pitchFamily="50" charset="-128"/>
                        </a:rPr>
                        <a:t>：</a:t>
                      </a:r>
                      <a:r>
                        <a:rPr lang="en-US" altLang="ja-JP" sz="1600" u="none" strike="noStrike" dirty="0">
                          <a:effectLst/>
                          <a:latin typeface="ＭＳ Ｐゴシック" panose="020B0600070205080204" pitchFamily="50" charset="-128"/>
                          <a:ea typeface="ＭＳ Ｐゴシック" panose="020B0600070205080204" pitchFamily="50" charset="-128"/>
                        </a:rPr>
                        <a:t>9.83m</a:t>
                      </a:r>
                      <a:r>
                        <a:rPr lang="en-US" altLang="ja-JP" sz="1600" u="none" strike="noStrike" baseline="30000" dirty="0">
                          <a:effectLst/>
                          <a:latin typeface="ＭＳ Ｐゴシック" panose="020B0600070205080204" pitchFamily="50" charset="-128"/>
                          <a:ea typeface="ＭＳ Ｐゴシック" panose="020B0600070205080204" pitchFamily="50" charset="-128"/>
                        </a:rPr>
                        <a:t>3</a:t>
                      </a:r>
                      <a:r>
                        <a:rPr lang="en-US" altLang="ja-JP" sz="1600" u="none" strike="noStrike" dirty="0">
                          <a:effectLst/>
                          <a:latin typeface="ＭＳ Ｐゴシック" panose="020B0600070205080204" pitchFamily="50" charset="-128"/>
                          <a:ea typeface="ＭＳ Ｐゴシック" panose="020B0600070205080204" pitchFamily="50" charset="-128"/>
                        </a:rPr>
                        <a:t>/s</a:t>
                      </a:r>
                      <a:br>
                        <a:rPr lang="en-US" altLang="ja-JP" sz="1600" u="none" strike="noStrike" dirty="0">
                          <a:effectLst/>
                          <a:latin typeface="ＭＳ Ｐゴシック" panose="020B0600070205080204" pitchFamily="50" charset="-128"/>
                          <a:ea typeface="ＭＳ Ｐゴシック" panose="020B0600070205080204" pitchFamily="50" charset="-128"/>
                        </a:rPr>
                      </a:br>
                      <a:r>
                        <a:rPr lang="ja-JP" altLang="en-US" sz="1600" u="none" strike="noStrike" dirty="0">
                          <a:effectLst/>
                          <a:latin typeface="ＭＳ Ｐゴシック" panose="020B0600070205080204" pitchFamily="50" charset="-128"/>
                          <a:ea typeface="ＭＳ Ｐゴシック" panose="020B0600070205080204" pitchFamily="50" charset="-128"/>
                        </a:rPr>
                        <a:t>　非かんがい期（</a:t>
                      </a:r>
                      <a:r>
                        <a:rPr lang="en-US" altLang="ja-JP" sz="1600" u="none" strike="noStrike" spc="-100" dirty="0">
                          <a:effectLst/>
                          <a:latin typeface="ＭＳ Ｐゴシック" panose="020B0600070205080204" pitchFamily="50" charset="-128"/>
                          <a:ea typeface="ＭＳ Ｐゴシック" panose="020B0600070205080204" pitchFamily="50" charset="-128"/>
                        </a:rPr>
                        <a:t>2/</a:t>
                      </a:r>
                      <a:r>
                        <a:rPr lang="en-US" altLang="ja-JP" sz="1600" u="none" strike="noStrike" spc="-100" baseline="0" dirty="0">
                          <a:effectLst/>
                          <a:latin typeface="ＭＳ Ｐゴシック" panose="020B0600070205080204" pitchFamily="50" charset="-128"/>
                          <a:ea typeface="ＭＳ Ｐゴシック" panose="020B0600070205080204" pitchFamily="50" charset="-128"/>
                        </a:rPr>
                        <a:t>16</a:t>
                      </a:r>
                      <a:r>
                        <a:rPr lang="ja-JP" altLang="en-US" sz="1600" u="none" strike="noStrike" dirty="0">
                          <a:effectLst/>
                          <a:latin typeface="ＭＳ Ｐゴシック" panose="020B0600070205080204" pitchFamily="50" charset="-128"/>
                          <a:ea typeface="ＭＳ Ｐゴシック" panose="020B0600070205080204" pitchFamily="50" charset="-128"/>
                        </a:rPr>
                        <a:t>） ：</a:t>
                      </a:r>
                      <a:r>
                        <a:rPr lang="en-US" altLang="ja-JP" sz="1600" u="none" strike="noStrike" dirty="0">
                          <a:effectLst/>
                          <a:latin typeface="ＭＳ Ｐゴシック" panose="020B0600070205080204" pitchFamily="50" charset="-128"/>
                          <a:ea typeface="ＭＳ Ｐゴシック" panose="020B0600070205080204" pitchFamily="50" charset="-128"/>
                        </a:rPr>
                        <a:t>6.32m</a:t>
                      </a:r>
                      <a:r>
                        <a:rPr lang="en-US" altLang="ja-JP" sz="1600" u="none" strike="noStrike" baseline="30000" dirty="0">
                          <a:effectLst/>
                          <a:latin typeface="ＭＳ Ｐゴシック" panose="020B0600070205080204" pitchFamily="50" charset="-128"/>
                          <a:ea typeface="ＭＳ Ｐゴシック" panose="020B0600070205080204" pitchFamily="50" charset="-128"/>
                        </a:rPr>
                        <a:t>3</a:t>
                      </a:r>
                      <a:r>
                        <a:rPr lang="en-US" altLang="ja-JP" sz="1600" u="none" strike="noStrike" dirty="0">
                          <a:effectLst/>
                          <a:latin typeface="ＭＳ Ｐゴシック" panose="020B0600070205080204" pitchFamily="50" charset="-128"/>
                          <a:ea typeface="ＭＳ Ｐゴシック" panose="020B0600070205080204" pitchFamily="50" charset="-128"/>
                        </a:rPr>
                        <a:t>/s</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4799" marR="14799" marT="14799" marB="0" anchor="ctr">
                    <a:solidFill>
                      <a:schemeClr val="bg1"/>
                    </a:solidFill>
                  </a:tcPr>
                </a:tc>
                <a:tc>
                  <a:txBody>
                    <a:bodyPr/>
                    <a:lstStyle/>
                    <a:p>
                      <a:pPr algn="l" fontAlgn="ctr"/>
                      <a:r>
                        <a:rPr lang="ja-JP" altLang="en-US" sz="1600" u="none" strike="noStrike" dirty="0">
                          <a:effectLst/>
                          <a:latin typeface="ＭＳ Ｐゴシック" panose="020B0600070205080204" pitchFamily="50" charset="-128"/>
                          <a:ea typeface="ＭＳ Ｐゴシック" panose="020B0600070205080204" pitchFamily="50" charset="-128"/>
                        </a:rPr>
                        <a:t>　年間吐出量　　      　 ：約</a:t>
                      </a:r>
                      <a:r>
                        <a:rPr lang="en-US" altLang="ja-JP" sz="1600" u="none" strike="noStrike" dirty="0">
                          <a:effectLst/>
                          <a:latin typeface="ＭＳ Ｐゴシック" panose="020B0600070205080204" pitchFamily="50" charset="-128"/>
                          <a:ea typeface="ＭＳ Ｐゴシック" panose="020B0600070205080204" pitchFamily="50" charset="-128"/>
                        </a:rPr>
                        <a:t>528</a:t>
                      </a:r>
                      <a:r>
                        <a:rPr lang="ja-JP" altLang="en-US" sz="1600" u="none" strike="noStrike" dirty="0">
                          <a:effectLst/>
                          <a:latin typeface="ＭＳ Ｐゴシック" panose="020B0600070205080204" pitchFamily="50" charset="-128"/>
                          <a:ea typeface="ＭＳ Ｐゴシック" panose="020B0600070205080204" pitchFamily="50" charset="-128"/>
                        </a:rPr>
                        <a:t>万</a:t>
                      </a:r>
                      <a:r>
                        <a:rPr lang="ja-JP" altLang="en-US" sz="1600" u="none" strike="noStrike" dirty="0" err="1">
                          <a:effectLst/>
                          <a:latin typeface="ＭＳ Ｐゴシック" panose="020B0600070205080204" pitchFamily="50" charset="-128"/>
                          <a:ea typeface="ＭＳ Ｐゴシック" panose="020B0600070205080204" pitchFamily="50" charset="-128"/>
                        </a:rPr>
                        <a:t>ｔ</a:t>
                      </a:r>
                      <a:r>
                        <a:rPr lang="en-US" altLang="ja-JP" sz="1600" u="none" strike="noStrike" dirty="0">
                          <a:effectLst/>
                          <a:latin typeface="ＭＳ Ｐゴシック" panose="020B0600070205080204" pitchFamily="50" charset="-128"/>
                          <a:ea typeface="ＭＳ Ｐゴシック" panose="020B0600070205080204" pitchFamily="50" charset="-128"/>
                        </a:rPr>
                        <a:t>/</a:t>
                      </a:r>
                      <a:r>
                        <a:rPr lang="ja-JP" altLang="en-US" sz="1600" u="none" strike="noStrike" dirty="0">
                          <a:effectLst/>
                          <a:latin typeface="ＭＳ Ｐゴシック" panose="020B0600070205080204" pitchFamily="50" charset="-128"/>
                          <a:ea typeface="ＭＳ Ｐゴシック" panose="020B0600070205080204" pitchFamily="50" charset="-128"/>
                        </a:rPr>
                        <a:t>年</a:t>
                      </a:r>
                      <a:br>
                        <a:rPr lang="ja-JP" altLang="en-US" sz="1600" u="none" strike="noStrike" dirty="0">
                          <a:effectLst/>
                          <a:latin typeface="ＭＳ Ｐゴシック" panose="020B0600070205080204" pitchFamily="50" charset="-128"/>
                          <a:ea typeface="ＭＳ Ｐゴシック" panose="020B0600070205080204" pitchFamily="50" charset="-128"/>
                        </a:rPr>
                      </a:br>
                      <a:r>
                        <a:rPr lang="ja-JP" altLang="en-US" sz="1600" u="none" strike="noStrike" dirty="0">
                          <a:effectLst/>
                          <a:latin typeface="ＭＳ Ｐゴシック" panose="020B0600070205080204" pitchFamily="50" charset="-128"/>
                          <a:ea typeface="ＭＳ Ｐゴシック" panose="020B0600070205080204" pitchFamily="50" charset="-128"/>
                        </a:rPr>
                        <a:t>　年間稼働日数　</a:t>
                      </a:r>
                      <a:r>
                        <a:rPr lang="ja-JP" altLang="en-US" sz="1600" u="none" strike="noStrike" baseline="0" dirty="0">
                          <a:effectLst/>
                          <a:latin typeface="ＭＳ Ｐゴシック" panose="020B0600070205080204" pitchFamily="50" charset="-128"/>
                          <a:ea typeface="ＭＳ Ｐゴシック" panose="020B0600070205080204" pitchFamily="50" charset="-128"/>
                        </a:rPr>
                        <a:t>        </a:t>
                      </a:r>
                      <a:r>
                        <a:rPr lang="ja-JP" altLang="en-US" sz="1600" u="none" strike="noStrike" dirty="0">
                          <a:effectLst/>
                          <a:latin typeface="ＭＳ Ｐゴシック" panose="020B0600070205080204" pitchFamily="50" charset="-128"/>
                          <a:ea typeface="ＭＳ Ｐゴシック" panose="020B0600070205080204" pitchFamily="50" charset="-128"/>
                        </a:rPr>
                        <a:t>：</a:t>
                      </a:r>
                      <a:r>
                        <a:rPr lang="en-US" altLang="ja-JP" sz="1600" u="none" strike="noStrike" dirty="0">
                          <a:effectLst/>
                          <a:latin typeface="ＭＳ Ｐゴシック" panose="020B0600070205080204" pitchFamily="50" charset="-128"/>
                          <a:ea typeface="ＭＳ Ｐゴシック" panose="020B0600070205080204" pitchFamily="50" charset="-128"/>
                        </a:rPr>
                        <a:t>36</a:t>
                      </a:r>
                      <a:r>
                        <a:rPr lang="ja-JP" altLang="en-US" sz="1600" u="none" strike="noStrike" dirty="0">
                          <a:effectLst/>
                          <a:latin typeface="ＭＳ Ｐゴシック" panose="020B0600070205080204" pitchFamily="50" charset="-128"/>
                          <a:ea typeface="ＭＳ Ｐゴシック" panose="020B0600070205080204" pitchFamily="50" charset="-128"/>
                        </a:rPr>
                        <a:t>日</a:t>
                      </a:r>
                      <a:br>
                        <a:rPr lang="ja-JP" altLang="en-US" sz="1600" u="none" strike="noStrike" dirty="0">
                          <a:effectLst/>
                          <a:latin typeface="ＭＳ Ｐゴシック" panose="020B0600070205080204" pitchFamily="50" charset="-128"/>
                          <a:ea typeface="ＭＳ Ｐゴシック" panose="020B0600070205080204" pitchFamily="50" charset="-128"/>
                        </a:rPr>
                      </a:br>
                      <a:r>
                        <a:rPr lang="ja-JP" altLang="en-US" sz="1600" u="none" strike="noStrike" dirty="0">
                          <a:effectLst/>
                          <a:latin typeface="ＭＳ Ｐゴシック" panose="020B0600070205080204" pitchFamily="50" charset="-128"/>
                          <a:ea typeface="ＭＳ Ｐゴシック" panose="020B0600070205080204" pitchFamily="50" charset="-128"/>
                        </a:rPr>
                        <a:t>　かんがい期（</a:t>
                      </a:r>
                      <a:r>
                        <a:rPr kumimoji="1" lang="en-US" altLang="ja-JP" sz="16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7/6</a:t>
                      </a:r>
                      <a:r>
                        <a:rPr lang="ja-JP" altLang="en-US" sz="1600" u="none" strike="noStrike" dirty="0">
                          <a:effectLst/>
                          <a:latin typeface="ＭＳ Ｐゴシック" panose="020B0600070205080204" pitchFamily="50" charset="-128"/>
                          <a:ea typeface="ＭＳ Ｐゴシック" panose="020B0600070205080204" pitchFamily="50" charset="-128"/>
                        </a:rPr>
                        <a:t>）      ：</a:t>
                      </a:r>
                      <a:r>
                        <a:rPr lang="en-US" altLang="ja-JP" sz="1600" u="none" strike="noStrike" dirty="0">
                          <a:effectLst/>
                          <a:latin typeface="ＭＳ Ｐゴシック" panose="020B0600070205080204" pitchFamily="50" charset="-128"/>
                          <a:ea typeface="ＭＳ Ｐゴシック" panose="020B0600070205080204" pitchFamily="50" charset="-128"/>
                        </a:rPr>
                        <a:t>20.3m</a:t>
                      </a:r>
                      <a:r>
                        <a:rPr lang="en-US" altLang="ja-JP" sz="1600" u="none" strike="noStrike" baseline="30000" dirty="0">
                          <a:effectLst/>
                          <a:latin typeface="ＭＳ Ｐゴシック" panose="020B0600070205080204" pitchFamily="50" charset="-128"/>
                          <a:ea typeface="ＭＳ Ｐゴシック" panose="020B0600070205080204" pitchFamily="50" charset="-128"/>
                        </a:rPr>
                        <a:t>3</a:t>
                      </a:r>
                      <a:r>
                        <a:rPr lang="en-US" altLang="ja-JP" sz="1600" u="none" strike="noStrike" dirty="0">
                          <a:effectLst/>
                          <a:latin typeface="ＭＳ Ｐゴシック" panose="020B0600070205080204" pitchFamily="50" charset="-128"/>
                          <a:ea typeface="ＭＳ Ｐゴシック" panose="020B0600070205080204" pitchFamily="50" charset="-128"/>
                        </a:rPr>
                        <a:t>/s</a:t>
                      </a:r>
                      <a:br>
                        <a:rPr lang="en-US" altLang="ja-JP" sz="1600" u="none" strike="noStrike" dirty="0">
                          <a:effectLst/>
                          <a:latin typeface="ＭＳ Ｐゴシック" panose="020B0600070205080204" pitchFamily="50" charset="-128"/>
                          <a:ea typeface="ＭＳ Ｐゴシック" panose="020B0600070205080204" pitchFamily="50" charset="-128"/>
                        </a:rPr>
                      </a:br>
                      <a:r>
                        <a:rPr lang="ja-JP" altLang="en-US" sz="1600" u="none" strike="noStrike" dirty="0">
                          <a:effectLst/>
                          <a:latin typeface="ＭＳ Ｐゴシック" panose="020B0600070205080204" pitchFamily="50" charset="-128"/>
                          <a:ea typeface="ＭＳ Ｐゴシック" panose="020B0600070205080204" pitchFamily="50" charset="-128"/>
                        </a:rPr>
                        <a:t>　非かんがい期（</a:t>
                      </a:r>
                      <a:r>
                        <a:rPr lang="en-US" altLang="ja-JP" sz="1600" u="none" strike="noStrike" dirty="0">
                          <a:effectLst/>
                          <a:latin typeface="ＭＳ Ｐゴシック" panose="020B0600070205080204" pitchFamily="50" charset="-128"/>
                          <a:ea typeface="ＭＳ Ｐゴシック" panose="020B0600070205080204" pitchFamily="50" charset="-128"/>
                        </a:rPr>
                        <a:t>2/19</a:t>
                      </a:r>
                      <a:r>
                        <a:rPr lang="ja-JP" altLang="en-US" sz="1600" u="none" strike="noStrike" dirty="0">
                          <a:effectLst/>
                          <a:latin typeface="ＭＳ Ｐゴシック" panose="020B0600070205080204" pitchFamily="50" charset="-128"/>
                          <a:ea typeface="ＭＳ Ｐゴシック" panose="020B0600070205080204" pitchFamily="50" charset="-128"/>
                        </a:rPr>
                        <a:t>） ：</a:t>
                      </a:r>
                      <a:r>
                        <a:rPr lang="en-US" altLang="ja-JP" sz="1600" u="none" strike="noStrike" dirty="0">
                          <a:effectLst/>
                          <a:latin typeface="ＭＳ Ｐゴシック" panose="020B0600070205080204" pitchFamily="50" charset="-128"/>
                          <a:ea typeface="ＭＳ Ｐゴシック" panose="020B0600070205080204" pitchFamily="50" charset="-128"/>
                        </a:rPr>
                        <a:t>8.0m</a:t>
                      </a:r>
                      <a:r>
                        <a:rPr lang="en-US" altLang="ja-JP" sz="1600" u="none" strike="noStrike" baseline="30000" dirty="0">
                          <a:effectLst/>
                          <a:latin typeface="ＭＳ Ｐゴシック" panose="020B0600070205080204" pitchFamily="50" charset="-128"/>
                          <a:ea typeface="ＭＳ Ｐゴシック" panose="020B0600070205080204" pitchFamily="50" charset="-128"/>
                        </a:rPr>
                        <a:t>3</a:t>
                      </a:r>
                      <a:r>
                        <a:rPr lang="en-US" altLang="ja-JP" sz="1600" u="none" strike="noStrike" dirty="0">
                          <a:effectLst/>
                          <a:latin typeface="ＭＳ Ｐゴシック" panose="020B0600070205080204" pitchFamily="50" charset="-128"/>
                          <a:ea typeface="ＭＳ Ｐゴシック" panose="020B0600070205080204" pitchFamily="50" charset="-128"/>
                        </a:rPr>
                        <a:t>/s</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4799" marR="14799" marT="14799" marB="0" anchor="ctr">
                    <a:solidFill>
                      <a:schemeClr val="bg1"/>
                    </a:solidFill>
                  </a:tcPr>
                </a:tc>
                <a:extLst>
                  <a:ext uri="{0D108BD9-81ED-4DB2-BD59-A6C34878D82A}">
                    <a16:rowId xmlns:a16="http://schemas.microsoft.com/office/drawing/2014/main" val="10002"/>
                  </a:ext>
                </a:extLst>
              </a:tr>
            </a:tbl>
          </a:graphicData>
        </a:graphic>
      </p:graphicFrame>
      <p:grpSp>
        <p:nvGrpSpPr>
          <p:cNvPr id="117" name="グループ化 116"/>
          <p:cNvGrpSpPr>
            <a:grpSpLocks/>
          </p:cNvGrpSpPr>
          <p:nvPr/>
        </p:nvGrpSpPr>
        <p:grpSpPr bwMode="auto">
          <a:xfrm>
            <a:off x="8969295" y="1530561"/>
            <a:ext cx="374909" cy="487714"/>
            <a:chOff x="-1406838" y="4285163"/>
            <a:chExt cx="241300" cy="313904"/>
          </a:xfrm>
        </p:grpSpPr>
        <p:sp>
          <p:nvSpPr>
            <p:cNvPr id="118" name="楕円 78"/>
            <p:cNvSpPr/>
            <p:nvPr/>
          </p:nvSpPr>
          <p:spPr>
            <a:xfrm>
              <a:off x="-1316351" y="4383588"/>
              <a:ext cx="144463" cy="144462"/>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279525" rtl="0" eaLnBrk="0" fontAlgn="base" hangingPunct="0">
                <a:spcBef>
                  <a:spcPct val="0"/>
                </a:spcBef>
                <a:spcAft>
                  <a:spcPct val="0"/>
                </a:spcAft>
                <a:defRPr kumimoji="1" sz="2500" kern="1200">
                  <a:solidFill>
                    <a:schemeClr val="lt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lt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lt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lt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lt1"/>
                  </a:solidFill>
                  <a:latin typeface="+mn-lt"/>
                  <a:ea typeface="+mn-ea"/>
                  <a:cs typeface="+mn-cs"/>
                </a:defRPr>
              </a:lvl5pPr>
              <a:lvl6pPr marL="2286000" algn="l" defTabSz="914400" rtl="0" eaLnBrk="1" latinLnBrk="0" hangingPunct="1">
                <a:defRPr kumimoji="1" sz="2500" kern="1200">
                  <a:solidFill>
                    <a:schemeClr val="lt1"/>
                  </a:solidFill>
                  <a:latin typeface="+mn-lt"/>
                  <a:ea typeface="+mn-ea"/>
                  <a:cs typeface="+mn-cs"/>
                </a:defRPr>
              </a:lvl6pPr>
              <a:lvl7pPr marL="2743200" algn="l" defTabSz="914400" rtl="0" eaLnBrk="1" latinLnBrk="0" hangingPunct="1">
                <a:defRPr kumimoji="1" sz="2500" kern="1200">
                  <a:solidFill>
                    <a:schemeClr val="lt1"/>
                  </a:solidFill>
                  <a:latin typeface="+mn-lt"/>
                  <a:ea typeface="+mn-ea"/>
                  <a:cs typeface="+mn-cs"/>
                </a:defRPr>
              </a:lvl7pPr>
              <a:lvl8pPr marL="3200400" algn="l" defTabSz="914400" rtl="0" eaLnBrk="1" latinLnBrk="0" hangingPunct="1">
                <a:defRPr kumimoji="1" sz="2500" kern="1200">
                  <a:solidFill>
                    <a:schemeClr val="lt1"/>
                  </a:solidFill>
                  <a:latin typeface="+mn-lt"/>
                  <a:ea typeface="+mn-ea"/>
                  <a:cs typeface="+mn-cs"/>
                </a:defRPr>
              </a:lvl8pPr>
              <a:lvl9pPr marL="3657600" algn="l" defTabSz="914400" rtl="0" eaLnBrk="1" latinLnBrk="0" hangingPunct="1">
                <a:defRPr kumimoji="1" sz="2500" kern="1200">
                  <a:solidFill>
                    <a:schemeClr val="lt1"/>
                  </a:solidFill>
                  <a:latin typeface="+mn-lt"/>
                  <a:ea typeface="+mn-ea"/>
                  <a:cs typeface="+mn-cs"/>
                </a:defRPr>
              </a:lvl9pPr>
            </a:lstStyle>
            <a:p>
              <a:pPr algn="ctr">
                <a:defRPr/>
              </a:pPr>
              <a:endParaRPr lang="ja-JP" altLang="en-US" sz="3884">
                <a:latin typeface="ＭＳ Ｐゴシック" panose="020B0600070205080204" pitchFamily="50" charset="-128"/>
                <a:ea typeface="ＭＳ Ｐゴシック" panose="020B0600070205080204" pitchFamily="50" charset="-128"/>
              </a:endParaRPr>
            </a:p>
          </p:txBody>
        </p:sp>
        <p:sp>
          <p:nvSpPr>
            <p:cNvPr id="120" name="テキスト ボックス 79"/>
            <p:cNvSpPr txBox="1"/>
            <p:nvPr/>
          </p:nvSpPr>
          <p:spPr>
            <a:xfrm>
              <a:off x="-1406838" y="4285163"/>
              <a:ext cx="241300" cy="313904"/>
            </a:xfrm>
            <a:prstGeom prst="rect">
              <a:avLst/>
            </a:prstGeom>
            <a:noFill/>
            <a:ln>
              <a:noFill/>
            </a:ln>
          </p:spPr>
          <p:style>
            <a:lnRef idx="2">
              <a:schemeClr val="dk1"/>
            </a:lnRef>
            <a:fillRef idx="1">
              <a:schemeClr val="lt1"/>
            </a:fillRef>
            <a:effectRef idx="0">
              <a:schemeClr val="dk1"/>
            </a:effectRef>
            <a:fontRef idx="minor">
              <a:schemeClr val="dk1"/>
            </a:fontRef>
          </p:style>
          <p:txBody>
            <a:bodyPr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864" dirty="0">
                  <a:solidFill>
                    <a:schemeClr val="bg1"/>
                  </a:solidFill>
                  <a:latin typeface="ＭＳ Ｐゴシック" panose="020B0600070205080204" pitchFamily="50" charset="-128"/>
                  <a:ea typeface="ＭＳ Ｐゴシック" panose="020B0600070205080204" pitchFamily="50" charset="-128"/>
                </a:rPr>
                <a:t>1</a:t>
              </a:r>
              <a:endParaRPr lang="ja-JP" altLang="en-US" sz="1864" dirty="0">
                <a:solidFill>
                  <a:schemeClr val="bg1"/>
                </a:solidFill>
                <a:latin typeface="ＭＳ Ｐゴシック" panose="020B0600070205080204" pitchFamily="50" charset="-128"/>
                <a:ea typeface="ＭＳ Ｐゴシック" panose="020B0600070205080204" pitchFamily="50" charset="-128"/>
              </a:endParaRPr>
            </a:p>
          </p:txBody>
        </p:sp>
      </p:grpSp>
      <p:grpSp>
        <p:nvGrpSpPr>
          <p:cNvPr id="121" name="グループ化 120"/>
          <p:cNvGrpSpPr>
            <a:grpSpLocks/>
          </p:cNvGrpSpPr>
          <p:nvPr/>
        </p:nvGrpSpPr>
        <p:grpSpPr bwMode="auto">
          <a:xfrm>
            <a:off x="10626362" y="1545712"/>
            <a:ext cx="374909" cy="487714"/>
            <a:chOff x="-1364756" y="4322363"/>
            <a:chExt cx="241300" cy="313904"/>
          </a:xfrm>
        </p:grpSpPr>
        <p:sp>
          <p:nvSpPr>
            <p:cNvPr id="122" name="楕円 59"/>
            <p:cNvSpPr/>
            <p:nvPr/>
          </p:nvSpPr>
          <p:spPr>
            <a:xfrm>
              <a:off x="-1274269" y="4420788"/>
              <a:ext cx="144463" cy="144463"/>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279525" rtl="0" eaLnBrk="0" fontAlgn="base" hangingPunct="0">
                <a:spcBef>
                  <a:spcPct val="0"/>
                </a:spcBef>
                <a:spcAft>
                  <a:spcPct val="0"/>
                </a:spcAft>
                <a:defRPr kumimoji="1" sz="2500" kern="1200">
                  <a:solidFill>
                    <a:schemeClr val="lt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lt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lt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lt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lt1"/>
                  </a:solidFill>
                  <a:latin typeface="+mn-lt"/>
                  <a:ea typeface="+mn-ea"/>
                  <a:cs typeface="+mn-cs"/>
                </a:defRPr>
              </a:lvl5pPr>
              <a:lvl6pPr marL="2286000" algn="l" defTabSz="914400" rtl="0" eaLnBrk="1" latinLnBrk="0" hangingPunct="1">
                <a:defRPr kumimoji="1" sz="2500" kern="1200">
                  <a:solidFill>
                    <a:schemeClr val="lt1"/>
                  </a:solidFill>
                  <a:latin typeface="+mn-lt"/>
                  <a:ea typeface="+mn-ea"/>
                  <a:cs typeface="+mn-cs"/>
                </a:defRPr>
              </a:lvl6pPr>
              <a:lvl7pPr marL="2743200" algn="l" defTabSz="914400" rtl="0" eaLnBrk="1" latinLnBrk="0" hangingPunct="1">
                <a:defRPr kumimoji="1" sz="2500" kern="1200">
                  <a:solidFill>
                    <a:schemeClr val="lt1"/>
                  </a:solidFill>
                  <a:latin typeface="+mn-lt"/>
                  <a:ea typeface="+mn-ea"/>
                  <a:cs typeface="+mn-cs"/>
                </a:defRPr>
              </a:lvl7pPr>
              <a:lvl8pPr marL="3200400" algn="l" defTabSz="914400" rtl="0" eaLnBrk="1" latinLnBrk="0" hangingPunct="1">
                <a:defRPr kumimoji="1" sz="2500" kern="1200">
                  <a:solidFill>
                    <a:schemeClr val="lt1"/>
                  </a:solidFill>
                  <a:latin typeface="+mn-lt"/>
                  <a:ea typeface="+mn-ea"/>
                  <a:cs typeface="+mn-cs"/>
                </a:defRPr>
              </a:lvl8pPr>
              <a:lvl9pPr marL="3657600" algn="l" defTabSz="914400" rtl="0" eaLnBrk="1" latinLnBrk="0" hangingPunct="1">
                <a:defRPr kumimoji="1" sz="2500" kern="1200">
                  <a:solidFill>
                    <a:schemeClr val="lt1"/>
                  </a:solidFill>
                  <a:latin typeface="+mn-lt"/>
                  <a:ea typeface="+mn-ea"/>
                  <a:cs typeface="+mn-cs"/>
                </a:defRPr>
              </a:lvl9pPr>
            </a:lstStyle>
            <a:p>
              <a:pPr algn="ctr">
                <a:defRPr/>
              </a:pPr>
              <a:endParaRPr lang="ja-JP" altLang="en-US" sz="3884">
                <a:latin typeface="ＭＳ Ｐゴシック" panose="020B0600070205080204" pitchFamily="50" charset="-128"/>
                <a:ea typeface="ＭＳ Ｐゴシック" panose="020B0600070205080204" pitchFamily="50" charset="-128"/>
              </a:endParaRPr>
            </a:p>
          </p:txBody>
        </p:sp>
        <p:sp>
          <p:nvSpPr>
            <p:cNvPr id="123" name="テキスト ボックス 4095"/>
            <p:cNvSpPr txBox="1"/>
            <p:nvPr/>
          </p:nvSpPr>
          <p:spPr>
            <a:xfrm>
              <a:off x="-1364756" y="4322363"/>
              <a:ext cx="241300" cy="313904"/>
            </a:xfrm>
            <a:prstGeom prst="rect">
              <a:avLst/>
            </a:prstGeom>
            <a:noFill/>
            <a:ln>
              <a:noFill/>
            </a:ln>
          </p:spPr>
          <p:style>
            <a:lnRef idx="2">
              <a:schemeClr val="dk1"/>
            </a:lnRef>
            <a:fillRef idx="1">
              <a:schemeClr val="lt1"/>
            </a:fillRef>
            <a:effectRef idx="0">
              <a:schemeClr val="dk1"/>
            </a:effectRef>
            <a:fontRef idx="minor">
              <a:schemeClr val="dk1"/>
            </a:fontRef>
          </p:style>
          <p:txBody>
            <a:bodyPr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864" dirty="0">
                  <a:solidFill>
                    <a:schemeClr val="bg1"/>
                  </a:solidFill>
                  <a:latin typeface="ＭＳ Ｐゴシック" panose="020B0600070205080204" pitchFamily="50" charset="-128"/>
                  <a:ea typeface="ＭＳ Ｐゴシック" panose="020B0600070205080204" pitchFamily="50" charset="-128"/>
                </a:rPr>
                <a:t>2</a:t>
              </a:r>
              <a:endParaRPr lang="ja-JP" altLang="en-US" sz="1864" dirty="0">
                <a:solidFill>
                  <a:schemeClr val="bg1"/>
                </a:solidFill>
                <a:latin typeface="ＭＳ Ｐゴシック" panose="020B0600070205080204" pitchFamily="50" charset="-128"/>
                <a:ea typeface="ＭＳ Ｐゴシック" panose="020B0600070205080204" pitchFamily="50" charset="-128"/>
              </a:endParaRPr>
            </a:p>
          </p:txBody>
        </p:sp>
      </p:grpSp>
      <p:grpSp>
        <p:nvGrpSpPr>
          <p:cNvPr id="124" name="グループ化 123"/>
          <p:cNvGrpSpPr>
            <a:grpSpLocks/>
          </p:cNvGrpSpPr>
          <p:nvPr/>
        </p:nvGrpSpPr>
        <p:grpSpPr bwMode="auto">
          <a:xfrm>
            <a:off x="12623296" y="1560511"/>
            <a:ext cx="372443" cy="487714"/>
            <a:chOff x="-1124857" y="3937599"/>
            <a:chExt cx="239713" cy="313904"/>
          </a:xfrm>
        </p:grpSpPr>
        <p:sp>
          <p:nvSpPr>
            <p:cNvPr id="125" name="楕円 104"/>
            <p:cNvSpPr/>
            <p:nvPr/>
          </p:nvSpPr>
          <p:spPr>
            <a:xfrm>
              <a:off x="-1037544" y="4024912"/>
              <a:ext cx="144462" cy="144462"/>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279525" rtl="0" eaLnBrk="0" fontAlgn="base" hangingPunct="0">
                <a:spcBef>
                  <a:spcPct val="0"/>
                </a:spcBef>
                <a:spcAft>
                  <a:spcPct val="0"/>
                </a:spcAft>
                <a:defRPr kumimoji="1" sz="2500" kern="1200">
                  <a:solidFill>
                    <a:schemeClr val="lt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lt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lt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lt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lt1"/>
                  </a:solidFill>
                  <a:latin typeface="+mn-lt"/>
                  <a:ea typeface="+mn-ea"/>
                  <a:cs typeface="+mn-cs"/>
                </a:defRPr>
              </a:lvl5pPr>
              <a:lvl6pPr marL="2286000" algn="l" defTabSz="914400" rtl="0" eaLnBrk="1" latinLnBrk="0" hangingPunct="1">
                <a:defRPr kumimoji="1" sz="2500" kern="1200">
                  <a:solidFill>
                    <a:schemeClr val="lt1"/>
                  </a:solidFill>
                  <a:latin typeface="+mn-lt"/>
                  <a:ea typeface="+mn-ea"/>
                  <a:cs typeface="+mn-cs"/>
                </a:defRPr>
              </a:lvl6pPr>
              <a:lvl7pPr marL="2743200" algn="l" defTabSz="914400" rtl="0" eaLnBrk="1" latinLnBrk="0" hangingPunct="1">
                <a:defRPr kumimoji="1" sz="2500" kern="1200">
                  <a:solidFill>
                    <a:schemeClr val="lt1"/>
                  </a:solidFill>
                  <a:latin typeface="+mn-lt"/>
                  <a:ea typeface="+mn-ea"/>
                  <a:cs typeface="+mn-cs"/>
                </a:defRPr>
              </a:lvl7pPr>
              <a:lvl8pPr marL="3200400" algn="l" defTabSz="914400" rtl="0" eaLnBrk="1" latinLnBrk="0" hangingPunct="1">
                <a:defRPr kumimoji="1" sz="2500" kern="1200">
                  <a:solidFill>
                    <a:schemeClr val="lt1"/>
                  </a:solidFill>
                  <a:latin typeface="+mn-lt"/>
                  <a:ea typeface="+mn-ea"/>
                  <a:cs typeface="+mn-cs"/>
                </a:defRPr>
              </a:lvl8pPr>
              <a:lvl9pPr marL="3657600" algn="l" defTabSz="914400" rtl="0" eaLnBrk="1" latinLnBrk="0" hangingPunct="1">
                <a:defRPr kumimoji="1" sz="2500" kern="1200">
                  <a:solidFill>
                    <a:schemeClr val="lt1"/>
                  </a:solidFill>
                  <a:latin typeface="+mn-lt"/>
                  <a:ea typeface="+mn-ea"/>
                  <a:cs typeface="+mn-cs"/>
                </a:defRPr>
              </a:lvl9pPr>
            </a:lstStyle>
            <a:p>
              <a:pPr algn="ctr">
                <a:defRPr/>
              </a:pPr>
              <a:endParaRPr lang="ja-JP" altLang="en-US" sz="3884">
                <a:latin typeface="ＭＳ Ｐゴシック" panose="020B0600070205080204" pitchFamily="50" charset="-128"/>
                <a:ea typeface="ＭＳ Ｐゴシック" panose="020B0600070205080204" pitchFamily="50" charset="-128"/>
              </a:endParaRPr>
            </a:p>
          </p:txBody>
        </p:sp>
        <p:sp>
          <p:nvSpPr>
            <p:cNvPr id="126" name="テキスト ボックス 107"/>
            <p:cNvSpPr txBox="1"/>
            <p:nvPr/>
          </p:nvSpPr>
          <p:spPr>
            <a:xfrm>
              <a:off x="-1124857" y="3937599"/>
              <a:ext cx="239713" cy="313904"/>
            </a:xfrm>
            <a:prstGeom prst="rect">
              <a:avLst/>
            </a:prstGeom>
            <a:noFill/>
            <a:ln>
              <a:noFill/>
            </a:ln>
          </p:spPr>
          <p:style>
            <a:lnRef idx="2">
              <a:schemeClr val="dk1"/>
            </a:lnRef>
            <a:fillRef idx="1">
              <a:schemeClr val="lt1"/>
            </a:fillRef>
            <a:effectRef idx="0">
              <a:schemeClr val="dk1"/>
            </a:effectRef>
            <a:fontRef idx="minor">
              <a:schemeClr val="dk1"/>
            </a:fontRef>
          </p:style>
          <p:txBody>
            <a:bodyPr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864" dirty="0">
                  <a:solidFill>
                    <a:schemeClr val="bg1"/>
                  </a:solidFill>
                  <a:latin typeface="ＭＳ Ｐゴシック" panose="020B0600070205080204" pitchFamily="50" charset="-128"/>
                  <a:ea typeface="ＭＳ Ｐゴシック" panose="020B0600070205080204" pitchFamily="50" charset="-128"/>
                </a:rPr>
                <a:t>5</a:t>
              </a:r>
              <a:endParaRPr lang="ja-JP" altLang="en-US" sz="1864" dirty="0">
                <a:solidFill>
                  <a:schemeClr val="bg1"/>
                </a:solidFill>
                <a:latin typeface="ＭＳ Ｐゴシック" panose="020B0600070205080204" pitchFamily="50" charset="-128"/>
                <a:ea typeface="ＭＳ Ｐゴシック" panose="020B0600070205080204" pitchFamily="50" charset="-128"/>
              </a:endParaRPr>
            </a:p>
          </p:txBody>
        </p:sp>
      </p:grpSp>
      <p:grpSp>
        <p:nvGrpSpPr>
          <p:cNvPr id="127" name="グループ化 126"/>
          <p:cNvGrpSpPr>
            <a:grpSpLocks/>
          </p:cNvGrpSpPr>
          <p:nvPr/>
        </p:nvGrpSpPr>
        <p:grpSpPr bwMode="auto">
          <a:xfrm>
            <a:off x="7915519" y="2713999"/>
            <a:ext cx="372445" cy="487714"/>
            <a:chOff x="-1590622" y="3502145"/>
            <a:chExt cx="239712" cy="313904"/>
          </a:xfrm>
        </p:grpSpPr>
        <p:sp>
          <p:nvSpPr>
            <p:cNvPr id="128" name="楕円 103"/>
            <p:cNvSpPr/>
            <p:nvPr/>
          </p:nvSpPr>
          <p:spPr>
            <a:xfrm>
              <a:off x="-1506486" y="3598982"/>
              <a:ext cx="144461" cy="144463"/>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279525" rtl="0" eaLnBrk="0" fontAlgn="base" hangingPunct="0">
                <a:spcBef>
                  <a:spcPct val="0"/>
                </a:spcBef>
                <a:spcAft>
                  <a:spcPct val="0"/>
                </a:spcAft>
                <a:defRPr kumimoji="1" sz="2500" kern="1200">
                  <a:solidFill>
                    <a:schemeClr val="lt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lt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lt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lt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lt1"/>
                  </a:solidFill>
                  <a:latin typeface="+mn-lt"/>
                  <a:ea typeface="+mn-ea"/>
                  <a:cs typeface="+mn-cs"/>
                </a:defRPr>
              </a:lvl5pPr>
              <a:lvl6pPr marL="2286000" algn="l" defTabSz="914400" rtl="0" eaLnBrk="1" latinLnBrk="0" hangingPunct="1">
                <a:defRPr kumimoji="1" sz="2500" kern="1200">
                  <a:solidFill>
                    <a:schemeClr val="lt1"/>
                  </a:solidFill>
                  <a:latin typeface="+mn-lt"/>
                  <a:ea typeface="+mn-ea"/>
                  <a:cs typeface="+mn-cs"/>
                </a:defRPr>
              </a:lvl6pPr>
              <a:lvl7pPr marL="2743200" algn="l" defTabSz="914400" rtl="0" eaLnBrk="1" latinLnBrk="0" hangingPunct="1">
                <a:defRPr kumimoji="1" sz="2500" kern="1200">
                  <a:solidFill>
                    <a:schemeClr val="lt1"/>
                  </a:solidFill>
                  <a:latin typeface="+mn-lt"/>
                  <a:ea typeface="+mn-ea"/>
                  <a:cs typeface="+mn-cs"/>
                </a:defRPr>
              </a:lvl7pPr>
              <a:lvl8pPr marL="3200400" algn="l" defTabSz="914400" rtl="0" eaLnBrk="1" latinLnBrk="0" hangingPunct="1">
                <a:defRPr kumimoji="1" sz="2500" kern="1200">
                  <a:solidFill>
                    <a:schemeClr val="lt1"/>
                  </a:solidFill>
                  <a:latin typeface="+mn-lt"/>
                  <a:ea typeface="+mn-ea"/>
                  <a:cs typeface="+mn-cs"/>
                </a:defRPr>
              </a:lvl8pPr>
              <a:lvl9pPr marL="3657600" algn="l" defTabSz="914400" rtl="0" eaLnBrk="1" latinLnBrk="0" hangingPunct="1">
                <a:defRPr kumimoji="1" sz="2500" kern="1200">
                  <a:solidFill>
                    <a:schemeClr val="lt1"/>
                  </a:solidFill>
                  <a:latin typeface="+mn-lt"/>
                  <a:ea typeface="+mn-ea"/>
                  <a:cs typeface="+mn-cs"/>
                </a:defRPr>
              </a:lvl9pPr>
            </a:lstStyle>
            <a:p>
              <a:pPr algn="ctr">
                <a:defRPr/>
              </a:pPr>
              <a:endParaRPr lang="ja-JP" altLang="en-US" sz="3884">
                <a:latin typeface="ＭＳ Ｐゴシック" panose="020B0600070205080204" pitchFamily="50" charset="-128"/>
                <a:ea typeface="ＭＳ Ｐゴシック" panose="020B0600070205080204" pitchFamily="50" charset="-128"/>
              </a:endParaRPr>
            </a:p>
          </p:txBody>
        </p:sp>
        <p:sp>
          <p:nvSpPr>
            <p:cNvPr id="129" name="テキスト ボックス 106"/>
            <p:cNvSpPr txBox="1"/>
            <p:nvPr/>
          </p:nvSpPr>
          <p:spPr>
            <a:xfrm>
              <a:off x="-1590622" y="3502145"/>
              <a:ext cx="239712" cy="313904"/>
            </a:xfrm>
            <a:prstGeom prst="rect">
              <a:avLst/>
            </a:prstGeom>
            <a:noFill/>
            <a:ln>
              <a:noFill/>
            </a:ln>
          </p:spPr>
          <p:style>
            <a:lnRef idx="2">
              <a:schemeClr val="dk1"/>
            </a:lnRef>
            <a:fillRef idx="1">
              <a:schemeClr val="lt1"/>
            </a:fillRef>
            <a:effectRef idx="0">
              <a:schemeClr val="dk1"/>
            </a:effectRef>
            <a:fontRef idx="minor">
              <a:schemeClr val="dk1"/>
            </a:fontRef>
          </p:style>
          <p:txBody>
            <a:bodyPr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864" dirty="0">
                  <a:solidFill>
                    <a:schemeClr val="bg1"/>
                  </a:solidFill>
                  <a:latin typeface="ＭＳ Ｐゴシック" panose="020B0600070205080204" pitchFamily="50" charset="-128"/>
                  <a:ea typeface="ＭＳ Ｐゴシック" panose="020B0600070205080204" pitchFamily="50" charset="-128"/>
                </a:rPr>
                <a:t>3</a:t>
              </a:r>
              <a:endParaRPr lang="ja-JP" altLang="en-US" sz="1864" dirty="0">
                <a:solidFill>
                  <a:schemeClr val="bg1"/>
                </a:solidFill>
                <a:latin typeface="ＭＳ Ｐゴシック" panose="020B0600070205080204" pitchFamily="50" charset="-128"/>
                <a:ea typeface="ＭＳ Ｐゴシック" panose="020B0600070205080204" pitchFamily="50" charset="-128"/>
              </a:endParaRPr>
            </a:p>
          </p:txBody>
        </p:sp>
      </p:grpSp>
      <p:grpSp>
        <p:nvGrpSpPr>
          <p:cNvPr id="130" name="グループ化 129"/>
          <p:cNvGrpSpPr>
            <a:grpSpLocks/>
          </p:cNvGrpSpPr>
          <p:nvPr/>
        </p:nvGrpSpPr>
        <p:grpSpPr bwMode="auto">
          <a:xfrm>
            <a:off x="11893211" y="2759099"/>
            <a:ext cx="372443" cy="487714"/>
            <a:chOff x="-1124857" y="3937599"/>
            <a:chExt cx="239713" cy="313904"/>
          </a:xfrm>
        </p:grpSpPr>
        <p:sp>
          <p:nvSpPr>
            <p:cNvPr id="131" name="楕円 104"/>
            <p:cNvSpPr/>
            <p:nvPr/>
          </p:nvSpPr>
          <p:spPr>
            <a:xfrm>
              <a:off x="-1037544" y="4024912"/>
              <a:ext cx="144462" cy="144462"/>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defTabSz="1279525" rtl="0" eaLnBrk="0" fontAlgn="base" hangingPunct="0">
                <a:spcBef>
                  <a:spcPct val="0"/>
                </a:spcBef>
                <a:spcAft>
                  <a:spcPct val="0"/>
                </a:spcAft>
                <a:defRPr kumimoji="1" sz="2500" kern="1200">
                  <a:solidFill>
                    <a:schemeClr val="lt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lt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lt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lt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lt1"/>
                  </a:solidFill>
                  <a:latin typeface="+mn-lt"/>
                  <a:ea typeface="+mn-ea"/>
                  <a:cs typeface="+mn-cs"/>
                </a:defRPr>
              </a:lvl5pPr>
              <a:lvl6pPr marL="2286000" algn="l" defTabSz="914400" rtl="0" eaLnBrk="1" latinLnBrk="0" hangingPunct="1">
                <a:defRPr kumimoji="1" sz="2500" kern="1200">
                  <a:solidFill>
                    <a:schemeClr val="lt1"/>
                  </a:solidFill>
                  <a:latin typeface="+mn-lt"/>
                  <a:ea typeface="+mn-ea"/>
                  <a:cs typeface="+mn-cs"/>
                </a:defRPr>
              </a:lvl6pPr>
              <a:lvl7pPr marL="2743200" algn="l" defTabSz="914400" rtl="0" eaLnBrk="1" latinLnBrk="0" hangingPunct="1">
                <a:defRPr kumimoji="1" sz="2500" kern="1200">
                  <a:solidFill>
                    <a:schemeClr val="lt1"/>
                  </a:solidFill>
                  <a:latin typeface="+mn-lt"/>
                  <a:ea typeface="+mn-ea"/>
                  <a:cs typeface="+mn-cs"/>
                </a:defRPr>
              </a:lvl7pPr>
              <a:lvl8pPr marL="3200400" algn="l" defTabSz="914400" rtl="0" eaLnBrk="1" latinLnBrk="0" hangingPunct="1">
                <a:defRPr kumimoji="1" sz="2500" kern="1200">
                  <a:solidFill>
                    <a:schemeClr val="lt1"/>
                  </a:solidFill>
                  <a:latin typeface="+mn-lt"/>
                  <a:ea typeface="+mn-ea"/>
                  <a:cs typeface="+mn-cs"/>
                </a:defRPr>
              </a:lvl8pPr>
              <a:lvl9pPr marL="3657600" algn="l" defTabSz="914400" rtl="0" eaLnBrk="1" latinLnBrk="0" hangingPunct="1">
                <a:defRPr kumimoji="1" sz="2500" kern="1200">
                  <a:solidFill>
                    <a:schemeClr val="lt1"/>
                  </a:solidFill>
                  <a:latin typeface="+mn-lt"/>
                  <a:ea typeface="+mn-ea"/>
                  <a:cs typeface="+mn-cs"/>
                </a:defRPr>
              </a:lvl9pPr>
            </a:lstStyle>
            <a:p>
              <a:pPr algn="ctr">
                <a:defRPr/>
              </a:pPr>
              <a:endParaRPr lang="ja-JP" altLang="en-US" sz="3884">
                <a:latin typeface="ＭＳ Ｐゴシック" panose="020B0600070205080204" pitchFamily="50" charset="-128"/>
                <a:ea typeface="ＭＳ Ｐゴシック" panose="020B0600070205080204" pitchFamily="50" charset="-128"/>
              </a:endParaRPr>
            </a:p>
          </p:txBody>
        </p:sp>
        <p:sp>
          <p:nvSpPr>
            <p:cNvPr id="132" name="テキスト ボックス 107"/>
            <p:cNvSpPr txBox="1"/>
            <p:nvPr/>
          </p:nvSpPr>
          <p:spPr>
            <a:xfrm>
              <a:off x="-1124857" y="3937599"/>
              <a:ext cx="239713" cy="313904"/>
            </a:xfrm>
            <a:prstGeom prst="rect">
              <a:avLst/>
            </a:prstGeom>
            <a:noFill/>
            <a:ln>
              <a:noFill/>
            </a:ln>
          </p:spPr>
          <p:style>
            <a:lnRef idx="2">
              <a:schemeClr val="dk1"/>
            </a:lnRef>
            <a:fillRef idx="1">
              <a:schemeClr val="lt1"/>
            </a:fillRef>
            <a:effectRef idx="0">
              <a:schemeClr val="dk1"/>
            </a:effectRef>
            <a:fontRef idx="minor">
              <a:schemeClr val="dk1"/>
            </a:fontRef>
          </p:style>
          <p:txBody>
            <a:bodyPr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1864" dirty="0">
                  <a:solidFill>
                    <a:schemeClr val="bg1"/>
                  </a:solidFill>
                  <a:latin typeface="ＭＳ Ｐゴシック" panose="020B0600070205080204" pitchFamily="50" charset="-128"/>
                  <a:ea typeface="ＭＳ Ｐゴシック" panose="020B0600070205080204" pitchFamily="50" charset="-128"/>
                </a:rPr>
                <a:t>4</a:t>
              </a:r>
              <a:endParaRPr lang="ja-JP" altLang="en-US" sz="1864" dirty="0">
                <a:solidFill>
                  <a:schemeClr val="bg1"/>
                </a:solidFill>
                <a:latin typeface="ＭＳ Ｐゴシック" panose="020B0600070205080204" pitchFamily="50" charset="-128"/>
                <a:ea typeface="ＭＳ Ｐゴシック" panose="020B0600070205080204" pitchFamily="50" charset="-128"/>
              </a:endParaRPr>
            </a:p>
          </p:txBody>
        </p:sp>
      </p:grpSp>
      <p:sp>
        <p:nvSpPr>
          <p:cNvPr id="143" name="テキスト ボックス 142"/>
          <p:cNvSpPr txBox="1"/>
          <p:nvPr/>
        </p:nvSpPr>
        <p:spPr>
          <a:xfrm>
            <a:off x="4617383" y="5397248"/>
            <a:ext cx="1295547" cy="283604"/>
          </a:xfrm>
          <a:prstGeom prst="rect">
            <a:avLst/>
          </a:prstGeom>
          <a:noFill/>
        </p:spPr>
        <p:txBody>
          <a:bodyPr wrap="none" rtlCol="0">
            <a:spAutoFit/>
          </a:bodyPr>
          <a:lstStyle/>
          <a:p>
            <a:r>
              <a:rPr kumimoji="1" lang="ja-JP" altLang="en-US" sz="1243" dirty="0">
                <a:latin typeface="ＭＳ Ｐゴシック" panose="020B0600070205080204" pitchFamily="50" charset="-128"/>
                <a:ea typeface="ＭＳ Ｐゴシック" panose="020B0600070205080204" pitchFamily="50" charset="-128"/>
              </a:rPr>
              <a:t>平野下水処理場</a:t>
            </a:r>
            <a:endParaRPr kumimoji="1" lang="en-US" altLang="ja-JP" sz="1243" dirty="0">
              <a:latin typeface="ＭＳ Ｐゴシック" panose="020B0600070205080204" pitchFamily="50" charset="-128"/>
              <a:ea typeface="ＭＳ Ｐゴシック" panose="020B0600070205080204" pitchFamily="50" charset="-128"/>
            </a:endParaRPr>
          </a:p>
        </p:txBody>
      </p:sp>
      <p:sp>
        <p:nvSpPr>
          <p:cNvPr id="144" name="テキスト ボックス 143"/>
          <p:cNvSpPr txBox="1"/>
          <p:nvPr/>
        </p:nvSpPr>
        <p:spPr>
          <a:xfrm>
            <a:off x="4869579" y="5718851"/>
            <a:ext cx="1499128" cy="283604"/>
          </a:xfrm>
          <a:prstGeom prst="rect">
            <a:avLst/>
          </a:prstGeom>
          <a:noFill/>
        </p:spPr>
        <p:txBody>
          <a:bodyPr wrap="none" rtlCol="0">
            <a:spAutoFit/>
          </a:bodyPr>
          <a:lstStyle/>
          <a:p>
            <a:r>
              <a:rPr kumimoji="1" lang="ja-JP" altLang="en-US" sz="1243" dirty="0">
                <a:latin typeface="ＭＳ Ｐゴシック" panose="020B0600070205080204" pitchFamily="50" charset="-128"/>
                <a:ea typeface="ＭＳ Ｐゴシック" panose="020B0600070205080204" pitchFamily="50" charset="-128"/>
              </a:rPr>
              <a:t>竜華みらいセンター</a:t>
            </a:r>
            <a:endParaRPr kumimoji="1" lang="en-US" altLang="ja-JP" sz="1243" dirty="0">
              <a:latin typeface="ＭＳ Ｐゴシック" panose="020B0600070205080204" pitchFamily="50" charset="-128"/>
              <a:ea typeface="ＭＳ Ｐゴシック" panose="020B0600070205080204" pitchFamily="50" charset="-128"/>
            </a:endParaRPr>
          </a:p>
        </p:txBody>
      </p:sp>
      <p:sp>
        <p:nvSpPr>
          <p:cNvPr id="145" name="テキスト ボックス 144"/>
          <p:cNvSpPr txBox="1"/>
          <p:nvPr/>
        </p:nvSpPr>
        <p:spPr>
          <a:xfrm>
            <a:off x="5410225" y="6502479"/>
            <a:ext cx="1136850" cy="283604"/>
          </a:xfrm>
          <a:prstGeom prst="rect">
            <a:avLst/>
          </a:prstGeom>
          <a:noFill/>
        </p:spPr>
        <p:txBody>
          <a:bodyPr wrap="none" rtlCol="0">
            <a:spAutoFit/>
          </a:bodyPr>
          <a:lstStyle/>
          <a:p>
            <a:r>
              <a:rPr kumimoji="1" lang="ja-JP" altLang="en-US" sz="1243" dirty="0">
                <a:latin typeface="ＭＳ Ｐゴシック" panose="020B0600070205080204" pitchFamily="50" charset="-128"/>
                <a:ea typeface="ＭＳ Ｐゴシック" panose="020B0600070205080204" pitchFamily="50" charset="-128"/>
              </a:rPr>
              <a:t>大和川取水口</a:t>
            </a:r>
            <a:endParaRPr kumimoji="1" lang="en-US" altLang="ja-JP" sz="1243" dirty="0">
              <a:latin typeface="ＭＳ Ｐゴシック" panose="020B0600070205080204" pitchFamily="50" charset="-128"/>
              <a:ea typeface="ＭＳ Ｐゴシック" panose="020B0600070205080204" pitchFamily="50" charset="-128"/>
            </a:endParaRPr>
          </a:p>
        </p:txBody>
      </p:sp>
      <p:sp>
        <p:nvSpPr>
          <p:cNvPr id="146" name="テキスト ボックス 145"/>
          <p:cNvSpPr txBox="1"/>
          <p:nvPr/>
        </p:nvSpPr>
        <p:spPr>
          <a:xfrm>
            <a:off x="4442993" y="6100885"/>
            <a:ext cx="1091966" cy="283604"/>
          </a:xfrm>
          <a:prstGeom prst="rect">
            <a:avLst/>
          </a:prstGeom>
          <a:noFill/>
        </p:spPr>
        <p:txBody>
          <a:bodyPr wrap="none" rtlCol="0">
            <a:spAutoFit/>
          </a:bodyPr>
          <a:lstStyle/>
          <a:p>
            <a:r>
              <a:rPr kumimoji="1" lang="ja-JP" altLang="en-US" sz="1243" dirty="0">
                <a:latin typeface="ＭＳ Ｐゴシック" panose="020B0600070205080204" pitchFamily="50" charset="-128"/>
                <a:ea typeface="ＭＳ Ｐゴシック" panose="020B0600070205080204" pitchFamily="50" charset="-128"/>
              </a:rPr>
              <a:t>長吉ポンプ場</a:t>
            </a:r>
            <a:endParaRPr kumimoji="1" lang="en-US" altLang="ja-JP" sz="1243" dirty="0">
              <a:latin typeface="ＭＳ Ｐゴシック" panose="020B0600070205080204" pitchFamily="50" charset="-128"/>
              <a:ea typeface="ＭＳ Ｐゴシック" panose="020B0600070205080204" pitchFamily="50" charset="-128"/>
            </a:endParaRPr>
          </a:p>
        </p:txBody>
      </p:sp>
      <p:sp>
        <p:nvSpPr>
          <p:cNvPr id="147" name="テキスト ボックス 146"/>
          <p:cNvSpPr txBox="1"/>
          <p:nvPr/>
        </p:nvSpPr>
        <p:spPr>
          <a:xfrm>
            <a:off x="3128941" y="5745474"/>
            <a:ext cx="1295547" cy="283604"/>
          </a:xfrm>
          <a:prstGeom prst="rect">
            <a:avLst/>
          </a:prstGeom>
          <a:noFill/>
        </p:spPr>
        <p:txBody>
          <a:bodyPr wrap="none" rtlCol="0">
            <a:spAutoFit/>
          </a:bodyPr>
          <a:lstStyle/>
          <a:p>
            <a:r>
              <a:rPr kumimoji="1" lang="ja-JP" altLang="en-US" sz="1243" dirty="0">
                <a:latin typeface="ＭＳ Ｐゴシック" panose="020B0600070205080204" pitchFamily="50" charset="-128"/>
                <a:ea typeface="ＭＳ Ｐゴシック" panose="020B0600070205080204" pitchFamily="50" charset="-128"/>
              </a:rPr>
              <a:t>平野市町抽水所</a:t>
            </a:r>
            <a:endParaRPr kumimoji="1" lang="en-US" altLang="ja-JP" sz="1243" dirty="0">
              <a:latin typeface="ＭＳ Ｐゴシック" panose="020B0600070205080204" pitchFamily="50" charset="-128"/>
              <a:ea typeface="ＭＳ Ｐゴシック" panose="020B0600070205080204" pitchFamily="50" charset="-128"/>
            </a:endParaRPr>
          </a:p>
        </p:txBody>
      </p:sp>
      <p:sp>
        <p:nvSpPr>
          <p:cNvPr id="149" name="テキスト ボックス 148"/>
          <p:cNvSpPr txBox="1"/>
          <p:nvPr/>
        </p:nvSpPr>
        <p:spPr>
          <a:xfrm>
            <a:off x="7753395" y="1643779"/>
            <a:ext cx="923651" cy="233397"/>
          </a:xfrm>
          <a:prstGeom prst="rect">
            <a:avLst/>
          </a:prstGeom>
          <a:noFill/>
        </p:spPr>
        <p:txBody>
          <a:bodyPr wrap="none" rtlCol="0">
            <a:spAutoFit/>
          </a:bodyPr>
          <a:lstStyle/>
          <a:p>
            <a:pPr>
              <a:lnSpc>
                <a:spcPts val="1088"/>
              </a:lnSpc>
            </a:pPr>
            <a:r>
              <a:rPr kumimoji="1" lang="ja-JP" altLang="en-US" sz="1088" dirty="0">
                <a:latin typeface="ＭＳ Ｐゴシック" panose="020B0600070205080204" pitchFamily="50" charset="-128"/>
                <a:ea typeface="ＭＳ Ｐゴシック" panose="020B0600070205080204" pitchFamily="50" charset="-128"/>
              </a:rPr>
              <a:t>大池橋</a:t>
            </a:r>
            <a:r>
              <a:rPr kumimoji="1" lang="en-US" altLang="ja-JP" sz="1088" dirty="0">
                <a:latin typeface="ＭＳ Ｐゴシック" panose="020B0600070205080204" pitchFamily="50" charset="-128"/>
                <a:ea typeface="ＭＳ Ｐゴシック" panose="020B0600070205080204" pitchFamily="50" charset="-128"/>
              </a:rPr>
              <a:t>(4.0k)</a:t>
            </a:r>
            <a:endParaRPr kumimoji="1" lang="ja-JP" altLang="en-US" sz="1088" dirty="0">
              <a:latin typeface="ＭＳ Ｐゴシック" panose="020B0600070205080204" pitchFamily="50" charset="-128"/>
              <a:ea typeface="ＭＳ Ｐゴシック" panose="020B0600070205080204" pitchFamily="50" charset="-128"/>
            </a:endParaRPr>
          </a:p>
        </p:txBody>
      </p:sp>
      <p:sp>
        <p:nvSpPr>
          <p:cNvPr id="13" name="テキスト ボックス 126"/>
          <p:cNvSpPr txBox="1">
            <a:spLocks noChangeArrowheads="1"/>
          </p:cNvSpPr>
          <p:nvPr/>
        </p:nvSpPr>
        <p:spPr bwMode="auto">
          <a:xfrm>
            <a:off x="3026339" y="2257922"/>
            <a:ext cx="2650524" cy="33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1pPr>
            <a:lvl2pPr marL="639763" indent="-182563"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2pPr>
            <a:lvl3pPr marL="1279525" indent="-365125"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3pPr>
            <a:lvl4pPr marL="1919288" indent="-547688"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4pPr>
            <a:lvl5pPr marL="2559050" indent="-730250"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sz="2500"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sz="2500"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sz="2500"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sz="2500" kern="1200">
                <a:solidFill>
                  <a:schemeClr val="tx1"/>
                </a:solidFill>
                <a:latin typeface="Calibri" panose="020F0502020204030204" pitchFamily="34" charset="0"/>
                <a:ea typeface="ＭＳ Ｐゴシック" panose="020B0600070205080204" pitchFamily="50" charset="-128"/>
                <a:cs typeface="+mn-cs"/>
              </a:defRPr>
            </a:lvl9pPr>
          </a:lstStyle>
          <a:p>
            <a:r>
              <a:rPr lang="ja-JP" altLang="en-US" sz="1554" b="1" dirty="0">
                <a:latin typeface="ＭＳ Ｐゴシック" panose="020B0600070205080204" pitchFamily="50" charset="-128"/>
              </a:rPr>
              <a:t>実施エリア（感潮区間</a:t>
            </a:r>
            <a:r>
              <a:rPr lang="ja-JP" altLang="en-US" sz="1554" b="1" dirty="0" smtClean="0">
                <a:latin typeface="ＭＳ Ｐゴシック" panose="020B0600070205080204" pitchFamily="50" charset="-128"/>
              </a:rPr>
              <a:t>）</a:t>
            </a:r>
            <a:endParaRPr lang="en-US" altLang="ja-JP" sz="1554" b="1" dirty="0">
              <a:latin typeface="ＭＳ Ｐゴシック" panose="020B0600070205080204" pitchFamily="50" charset="-128"/>
            </a:endParaRPr>
          </a:p>
        </p:txBody>
      </p:sp>
      <p:sp>
        <p:nvSpPr>
          <p:cNvPr id="165" name="テキスト ボックス 164"/>
          <p:cNvSpPr txBox="1"/>
          <p:nvPr/>
        </p:nvSpPr>
        <p:spPr>
          <a:xfrm>
            <a:off x="14220058" y="1712992"/>
            <a:ext cx="575799" cy="233397"/>
          </a:xfrm>
          <a:prstGeom prst="rect">
            <a:avLst/>
          </a:prstGeom>
          <a:noFill/>
        </p:spPr>
        <p:txBody>
          <a:bodyPr wrap="none" rtlCol="0">
            <a:spAutoFit/>
          </a:bodyPr>
          <a:lstStyle/>
          <a:p>
            <a:pPr>
              <a:lnSpc>
                <a:spcPts val="1088"/>
              </a:lnSpc>
            </a:pPr>
            <a:r>
              <a:rPr kumimoji="1" lang="en-US" altLang="ja-JP" sz="1088" dirty="0">
                <a:latin typeface="ＭＳ Ｐゴシック" panose="020B0600070205080204" pitchFamily="50" charset="-128"/>
                <a:ea typeface="ＭＳ Ｐゴシック" panose="020B0600070205080204" pitchFamily="50" charset="-128"/>
              </a:rPr>
              <a:t>(17.3k)</a:t>
            </a:r>
            <a:endParaRPr kumimoji="1" lang="ja-JP" altLang="en-US" sz="1088" dirty="0">
              <a:latin typeface="ＭＳ Ｐゴシック" panose="020B0600070205080204" pitchFamily="50" charset="-128"/>
              <a:ea typeface="ＭＳ Ｐゴシック" panose="020B0600070205080204" pitchFamily="50" charset="-128"/>
            </a:endParaRPr>
          </a:p>
        </p:txBody>
      </p:sp>
      <p:sp>
        <p:nvSpPr>
          <p:cNvPr id="166" name="テキスト ボックス 165"/>
          <p:cNvSpPr txBox="1"/>
          <p:nvPr/>
        </p:nvSpPr>
        <p:spPr>
          <a:xfrm>
            <a:off x="9731316" y="2914591"/>
            <a:ext cx="505267" cy="233397"/>
          </a:xfrm>
          <a:prstGeom prst="rect">
            <a:avLst/>
          </a:prstGeom>
          <a:noFill/>
        </p:spPr>
        <p:txBody>
          <a:bodyPr wrap="none" rtlCol="0">
            <a:spAutoFit/>
          </a:bodyPr>
          <a:lstStyle/>
          <a:p>
            <a:pPr>
              <a:lnSpc>
                <a:spcPts val="1088"/>
              </a:lnSpc>
            </a:pPr>
            <a:r>
              <a:rPr kumimoji="1" lang="en-US" altLang="ja-JP" sz="1088" dirty="0">
                <a:latin typeface="ＭＳ Ｐゴシック" panose="020B0600070205080204" pitchFamily="50" charset="-128"/>
                <a:ea typeface="ＭＳ Ｐゴシック" panose="020B0600070205080204" pitchFamily="50" charset="-128"/>
              </a:rPr>
              <a:t>(7.0k)</a:t>
            </a:r>
            <a:endParaRPr kumimoji="1" lang="ja-JP" altLang="en-US" sz="1088" dirty="0">
              <a:latin typeface="ＭＳ Ｐゴシック" panose="020B0600070205080204" pitchFamily="50" charset="-128"/>
              <a:ea typeface="ＭＳ Ｐゴシック" panose="020B0600070205080204" pitchFamily="50" charset="-128"/>
            </a:endParaRPr>
          </a:p>
        </p:txBody>
      </p:sp>
      <p:sp>
        <p:nvSpPr>
          <p:cNvPr id="167" name="テキスト ボックス 166"/>
          <p:cNvSpPr txBox="1"/>
          <p:nvPr/>
        </p:nvSpPr>
        <p:spPr>
          <a:xfrm>
            <a:off x="13442330" y="2933148"/>
            <a:ext cx="575799" cy="233397"/>
          </a:xfrm>
          <a:prstGeom prst="rect">
            <a:avLst/>
          </a:prstGeom>
          <a:noFill/>
        </p:spPr>
        <p:txBody>
          <a:bodyPr wrap="none" rtlCol="0">
            <a:spAutoFit/>
          </a:bodyPr>
          <a:lstStyle/>
          <a:p>
            <a:pPr>
              <a:lnSpc>
                <a:spcPts val="1088"/>
              </a:lnSpc>
            </a:pPr>
            <a:r>
              <a:rPr kumimoji="1" lang="en-US" altLang="ja-JP" sz="1088" dirty="0">
                <a:latin typeface="ＭＳ Ｐゴシック" panose="020B0600070205080204" pitchFamily="50" charset="-128"/>
                <a:ea typeface="ＭＳ Ｐゴシック" panose="020B0600070205080204" pitchFamily="50" charset="-128"/>
              </a:rPr>
              <a:t>(10.5k)</a:t>
            </a:r>
            <a:endParaRPr kumimoji="1" lang="ja-JP" altLang="en-US" sz="1088" dirty="0">
              <a:latin typeface="ＭＳ Ｐゴシック" panose="020B0600070205080204" pitchFamily="50" charset="-128"/>
              <a:ea typeface="ＭＳ Ｐゴシック" panose="020B0600070205080204" pitchFamily="50" charset="-128"/>
            </a:endParaRPr>
          </a:p>
        </p:txBody>
      </p:sp>
      <p:pic>
        <p:nvPicPr>
          <p:cNvPr id="168" name="図 16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3430" y="7152641"/>
            <a:ext cx="2953889" cy="161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0" name="グループ化 169"/>
          <p:cNvGrpSpPr/>
          <p:nvPr/>
        </p:nvGrpSpPr>
        <p:grpSpPr>
          <a:xfrm>
            <a:off x="4621329" y="6921742"/>
            <a:ext cx="1907868" cy="1290365"/>
            <a:chOff x="4349695" y="5018243"/>
            <a:chExt cx="1907868" cy="1290365"/>
          </a:xfrm>
        </p:grpSpPr>
        <p:sp>
          <p:nvSpPr>
            <p:cNvPr id="171" name="円形吹き出し 170"/>
            <p:cNvSpPr/>
            <p:nvPr/>
          </p:nvSpPr>
          <p:spPr>
            <a:xfrm>
              <a:off x="4349695" y="5018243"/>
              <a:ext cx="1907868" cy="1290365"/>
            </a:xfrm>
            <a:prstGeom prst="wedgeEllipseCallout">
              <a:avLst>
                <a:gd name="adj1" fmla="val -64896"/>
                <a:gd name="adj2" fmla="val 6624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pic>
          <p:nvPicPr>
            <p:cNvPr id="172" name="図 17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87024" y="5047173"/>
              <a:ext cx="1844564" cy="1236851"/>
            </a:xfrm>
            <a:prstGeom prst="ellipse">
              <a:avLst/>
            </a:prstGeom>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3" name="テキスト ボックス 8"/>
          <p:cNvSpPr txBox="1">
            <a:spLocks noChangeArrowheads="1"/>
          </p:cNvSpPr>
          <p:nvPr/>
        </p:nvSpPr>
        <p:spPr bwMode="auto">
          <a:xfrm>
            <a:off x="2912222" y="8750694"/>
            <a:ext cx="2059117" cy="439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1pPr>
            <a:lvl2pPr marL="639763" indent="-182563"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2pPr>
            <a:lvl3pPr marL="1279525" indent="-365125"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3pPr>
            <a:lvl4pPr marL="1919288" indent="-547688"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4pPr>
            <a:lvl5pPr marL="2559050" indent="-730250"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sz="2500"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sz="2500"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sz="2500"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sz="2500" kern="1200">
                <a:solidFill>
                  <a:schemeClr val="tx1"/>
                </a:solidFill>
                <a:latin typeface="Calibri" panose="020F0502020204030204" pitchFamily="34" charset="0"/>
                <a:ea typeface="ＭＳ Ｐゴシック" panose="020B0600070205080204" pitchFamily="50" charset="-128"/>
                <a:cs typeface="+mn-cs"/>
              </a:defRPr>
            </a:lvl9pPr>
          </a:lstStyle>
          <a:p>
            <a:pPr algn="ctr" fontAlgn="auto">
              <a:spcBef>
                <a:spcPct val="10000"/>
              </a:spcBef>
              <a:spcAft>
                <a:spcPts val="0"/>
              </a:spcAft>
              <a:defRPr/>
            </a:pPr>
            <a:r>
              <a:rPr lang="ja-JP" altLang="en-US" sz="1100" b="1" dirty="0">
                <a:solidFill>
                  <a:srgbClr val="0070C0"/>
                </a:solidFill>
                <a:latin typeface="ＭＳ Ｐゴシック" panose="020B0600070205080204" pitchFamily="50" charset="-128"/>
              </a:rPr>
              <a:t>平野川に発生したスカム</a:t>
            </a:r>
            <a:r>
              <a:rPr lang="en-US" altLang="ja-JP" sz="1100" b="1" dirty="0">
                <a:solidFill>
                  <a:srgbClr val="0070C0"/>
                </a:solidFill>
                <a:latin typeface="ＭＳ Ｐゴシック" panose="020B0600070205080204" pitchFamily="50" charset="-128"/>
              </a:rPr>
              <a:t> </a:t>
            </a:r>
          </a:p>
          <a:p>
            <a:pPr algn="ctr" fontAlgn="auto">
              <a:spcBef>
                <a:spcPct val="10000"/>
              </a:spcBef>
              <a:spcAft>
                <a:spcPts val="0"/>
              </a:spcAft>
              <a:defRPr/>
            </a:pPr>
            <a:r>
              <a:rPr lang="ja-JP" altLang="en-US" sz="1050" dirty="0">
                <a:latin typeface="ＭＳ Ｐゴシック" panose="020B0600070205080204" pitchFamily="50" charset="-128"/>
              </a:rPr>
              <a:t>（南弁天橋：令和元年</a:t>
            </a:r>
            <a:r>
              <a:rPr lang="en-US" altLang="ja-JP" sz="1050" dirty="0">
                <a:latin typeface="ＭＳ Ｐゴシック" panose="020B0600070205080204" pitchFamily="50" charset="-128"/>
              </a:rPr>
              <a:t>8</a:t>
            </a:r>
            <a:r>
              <a:rPr lang="ja-JP" altLang="en-US" sz="1050" dirty="0">
                <a:latin typeface="ＭＳ Ｐゴシック" panose="020B0600070205080204" pitchFamily="50" charset="-128"/>
              </a:rPr>
              <a:t>月</a:t>
            </a:r>
            <a:r>
              <a:rPr lang="en-US" altLang="ja-JP" sz="1050" dirty="0">
                <a:latin typeface="ＭＳ Ｐゴシック" panose="020B0600070205080204" pitchFamily="50" charset="-128"/>
              </a:rPr>
              <a:t>21</a:t>
            </a:r>
            <a:r>
              <a:rPr lang="ja-JP" altLang="en-US" sz="1050" dirty="0">
                <a:latin typeface="ＭＳ Ｐゴシック" panose="020B0600070205080204" pitchFamily="50" charset="-128"/>
              </a:rPr>
              <a:t>日）</a:t>
            </a:r>
          </a:p>
        </p:txBody>
      </p:sp>
      <p:sp>
        <p:nvSpPr>
          <p:cNvPr id="174" name="テキスト ボックス 173"/>
          <p:cNvSpPr txBox="1"/>
          <p:nvPr/>
        </p:nvSpPr>
        <p:spPr>
          <a:xfrm>
            <a:off x="3175936" y="9178370"/>
            <a:ext cx="420308" cy="182101"/>
          </a:xfrm>
          <a:prstGeom prst="rect">
            <a:avLst/>
          </a:prstGeom>
          <a:noFill/>
        </p:spPr>
        <p:txBody>
          <a:bodyPr wrap="none" rtlCol="0">
            <a:spAutoFit/>
          </a:bodyPr>
          <a:lstStyle/>
          <a:p>
            <a:pPr>
              <a:lnSpc>
                <a:spcPts val="700"/>
              </a:lnSpc>
            </a:pPr>
            <a:r>
              <a:rPr kumimoji="1" lang="en-US" altLang="ja-JP" sz="800" dirty="0">
                <a:latin typeface="ＭＳ Ｐゴシック" panose="020B0600070205080204" pitchFamily="50" charset="-128"/>
                <a:ea typeface="ＭＳ Ｐゴシック" panose="020B0600070205080204" pitchFamily="50" charset="-128"/>
              </a:rPr>
              <a:t>(2.6k)</a:t>
            </a:r>
            <a:endParaRPr kumimoji="1" lang="ja-JP" altLang="en-US" sz="800" dirty="0">
              <a:latin typeface="ＭＳ Ｐゴシック" panose="020B0600070205080204" pitchFamily="50" charset="-128"/>
              <a:ea typeface="ＭＳ Ｐゴシック" panose="020B0600070205080204" pitchFamily="50" charset="-128"/>
            </a:endParaRPr>
          </a:p>
        </p:txBody>
      </p:sp>
      <p:pic>
        <p:nvPicPr>
          <p:cNvPr id="175" name="図 174">
            <a:extLst>
              <a:ext uri="{FF2B5EF4-FFF2-40B4-BE49-F238E27FC236}">
                <a16:creationId xmlns:a16="http://schemas.microsoft.com/office/drawing/2014/main" id="{A4FC147A-742E-47E9-9BF1-42615038818E}"/>
              </a:ext>
            </a:extLst>
          </p:cNvPr>
          <p:cNvPicPr>
            <a:picLocks noChangeAspect="1"/>
          </p:cNvPicPr>
          <p:nvPr/>
        </p:nvPicPr>
        <p:blipFill>
          <a:blip r:embed="rId7"/>
          <a:stretch>
            <a:fillRect/>
          </a:stretch>
        </p:blipFill>
        <p:spPr>
          <a:xfrm>
            <a:off x="6645898" y="7010561"/>
            <a:ext cx="8477825" cy="3356505"/>
          </a:xfrm>
          <a:prstGeom prst="rect">
            <a:avLst/>
          </a:prstGeom>
        </p:spPr>
      </p:pic>
      <p:sp>
        <p:nvSpPr>
          <p:cNvPr id="177" name="正方形/長方形 176"/>
          <p:cNvSpPr/>
          <p:nvPr/>
        </p:nvSpPr>
        <p:spPr>
          <a:xfrm>
            <a:off x="0" y="4"/>
            <a:ext cx="15119350" cy="615267"/>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sp>
        <p:nvSpPr>
          <p:cNvPr id="178" name="テキスト ボックス 3"/>
          <p:cNvSpPr txBox="1"/>
          <p:nvPr/>
        </p:nvSpPr>
        <p:spPr>
          <a:xfrm>
            <a:off x="0" y="-16009"/>
            <a:ext cx="9130937" cy="63127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２．薬剤散布による底質改善試行実施概要</a:t>
            </a:r>
          </a:p>
        </p:txBody>
      </p:sp>
      <p:pic>
        <p:nvPicPr>
          <p:cNvPr id="180" name="図 179">
            <a:extLst>
              <a:ext uri="{FF2B5EF4-FFF2-40B4-BE49-F238E27FC236}">
                <a16:creationId xmlns:a16="http://schemas.microsoft.com/office/drawing/2014/main" id="{64B68D9F-E6C0-458B-8B14-0A64E8035C8E}"/>
              </a:ext>
            </a:extLst>
          </p:cNvPr>
          <p:cNvPicPr>
            <a:picLocks noChangeAspect="1"/>
          </p:cNvPicPr>
          <p:nvPr/>
        </p:nvPicPr>
        <p:blipFill rotWithShape="1">
          <a:blip r:embed="rId8"/>
          <a:srcRect l="16462" r="6474"/>
          <a:stretch/>
        </p:blipFill>
        <p:spPr>
          <a:xfrm>
            <a:off x="112360" y="2108857"/>
            <a:ext cx="2190750" cy="7748747"/>
          </a:xfrm>
          <a:prstGeom prst="rect">
            <a:avLst/>
          </a:prstGeom>
        </p:spPr>
      </p:pic>
      <p:sp>
        <p:nvSpPr>
          <p:cNvPr id="181" name="テキスト ボックス 20"/>
          <p:cNvSpPr txBox="1"/>
          <p:nvPr/>
        </p:nvSpPr>
        <p:spPr>
          <a:xfrm>
            <a:off x="12304289" y="5708626"/>
            <a:ext cx="2101348" cy="257605"/>
          </a:xfrm>
          <a:prstGeom prst="rect">
            <a:avLst/>
          </a:prstGeom>
          <a:noFill/>
          <a:ln w="6350">
            <a:noFill/>
          </a:ln>
        </p:spPr>
        <p:txBody>
          <a:bodyPr rot="0" spcFirstLastPara="0" vert="horz" wrap="square" lIns="1800" tIns="1800" rIns="1800" bIns="1800" numCol="1" spcCol="0" rtlCol="0" fromWordArt="0" anchor="t" anchorCtr="0" forceAA="0" compatLnSpc="1">
            <a:prstTxWarp prst="textNoShape">
              <a:avLst/>
            </a:prstTxWarp>
            <a:noAutofit/>
          </a:bodyPr>
          <a:lstStyle/>
          <a:p>
            <a:pPr algn="just">
              <a:spcAft>
                <a:spcPts val="0"/>
              </a:spcAft>
            </a:pPr>
            <a:r>
              <a:rPr lang="ja-JP" sz="1050" kern="100" dirty="0">
                <a:solidFill>
                  <a:srgbClr val="C00000"/>
                </a:solidFill>
                <a:effectLst/>
                <a:latin typeface="Century" panose="02040604050505020304" pitchFamily="18" charset="0"/>
                <a:ea typeface="ＭＳ ゴシック" panose="020B0609070205080204" pitchFamily="49" charset="-128"/>
                <a:cs typeface="Times New Roman" panose="02020603050405020304" pitchFamily="18" charset="0"/>
              </a:rPr>
              <a:t>河床勾配：約</a:t>
            </a:r>
            <a:r>
              <a:rPr lang="en-US" sz="1050" kern="100" dirty="0">
                <a:solidFill>
                  <a:srgbClr val="C00000"/>
                </a:solidFill>
                <a:effectLst/>
                <a:latin typeface="Century" panose="02040604050505020304" pitchFamily="18" charset="0"/>
                <a:ea typeface="ＭＳ ゴシック" panose="020B0609070205080204" pitchFamily="49" charset="-128"/>
                <a:cs typeface="Times New Roman" panose="02020603050405020304" pitchFamily="18" charset="0"/>
              </a:rPr>
              <a:t>1/1,000</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182" name="直線矢印コネクタ 181"/>
          <p:cNvCxnSpPr/>
          <p:nvPr/>
        </p:nvCxnSpPr>
        <p:spPr>
          <a:xfrm>
            <a:off x="11327226" y="5903714"/>
            <a:ext cx="2793327" cy="14383"/>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3" name="テキスト ボックス 20"/>
          <p:cNvSpPr txBox="1"/>
          <p:nvPr/>
        </p:nvSpPr>
        <p:spPr>
          <a:xfrm>
            <a:off x="10151973" y="6724898"/>
            <a:ext cx="2101348" cy="257605"/>
          </a:xfrm>
          <a:prstGeom prst="rect">
            <a:avLst/>
          </a:prstGeom>
          <a:noFill/>
          <a:ln w="6350">
            <a:noFill/>
          </a:ln>
        </p:spPr>
        <p:txBody>
          <a:bodyPr rot="0" spcFirstLastPara="0" vert="horz" wrap="square" lIns="1800" tIns="1800" rIns="1800" bIns="1800" numCol="1" spcCol="0" rtlCol="0" fromWordArt="0" anchor="t" anchorCtr="0" forceAA="0" compatLnSpc="1">
            <a:prstTxWarp prst="textNoShape">
              <a:avLst/>
            </a:prstTxWarp>
            <a:noAutofit/>
          </a:bodyPr>
          <a:lstStyle/>
          <a:p>
            <a:pPr algn="just">
              <a:spcAft>
                <a:spcPts val="0"/>
              </a:spcAft>
            </a:pPr>
            <a:r>
              <a:rPr lang="ja-JP" altLang="ja-JP" sz="1100" dirty="0">
                <a:latin typeface="ＭＳ ゴシック" panose="020B0609070205080204" pitchFamily="49" charset="-128"/>
                <a:ea typeface="ＭＳ ゴシック" panose="020B0609070205080204" pitchFamily="49" charset="-128"/>
              </a:rPr>
              <a:t>平野川最深河床</a:t>
            </a:r>
            <a:r>
              <a:rPr lang="ja-JP" altLang="ja-JP" sz="1100" dirty="0" smtClean="0">
                <a:latin typeface="ＭＳ ゴシック" panose="020B0609070205080204" pitchFamily="49" charset="-128"/>
                <a:ea typeface="ＭＳ ゴシック" panose="020B0609070205080204" pitchFamily="49" charset="-128"/>
              </a:rPr>
              <a:t>高縦断図</a:t>
            </a:r>
            <a:r>
              <a:rPr lang="ja-JP" altLang="en-US" sz="1100" dirty="0" smtClean="0">
                <a:latin typeface="ＭＳ ゴシック" panose="020B0609070205080204" pitchFamily="49" charset="-128"/>
                <a:ea typeface="ＭＳ ゴシック" panose="020B0609070205080204" pitchFamily="49" charset="-128"/>
              </a:rPr>
              <a:t>（計画）</a:t>
            </a:r>
            <a:endParaRPr lang="ja-JP" sz="1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184" name="テキスト ボックス 20"/>
          <p:cNvSpPr txBox="1"/>
          <p:nvPr/>
        </p:nvSpPr>
        <p:spPr>
          <a:xfrm>
            <a:off x="8933275" y="6191746"/>
            <a:ext cx="2101348" cy="257605"/>
          </a:xfrm>
          <a:prstGeom prst="rect">
            <a:avLst/>
          </a:prstGeom>
          <a:noFill/>
          <a:ln w="6350">
            <a:noFill/>
          </a:ln>
        </p:spPr>
        <p:txBody>
          <a:bodyPr rot="0" spcFirstLastPara="0" vert="horz" wrap="square" lIns="1800" tIns="1800" rIns="1800" bIns="1800" numCol="1" spcCol="0" rtlCol="0" fromWordArt="0" anchor="t" anchorCtr="0" forceAA="0" compatLnSpc="1">
            <a:prstTxWarp prst="textNoShape">
              <a:avLst/>
            </a:prstTxWarp>
            <a:noAutofit/>
          </a:bodyPr>
          <a:lstStyle/>
          <a:p>
            <a:pPr algn="just">
              <a:spcAft>
                <a:spcPts val="0"/>
              </a:spcAft>
            </a:pPr>
            <a:r>
              <a:rPr lang="ja-JP" sz="1050" kern="100" dirty="0">
                <a:solidFill>
                  <a:srgbClr val="C00000"/>
                </a:solidFill>
                <a:effectLst/>
                <a:latin typeface="Century" panose="02040604050505020304" pitchFamily="18" charset="0"/>
                <a:ea typeface="ＭＳ ゴシック" panose="020B0609070205080204" pitchFamily="49" charset="-128"/>
                <a:cs typeface="Times New Roman" panose="02020603050405020304" pitchFamily="18" charset="0"/>
              </a:rPr>
              <a:t>河床勾配：約</a:t>
            </a:r>
            <a:r>
              <a:rPr lang="en-US" sz="1050" kern="100" dirty="0">
                <a:solidFill>
                  <a:srgbClr val="C00000"/>
                </a:solidFill>
                <a:effectLst/>
                <a:latin typeface="Century" panose="02040604050505020304" pitchFamily="18" charset="0"/>
                <a:ea typeface="ＭＳ ゴシック" panose="020B0609070205080204" pitchFamily="49" charset="-128"/>
                <a:cs typeface="Times New Roman" panose="02020603050405020304" pitchFamily="18" charset="0"/>
              </a:rPr>
              <a:t>1/</a:t>
            </a:r>
            <a:r>
              <a:rPr lang="en-US" altLang="ja-JP" sz="1050" kern="100" dirty="0">
                <a:solidFill>
                  <a:srgbClr val="C00000"/>
                </a:solidFill>
                <a:effectLst/>
                <a:latin typeface="Century" panose="02040604050505020304" pitchFamily="18" charset="0"/>
                <a:ea typeface="ＭＳ ゴシック" panose="020B0609070205080204" pitchFamily="49" charset="-128"/>
                <a:cs typeface="Times New Roman" panose="02020603050405020304" pitchFamily="18" charset="0"/>
              </a:rPr>
              <a:t>3</a:t>
            </a:r>
            <a:r>
              <a:rPr lang="en-US" sz="1050" kern="100" dirty="0">
                <a:solidFill>
                  <a:srgbClr val="C00000"/>
                </a:solidFill>
                <a:effectLst/>
                <a:latin typeface="Century" panose="02040604050505020304" pitchFamily="18" charset="0"/>
                <a:ea typeface="ＭＳ ゴシック" panose="020B0609070205080204" pitchFamily="49" charset="-128"/>
                <a:cs typeface="Times New Roman" panose="02020603050405020304" pitchFamily="18" charset="0"/>
              </a:rPr>
              <a:t>,000</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85" name="テキスト ボックス 20"/>
          <p:cNvSpPr txBox="1"/>
          <p:nvPr/>
        </p:nvSpPr>
        <p:spPr>
          <a:xfrm>
            <a:off x="6844825" y="10205571"/>
            <a:ext cx="275829" cy="277338"/>
          </a:xfrm>
          <a:prstGeom prst="rect">
            <a:avLst/>
          </a:prstGeom>
          <a:noFill/>
          <a:ln w="6350">
            <a:noFill/>
          </a:ln>
        </p:spPr>
        <p:txBody>
          <a:bodyPr rot="0" spcFirstLastPara="0" vert="horz" wrap="square" lIns="1800" tIns="1800" rIns="1800" bIns="1800" numCol="1" spcCol="0" rtlCol="0" fromWordArt="0" anchor="t" anchorCtr="0" forceAA="0" compatLnSpc="1">
            <a:prstTxWarp prst="textNoShape">
              <a:avLst/>
            </a:prstTxWarp>
            <a:noAutofit/>
          </a:bodyPr>
          <a:lstStyle/>
          <a:p>
            <a:pPr algn="just">
              <a:spcAft>
                <a:spcPts val="0"/>
              </a:spcAft>
            </a:pPr>
            <a:r>
              <a:rPr lang="en-US" altLang="ja-JP" sz="1100">
                <a:latin typeface="ＭＳ ゴシック" panose="020B0609070205080204" pitchFamily="49" charset="-128"/>
                <a:ea typeface="ＭＳ ゴシック" panose="020B0609070205080204" pitchFamily="49" charset="-128"/>
              </a:rPr>
              <a:t>R3</a:t>
            </a:r>
            <a:endParaRPr lang="ja-JP" sz="160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186" name="角丸四角形 185"/>
          <p:cNvSpPr/>
          <p:nvPr/>
        </p:nvSpPr>
        <p:spPr>
          <a:xfrm>
            <a:off x="394191" y="5884615"/>
            <a:ext cx="1380520" cy="1835534"/>
          </a:xfrm>
          <a:prstGeom prst="roundRect">
            <a:avLst>
              <a:gd name="adj" fmla="val 50000"/>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97">
              <a:latin typeface="ＭＳ Ｐゴシック" panose="020B0600070205080204" pitchFamily="50" charset="-128"/>
              <a:ea typeface="ＭＳ Ｐゴシック" panose="020B0600070205080204" pitchFamily="50" charset="-128"/>
            </a:endParaRPr>
          </a:p>
        </p:txBody>
      </p:sp>
      <p:sp>
        <p:nvSpPr>
          <p:cNvPr id="187" name="角丸四角形 186"/>
          <p:cNvSpPr/>
          <p:nvPr/>
        </p:nvSpPr>
        <p:spPr>
          <a:xfrm>
            <a:off x="8933275" y="5402913"/>
            <a:ext cx="1023935" cy="363674"/>
          </a:xfrm>
          <a:prstGeom prst="roundRect">
            <a:avLst>
              <a:gd name="adj" fmla="val 50000"/>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97">
              <a:latin typeface="ＭＳ Ｐゴシック" panose="020B0600070205080204" pitchFamily="50" charset="-128"/>
              <a:ea typeface="ＭＳ Ｐゴシック" panose="020B0600070205080204" pitchFamily="50" charset="-128"/>
            </a:endParaRPr>
          </a:p>
        </p:txBody>
      </p:sp>
      <p:cxnSp>
        <p:nvCxnSpPr>
          <p:cNvPr id="188" name="直線コネクタ 187"/>
          <p:cNvCxnSpPr/>
          <p:nvPr/>
        </p:nvCxnSpPr>
        <p:spPr>
          <a:xfrm flipH="1" flipV="1">
            <a:off x="3999446" y="2603192"/>
            <a:ext cx="4908845" cy="27937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90" name="テキスト ボックス 8"/>
          <p:cNvSpPr txBox="1">
            <a:spLocks noChangeArrowheads="1"/>
          </p:cNvSpPr>
          <p:nvPr/>
        </p:nvSpPr>
        <p:spPr bwMode="auto">
          <a:xfrm>
            <a:off x="7258405" y="4121944"/>
            <a:ext cx="205911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1pPr>
            <a:lvl2pPr marL="639763" indent="-182563"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2pPr>
            <a:lvl3pPr marL="1279525" indent="-365125"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3pPr>
            <a:lvl4pPr marL="1919288" indent="-547688"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4pPr>
            <a:lvl5pPr marL="2559050" indent="-730250" algn="l" defTabSz="1279525" rtl="0" eaLnBrk="0" fontAlgn="base" hangingPunct="0">
              <a:spcBef>
                <a:spcPct val="0"/>
              </a:spcBef>
              <a:spcAft>
                <a:spcPct val="0"/>
              </a:spcAft>
              <a:defRPr kumimoji="1" sz="2500"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sz="2500"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sz="2500"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sz="2500"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sz="2500" kern="1200">
                <a:solidFill>
                  <a:schemeClr val="tx1"/>
                </a:solidFill>
                <a:latin typeface="Calibri" panose="020F0502020204030204" pitchFamily="34" charset="0"/>
                <a:ea typeface="ＭＳ Ｐゴシック" panose="020B0600070205080204" pitchFamily="50" charset="-128"/>
                <a:cs typeface="+mn-cs"/>
              </a:defRPr>
            </a:lvl9pPr>
          </a:lstStyle>
          <a:p>
            <a:pPr algn="ctr" fontAlgn="auto">
              <a:spcBef>
                <a:spcPct val="10000"/>
              </a:spcBef>
              <a:spcAft>
                <a:spcPts val="0"/>
              </a:spcAft>
              <a:defRPr/>
            </a:pPr>
            <a:r>
              <a:rPr lang="ja-JP" altLang="en-US" sz="1050">
                <a:latin typeface="ＭＳ Ｐゴシック" panose="020B0600070205080204" pitchFamily="50" charset="-128"/>
              </a:rPr>
              <a:t>出典：</a:t>
            </a:r>
            <a:r>
              <a:rPr lang="en-US" altLang="ja-JP" sz="1050">
                <a:latin typeface="ＭＳ Ｐゴシック" panose="020B0600070205080204" pitchFamily="50" charset="-128"/>
              </a:rPr>
              <a:t>R2</a:t>
            </a:r>
            <a:r>
              <a:rPr lang="ja-JP" altLang="en-US" sz="1050">
                <a:latin typeface="ＭＳ Ｐゴシック" panose="020B0600070205080204" pitchFamily="50" charset="-128"/>
              </a:rPr>
              <a:t>　第</a:t>
            </a:r>
            <a:r>
              <a:rPr lang="en-US" altLang="ja-JP" sz="1050">
                <a:latin typeface="ＭＳ Ｐゴシック" panose="020B0600070205080204" pitchFamily="50" charset="-128"/>
              </a:rPr>
              <a:t>1</a:t>
            </a:r>
            <a:r>
              <a:rPr lang="ja-JP" altLang="en-US" sz="1050">
                <a:latin typeface="ＭＳ Ｐゴシック" panose="020B0600070205080204" pitchFamily="50" charset="-128"/>
              </a:rPr>
              <a:t>回検討部会資料</a:t>
            </a:r>
            <a:endParaRPr lang="ja-JP" altLang="en-US" sz="1050" dirty="0">
              <a:latin typeface="ＭＳ Ｐゴシック" panose="020B0600070205080204" pitchFamily="50" charset="-128"/>
            </a:endParaRPr>
          </a:p>
        </p:txBody>
      </p:sp>
      <p:sp>
        <p:nvSpPr>
          <p:cNvPr id="191" name="テキスト ボックス 190">
            <a:extLst>
              <a:ext uri="{FF2B5EF4-FFF2-40B4-BE49-F238E27FC236}">
                <a16:creationId xmlns:a16="http://schemas.microsoft.com/office/drawing/2014/main" id="{93C30597-AC13-495A-A1D8-4DF1132735FF}"/>
              </a:ext>
            </a:extLst>
          </p:cNvPr>
          <p:cNvSpPr txBox="1"/>
          <p:nvPr/>
        </p:nvSpPr>
        <p:spPr>
          <a:xfrm>
            <a:off x="87702" y="695181"/>
            <a:ext cx="14035513" cy="584775"/>
          </a:xfrm>
          <a:prstGeom prst="rect">
            <a:avLst/>
          </a:prstGeom>
          <a:solidFill>
            <a:srgbClr val="FFFFCC"/>
          </a:solidFill>
          <a:ln>
            <a:solidFill>
              <a:schemeClr val="tx1"/>
            </a:solidFill>
          </a:ln>
        </p:spPr>
        <p:txBody>
          <a:bodyPr wrap="square" rtlCol="0">
            <a:spAutoFit/>
          </a:bodyPr>
          <a:lstStyle/>
          <a:p>
            <a:r>
              <a:rPr lang="ja-JP" altLang="en-US" sz="1600" dirty="0">
                <a:latin typeface="ＭＳ ゴシック" panose="020B0609070205080204" pitchFamily="49" charset="-128"/>
                <a:ea typeface="ＭＳ ゴシック" panose="020B0609070205080204" pitchFamily="49" charset="-128"/>
              </a:rPr>
              <a:t>◆調査地点の南弁天橋</a:t>
            </a:r>
            <a:r>
              <a:rPr lang="en-US" altLang="ja-JP" sz="1600" dirty="0">
                <a:latin typeface="ＭＳ ゴシック" panose="020B0609070205080204" pitchFamily="49" charset="-128"/>
                <a:ea typeface="ＭＳ ゴシック" panose="020B0609070205080204" pitchFamily="49" charset="-128"/>
              </a:rPr>
              <a:t>(2.6k)</a:t>
            </a:r>
            <a:r>
              <a:rPr lang="ja-JP" altLang="en-US" sz="1600" dirty="0">
                <a:latin typeface="ＭＳ ゴシック" panose="020B0609070205080204" pitchFamily="49" charset="-128"/>
                <a:ea typeface="ＭＳ ゴシック" panose="020B0609070205080204" pitchFamily="49" charset="-128"/>
              </a:rPr>
              <a:t>～万才橋</a:t>
            </a:r>
            <a:r>
              <a:rPr lang="en-US" altLang="ja-JP" sz="1600" dirty="0">
                <a:latin typeface="ＭＳ ゴシック" panose="020B0609070205080204" pitchFamily="49" charset="-128"/>
                <a:ea typeface="ＭＳ ゴシック" panose="020B0609070205080204" pitchFamily="49" charset="-128"/>
              </a:rPr>
              <a:t>(3.7k)</a:t>
            </a:r>
            <a:r>
              <a:rPr lang="ja-JP" altLang="en-US" sz="1600" dirty="0">
                <a:latin typeface="ＭＳ ゴシック" panose="020B0609070205080204" pitchFamily="49" charset="-128"/>
                <a:ea typeface="ＭＳ ゴシック" panose="020B0609070205080204" pitchFamily="49" charset="-128"/>
              </a:rPr>
              <a:t>は勾配が</a:t>
            </a:r>
            <a:r>
              <a:rPr lang="en-US" altLang="ja-JP" sz="1600" dirty="0">
                <a:latin typeface="ＭＳ ゴシック" panose="020B0609070205080204" pitchFamily="49" charset="-128"/>
                <a:ea typeface="ＭＳ ゴシック" panose="020B0609070205080204" pitchFamily="49" charset="-128"/>
              </a:rPr>
              <a:t>1/3,000</a:t>
            </a:r>
            <a:r>
              <a:rPr lang="ja-JP" altLang="en-US" sz="1600" dirty="0">
                <a:latin typeface="ＭＳ ゴシック" panose="020B0609070205080204" pitchFamily="49" charset="-128"/>
                <a:ea typeface="ＭＳ ゴシック" panose="020B0609070205080204" pitchFamily="49" charset="-128"/>
              </a:rPr>
              <a:t>と緩く感潮区間であり、大阪湾と水位がほとんど同じである。</a:t>
            </a:r>
            <a:endParaRPr lang="en-US" altLang="ja-JP" sz="1600" dirty="0">
              <a:latin typeface="ＭＳ ゴシック" panose="020B0609070205080204" pitchFamily="49" charset="-128"/>
              <a:ea typeface="ＭＳ ゴシック" panose="020B0609070205080204" pitchFamily="49" charset="-128"/>
            </a:endParaRPr>
          </a:p>
          <a:p>
            <a:r>
              <a:rPr lang="ja-JP" altLang="en-US" sz="1600" dirty="0">
                <a:latin typeface="ＭＳ ゴシック" panose="020B0609070205080204" pitchFamily="49" charset="-128"/>
                <a:ea typeface="ＭＳ ゴシック" panose="020B0609070205080204" pitchFamily="49" charset="-128"/>
              </a:rPr>
              <a:t>◆雨天時には上流（</a:t>
            </a:r>
            <a:r>
              <a:rPr lang="en-US" altLang="ja-JP" sz="1600" dirty="0">
                <a:latin typeface="ＭＳ ゴシック" panose="020B0609070205080204" pitchFamily="49" charset="-128"/>
                <a:ea typeface="ＭＳ ゴシック" panose="020B0609070205080204" pitchFamily="49" charset="-128"/>
              </a:rPr>
              <a:t>1/1,000</a:t>
            </a:r>
            <a:r>
              <a:rPr lang="ja-JP" altLang="en-US" sz="1600" dirty="0">
                <a:latin typeface="ＭＳ ゴシック" panose="020B0609070205080204" pitchFamily="49" charset="-128"/>
                <a:ea typeface="ＭＳ ゴシック" panose="020B0609070205080204" pitchFamily="49" charset="-128"/>
              </a:rPr>
              <a:t>区間）で合流式下水道越流水が放流される。また、</a:t>
            </a:r>
            <a:r>
              <a:rPr lang="en-US" altLang="ja-JP" sz="1600" dirty="0">
                <a:latin typeface="ＭＳ ゴシック" panose="020B0609070205080204" pitchFamily="49" charset="-128"/>
                <a:ea typeface="ＭＳ ゴシック" panose="020B0609070205080204" pitchFamily="49" charset="-128"/>
              </a:rPr>
              <a:t> </a:t>
            </a:r>
            <a:r>
              <a:rPr lang="en-US" altLang="ja-JP" sz="1600" dirty="0" smtClean="0">
                <a:latin typeface="ＭＳ ゴシック" panose="020B0609070205080204" pitchFamily="49" charset="-128"/>
                <a:ea typeface="ＭＳ ゴシック" panose="020B0609070205080204" pitchFamily="49" charset="-128"/>
              </a:rPr>
              <a:t>1/3,000</a:t>
            </a:r>
            <a:r>
              <a:rPr lang="ja-JP" altLang="en-US" sz="1600" dirty="0" smtClean="0">
                <a:latin typeface="ＭＳ ゴシック" panose="020B0609070205080204" pitchFamily="49" charset="-128"/>
                <a:ea typeface="ＭＳ ゴシック" panose="020B0609070205080204" pitchFamily="49" charset="-128"/>
              </a:rPr>
              <a:t>区間で</a:t>
            </a:r>
            <a:r>
              <a:rPr lang="ja-JP" altLang="en-US" sz="1600" dirty="0">
                <a:latin typeface="ＭＳ ゴシック" panose="020B0609070205080204" pitchFamily="49" charset="-128"/>
                <a:ea typeface="ＭＳ ゴシック" panose="020B0609070205080204" pitchFamily="49" charset="-128"/>
              </a:rPr>
              <a:t>スカムが確認されている</a:t>
            </a:r>
          </a:p>
        </p:txBody>
      </p:sp>
      <p:cxnSp>
        <p:nvCxnSpPr>
          <p:cNvPr id="189" name="直線コネクタ 188"/>
          <p:cNvCxnSpPr/>
          <p:nvPr/>
        </p:nvCxnSpPr>
        <p:spPr>
          <a:xfrm flipV="1">
            <a:off x="1328714" y="2567263"/>
            <a:ext cx="2683796" cy="33579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8" name="テキスト ボックス 20"/>
          <p:cNvSpPr txBox="1"/>
          <p:nvPr/>
        </p:nvSpPr>
        <p:spPr>
          <a:xfrm>
            <a:off x="10505428" y="9478345"/>
            <a:ext cx="3083571" cy="321425"/>
          </a:xfrm>
          <a:prstGeom prst="rect">
            <a:avLst/>
          </a:prstGeom>
          <a:noFill/>
          <a:ln w="6350">
            <a:noFill/>
          </a:ln>
        </p:spPr>
        <p:txBody>
          <a:bodyPr rot="0" spcFirstLastPara="0" vert="horz" wrap="square" lIns="1800" tIns="1800" rIns="1800" bIns="1800" numCol="1" spcCol="0" rtlCol="0" fromWordArt="0" anchor="t" anchorCtr="0" forceAA="0" compatLnSpc="1">
            <a:prstTxWarp prst="textNoShape">
              <a:avLst/>
            </a:prstTxWarp>
            <a:noAutofit/>
          </a:bodyPr>
          <a:lstStyle/>
          <a:p>
            <a:pPr algn="just">
              <a:spcAft>
                <a:spcPts val="0"/>
              </a:spcAft>
            </a:pPr>
            <a:r>
              <a:rPr lang="ja-JP" altLang="en-US" sz="1050" kern="100" dirty="0">
                <a:solidFill>
                  <a:srgbClr val="C00000"/>
                </a:solidFill>
                <a:effectLst/>
                <a:latin typeface="Century" panose="02040604050505020304" pitchFamily="18" charset="0"/>
                <a:ea typeface="ＭＳ ゴシック" panose="020B0609070205080204" pitchFamily="49" charset="-128"/>
                <a:cs typeface="Times New Roman" panose="02020603050405020304" pitchFamily="18" charset="0"/>
              </a:rPr>
              <a:t>通常は大阪湾の潮位と河川水位が一致</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75" name="テキスト ボックス 20"/>
          <p:cNvSpPr txBox="1"/>
          <p:nvPr/>
        </p:nvSpPr>
        <p:spPr>
          <a:xfrm>
            <a:off x="8540796" y="9478345"/>
            <a:ext cx="2253526" cy="257605"/>
          </a:xfrm>
          <a:prstGeom prst="rect">
            <a:avLst/>
          </a:prstGeom>
          <a:noFill/>
          <a:ln w="6350">
            <a:noFill/>
          </a:ln>
        </p:spPr>
        <p:txBody>
          <a:bodyPr rot="0" spcFirstLastPara="0" vert="horz" wrap="square" lIns="1800" tIns="1800" rIns="1800" bIns="1800" numCol="1" spcCol="0" rtlCol="0" fromWordArt="0" anchor="t" anchorCtr="0" forceAA="0" compatLnSpc="1">
            <a:prstTxWarp prst="textNoShape">
              <a:avLst/>
            </a:prstTxWarp>
            <a:noAutofit/>
          </a:bodyPr>
          <a:lstStyle/>
          <a:p>
            <a:pPr algn="just">
              <a:spcAft>
                <a:spcPts val="0"/>
              </a:spcAft>
            </a:pPr>
            <a:r>
              <a:rPr lang="ja-JP" altLang="en-US" sz="1050" kern="100" dirty="0">
                <a:solidFill>
                  <a:srgbClr val="C00000"/>
                </a:solidFill>
                <a:effectLst/>
                <a:latin typeface="Century" panose="02040604050505020304" pitchFamily="18" charset="0"/>
                <a:ea typeface="ＭＳ ゴシック" panose="020B0609070205080204" pitchFamily="49" charset="-128"/>
                <a:cs typeface="Times New Roman" panose="02020603050405020304" pitchFamily="18" charset="0"/>
              </a:rPr>
              <a:t>出水時も河川水位は一致</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96" name="直線矢印コネクタ 95"/>
          <p:cNvCxnSpPr/>
          <p:nvPr/>
        </p:nvCxnSpPr>
        <p:spPr>
          <a:xfrm>
            <a:off x="7415659" y="6365062"/>
            <a:ext cx="3469151" cy="14383"/>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7" name="テキスト ボックス 20"/>
          <p:cNvSpPr txBox="1"/>
          <p:nvPr/>
        </p:nvSpPr>
        <p:spPr>
          <a:xfrm>
            <a:off x="10455286" y="6062943"/>
            <a:ext cx="2101348" cy="257605"/>
          </a:xfrm>
          <a:prstGeom prst="rect">
            <a:avLst/>
          </a:prstGeom>
          <a:noFill/>
          <a:ln w="6350">
            <a:noFill/>
          </a:ln>
        </p:spPr>
        <p:txBody>
          <a:bodyPr rot="0" spcFirstLastPara="0" vert="horz" wrap="square" lIns="1800" tIns="1800" rIns="1800" bIns="1800" numCol="1" spcCol="0" rtlCol="0" fromWordArt="0" anchor="t" anchorCtr="0" forceAA="0" compatLnSpc="1">
            <a:prstTxWarp prst="textNoShape">
              <a:avLst/>
            </a:prstTxWarp>
            <a:noAutofit/>
          </a:bodyPr>
          <a:lstStyle/>
          <a:p>
            <a:pPr algn="just">
              <a:spcAft>
                <a:spcPts val="0"/>
              </a:spcAft>
            </a:pPr>
            <a:r>
              <a:rPr lang="ja-JP" sz="1050" kern="100" dirty="0">
                <a:solidFill>
                  <a:srgbClr val="C00000"/>
                </a:solidFill>
                <a:effectLst/>
                <a:latin typeface="Century" panose="02040604050505020304" pitchFamily="18" charset="0"/>
                <a:ea typeface="ＭＳ ゴシック" panose="020B0609070205080204" pitchFamily="49" charset="-128"/>
                <a:cs typeface="Times New Roman" panose="02020603050405020304" pitchFamily="18" charset="0"/>
              </a:rPr>
              <a:t>河床勾配：約</a:t>
            </a:r>
            <a:r>
              <a:rPr lang="en-US" sz="1050" kern="100" dirty="0">
                <a:solidFill>
                  <a:srgbClr val="C00000"/>
                </a:solidFill>
                <a:effectLst/>
                <a:latin typeface="Century" panose="02040604050505020304" pitchFamily="18" charset="0"/>
                <a:ea typeface="ＭＳ ゴシック" panose="020B0609070205080204" pitchFamily="49" charset="-128"/>
                <a:cs typeface="Times New Roman" panose="02020603050405020304" pitchFamily="18" charset="0"/>
              </a:rPr>
              <a:t>1/</a:t>
            </a:r>
            <a:r>
              <a:rPr lang="en-US" altLang="ja-JP" sz="1050" kern="100" dirty="0">
                <a:solidFill>
                  <a:srgbClr val="C00000"/>
                </a:solidFill>
                <a:latin typeface="Century" panose="02040604050505020304" pitchFamily="18" charset="0"/>
                <a:ea typeface="ＭＳ ゴシック" panose="020B0609070205080204" pitchFamily="49" charset="-128"/>
                <a:cs typeface="Times New Roman" panose="02020603050405020304" pitchFamily="18" charset="0"/>
              </a:rPr>
              <a:t>2</a:t>
            </a:r>
            <a:r>
              <a:rPr lang="en-US" sz="1050" kern="100" dirty="0">
                <a:solidFill>
                  <a:srgbClr val="C00000"/>
                </a:solidFill>
                <a:effectLst/>
                <a:latin typeface="Century" panose="02040604050505020304" pitchFamily="18" charset="0"/>
                <a:ea typeface="ＭＳ ゴシック" panose="020B0609070205080204" pitchFamily="49" charset="-128"/>
                <a:cs typeface="Times New Roman" panose="02020603050405020304" pitchFamily="18" charset="0"/>
              </a:rPr>
              <a:t>,000</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98" name="直線矢印コネクタ 97"/>
          <p:cNvCxnSpPr/>
          <p:nvPr/>
        </p:nvCxnSpPr>
        <p:spPr>
          <a:xfrm flipV="1">
            <a:off x="10859641" y="6271213"/>
            <a:ext cx="480902" cy="956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p:cNvSpPr>
            <a:spLocks noGrp="1"/>
          </p:cNvSpPr>
          <p:nvPr>
            <p:ph type="sldNum" sz="quarter" idx="12"/>
          </p:nvPr>
        </p:nvSpPr>
        <p:spPr/>
        <p:txBody>
          <a:bodyPr/>
          <a:lstStyle/>
          <a:p>
            <a:fld id="{F7809CC4-BC24-49F4-821D-E9970E7A63E4}" type="slidenum">
              <a:rPr kumimoji="1" lang="ja-JP" altLang="en-US" smtClean="0"/>
              <a:pPr/>
              <a:t>3</a:t>
            </a:fld>
            <a:endParaRPr kumimoji="1" lang="ja-JP" altLang="en-US" dirty="0"/>
          </a:p>
        </p:txBody>
      </p:sp>
      <p:cxnSp>
        <p:nvCxnSpPr>
          <p:cNvPr id="95" name="直線矢印コネクタ 94"/>
          <p:cNvCxnSpPr/>
          <p:nvPr/>
        </p:nvCxnSpPr>
        <p:spPr>
          <a:xfrm flipV="1">
            <a:off x="14188622" y="4885175"/>
            <a:ext cx="0" cy="140677"/>
          </a:xfrm>
          <a:prstGeom prst="straightConnector1">
            <a:avLst/>
          </a:prstGeom>
          <a:ln>
            <a:solidFill>
              <a:sysClr val="windowText" lastClr="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37567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9E052E6-8A4B-4F67-BA15-2EEE108BBAEE}"/>
              </a:ext>
            </a:extLst>
          </p:cNvPr>
          <p:cNvPicPr>
            <a:picLocks noChangeAspect="1"/>
          </p:cNvPicPr>
          <p:nvPr/>
        </p:nvPicPr>
        <p:blipFill>
          <a:blip r:embed="rId2"/>
          <a:stretch>
            <a:fillRect/>
          </a:stretch>
        </p:blipFill>
        <p:spPr>
          <a:xfrm>
            <a:off x="359512" y="4896770"/>
            <a:ext cx="4680000" cy="2685001"/>
          </a:xfrm>
          <a:prstGeom prst="rect">
            <a:avLst/>
          </a:prstGeom>
        </p:spPr>
      </p:pic>
      <p:pic>
        <p:nvPicPr>
          <p:cNvPr id="6" name="図 5">
            <a:extLst>
              <a:ext uri="{FF2B5EF4-FFF2-40B4-BE49-F238E27FC236}">
                <a16:creationId xmlns:a16="http://schemas.microsoft.com/office/drawing/2014/main" id="{E56928CC-B296-485D-8BEA-99D261183798}"/>
              </a:ext>
            </a:extLst>
          </p:cNvPr>
          <p:cNvPicPr>
            <a:picLocks noChangeAspect="1"/>
          </p:cNvPicPr>
          <p:nvPr/>
        </p:nvPicPr>
        <p:blipFill>
          <a:blip r:embed="rId3"/>
          <a:stretch>
            <a:fillRect/>
          </a:stretch>
        </p:blipFill>
        <p:spPr>
          <a:xfrm>
            <a:off x="364469" y="7878697"/>
            <a:ext cx="4680000" cy="2686103"/>
          </a:xfrm>
          <a:prstGeom prst="rect">
            <a:avLst/>
          </a:prstGeom>
        </p:spPr>
      </p:pic>
      <p:pic>
        <p:nvPicPr>
          <p:cNvPr id="10" name="図 9">
            <a:extLst>
              <a:ext uri="{FF2B5EF4-FFF2-40B4-BE49-F238E27FC236}">
                <a16:creationId xmlns:a16="http://schemas.microsoft.com/office/drawing/2014/main" id="{1E09BD11-B042-49B7-BF8A-1091FD4FD79E}"/>
              </a:ext>
            </a:extLst>
          </p:cNvPr>
          <p:cNvPicPr>
            <a:picLocks noChangeAspect="1"/>
          </p:cNvPicPr>
          <p:nvPr/>
        </p:nvPicPr>
        <p:blipFill>
          <a:blip r:embed="rId4"/>
          <a:stretch>
            <a:fillRect/>
          </a:stretch>
        </p:blipFill>
        <p:spPr>
          <a:xfrm>
            <a:off x="5225115" y="4896770"/>
            <a:ext cx="4680000" cy="2685001"/>
          </a:xfrm>
          <a:prstGeom prst="rect">
            <a:avLst/>
          </a:prstGeom>
        </p:spPr>
      </p:pic>
      <p:pic>
        <p:nvPicPr>
          <p:cNvPr id="28" name="図 27">
            <a:extLst>
              <a:ext uri="{FF2B5EF4-FFF2-40B4-BE49-F238E27FC236}">
                <a16:creationId xmlns:a16="http://schemas.microsoft.com/office/drawing/2014/main" id="{4214BFC6-8B2E-4A7F-B021-52A73CA9B4C5}"/>
              </a:ext>
            </a:extLst>
          </p:cNvPr>
          <p:cNvPicPr>
            <a:picLocks noChangeAspect="1"/>
          </p:cNvPicPr>
          <p:nvPr/>
        </p:nvPicPr>
        <p:blipFill>
          <a:blip r:embed="rId5"/>
          <a:stretch>
            <a:fillRect/>
          </a:stretch>
        </p:blipFill>
        <p:spPr>
          <a:xfrm>
            <a:off x="5220948" y="7878697"/>
            <a:ext cx="4680000" cy="2686103"/>
          </a:xfrm>
          <a:prstGeom prst="rect">
            <a:avLst/>
          </a:prstGeom>
        </p:spPr>
      </p:pic>
      <p:pic>
        <p:nvPicPr>
          <p:cNvPr id="30" name="図 29">
            <a:extLst>
              <a:ext uri="{FF2B5EF4-FFF2-40B4-BE49-F238E27FC236}">
                <a16:creationId xmlns:a16="http://schemas.microsoft.com/office/drawing/2014/main" id="{58AF77F9-9445-49F2-B4E2-6CC182EFD146}"/>
              </a:ext>
            </a:extLst>
          </p:cNvPr>
          <p:cNvPicPr>
            <a:picLocks noChangeAspect="1"/>
          </p:cNvPicPr>
          <p:nvPr/>
        </p:nvPicPr>
        <p:blipFill>
          <a:blip r:embed="rId6"/>
          <a:stretch>
            <a:fillRect/>
          </a:stretch>
        </p:blipFill>
        <p:spPr>
          <a:xfrm>
            <a:off x="10084999" y="4896770"/>
            <a:ext cx="4680000" cy="2685001"/>
          </a:xfrm>
          <a:prstGeom prst="rect">
            <a:avLst/>
          </a:prstGeom>
        </p:spPr>
      </p:pic>
      <p:pic>
        <p:nvPicPr>
          <p:cNvPr id="31" name="図 30">
            <a:extLst>
              <a:ext uri="{FF2B5EF4-FFF2-40B4-BE49-F238E27FC236}">
                <a16:creationId xmlns:a16="http://schemas.microsoft.com/office/drawing/2014/main" id="{5EE6F76C-BD76-4679-A6FE-5B8A4ACF38B5}"/>
              </a:ext>
            </a:extLst>
          </p:cNvPr>
          <p:cNvPicPr>
            <a:picLocks noChangeAspect="1"/>
          </p:cNvPicPr>
          <p:nvPr/>
        </p:nvPicPr>
        <p:blipFill>
          <a:blip r:embed="rId7"/>
          <a:stretch>
            <a:fillRect/>
          </a:stretch>
        </p:blipFill>
        <p:spPr>
          <a:xfrm>
            <a:off x="10080393" y="7878697"/>
            <a:ext cx="4680000" cy="2686103"/>
          </a:xfrm>
          <a:prstGeom prst="rect">
            <a:avLst/>
          </a:prstGeom>
        </p:spPr>
      </p:pic>
      <p:sp>
        <p:nvSpPr>
          <p:cNvPr id="36" name="正方形/長方形 35">
            <a:extLst>
              <a:ext uri="{FF2B5EF4-FFF2-40B4-BE49-F238E27FC236}">
                <a16:creationId xmlns:a16="http://schemas.microsoft.com/office/drawing/2014/main" id="{572C74DB-FE7A-46F3-9DBF-C682E7BC3A29}"/>
              </a:ext>
            </a:extLst>
          </p:cNvPr>
          <p:cNvSpPr/>
          <p:nvPr/>
        </p:nvSpPr>
        <p:spPr>
          <a:xfrm>
            <a:off x="10082097" y="7654142"/>
            <a:ext cx="4687886" cy="2925378"/>
          </a:xfrm>
          <a:prstGeom prst="rect">
            <a:avLst/>
          </a:prstGeom>
          <a:noFill/>
          <a:ln w="127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dirty="0">
                <a:solidFill>
                  <a:schemeClr val="tx1"/>
                </a:solidFill>
              </a:rPr>
              <a:t>⑥ </a:t>
            </a:r>
            <a:r>
              <a:rPr kumimoji="1" lang="en-US" altLang="ja-JP" sz="1400" dirty="0">
                <a:solidFill>
                  <a:schemeClr val="tx1"/>
                </a:solidFill>
              </a:rPr>
              <a:t>10/16</a:t>
            </a:r>
            <a:r>
              <a:rPr kumimoji="1" lang="ja-JP" altLang="en-US" sz="1400" dirty="0">
                <a:solidFill>
                  <a:schemeClr val="tx1"/>
                </a:solidFill>
              </a:rPr>
              <a:t>～</a:t>
            </a:r>
            <a:r>
              <a:rPr kumimoji="1" lang="en-US" altLang="ja-JP" sz="1400" dirty="0">
                <a:solidFill>
                  <a:schemeClr val="tx1"/>
                </a:solidFill>
              </a:rPr>
              <a:t>10/18</a:t>
            </a:r>
            <a:endParaRPr kumimoji="1" lang="ja-JP" altLang="en-US" sz="1400" dirty="0">
              <a:solidFill>
                <a:schemeClr val="tx1"/>
              </a:solidFill>
            </a:endParaRPr>
          </a:p>
        </p:txBody>
      </p:sp>
      <p:sp>
        <p:nvSpPr>
          <p:cNvPr id="37" name="正方形/長方形 36">
            <a:extLst>
              <a:ext uri="{FF2B5EF4-FFF2-40B4-BE49-F238E27FC236}">
                <a16:creationId xmlns:a16="http://schemas.microsoft.com/office/drawing/2014/main" id="{BB99A81D-08BA-46D6-B42C-289BF30B09FE}"/>
              </a:ext>
            </a:extLst>
          </p:cNvPr>
          <p:cNvSpPr/>
          <p:nvPr/>
        </p:nvSpPr>
        <p:spPr>
          <a:xfrm>
            <a:off x="5215634" y="7656324"/>
            <a:ext cx="4687886" cy="2925378"/>
          </a:xfrm>
          <a:prstGeom prst="rect">
            <a:avLst/>
          </a:prstGeom>
          <a:noFill/>
          <a:ln w="127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dirty="0">
                <a:solidFill>
                  <a:schemeClr val="tx1"/>
                </a:solidFill>
              </a:rPr>
              <a:t>④ </a:t>
            </a:r>
            <a:r>
              <a:rPr kumimoji="1" lang="en-US" altLang="ja-JP" sz="1400" dirty="0">
                <a:solidFill>
                  <a:schemeClr val="tx1"/>
                </a:solidFill>
              </a:rPr>
              <a:t>8/17</a:t>
            </a:r>
            <a:r>
              <a:rPr kumimoji="1" lang="ja-JP" altLang="en-US" sz="1400" dirty="0">
                <a:solidFill>
                  <a:schemeClr val="tx1"/>
                </a:solidFill>
              </a:rPr>
              <a:t>～</a:t>
            </a:r>
            <a:r>
              <a:rPr kumimoji="1" lang="en-US" altLang="ja-JP" sz="1400" dirty="0">
                <a:solidFill>
                  <a:schemeClr val="tx1"/>
                </a:solidFill>
              </a:rPr>
              <a:t>8/19</a:t>
            </a:r>
            <a:endParaRPr kumimoji="1" lang="ja-JP" altLang="en-US" sz="1400" dirty="0">
              <a:solidFill>
                <a:schemeClr val="tx1"/>
              </a:solidFill>
            </a:endParaRPr>
          </a:p>
        </p:txBody>
      </p:sp>
      <p:sp>
        <p:nvSpPr>
          <p:cNvPr id="38" name="正方形/長方形 37">
            <a:extLst>
              <a:ext uri="{FF2B5EF4-FFF2-40B4-BE49-F238E27FC236}">
                <a16:creationId xmlns:a16="http://schemas.microsoft.com/office/drawing/2014/main" id="{5C76B8DF-59E8-4074-BBF1-592F5F0A14A1}"/>
              </a:ext>
            </a:extLst>
          </p:cNvPr>
          <p:cNvSpPr/>
          <p:nvPr/>
        </p:nvSpPr>
        <p:spPr>
          <a:xfrm>
            <a:off x="363520" y="7656324"/>
            <a:ext cx="4687886" cy="2925378"/>
          </a:xfrm>
          <a:prstGeom prst="rect">
            <a:avLst/>
          </a:prstGeom>
          <a:noFill/>
          <a:ln w="127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dirty="0">
                <a:solidFill>
                  <a:schemeClr val="tx1"/>
                </a:solidFill>
              </a:rPr>
              <a:t>② </a:t>
            </a:r>
            <a:r>
              <a:rPr kumimoji="1" lang="en-US" altLang="ja-JP" sz="1400" dirty="0">
                <a:solidFill>
                  <a:schemeClr val="tx1"/>
                </a:solidFill>
              </a:rPr>
              <a:t>5/27</a:t>
            </a:r>
            <a:r>
              <a:rPr kumimoji="1" lang="ja-JP" altLang="en-US" sz="1400" dirty="0">
                <a:solidFill>
                  <a:schemeClr val="tx1"/>
                </a:solidFill>
              </a:rPr>
              <a:t>～</a:t>
            </a:r>
            <a:r>
              <a:rPr kumimoji="1" lang="en-US" altLang="ja-JP" sz="1400" dirty="0">
                <a:solidFill>
                  <a:schemeClr val="tx1"/>
                </a:solidFill>
              </a:rPr>
              <a:t>5/29</a:t>
            </a:r>
            <a:endParaRPr kumimoji="1" lang="ja-JP" altLang="en-US" sz="1400" dirty="0">
              <a:solidFill>
                <a:schemeClr val="tx1"/>
              </a:solidFill>
            </a:endParaRPr>
          </a:p>
        </p:txBody>
      </p:sp>
      <p:sp>
        <p:nvSpPr>
          <p:cNvPr id="35" name="正方形/長方形 34">
            <a:extLst>
              <a:ext uri="{FF2B5EF4-FFF2-40B4-BE49-F238E27FC236}">
                <a16:creationId xmlns:a16="http://schemas.microsoft.com/office/drawing/2014/main" id="{084ED6E3-BE21-435A-9055-73129D966D84}"/>
              </a:ext>
            </a:extLst>
          </p:cNvPr>
          <p:cNvSpPr/>
          <p:nvPr/>
        </p:nvSpPr>
        <p:spPr>
          <a:xfrm>
            <a:off x="10078577" y="4660459"/>
            <a:ext cx="4687886" cy="2925378"/>
          </a:xfrm>
          <a:prstGeom prst="rect">
            <a:avLst/>
          </a:prstGeom>
          <a:noFill/>
          <a:ln w="12700">
            <a:solidFill>
              <a:srgbClr val="00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dirty="0">
                <a:solidFill>
                  <a:schemeClr val="tx1"/>
                </a:solidFill>
              </a:rPr>
              <a:t>⑤ </a:t>
            </a:r>
            <a:r>
              <a:rPr kumimoji="1" lang="en-US" altLang="ja-JP" sz="1400" dirty="0">
                <a:solidFill>
                  <a:schemeClr val="tx1"/>
                </a:solidFill>
              </a:rPr>
              <a:t>10/11</a:t>
            </a:r>
            <a:r>
              <a:rPr kumimoji="1" lang="ja-JP" altLang="en-US" sz="1400" dirty="0">
                <a:solidFill>
                  <a:schemeClr val="tx1"/>
                </a:solidFill>
              </a:rPr>
              <a:t>～</a:t>
            </a:r>
            <a:r>
              <a:rPr kumimoji="1" lang="en-US" altLang="ja-JP" sz="1400" dirty="0">
                <a:solidFill>
                  <a:schemeClr val="tx1"/>
                </a:solidFill>
              </a:rPr>
              <a:t>10/13</a:t>
            </a:r>
            <a:endParaRPr kumimoji="1" lang="ja-JP" altLang="en-US" sz="1400" dirty="0">
              <a:solidFill>
                <a:schemeClr val="tx1"/>
              </a:solidFill>
            </a:endParaRPr>
          </a:p>
        </p:txBody>
      </p:sp>
      <p:sp>
        <p:nvSpPr>
          <p:cNvPr id="34" name="正方形/長方形 33">
            <a:extLst>
              <a:ext uri="{FF2B5EF4-FFF2-40B4-BE49-F238E27FC236}">
                <a16:creationId xmlns:a16="http://schemas.microsoft.com/office/drawing/2014/main" id="{60C14415-B615-4E5F-BB0B-F37642D36EBF}"/>
              </a:ext>
            </a:extLst>
          </p:cNvPr>
          <p:cNvSpPr/>
          <p:nvPr/>
        </p:nvSpPr>
        <p:spPr>
          <a:xfrm>
            <a:off x="5212114" y="4662641"/>
            <a:ext cx="4687886" cy="2925378"/>
          </a:xfrm>
          <a:prstGeom prst="rect">
            <a:avLst/>
          </a:prstGeom>
          <a:noFill/>
          <a:ln w="12700">
            <a:solidFill>
              <a:srgbClr val="00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dirty="0">
                <a:solidFill>
                  <a:schemeClr val="tx1"/>
                </a:solidFill>
              </a:rPr>
              <a:t>③ </a:t>
            </a:r>
            <a:r>
              <a:rPr kumimoji="1" lang="en-US" altLang="ja-JP" sz="1400" dirty="0">
                <a:solidFill>
                  <a:schemeClr val="tx1"/>
                </a:solidFill>
              </a:rPr>
              <a:t>8/12</a:t>
            </a:r>
            <a:r>
              <a:rPr kumimoji="1" lang="ja-JP" altLang="en-US" sz="1400" dirty="0">
                <a:solidFill>
                  <a:schemeClr val="tx1"/>
                </a:solidFill>
              </a:rPr>
              <a:t>～</a:t>
            </a:r>
            <a:r>
              <a:rPr kumimoji="1" lang="en-US" altLang="ja-JP" sz="1400" dirty="0">
                <a:solidFill>
                  <a:schemeClr val="tx1"/>
                </a:solidFill>
              </a:rPr>
              <a:t>8/14</a:t>
            </a:r>
            <a:endParaRPr kumimoji="1" lang="ja-JP" altLang="en-US" sz="1400" dirty="0">
              <a:solidFill>
                <a:schemeClr val="tx1"/>
              </a:solidFill>
            </a:endParaRPr>
          </a:p>
        </p:txBody>
      </p:sp>
      <p:sp>
        <p:nvSpPr>
          <p:cNvPr id="3" name="正方形/長方形 2">
            <a:extLst>
              <a:ext uri="{FF2B5EF4-FFF2-40B4-BE49-F238E27FC236}">
                <a16:creationId xmlns:a16="http://schemas.microsoft.com/office/drawing/2014/main" id="{D84A3C0D-E2D7-44FC-9326-3F1409C7ECB1}"/>
              </a:ext>
            </a:extLst>
          </p:cNvPr>
          <p:cNvSpPr/>
          <p:nvPr/>
        </p:nvSpPr>
        <p:spPr>
          <a:xfrm>
            <a:off x="0" y="0"/>
            <a:ext cx="15119350" cy="648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参考資料</a:t>
            </a:r>
            <a:endParaRPr lang="zh-TW"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pic>
        <p:nvPicPr>
          <p:cNvPr id="4" name="図 3">
            <a:extLst>
              <a:ext uri="{FF2B5EF4-FFF2-40B4-BE49-F238E27FC236}">
                <a16:creationId xmlns:a16="http://schemas.microsoft.com/office/drawing/2014/main" id="{D744C758-072B-4829-B46D-3BEE08C5E68E}"/>
              </a:ext>
            </a:extLst>
          </p:cNvPr>
          <p:cNvPicPr>
            <a:picLocks noChangeAspect="1"/>
          </p:cNvPicPr>
          <p:nvPr/>
        </p:nvPicPr>
        <p:blipFill>
          <a:blip r:embed="rId8"/>
          <a:stretch>
            <a:fillRect/>
          </a:stretch>
        </p:blipFill>
        <p:spPr>
          <a:xfrm>
            <a:off x="360000" y="690972"/>
            <a:ext cx="4680000" cy="3653079"/>
          </a:xfrm>
          <a:prstGeom prst="rect">
            <a:avLst/>
          </a:prstGeom>
        </p:spPr>
      </p:pic>
      <p:pic>
        <p:nvPicPr>
          <p:cNvPr id="7" name="図 6">
            <a:extLst>
              <a:ext uri="{FF2B5EF4-FFF2-40B4-BE49-F238E27FC236}">
                <a16:creationId xmlns:a16="http://schemas.microsoft.com/office/drawing/2014/main" id="{D5437148-318A-4C2E-9231-AFBF8A3D3EC0}"/>
              </a:ext>
            </a:extLst>
          </p:cNvPr>
          <p:cNvPicPr>
            <a:picLocks noChangeAspect="1"/>
          </p:cNvPicPr>
          <p:nvPr/>
        </p:nvPicPr>
        <p:blipFill>
          <a:blip r:embed="rId9"/>
          <a:stretch>
            <a:fillRect/>
          </a:stretch>
        </p:blipFill>
        <p:spPr>
          <a:xfrm>
            <a:off x="5221423" y="690972"/>
            <a:ext cx="4680000" cy="3653079"/>
          </a:xfrm>
          <a:prstGeom prst="rect">
            <a:avLst/>
          </a:prstGeom>
        </p:spPr>
      </p:pic>
      <p:pic>
        <p:nvPicPr>
          <p:cNvPr id="8" name="図 7">
            <a:extLst>
              <a:ext uri="{FF2B5EF4-FFF2-40B4-BE49-F238E27FC236}">
                <a16:creationId xmlns:a16="http://schemas.microsoft.com/office/drawing/2014/main" id="{8B3488D5-DA60-4987-B441-3962613F13A1}"/>
              </a:ext>
            </a:extLst>
          </p:cNvPr>
          <p:cNvPicPr>
            <a:picLocks noChangeAspect="1"/>
          </p:cNvPicPr>
          <p:nvPr/>
        </p:nvPicPr>
        <p:blipFill>
          <a:blip r:embed="rId10"/>
          <a:stretch>
            <a:fillRect/>
          </a:stretch>
        </p:blipFill>
        <p:spPr>
          <a:xfrm>
            <a:off x="10080000" y="690972"/>
            <a:ext cx="4680000" cy="3653079"/>
          </a:xfrm>
          <a:prstGeom prst="rect">
            <a:avLst/>
          </a:prstGeom>
        </p:spPr>
      </p:pic>
      <p:sp>
        <p:nvSpPr>
          <p:cNvPr id="18" name="矢印: 下 17">
            <a:extLst>
              <a:ext uri="{FF2B5EF4-FFF2-40B4-BE49-F238E27FC236}">
                <a16:creationId xmlns:a16="http://schemas.microsoft.com/office/drawing/2014/main" id="{CBBC5643-85C2-4020-A309-C673E0BEEC0F}"/>
              </a:ext>
            </a:extLst>
          </p:cNvPr>
          <p:cNvSpPr/>
          <p:nvPr/>
        </p:nvSpPr>
        <p:spPr>
          <a:xfrm>
            <a:off x="1152000" y="4236972"/>
            <a:ext cx="216000" cy="180000"/>
          </a:xfrm>
          <a:prstGeom prst="downArrow">
            <a:avLst/>
          </a:prstGeom>
          <a:solidFill>
            <a:srgbClr val="99FF99"/>
          </a:solidFill>
          <a:ln w="63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矢印: 下 18">
            <a:extLst>
              <a:ext uri="{FF2B5EF4-FFF2-40B4-BE49-F238E27FC236}">
                <a16:creationId xmlns:a16="http://schemas.microsoft.com/office/drawing/2014/main" id="{569339B5-1590-4C7B-BB0A-694EDAE145FB}"/>
              </a:ext>
            </a:extLst>
          </p:cNvPr>
          <p:cNvSpPr/>
          <p:nvPr/>
        </p:nvSpPr>
        <p:spPr>
          <a:xfrm>
            <a:off x="4020128" y="4236972"/>
            <a:ext cx="216000" cy="180000"/>
          </a:xfrm>
          <a:prstGeom prst="downArrow">
            <a:avLst/>
          </a:prstGeom>
          <a:solidFill>
            <a:srgbClr val="FFCC00"/>
          </a:solidFill>
          <a:ln w="63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729DBC39-8D4B-438B-9F73-AA9FB23055A2}"/>
              </a:ext>
            </a:extLst>
          </p:cNvPr>
          <p:cNvSpPr/>
          <p:nvPr/>
        </p:nvSpPr>
        <p:spPr>
          <a:xfrm>
            <a:off x="664599" y="1679019"/>
            <a:ext cx="1209600" cy="2556000"/>
          </a:xfrm>
          <a:prstGeom prst="rect">
            <a:avLst/>
          </a:prstGeom>
          <a:noFill/>
          <a:ln w="19050">
            <a:solidFill>
              <a:srgbClr val="00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C1D56943-C2C3-458F-8C6E-8D3662489749}"/>
              </a:ext>
            </a:extLst>
          </p:cNvPr>
          <p:cNvSpPr/>
          <p:nvPr/>
        </p:nvSpPr>
        <p:spPr>
          <a:xfrm>
            <a:off x="3524482" y="1679019"/>
            <a:ext cx="1209600" cy="2556000"/>
          </a:xfrm>
          <a:prstGeom prst="rect">
            <a:avLst/>
          </a:prstGeom>
          <a:noFill/>
          <a:ln w="19050">
            <a:solidFill>
              <a:srgbClr val="FFCC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矢印: 下 19">
            <a:extLst>
              <a:ext uri="{FF2B5EF4-FFF2-40B4-BE49-F238E27FC236}">
                <a16:creationId xmlns:a16="http://schemas.microsoft.com/office/drawing/2014/main" id="{403313E3-54D1-49F4-973F-5AC8621520F7}"/>
              </a:ext>
            </a:extLst>
          </p:cNvPr>
          <p:cNvSpPr/>
          <p:nvPr/>
        </p:nvSpPr>
        <p:spPr>
          <a:xfrm>
            <a:off x="6630750" y="4236972"/>
            <a:ext cx="216000" cy="180000"/>
          </a:xfrm>
          <a:prstGeom prst="downArrow">
            <a:avLst/>
          </a:prstGeom>
          <a:solidFill>
            <a:srgbClr val="99FF99"/>
          </a:solidFill>
          <a:ln w="63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矢印: 下 20">
            <a:extLst>
              <a:ext uri="{FF2B5EF4-FFF2-40B4-BE49-F238E27FC236}">
                <a16:creationId xmlns:a16="http://schemas.microsoft.com/office/drawing/2014/main" id="{B1B5FCD3-C8A7-4013-993C-04BF2A48DA24}"/>
              </a:ext>
            </a:extLst>
          </p:cNvPr>
          <p:cNvSpPr/>
          <p:nvPr/>
        </p:nvSpPr>
        <p:spPr>
          <a:xfrm>
            <a:off x="7996068" y="4236972"/>
            <a:ext cx="216000" cy="180000"/>
          </a:xfrm>
          <a:prstGeom prst="downArrow">
            <a:avLst/>
          </a:prstGeom>
          <a:solidFill>
            <a:srgbClr val="FFCC00"/>
          </a:solidFill>
          <a:ln w="63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829ABC31-AEB4-4C6C-8973-81D8978DD850}"/>
              </a:ext>
            </a:extLst>
          </p:cNvPr>
          <p:cNvSpPr/>
          <p:nvPr/>
        </p:nvSpPr>
        <p:spPr>
          <a:xfrm>
            <a:off x="6334173" y="1679019"/>
            <a:ext cx="820800" cy="2556000"/>
          </a:xfrm>
          <a:prstGeom prst="rect">
            <a:avLst/>
          </a:prstGeom>
          <a:noFill/>
          <a:ln w="19050">
            <a:solidFill>
              <a:srgbClr val="00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A1487A57-FAC0-459B-8595-C8B55BC2D13C}"/>
              </a:ext>
            </a:extLst>
          </p:cNvPr>
          <p:cNvSpPr/>
          <p:nvPr/>
        </p:nvSpPr>
        <p:spPr>
          <a:xfrm>
            <a:off x="7699205" y="1679019"/>
            <a:ext cx="813600" cy="2556000"/>
          </a:xfrm>
          <a:prstGeom prst="rect">
            <a:avLst/>
          </a:prstGeom>
          <a:noFill/>
          <a:ln w="19050">
            <a:solidFill>
              <a:srgbClr val="FFCC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矢印: 下 23">
            <a:extLst>
              <a:ext uri="{FF2B5EF4-FFF2-40B4-BE49-F238E27FC236}">
                <a16:creationId xmlns:a16="http://schemas.microsoft.com/office/drawing/2014/main" id="{CFD29987-DFB3-4E65-8A72-EB76E818AD88}"/>
              </a:ext>
            </a:extLst>
          </p:cNvPr>
          <p:cNvSpPr/>
          <p:nvPr/>
        </p:nvSpPr>
        <p:spPr>
          <a:xfrm>
            <a:off x="10572412" y="4236972"/>
            <a:ext cx="216000" cy="180000"/>
          </a:xfrm>
          <a:prstGeom prst="downArrow">
            <a:avLst/>
          </a:prstGeom>
          <a:solidFill>
            <a:srgbClr val="99FF99"/>
          </a:solidFill>
          <a:ln w="63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矢印: 下 24">
            <a:extLst>
              <a:ext uri="{FF2B5EF4-FFF2-40B4-BE49-F238E27FC236}">
                <a16:creationId xmlns:a16="http://schemas.microsoft.com/office/drawing/2014/main" id="{F4CEC96A-D7BE-4B50-A17C-A93263C50DBC}"/>
              </a:ext>
            </a:extLst>
          </p:cNvPr>
          <p:cNvSpPr/>
          <p:nvPr/>
        </p:nvSpPr>
        <p:spPr>
          <a:xfrm>
            <a:off x="11595818" y="4236972"/>
            <a:ext cx="216000" cy="180000"/>
          </a:xfrm>
          <a:prstGeom prst="downArrow">
            <a:avLst/>
          </a:prstGeom>
          <a:solidFill>
            <a:srgbClr val="FFCC00"/>
          </a:solidFill>
          <a:ln w="63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7A86C068-16B7-400B-A268-721413CDA0C1}"/>
              </a:ext>
            </a:extLst>
          </p:cNvPr>
          <p:cNvSpPr/>
          <p:nvPr/>
        </p:nvSpPr>
        <p:spPr>
          <a:xfrm>
            <a:off x="10387149" y="1679019"/>
            <a:ext cx="612000" cy="2556000"/>
          </a:xfrm>
          <a:prstGeom prst="rect">
            <a:avLst/>
          </a:prstGeom>
          <a:noFill/>
          <a:ln w="19050">
            <a:solidFill>
              <a:srgbClr val="00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409CD676-4A03-4E7C-9CB6-9AE4EFFF7450}"/>
              </a:ext>
            </a:extLst>
          </p:cNvPr>
          <p:cNvSpPr/>
          <p:nvPr/>
        </p:nvSpPr>
        <p:spPr>
          <a:xfrm>
            <a:off x="11394378" y="1679019"/>
            <a:ext cx="612000" cy="2556000"/>
          </a:xfrm>
          <a:prstGeom prst="rect">
            <a:avLst/>
          </a:prstGeom>
          <a:noFill/>
          <a:ln w="19050">
            <a:solidFill>
              <a:srgbClr val="FFCC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A3E74546-E411-4086-9BAD-6995E6039B79}"/>
              </a:ext>
            </a:extLst>
          </p:cNvPr>
          <p:cNvSpPr/>
          <p:nvPr/>
        </p:nvSpPr>
        <p:spPr>
          <a:xfrm>
            <a:off x="360000" y="4662641"/>
            <a:ext cx="4687886" cy="2925378"/>
          </a:xfrm>
          <a:prstGeom prst="rect">
            <a:avLst/>
          </a:prstGeom>
          <a:noFill/>
          <a:ln w="12700">
            <a:solidFill>
              <a:srgbClr val="00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dirty="0">
                <a:solidFill>
                  <a:schemeClr val="tx1"/>
                </a:solidFill>
              </a:rPr>
              <a:t>① </a:t>
            </a:r>
            <a:r>
              <a:rPr kumimoji="1" lang="en-US" altLang="ja-JP" sz="1400" dirty="0">
                <a:solidFill>
                  <a:schemeClr val="tx1"/>
                </a:solidFill>
              </a:rPr>
              <a:t>5/20</a:t>
            </a:r>
            <a:r>
              <a:rPr kumimoji="1" lang="ja-JP" altLang="en-US" sz="1400" dirty="0">
                <a:solidFill>
                  <a:schemeClr val="tx1"/>
                </a:solidFill>
              </a:rPr>
              <a:t>～</a:t>
            </a:r>
            <a:r>
              <a:rPr kumimoji="1" lang="en-US" altLang="ja-JP" sz="1400" dirty="0">
                <a:solidFill>
                  <a:schemeClr val="tx1"/>
                </a:solidFill>
              </a:rPr>
              <a:t>5/22</a:t>
            </a:r>
            <a:endParaRPr kumimoji="1" lang="ja-JP" altLang="en-US" sz="1400" dirty="0">
              <a:solidFill>
                <a:schemeClr val="tx1"/>
              </a:solidFill>
            </a:endParaRPr>
          </a:p>
        </p:txBody>
      </p:sp>
      <p:sp>
        <p:nvSpPr>
          <p:cNvPr id="39" name="正方形/長方形 38">
            <a:extLst>
              <a:ext uri="{FF2B5EF4-FFF2-40B4-BE49-F238E27FC236}">
                <a16:creationId xmlns:a16="http://schemas.microsoft.com/office/drawing/2014/main" id="{1430747F-6787-4554-8FD7-3E1EE7C6CA3D}"/>
              </a:ext>
            </a:extLst>
          </p:cNvPr>
          <p:cNvSpPr/>
          <p:nvPr/>
        </p:nvSpPr>
        <p:spPr>
          <a:xfrm>
            <a:off x="1071946" y="4383902"/>
            <a:ext cx="362804" cy="291941"/>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dirty="0">
                <a:solidFill>
                  <a:schemeClr val="tx1"/>
                </a:solidFill>
              </a:rPr>
              <a:t>①</a:t>
            </a:r>
          </a:p>
        </p:txBody>
      </p:sp>
      <p:sp>
        <p:nvSpPr>
          <p:cNvPr id="40" name="正方形/長方形 39">
            <a:extLst>
              <a:ext uri="{FF2B5EF4-FFF2-40B4-BE49-F238E27FC236}">
                <a16:creationId xmlns:a16="http://schemas.microsoft.com/office/drawing/2014/main" id="{DD5F858F-2D0F-4FD8-BF6F-DBE74E7BC939}"/>
              </a:ext>
            </a:extLst>
          </p:cNvPr>
          <p:cNvSpPr/>
          <p:nvPr/>
        </p:nvSpPr>
        <p:spPr>
          <a:xfrm>
            <a:off x="3952612" y="4383902"/>
            <a:ext cx="362804" cy="291941"/>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dirty="0">
                <a:solidFill>
                  <a:schemeClr val="tx1"/>
                </a:solidFill>
              </a:rPr>
              <a:t>②</a:t>
            </a:r>
          </a:p>
        </p:txBody>
      </p:sp>
      <p:sp>
        <p:nvSpPr>
          <p:cNvPr id="41" name="正方形/長方形 40">
            <a:extLst>
              <a:ext uri="{FF2B5EF4-FFF2-40B4-BE49-F238E27FC236}">
                <a16:creationId xmlns:a16="http://schemas.microsoft.com/office/drawing/2014/main" id="{468E9117-744A-4643-BE77-441D78518C14}"/>
              </a:ext>
            </a:extLst>
          </p:cNvPr>
          <p:cNvSpPr/>
          <p:nvPr/>
        </p:nvSpPr>
        <p:spPr>
          <a:xfrm>
            <a:off x="6559651" y="4383902"/>
            <a:ext cx="362804" cy="291941"/>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dirty="0">
                <a:solidFill>
                  <a:schemeClr val="tx1"/>
                </a:solidFill>
              </a:rPr>
              <a:t>③</a:t>
            </a:r>
          </a:p>
        </p:txBody>
      </p:sp>
      <p:sp>
        <p:nvSpPr>
          <p:cNvPr id="42" name="正方形/長方形 41">
            <a:extLst>
              <a:ext uri="{FF2B5EF4-FFF2-40B4-BE49-F238E27FC236}">
                <a16:creationId xmlns:a16="http://schemas.microsoft.com/office/drawing/2014/main" id="{03FF9F75-8D87-4AF9-9692-4A21BE02FDF3}"/>
              </a:ext>
            </a:extLst>
          </p:cNvPr>
          <p:cNvSpPr/>
          <p:nvPr/>
        </p:nvSpPr>
        <p:spPr>
          <a:xfrm>
            <a:off x="7928466" y="4383902"/>
            <a:ext cx="362804" cy="291941"/>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dirty="0">
                <a:solidFill>
                  <a:schemeClr val="tx1"/>
                </a:solidFill>
              </a:rPr>
              <a:t>④</a:t>
            </a:r>
          </a:p>
        </p:txBody>
      </p:sp>
      <p:sp>
        <p:nvSpPr>
          <p:cNvPr id="43" name="正方形/長方形 42">
            <a:extLst>
              <a:ext uri="{FF2B5EF4-FFF2-40B4-BE49-F238E27FC236}">
                <a16:creationId xmlns:a16="http://schemas.microsoft.com/office/drawing/2014/main" id="{8E2CA850-AF33-4109-A8A6-2ECDEC3AAE03}"/>
              </a:ext>
            </a:extLst>
          </p:cNvPr>
          <p:cNvSpPr/>
          <p:nvPr/>
        </p:nvSpPr>
        <p:spPr>
          <a:xfrm>
            <a:off x="10510379" y="4383902"/>
            <a:ext cx="362804" cy="291941"/>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dirty="0">
                <a:solidFill>
                  <a:schemeClr val="tx1"/>
                </a:solidFill>
              </a:rPr>
              <a:t>⑤</a:t>
            </a:r>
          </a:p>
        </p:txBody>
      </p:sp>
      <p:sp>
        <p:nvSpPr>
          <p:cNvPr id="44" name="正方形/長方形 43">
            <a:extLst>
              <a:ext uri="{FF2B5EF4-FFF2-40B4-BE49-F238E27FC236}">
                <a16:creationId xmlns:a16="http://schemas.microsoft.com/office/drawing/2014/main" id="{07C8B852-C84A-495A-A15B-8CC6D22232EA}"/>
              </a:ext>
            </a:extLst>
          </p:cNvPr>
          <p:cNvSpPr/>
          <p:nvPr/>
        </p:nvSpPr>
        <p:spPr>
          <a:xfrm>
            <a:off x="11533539" y="4383902"/>
            <a:ext cx="362804" cy="291941"/>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dirty="0">
                <a:solidFill>
                  <a:schemeClr val="tx1"/>
                </a:solidFill>
              </a:rPr>
              <a:t>⑥</a:t>
            </a:r>
          </a:p>
        </p:txBody>
      </p:sp>
      <p:sp>
        <p:nvSpPr>
          <p:cNvPr id="9" name="スライド番号プレースホルダー 8"/>
          <p:cNvSpPr>
            <a:spLocks noGrp="1"/>
          </p:cNvSpPr>
          <p:nvPr>
            <p:ph type="sldNum" sz="quarter" idx="12"/>
          </p:nvPr>
        </p:nvSpPr>
        <p:spPr>
          <a:xfrm>
            <a:off x="14607639" y="10287825"/>
            <a:ext cx="648000" cy="360000"/>
          </a:xfrm>
        </p:spPr>
        <p:txBody>
          <a:bodyPr/>
          <a:lstStyle/>
          <a:p>
            <a:fld id="{F7809CC4-BC24-49F4-821D-E9970E7A63E4}" type="slidenum">
              <a:rPr kumimoji="1" lang="ja-JP" altLang="en-US" smtClean="0"/>
              <a:pPr/>
              <a:t>39</a:t>
            </a:fld>
            <a:endParaRPr kumimoji="1" lang="ja-JP" altLang="en-US" dirty="0"/>
          </a:p>
        </p:txBody>
      </p:sp>
    </p:spTree>
    <p:extLst>
      <p:ext uri="{BB962C8B-B14F-4D97-AF65-F5344CB8AC3E}">
        <p14:creationId xmlns:p14="http://schemas.microsoft.com/office/powerpoint/2010/main" val="34784531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84A3C0D-E2D7-44FC-9326-3F1409C7ECB1}"/>
              </a:ext>
            </a:extLst>
          </p:cNvPr>
          <p:cNvSpPr/>
          <p:nvPr/>
        </p:nvSpPr>
        <p:spPr>
          <a:xfrm>
            <a:off x="0" y="0"/>
            <a:ext cx="15119350" cy="648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fontAlgn="auto">
              <a:spcBef>
                <a:spcPct val="10000"/>
              </a:spcBef>
              <a:spcAft>
                <a:spcPts val="0"/>
              </a:spcAft>
              <a:defRPr/>
            </a:pP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参考資料</a:t>
            </a:r>
          </a:p>
        </p:txBody>
      </p:sp>
      <p:pic>
        <p:nvPicPr>
          <p:cNvPr id="4" name="図 3"/>
          <p:cNvPicPr>
            <a:picLocks noChangeAspect="1"/>
          </p:cNvPicPr>
          <p:nvPr/>
        </p:nvPicPr>
        <p:blipFill>
          <a:blip r:embed="rId2"/>
          <a:stretch>
            <a:fillRect/>
          </a:stretch>
        </p:blipFill>
        <p:spPr>
          <a:xfrm>
            <a:off x="9975868" y="1878037"/>
            <a:ext cx="4680000" cy="3540602"/>
          </a:xfrm>
          <a:prstGeom prst="rect">
            <a:avLst/>
          </a:prstGeom>
        </p:spPr>
      </p:pic>
      <p:pic>
        <p:nvPicPr>
          <p:cNvPr id="11" name="図 10"/>
          <p:cNvPicPr>
            <a:picLocks noChangeAspect="1"/>
          </p:cNvPicPr>
          <p:nvPr/>
        </p:nvPicPr>
        <p:blipFill>
          <a:blip r:embed="rId3"/>
          <a:stretch>
            <a:fillRect/>
          </a:stretch>
        </p:blipFill>
        <p:spPr>
          <a:xfrm>
            <a:off x="289586" y="6136191"/>
            <a:ext cx="4680000" cy="3652287"/>
          </a:xfrm>
          <a:prstGeom prst="rect">
            <a:avLst/>
          </a:prstGeom>
        </p:spPr>
      </p:pic>
      <p:pic>
        <p:nvPicPr>
          <p:cNvPr id="12" name="図 11"/>
          <p:cNvPicPr>
            <a:picLocks noChangeAspect="1"/>
          </p:cNvPicPr>
          <p:nvPr/>
        </p:nvPicPr>
        <p:blipFill>
          <a:blip r:embed="rId4"/>
          <a:stretch>
            <a:fillRect/>
          </a:stretch>
        </p:blipFill>
        <p:spPr>
          <a:xfrm>
            <a:off x="5132727" y="6136191"/>
            <a:ext cx="4680000" cy="3652287"/>
          </a:xfrm>
          <a:prstGeom prst="rect">
            <a:avLst/>
          </a:prstGeom>
        </p:spPr>
      </p:pic>
      <p:pic>
        <p:nvPicPr>
          <p:cNvPr id="13" name="図 12"/>
          <p:cNvPicPr>
            <a:picLocks noChangeAspect="1"/>
          </p:cNvPicPr>
          <p:nvPr/>
        </p:nvPicPr>
        <p:blipFill>
          <a:blip r:embed="rId5"/>
          <a:stretch>
            <a:fillRect/>
          </a:stretch>
        </p:blipFill>
        <p:spPr>
          <a:xfrm>
            <a:off x="9975868" y="6247876"/>
            <a:ext cx="4680000" cy="3540602"/>
          </a:xfrm>
          <a:prstGeom prst="rect">
            <a:avLst/>
          </a:prstGeom>
        </p:spPr>
      </p:pic>
      <p:pic>
        <p:nvPicPr>
          <p:cNvPr id="14" name="図 13"/>
          <p:cNvPicPr>
            <a:picLocks noChangeAspect="1"/>
          </p:cNvPicPr>
          <p:nvPr/>
        </p:nvPicPr>
        <p:blipFill>
          <a:blip r:embed="rId6"/>
          <a:stretch>
            <a:fillRect/>
          </a:stretch>
        </p:blipFill>
        <p:spPr>
          <a:xfrm>
            <a:off x="5132727" y="1878037"/>
            <a:ext cx="4680000" cy="3540602"/>
          </a:xfrm>
          <a:prstGeom prst="rect">
            <a:avLst/>
          </a:prstGeom>
        </p:spPr>
      </p:pic>
      <p:pic>
        <p:nvPicPr>
          <p:cNvPr id="18" name="図 17"/>
          <p:cNvPicPr>
            <a:picLocks noChangeAspect="1"/>
          </p:cNvPicPr>
          <p:nvPr/>
        </p:nvPicPr>
        <p:blipFill>
          <a:blip r:embed="rId7"/>
          <a:stretch>
            <a:fillRect/>
          </a:stretch>
        </p:blipFill>
        <p:spPr>
          <a:xfrm>
            <a:off x="289586" y="1878037"/>
            <a:ext cx="4680000" cy="3472946"/>
          </a:xfrm>
          <a:prstGeom prst="rect">
            <a:avLst/>
          </a:prstGeom>
        </p:spPr>
      </p:pic>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40</a:t>
            </a:fld>
            <a:endParaRPr kumimoji="1" lang="ja-JP" altLang="en-US" dirty="0"/>
          </a:p>
        </p:txBody>
      </p:sp>
    </p:spTree>
    <p:extLst>
      <p:ext uri="{BB962C8B-B14F-4D97-AF65-F5344CB8AC3E}">
        <p14:creationId xmlns:p14="http://schemas.microsoft.com/office/powerpoint/2010/main" val="25365610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84A3C0D-E2D7-44FC-9326-3F1409C7ECB1}"/>
              </a:ext>
            </a:extLst>
          </p:cNvPr>
          <p:cNvSpPr/>
          <p:nvPr/>
        </p:nvSpPr>
        <p:spPr>
          <a:xfrm>
            <a:off x="0" y="0"/>
            <a:ext cx="15119350" cy="648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fontAlgn="auto">
              <a:spcBef>
                <a:spcPct val="10000"/>
              </a:spcBef>
              <a:spcAft>
                <a:spcPts val="0"/>
              </a:spcAft>
              <a:defRPr/>
            </a:pP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参考資料</a:t>
            </a:r>
          </a:p>
        </p:txBody>
      </p:sp>
      <p:sp>
        <p:nvSpPr>
          <p:cNvPr id="2" name="テキスト ボックス 1"/>
          <p:cNvSpPr txBox="1"/>
          <p:nvPr/>
        </p:nvSpPr>
        <p:spPr>
          <a:xfrm>
            <a:off x="219107" y="977076"/>
            <a:ext cx="4521200" cy="369332"/>
          </a:xfrm>
          <a:prstGeom prst="rect">
            <a:avLst/>
          </a:prstGeom>
          <a:noFill/>
        </p:spPr>
        <p:txBody>
          <a:bodyPr wrap="square" rtlCol="0">
            <a:spAutoFit/>
          </a:bodyPr>
          <a:lstStyle/>
          <a:p>
            <a:r>
              <a:rPr kumimoji="1" lang="en-US" altLang="ja-JP" dirty="0" smtClean="0"/>
              <a:t>n – </a:t>
            </a:r>
            <a:r>
              <a:rPr kumimoji="1" lang="ja-JP" altLang="en-US" dirty="0" smtClean="0"/>
              <a:t>ヘキサン抽出物質（％）</a:t>
            </a:r>
            <a:endParaRPr kumimoji="1" lang="ja-JP" altLang="en-US" dirty="0"/>
          </a:p>
        </p:txBody>
      </p:sp>
      <p:graphicFrame>
        <p:nvGraphicFramePr>
          <p:cNvPr id="15" name="表 14">
            <a:extLst>
              <a:ext uri="{FF2B5EF4-FFF2-40B4-BE49-F238E27FC236}">
                <a16:creationId xmlns:a16="http://schemas.microsoft.com/office/drawing/2014/main" id="{2BB536CE-98AE-4405-BD25-9A05F39EFC6A}"/>
              </a:ext>
            </a:extLst>
          </p:cNvPr>
          <p:cNvGraphicFramePr>
            <a:graphicFrameLocks noGrp="1"/>
          </p:cNvGraphicFramePr>
          <p:nvPr>
            <p:extLst/>
          </p:nvPr>
        </p:nvGraphicFramePr>
        <p:xfrm>
          <a:off x="219107" y="1397735"/>
          <a:ext cx="14668502" cy="5159874"/>
        </p:xfrm>
        <a:graphic>
          <a:graphicData uri="http://schemas.openxmlformats.org/drawingml/2006/table">
            <a:tbl>
              <a:tblPr firstRow="1" bandRow="1">
                <a:tableStyleId>{5940675A-B579-460E-94D1-54222C63F5DA}</a:tableStyleId>
              </a:tblPr>
              <a:tblGrid>
                <a:gridCol w="1351046">
                  <a:extLst>
                    <a:ext uri="{9D8B030D-6E8A-4147-A177-3AD203B41FA5}">
                      <a16:colId xmlns:a16="http://schemas.microsoft.com/office/drawing/2014/main" val="3288603210"/>
                    </a:ext>
                  </a:extLst>
                </a:gridCol>
                <a:gridCol w="4439152">
                  <a:extLst>
                    <a:ext uri="{9D8B030D-6E8A-4147-A177-3AD203B41FA5}">
                      <a16:colId xmlns:a16="http://schemas.microsoft.com/office/drawing/2014/main" val="1456372851"/>
                    </a:ext>
                  </a:extLst>
                </a:gridCol>
                <a:gridCol w="4439152">
                  <a:extLst>
                    <a:ext uri="{9D8B030D-6E8A-4147-A177-3AD203B41FA5}">
                      <a16:colId xmlns:a16="http://schemas.microsoft.com/office/drawing/2014/main" val="3492022314"/>
                    </a:ext>
                  </a:extLst>
                </a:gridCol>
                <a:gridCol w="4439152">
                  <a:extLst>
                    <a:ext uri="{9D8B030D-6E8A-4147-A177-3AD203B41FA5}">
                      <a16:colId xmlns:a16="http://schemas.microsoft.com/office/drawing/2014/main" val="1229923971"/>
                    </a:ext>
                  </a:extLst>
                </a:gridCol>
              </a:tblGrid>
              <a:tr h="214034">
                <a:tc>
                  <a:txBody>
                    <a:bodyPr/>
                    <a:lstStyle/>
                    <a:p>
                      <a:pPr algn="ctr"/>
                      <a:r>
                        <a:rPr kumimoji="1" lang="ja-JP" altLang="en-US" sz="1600" dirty="0">
                          <a:latin typeface="ＭＳ Ｐゴシック" panose="020B0600070205080204" pitchFamily="50" charset="-128"/>
                          <a:ea typeface="ＭＳ Ｐゴシック" panose="020B0600070205080204" pitchFamily="50" charset="-128"/>
                        </a:rPr>
                        <a:t>エリア</a:t>
                      </a:r>
                      <a:endParaRPr kumimoji="1" lang="en-US" altLang="ja-JP" sz="1600" dirty="0">
                        <a:latin typeface="ＭＳ Ｐゴシック" panose="020B0600070205080204" pitchFamily="50" charset="-128"/>
                        <a:ea typeface="ＭＳ Ｐゴシック" panose="020B0600070205080204" pitchFamily="50" charset="-128"/>
                      </a:endParaRPr>
                    </a:p>
                  </a:txBody>
                  <a:tcPr marL="99819" marR="99819" marT="0" marB="0" anchor="ctr">
                    <a:solidFill>
                      <a:schemeClr val="accent5">
                        <a:lumMod val="40000"/>
                        <a:lumOff val="60000"/>
                      </a:schemeClr>
                    </a:solidFill>
                  </a:tcPr>
                </a:tc>
                <a:tc>
                  <a:txBody>
                    <a:bodyPr/>
                    <a:lstStyle/>
                    <a:p>
                      <a:pPr marL="31750" indent="63500" algn="ctr"/>
                      <a:r>
                        <a:rPr lang="ja-JP" altLang="en-US"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実験区１</a:t>
                      </a:r>
                      <a:endPar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99819" marR="99819" marT="0" marB="0" anchor="ctr">
                    <a:solidFill>
                      <a:schemeClr val="accent5">
                        <a:lumMod val="40000"/>
                        <a:lumOff val="60000"/>
                      </a:schemeClr>
                    </a:solidFill>
                  </a:tcPr>
                </a:tc>
                <a:tc>
                  <a:txBody>
                    <a:bodyPr/>
                    <a:lstStyle/>
                    <a:p>
                      <a:pPr marL="31750" indent="63500" algn="ctr"/>
                      <a:r>
                        <a:rPr lang="ja-JP" altLang="en-US"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対照区</a:t>
                      </a:r>
                      <a:endPar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99819" marR="99819" marT="0" marB="0" anchor="ctr">
                    <a:solidFill>
                      <a:schemeClr val="accent5">
                        <a:lumMod val="40000"/>
                        <a:lumOff val="60000"/>
                      </a:schemeClr>
                    </a:solidFill>
                  </a:tcPr>
                </a:tc>
                <a:tc>
                  <a:txBody>
                    <a:bodyPr/>
                    <a:lstStyle/>
                    <a:p>
                      <a:pPr marL="31750" indent="63500" algn="ctr"/>
                      <a:r>
                        <a:rPr lang="ja-JP" altLang="en-US"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実験区２</a:t>
                      </a:r>
                      <a:endPar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99819" marR="99819" marT="0" marB="0" anchor="ctr">
                    <a:solidFill>
                      <a:schemeClr val="accent5">
                        <a:lumMod val="40000"/>
                        <a:lumOff val="60000"/>
                      </a:schemeClr>
                    </a:solidFill>
                  </a:tcPr>
                </a:tc>
                <a:extLst>
                  <a:ext uri="{0D108BD9-81ED-4DB2-BD59-A6C34878D82A}">
                    <a16:rowId xmlns:a16="http://schemas.microsoft.com/office/drawing/2014/main" val="2707961998"/>
                  </a:ext>
                </a:extLst>
              </a:tr>
              <a:tr h="1638678">
                <a:tc>
                  <a:txBody>
                    <a:bodyPr/>
                    <a:lstStyle/>
                    <a:p>
                      <a:pPr marL="0" marR="0" lvl="0" indent="0" algn="ctr" defTabSz="1420703" rtl="0" eaLnBrk="1" fontAlgn="auto" latinLnBrk="0" hangingPunct="1">
                        <a:lnSpc>
                          <a:spcPct val="100000"/>
                        </a:lnSpc>
                        <a:spcBef>
                          <a:spcPts val="0"/>
                        </a:spcBef>
                        <a:spcAft>
                          <a:spcPts val="0"/>
                        </a:spcAft>
                        <a:buClrTx/>
                        <a:buSzTx/>
                        <a:buFontTx/>
                        <a:buNone/>
                        <a:tabLst/>
                        <a:defRPr/>
                      </a:pPr>
                      <a:r>
                        <a:rPr kumimoji="1" lang="ja-JP" altLang="en-US" sz="1600" dirty="0">
                          <a:latin typeface="ＭＳ Ｐゴシック" panose="020B0600070205080204" pitchFamily="50" charset="-128"/>
                          <a:ea typeface="ＭＳ Ｐゴシック" panose="020B0600070205080204" pitchFamily="50" charset="-128"/>
                        </a:rPr>
                        <a:t>エリア１</a:t>
                      </a:r>
                      <a:endParaRPr kumimoji="1" lang="en-US" altLang="ja-JP" sz="1600" dirty="0">
                        <a:latin typeface="ＭＳ Ｐゴシック" panose="020B0600070205080204" pitchFamily="50" charset="-128"/>
                        <a:ea typeface="ＭＳ Ｐゴシック" panose="020B0600070205080204" pitchFamily="50" charset="-128"/>
                      </a:endParaRPr>
                    </a:p>
                    <a:p>
                      <a:pPr marL="0" marR="0" lvl="0" indent="0" algn="ctr" defTabSz="1420703" rtl="0" eaLnBrk="1" fontAlgn="auto" latinLnBrk="0" hangingPunct="1">
                        <a:lnSpc>
                          <a:spcPct val="100000"/>
                        </a:lnSpc>
                        <a:spcBef>
                          <a:spcPts val="0"/>
                        </a:spcBef>
                        <a:spcAft>
                          <a:spcPts val="0"/>
                        </a:spcAft>
                        <a:buClrTx/>
                        <a:buSzTx/>
                        <a:buFontTx/>
                        <a:buNone/>
                        <a:tabLst/>
                        <a:defRPr/>
                      </a:pPr>
                      <a:r>
                        <a:rPr kumimoji="1" lang="en-US" altLang="ja-JP" sz="1600" dirty="0">
                          <a:latin typeface="ＭＳ Ｐゴシック" panose="020B0600070205080204" pitchFamily="50" charset="-128"/>
                          <a:ea typeface="ＭＳ Ｐゴシック" panose="020B0600070205080204" pitchFamily="50" charset="-128"/>
                        </a:rPr>
                        <a:t>(</a:t>
                      </a:r>
                      <a:r>
                        <a:rPr kumimoji="1" lang="ja-JP" altLang="en-US" sz="1600" dirty="0">
                          <a:latin typeface="ＭＳ Ｐゴシック" panose="020B0600070205080204" pitchFamily="50" charset="-128"/>
                          <a:ea typeface="ＭＳ Ｐゴシック" panose="020B0600070205080204" pitchFamily="50" charset="-128"/>
                        </a:rPr>
                        <a:t>万才橋</a:t>
                      </a:r>
                      <a:r>
                        <a:rPr kumimoji="1" lang="en-US" altLang="ja-JP" sz="1600" dirty="0">
                          <a:latin typeface="ＭＳ Ｐゴシック" panose="020B0600070205080204" pitchFamily="50" charset="-128"/>
                          <a:ea typeface="ＭＳ Ｐゴシック" panose="020B0600070205080204" pitchFamily="50" charset="-128"/>
                        </a:rPr>
                        <a:t>)</a:t>
                      </a:r>
                    </a:p>
                  </a:txBody>
                  <a:tcPr marL="99819" marR="99819" marT="0" marB="0" anchor="ctr">
                    <a:solidFill>
                      <a:schemeClr val="accent5">
                        <a:lumMod val="40000"/>
                        <a:lumOff val="60000"/>
                      </a:schemeClr>
                    </a:solidFill>
                  </a:tcPr>
                </a:tc>
                <a:tc>
                  <a:txBody>
                    <a:bodyPr/>
                    <a:lstStyle/>
                    <a:p>
                      <a:endParaRPr kumimoji="1" lang="ja-JP" altLang="en-US" sz="2000" dirty="0">
                        <a:latin typeface="ＭＳ ゴシック" panose="020B0609070205080204" pitchFamily="49" charset="-128"/>
                        <a:ea typeface="ＭＳ ゴシック" panose="020B0609070205080204" pitchFamily="49" charset="-128"/>
                      </a:endParaRPr>
                    </a:p>
                  </a:txBody>
                  <a:tcPr marL="133090" marR="133090" marT="66544" marB="66544" anchor="ctr"/>
                </a:tc>
                <a:tc>
                  <a:txBody>
                    <a:bodyPr/>
                    <a:lstStyle/>
                    <a:p>
                      <a:endParaRPr kumimoji="1" lang="ja-JP" altLang="en-US" sz="2000" dirty="0">
                        <a:latin typeface="ＭＳ ゴシック" panose="020B0609070205080204" pitchFamily="49" charset="-128"/>
                        <a:ea typeface="ＭＳ ゴシック" panose="020B0609070205080204" pitchFamily="49" charset="-128"/>
                      </a:endParaRPr>
                    </a:p>
                  </a:txBody>
                  <a:tcPr marL="133090" marR="133090" marT="66544" marB="66544" anchor="ctr"/>
                </a:tc>
                <a:tc>
                  <a:txBody>
                    <a:bodyPr/>
                    <a:lstStyle/>
                    <a:p>
                      <a:pPr algn="ctr"/>
                      <a:endParaRPr kumimoji="1" lang="ja-JP" altLang="en-US" sz="2000" dirty="0">
                        <a:latin typeface="ＭＳ ゴシック" panose="020B0609070205080204" pitchFamily="49" charset="-128"/>
                        <a:ea typeface="ＭＳ ゴシック" panose="020B0609070205080204" pitchFamily="49" charset="-128"/>
                      </a:endParaRPr>
                    </a:p>
                  </a:txBody>
                  <a:tcPr marL="133090" marR="133090" marT="66544" marB="66544" anchor="ctr"/>
                </a:tc>
                <a:extLst>
                  <a:ext uri="{0D108BD9-81ED-4DB2-BD59-A6C34878D82A}">
                    <a16:rowId xmlns:a16="http://schemas.microsoft.com/office/drawing/2014/main" val="1474579480"/>
                  </a:ext>
                </a:extLst>
              </a:tr>
              <a:tr h="1638678">
                <a:tc>
                  <a:txBody>
                    <a:bodyPr/>
                    <a:lstStyle/>
                    <a:p>
                      <a:pPr algn="ctr"/>
                      <a:r>
                        <a:rPr kumimoji="1" lang="ja-JP" altLang="en-US" sz="1600" dirty="0">
                          <a:latin typeface="ＭＳ Ｐゴシック" panose="020B0600070205080204" pitchFamily="50" charset="-128"/>
                          <a:ea typeface="ＭＳ Ｐゴシック" panose="020B0600070205080204" pitchFamily="50" charset="-128"/>
                        </a:rPr>
                        <a:t>エリア２</a:t>
                      </a:r>
                      <a:endParaRPr kumimoji="1" lang="en-US" altLang="ja-JP" sz="1600" dirty="0">
                        <a:latin typeface="ＭＳ Ｐゴシック" panose="020B0600070205080204" pitchFamily="50" charset="-128"/>
                        <a:ea typeface="ＭＳ Ｐゴシック" panose="020B0600070205080204" pitchFamily="50" charset="-128"/>
                      </a:endParaRPr>
                    </a:p>
                    <a:p>
                      <a:pPr algn="ctr"/>
                      <a:r>
                        <a:rPr kumimoji="1" lang="en-US" altLang="ja-JP" sz="1600" dirty="0">
                          <a:latin typeface="ＭＳ Ｐゴシック" panose="020B0600070205080204" pitchFamily="50" charset="-128"/>
                          <a:ea typeface="ＭＳ Ｐゴシック" panose="020B0600070205080204" pitchFamily="50" charset="-128"/>
                        </a:rPr>
                        <a:t>(</a:t>
                      </a:r>
                      <a:r>
                        <a:rPr kumimoji="1" lang="ja-JP" altLang="en-US" sz="1600" dirty="0">
                          <a:latin typeface="ＭＳ Ｐゴシック" panose="020B0600070205080204" pitchFamily="50" charset="-128"/>
                          <a:ea typeface="ＭＳ Ｐゴシック" panose="020B0600070205080204" pitchFamily="50" charset="-128"/>
                        </a:rPr>
                        <a:t>千歳橋</a:t>
                      </a:r>
                      <a:r>
                        <a:rPr kumimoji="1" lang="en-US" altLang="ja-JP" sz="1600" dirty="0">
                          <a:latin typeface="ＭＳ Ｐゴシック" panose="020B0600070205080204" pitchFamily="50" charset="-128"/>
                          <a:ea typeface="ＭＳ Ｐゴシック" panose="020B0600070205080204" pitchFamily="50" charset="-128"/>
                        </a:rPr>
                        <a:t>)</a:t>
                      </a:r>
                    </a:p>
                  </a:txBody>
                  <a:tcPr marL="99819" marR="99819" marT="0" marB="0" anchor="ctr">
                    <a:solidFill>
                      <a:schemeClr val="accent5">
                        <a:lumMod val="40000"/>
                        <a:lumOff val="60000"/>
                      </a:schemeClr>
                    </a:solidFill>
                  </a:tcPr>
                </a:tc>
                <a:tc>
                  <a:txBody>
                    <a:bodyPr/>
                    <a:lstStyle/>
                    <a:p>
                      <a:endParaRPr kumimoji="1" lang="ja-JP" altLang="en-US" sz="2000" dirty="0">
                        <a:latin typeface="ＭＳ ゴシック" panose="020B0609070205080204" pitchFamily="49" charset="-128"/>
                        <a:ea typeface="ＭＳ ゴシック" panose="020B0609070205080204" pitchFamily="49" charset="-128"/>
                      </a:endParaRPr>
                    </a:p>
                  </a:txBody>
                  <a:tcPr marL="133090" marR="133090" marT="66544" marB="66544" anchor="ctr"/>
                </a:tc>
                <a:tc>
                  <a:txBody>
                    <a:bodyPr/>
                    <a:lstStyle/>
                    <a:p>
                      <a:endParaRPr kumimoji="1" lang="ja-JP" altLang="en-US" sz="2000" dirty="0">
                        <a:latin typeface="ＭＳ ゴシック" panose="020B0609070205080204" pitchFamily="49" charset="-128"/>
                        <a:ea typeface="ＭＳ ゴシック" panose="020B0609070205080204" pitchFamily="49" charset="-128"/>
                      </a:endParaRPr>
                    </a:p>
                  </a:txBody>
                  <a:tcPr marL="133090" marR="133090" marT="66544" marB="66544" anchor="ctr"/>
                </a:tc>
                <a:tc>
                  <a:txBody>
                    <a:bodyPr/>
                    <a:lstStyle/>
                    <a:p>
                      <a:pPr algn="ctr"/>
                      <a:endParaRPr kumimoji="1" lang="ja-JP" altLang="en-US" sz="2000" dirty="0">
                        <a:latin typeface="ＭＳ ゴシック" panose="020B0609070205080204" pitchFamily="49" charset="-128"/>
                        <a:ea typeface="ＭＳ ゴシック" panose="020B0609070205080204" pitchFamily="49" charset="-128"/>
                      </a:endParaRPr>
                    </a:p>
                  </a:txBody>
                  <a:tcPr marL="133090" marR="133090" marT="66544" marB="66544" anchor="ctr"/>
                </a:tc>
                <a:extLst>
                  <a:ext uri="{0D108BD9-81ED-4DB2-BD59-A6C34878D82A}">
                    <a16:rowId xmlns:a16="http://schemas.microsoft.com/office/drawing/2014/main" val="3320675580"/>
                  </a:ext>
                </a:extLst>
              </a:tr>
              <a:tr h="1638678">
                <a:tc>
                  <a:txBody>
                    <a:bodyPr/>
                    <a:lstStyle/>
                    <a:p>
                      <a:pPr algn="ctr"/>
                      <a:r>
                        <a:rPr kumimoji="1" lang="ja-JP" altLang="en-US" sz="1600" dirty="0">
                          <a:latin typeface="ＭＳ Ｐゴシック" panose="020B0600070205080204" pitchFamily="50" charset="-128"/>
                          <a:ea typeface="ＭＳ Ｐゴシック" panose="020B0600070205080204" pitchFamily="50" charset="-128"/>
                        </a:rPr>
                        <a:t>エリア３</a:t>
                      </a:r>
                      <a:endParaRPr kumimoji="1" lang="en-US" altLang="ja-JP" sz="1600" dirty="0">
                        <a:latin typeface="ＭＳ Ｐゴシック" panose="020B0600070205080204" pitchFamily="50" charset="-128"/>
                        <a:ea typeface="ＭＳ Ｐゴシック" panose="020B0600070205080204" pitchFamily="50" charset="-128"/>
                      </a:endParaRPr>
                    </a:p>
                    <a:p>
                      <a:pPr algn="ctr"/>
                      <a:r>
                        <a:rPr kumimoji="1" lang="en-US" altLang="ja-JP" sz="1600" dirty="0">
                          <a:latin typeface="ＭＳ Ｐゴシック" panose="020B0600070205080204" pitchFamily="50" charset="-128"/>
                          <a:ea typeface="ＭＳ Ｐゴシック" panose="020B0600070205080204" pitchFamily="50" charset="-128"/>
                        </a:rPr>
                        <a:t>(</a:t>
                      </a:r>
                      <a:r>
                        <a:rPr kumimoji="1" lang="ja-JP" altLang="en-US" sz="1600" dirty="0">
                          <a:latin typeface="ＭＳ Ｐゴシック" panose="020B0600070205080204" pitchFamily="50" charset="-128"/>
                          <a:ea typeface="ＭＳ Ｐゴシック" panose="020B0600070205080204" pitchFamily="50" charset="-128"/>
                        </a:rPr>
                        <a:t>南弁天橋</a:t>
                      </a:r>
                      <a:r>
                        <a:rPr kumimoji="1" lang="en-US" altLang="ja-JP" sz="1600" dirty="0">
                          <a:latin typeface="ＭＳ Ｐゴシック" panose="020B0600070205080204" pitchFamily="50" charset="-128"/>
                          <a:ea typeface="ＭＳ Ｐゴシック" panose="020B0600070205080204" pitchFamily="50" charset="-128"/>
                        </a:rPr>
                        <a:t>)</a:t>
                      </a:r>
                    </a:p>
                  </a:txBody>
                  <a:tcPr marL="99819" marR="99819" marT="0" marB="0" anchor="ctr">
                    <a:solidFill>
                      <a:schemeClr val="accent5">
                        <a:lumMod val="40000"/>
                        <a:lumOff val="60000"/>
                      </a:schemeClr>
                    </a:solidFill>
                  </a:tcPr>
                </a:tc>
                <a:tc>
                  <a:txBody>
                    <a:bodyPr/>
                    <a:lstStyle/>
                    <a:p>
                      <a:endParaRPr kumimoji="1" lang="ja-JP" altLang="en-US" sz="2000" dirty="0">
                        <a:latin typeface="ＭＳ ゴシック" panose="020B0609070205080204" pitchFamily="49" charset="-128"/>
                        <a:ea typeface="ＭＳ ゴシック" panose="020B0609070205080204" pitchFamily="49" charset="-128"/>
                      </a:endParaRPr>
                    </a:p>
                  </a:txBody>
                  <a:tcPr marL="133090" marR="133090" marT="66544" marB="66544" anchor="ctr"/>
                </a:tc>
                <a:tc>
                  <a:txBody>
                    <a:bodyPr/>
                    <a:lstStyle/>
                    <a:p>
                      <a:endParaRPr kumimoji="1" lang="ja-JP" altLang="en-US" sz="2000" dirty="0">
                        <a:latin typeface="ＭＳ ゴシック" panose="020B0609070205080204" pitchFamily="49" charset="-128"/>
                        <a:ea typeface="ＭＳ ゴシック" panose="020B0609070205080204" pitchFamily="49" charset="-128"/>
                      </a:endParaRPr>
                    </a:p>
                  </a:txBody>
                  <a:tcPr marL="133090" marR="133090" marT="66544" marB="66544" anchor="ctr"/>
                </a:tc>
                <a:tc>
                  <a:txBody>
                    <a:bodyPr/>
                    <a:lstStyle/>
                    <a:p>
                      <a:pPr algn="ctr"/>
                      <a:endParaRPr kumimoji="1" lang="ja-JP" altLang="en-US" sz="2000" dirty="0">
                        <a:latin typeface="ＭＳ ゴシック" panose="020B0609070205080204" pitchFamily="49" charset="-128"/>
                        <a:ea typeface="ＭＳ ゴシック" panose="020B0609070205080204" pitchFamily="49" charset="-128"/>
                      </a:endParaRPr>
                    </a:p>
                  </a:txBody>
                  <a:tcPr marL="133090" marR="133090" marT="66544" marB="66544" anchor="ctr"/>
                </a:tc>
                <a:extLst>
                  <a:ext uri="{0D108BD9-81ED-4DB2-BD59-A6C34878D82A}">
                    <a16:rowId xmlns:a16="http://schemas.microsoft.com/office/drawing/2014/main" val="4035087383"/>
                  </a:ext>
                </a:extLst>
              </a:tr>
            </a:tbl>
          </a:graphicData>
        </a:graphic>
      </p:graphicFrame>
      <p:pic>
        <p:nvPicPr>
          <p:cNvPr id="5" name="図 4"/>
          <p:cNvPicPr>
            <a:picLocks noChangeAspect="1"/>
          </p:cNvPicPr>
          <p:nvPr/>
        </p:nvPicPr>
        <p:blipFill>
          <a:blip r:embed="rId2"/>
          <a:stretch>
            <a:fillRect/>
          </a:stretch>
        </p:blipFill>
        <p:spPr>
          <a:xfrm>
            <a:off x="6134100" y="1755798"/>
            <a:ext cx="4445000" cy="1317604"/>
          </a:xfrm>
          <a:prstGeom prst="rect">
            <a:avLst/>
          </a:prstGeom>
        </p:spPr>
      </p:pic>
      <p:pic>
        <p:nvPicPr>
          <p:cNvPr id="6" name="図 5"/>
          <p:cNvPicPr>
            <a:picLocks noChangeAspect="1"/>
          </p:cNvPicPr>
          <p:nvPr/>
        </p:nvPicPr>
        <p:blipFill>
          <a:blip r:embed="rId3"/>
          <a:stretch>
            <a:fillRect/>
          </a:stretch>
        </p:blipFill>
        <p:spPr>
          <a:xfrm>
            <a:off x="1682665" y="1761530"/>
            <a:ext cx="4445000" cy="1311872"/>
          </a:xfrm>
          <a:prstGeom prst="rect">
            <a:avLst/>
          </a:prstGeom>
        </p:spPr>
      </p:pic>
      <p:pic>
        <p:nvPicPr>
          <p:cNvPr id="7" name="図 6"/>
          <p:cNvPicPr>
            <a:picLocks noChangeAspect="1"/>
          </p:cNvPicPr>
          <p:nvPr/>
        </p:nvPicPr>
        <p:blipFill>
          <a:blip r:embed="rId4"/>
          <a:stretch>
            <a:fillRect/>
          </a:stretch>
        </p:blipFill>
        <p:spPr>
          <a:xfrm>
            <a:off x="10579094" y="1755798"/>
            <a:ext cx="4451435" cy="1317604"/>
          </a:xfrm>
          <a:prstGeom prst="rect">
            <a:avLst/>
          </a:prstGeom>
        </p:spPr>
      </p:pic>
      <p:pic>
        <p:nvPicPr>
          <p:cNvPr id="9" name="図 8"/>
          <p:cNvPicPr>
            <a:picLocks noChangeAspect="1"/>
          </p:cNvPicPr>
          <p:nvPr/>
        </p:nvPicPr>
        <p:blipFill>
          <a:blip r:embed="rId5"/>
          <a:stretch>
            <a:fillRect/>
          </a:stretch>
        </p:blipFill>
        <p:spPr>
          <a:xfrm>
            <a:off x="6134100" y="3363534"/>
            <a:ext cx="4451435" cy="1317604"/>
          </a:xfrm>
          <a:prstGeom prst="rect">
            <a:avLst/>
          </a:prstGeom>
        </p:spPr>
      </p:pic>
      <p:pic>
        <p:nvPicPr>
          <p:cNvPr id="10" name="図 9"/>
          <p:cNvPicPr>
            <a:picLocks noChangeAspect="1"/>
          </p:cNvPicPr>
          <p:nvPr/>
        </p:nvPicPr>
        <p:blipFill>
          <a:blip r:embed="rId6"/>
          <a:stretch>
            <a:fillRect/>
          </a:stretch>
        </p:blipFill>
        <p:spPr>
          <a:xfrm>
            <a:off x="1682666" y="3363532"/>
            <a:ext cx="4451434" cy="1317604"/>
          </a:xfrm>
          <a:prstGeom prst="rect">
            <a:avLst/>
          </a:prstGeom>
        </p:spPr>
      </p:pic>
      <p:pic>
        <p:nvPicPr>
          <p:cNvPr id="16" name="図 15"/>
          <p:cNvPicPr>
            <a:picLocks noChangeAspect="1"/>
          </p:cNvPicPr>
          <p:nvPr/>
        </p:nvPicPr>
        <p:blipFill>
          <a:blip r:embed="rId7"/>
          <a:stretch>
            <a:fillRect/>
          </a:stretch>
        </p:blipFill>
        <p:spPr>
          <a:xfrm>
            <a:off x="10569054" y="3363532"/>
            <a:ext cx="4467642" cy="1317604"/>
          </a:xfrm>
          <a:prstGeom prst="rect">
            <a:avLst/>
          </a:prstGeom>
        </p:spPr>
      </p:pic>
      <p:pic>
        <p:nvPicPr>
          <p:cNvPr id="17" name="図 16"/>
          <p:cNvPicPr>
            <a:picLocks noChangeAspect="1"/>
          </p:cNvPicPr>
          <p:nvPr/>
        </p:nvPicPr>
        <p:blipFill>
          <a:blip r:embed="rId8"/>
          <a:stretch>
            <a:fillRect/>
          </a:stretch>
        </p:blipFill>
        <p:spPr>
          <a:xfrm>
            <a:off x="6127665" y="4992805"/>
            <a:ext cx="4457870" cy="1298016"/>
          </a:xfrm>
          <a:prstGeom prst="rect">
            <a:avLst/>
          </a:prstGeom>
        </p:spPr>
      </p:pic>
      <p:pic>
        <p:nvPicPr>
          <p:cNvPr id="19" name="図 18"/>
          <p:cNvPicPr>
            <a:picLocks noChangeAspect="1"/>
          </p:cNvPicPr>
          <p:nvPr/>
        </p:nvPicPr>
        <p:blipFill>
          <a:blip r:embed="rId9"/>
          <a:stretch>
            <a:fillRect/>
          </a:stretch>
        </p:blipFill>
        <p:spPr>
          <a:xfrm>
            <a:off x="1674742" y="5002854"/>
            <a:ext cx="4452924" cy="1296067"/>
          </a:xfrm>
          <a:prstGeom prst="rect">
            <a:avLst/>
          </a:prstGeom>
        </p:spPr>
      </p:pic>
      <p:pic>
        <p:nvPicPr>
          <p:cNvPr id="20" name="図 19"/>
          <p:cNvPicPr>
            <a:picLocks noChangeAspect="1"/>
          </p:cNvPicPr>
          <p:nvPr/>
        </p:nvPicPr>
        <p:blipFill>
          <a:blip r:embed="rId10"/>
          <a:stretch>
            <a:fillRect/>
          </a:stretch>
        </p:blipFill>
        <p:spPr>
          <a:xfrm>
            <a:off x="10579101" y="4991363"/>
            <a:ext cx="4441389" cy="1317606"/>
          </a:xfrm>
          <a:prstGeom prst="rect">
            <a:avLst/>
          </a:prstGeom>
        </p:spPr>
      </p:pic>
      <p:graphicFrame>
        <p:nvGraphicFramePr>
          <p:cNvPr id="21" name="表 20"/>
          <p:cNvGraphicFramePr>
            <a:graphicFrameLocks noGrp="1"/>
          </p:cNvGraphicFramePr>
          <p:nvPr>
            <p:extLst>
              <p:ext uri="{D42A27DB-BD31-4B8C-83A1-F6EECF244321}">
                <p14:modId xmlns:p14="http://schemas.microsoft.com/office/powerpoint/2010/main" val="319051907"/>
              </p:ext>
            </p:extLst>
          </p:nvPr>
        </p:nvGraphicFramePr>
        <p:xfrm>
          <a:off x="219107" y="6915672"/>
          <a:ext cx="7164673" cy="3366135"/>
        </p:xfrm>
        <a:graphic>
          <a:graphicData uri="http://schemas.openxmlformats.org/drawingml/2006/table">
            <a:tbl>
              <a:tblPr/>
              <a:tblGrid>
                <a:gridCol w="1101198">
                  <a:extLst>
                    <a:ext uri="{9D8B030D-6E8A-4147-A177-3AD203B41FA5}">
                      <a16:colId xmlns:a16="http://schemas.microsoft.com/office/drawing/2014/main" val="1336885495"/>
                    </a:ext>
                  </a:extLst>
                </a:gridCol>
                <a:gridCol w="1287027">
                  <a:extLst>
                    <a:ext uri="{9D8B030D-6E8A-4147-A177-3AD203B41FA5}">
                      <a16:colId xmlns:a16="http://schemas.microsoft.com/office/drawing/2014/main" val="3275193808"/>
                    </a:ext>
                  </a:extLst>
                </a:gridCol>
                <a:gridCol w="1079742">
                  <a:extLst>
                    <a:ext uri="{9D8B030D-6E8A-4147-A177-3AD203B41FA5}">
                      <a16:colId xmlns:a16="http://schemas.microsoft.com/office/drawing/2014/main" val="981501707"/>
                    </a:ext>
                  </a:extLst>
                </a:gridCol>
                <a:gridCol w="1146079">
                  <a:extLst>
                    <a:ext uri="{9D8B030D-6E8A-4147-A177-3AD203B41FA5}">
                      <a16:colId xmlns:a16="http://schemas.microsoft.com/office/drawing/2014/main" val="3126537726"/>
                    </a:ext>
                  </a:extLst>
                </a:gridCol>
                <a:gridCol w="1196312">
                  <a:extLst>
                    <a:ext uri="{9D8B030D-6E8A-4147-A177-3AD203B41FA5}">
                      <a16:colId xmlns:a16="http://schemas.microsoft.com/office/drawing/2014/main" val="488518978"/>
                    </a:ext>
                  </a:extLst>
                </a:gridCol>
                <a:gridCol w="1354315">
                  <a:extLst>
                    <a:ext uri="{9D8B030D-6E8A-4147-A177-3AD203B41FA5}">
                      <a16:colId xmlns:a16="http://schemas.microsoft.com/office/drawing/2014/main" val="2589821338"/>
                    </a:ext>
                  </a:extLst>
                </a:gridCol>
              </a:tblGrid>
              <a:tr h="142875">
                <a:tc gridSpan="3">
                  <a:txBody>
                    <a:bodyPr/>
                    <a:lstStyle/>
                    <a:p>
                      <a:pPr algn="ctr" fontAlgn="ctr"/>
                      <a:r>
                        <a:rPr lang="ja-JP" altLang="en-US" sz="1100" b="0" i="0" u="none" strike="noStrike" dirty="0">
                          <a:effectLst/>
                          <a:latin typeface="ＭＳ 明朝" panose="02020609040205080304" pitchFamily="17" charset="-128"/>
                          <a:ea typeface="ＭＳ 明朝" panose="02020609040205080304" pitchFamily="17"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ja-JP" altLang="en-US" sz="1100" b="0" i="0" u="none" strike="noStrike" dirty="0">
                          <a:effectLst/>
                          <a:latin typeface="ＭＳ Ｐゴシック" panose="020B0600070205080204" pitchFamily="50" charset="-128"/>
                          <a:ea typeface="ＭＳ Ｐゴシック" panose="020B0600070205080204" pitchFamily="50" charset="-128"/>
                        </a:rPr>
                        <a:t>エリア</a:t>
                      </a:r>
                      <a:r>
                        <a:rPr lang="en-US" altLang="ja-JP" sz="1100" b="0" i="0" u="none" strike="noStrike" dirty="0">
                          <a:effectLst/>
                          <a:latin typeface="ＭＳ Ｐゴシック" panose="020B0600070205080204" pitchFamily="50" charset="-128"/>
                          <a:ea typeface="ＭＳ Ｐゴシック" panose="020B0600070205080204" pitchFamily="50" charset="-128"/>
                        </a:rPr>
                        <a:t>1</a:t>
                      </a:r>
                      <a:r>
                        <a:rPr lang="ja-JP" altLang="en-US" sz="1100" b="0" i="0" u="none" strike="noStrike" dirty="0">
                          <a:effectLst/>
                          <a:latin typeface="ＭＳ Ｐゴシック" panose="020B0600070205080204" pitchFamily="50" charset="-128"/>
                          <a:ea typeface="ＭＳ Ｐゴシック" panose="020B0600070205080204" pitchFamily="50" charset="-128"/>
                        </a:rPr>
                        <a:t>（万才橋）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effectLst/>
                          <a:latin typeface="ＭＳ Ｐゴシック" panose="020B0600070205080204" pitchFamily="50" charset="-128"/>
                          <a:ea typeface="ＭＳ Ｐゴシック" panose="020B0600070205080204" pitchFamily="50" charset="-128"/>
                        </a:rPr>
                        <a:t>エリア</a:t>
                      </a:r>
                      <a:r>
                        <a:rPr lang="en-US" altLang="ja-JP" sz="1100" b="0" i="0" u="none" strike="noStrike">
                          <a:effectLst/>
                          <a:latin typeface="ＭＳ Ｐゴシック" panose="020B0600070205080204" pitchFamily="50" charset="-128"/>
                          <a:ea typeface="ＭＳ Ｐゴシック" panose="020B0600070205080204" pitchFamily="50" charset="-128"/>
                        </a:rPr>
                        <a:t>2</a:t>
                      </a:r>
                      <a:r>
                        <a:rPr lang="ja-JP" altLang="en-US" sz="1100" b="0" i="0" u="none" strike="noStrike">
                          <a:effectLst/>
                          <a:latin typeface="ＭＳ Ｐゴシック" panose="020B0600070205080204" pitchFamily="50" charset="-128"/>
                          <a:ea typeface="ＭＳ Ｐゴシック" panose="020B0600070205080204" pitchFamily="50" charset="-128"/>
                        </a:rPr>
                        <a:t>（千歳橋）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effectLst/>
                          <a:latin typeface="ＭＳ Ｐゴシック" panose="020B0600070205080204" pitchFamily="50" charset="-128"/>
                          <a:ea typeface="ＭＳ Ｐゴシック" panose="020B0600070205080204" pitchFamily="50" charset="-128"/>
                        </a:rPr>
                        <a:t>エリア</a:t>
                      </a:r>
                      <a:r>
                        <a:rPr lang="en-US" altLang="ja-JP" sz="1100" b="0" i="0" u="none" strike="noStrike">
                          <a:effectLst/>
                          <a:latin typeface="ＭＳ Ｐゴシック" panose="020B0600070205080204" pitchFamily="50" charset="-128"/>
                          <a:ea typeface="ＭＳ Ｐゴシック" panose="020B0600070205080204" pitchFamily="50" charset="-128"/>
                        </a:rPr>
                        <a:t>3</a:t>
                      </a:r>
                      <a:r>
                        <a:rPr lang="ja-JP" altLang="en-US" sz="1100" b="0" i="0" u="none" strike="noStrike">
                          <a:effectLst/>
                          <a:latin typeface="ＭＳ Ｐゴシック" panose="020B0600070205080204" pitchFamily="50" charset="-128"/>
                          <a:ea typeface="ＭＳ Ｐゴシック" panose="020B0600070205080204" pitchFamily="50" charset="-128"/>
                        </a:rPr>
                        <a:t>（南弁天橋）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3376268"/>
                  </a:ext>
                </a:extLst>
              </a:tr>
              <a:tr h="142875">
                <a:tc rowSpan="6">
                  <a:txBody>
                    <a:bodyPr/>
                    <a:lstStyle/>
                    <a:p>
                      <a:pPr algn="ctr" fontAlgn="ctr"/>
                      <a:r>
                        <a:rPr lang="ja-JP" altLang="en-US" sz="1100" b="0" i="0" u="none" strike="noStrike" dirty="0">
                          <a:effectLst/>
                          <a:latin typeface="ＭＳ Ｐゴシック" panose="020B0600070205080204" pitchFamily="50" charset="-128"/>
                          <a:ea typeface="ＭＳ Ｐゴシック" panose="020B0600070205080204" pitchFamily="50" charset="-128"/>
                        </a:rPr>
                        <a:t>対照区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ja-JP" altLang="en-US" sz="1100" b="0" i="0" u="none" strike="noStrike" dirty="0">
                          <a:effectLst/>
                          <a:latin typeface="ＭＳ Ｐゴシック" panose="020B0600070205080204" pitchFamily="50" charset="-128"/>
                          <a:ea typeface="ＭＳ Ｐゴシック" panose="020B0600070205080204" pitchFamily="50" charset="-128"/>
                        </a:rPr>
                        <a:t>上層</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effectLst/>
                          <a:latin typeface="ＭＳ Ｐゴシック" panose="020B0600070205080204" pitchFamily="50" charset="-128"/>
                          <a:ea typeface="ＭＳ Ｐゴシック" panose="020B0600070205080204" pitchFamily="50" charset="-128"/>
                        </a:rPr>
                        <a:t>平均値</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effectLst/>
                          <a:latin typeface="ＭＳ Ｐゴシック" panose="020B0600070205080204" pitchFamily="50" charset="-128"/>
                          <a:ea typeface="ＭＳ Ｐゴシック" panose="020B0600070205080204" pitchFamily="50" charset="-128"/>
                        </a:rPr>
                        <a:t>0.40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effectLst/>
                          <a:latin typeface="ＭＳ Ｐゴシック" panose="020B0600070205080204" pitchFamily="50" charset="-128"/>
                          <a:ea typeface="ＭＳ Ｐゴシック" panose="020B0600070205080204" pitchFamily="50" charset="-128"/>
                        </a:rPr>
                        <a:t>0.37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effectLst/>
                          <a:latin typeface="ＭＳ Ｐゴシック" panose="020B0600070205080204" pitchFamily="50" charset="-128"/>
                          <a:ea typeface="ＭＳ Ｐゴシック" panose="020B0600070205080204" pitchFamily="50" charset="-128"/>
                        </a:rPr>
                        <a:t>0.53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6262774"/>
                  </a:ext>
                </a:extLst>
              </a:tr>
              <a:tr h="142875">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100" b="0" i="0" u="none" strike="noStrike" dirty="0">
                          <a:effectLst/>
                          <a:latin typeface="ＭＳ Ｐゴシック" panose="020B0600070205080204" pitchFamily="50" charset="-128"/>
                          <a:ea typeface="ＭＳ Ｐゴシック" panose="020B0600070205080204" pitchFamily="50" charset="-128"/>
                        </a:rPr>
                        <a:t>最大</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effectLst/>
                          <a:latin typeface="ＭＳ Ｐゴシック" panose="020B0600070205080204" pitchFamily="50" charset="-128"/>
                          <a:ea typeface="ＭＳ Ｐゴシック" panose="020B0600070205080204" pitchFamily="50" charset="-128"/>
                        </a:rPr>
                        <a:t>0.55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effectLst/>
                          <a:latin typeface="ＭＳ Ｐゴシック" panose="020B0600070205080204" pitchFamily="50" charset="-128"/>
                          <a:ea typeface="ＭＳ Ｐゴシック" panose="020B0600070205080204" pitchFamily="50" charset="-128"/>
                        </a:rPr>
                        <a:t>0.45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effectLst/>
                          <a:latin typeface="ＭＳ Ｐゴシック" panose="020B0600070205080204" pitchFamily="50" charset="-128"/>
                          <a:ea typeface="ＭＳ Ｐゴシック" panose="020B0600070205080204" pitchFamily="50" charset="-128"/>
                        </a:rPr>
                        <a:t>0.87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0472771"/>
                  </a:ext>
                </a:extLst>
              </a:tr>
              <a:tr h="142875">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100" b="0" i="0" u="none" strike="noStrike" dirty="0">
                          <a:effectLst/>
                          <a:latin typeface="ＭＳ Ｐゴシック" panose="020B0600070205080204" pitchFamily="50" charset="-128"/>
                          <a:ea typeface="ＭＳ Ｐゴシック" panose="020B0600070205080204" pitchFamily="50" charset="-128"/>
                        </a:rPr>
                        <a:t>最小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effectLst/>
                          <a:latin typeface="ＭＳ Ｐゴシック" panose="020B0600070205080204" pitchFamily="50" charset="-128"/>
                          <a:ea typeface="ＭＳ Ｐゴシック" panose="020B0600070205080204" pitchFamily="50" charset="-128"/>
                        </a:rPr>
                        <a:t>0.31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effectLst/>
                          <a:latin typeface="ＭＳ Ｐゴシック" panose="020B0600070205080204" pitchFamily="50" charset="-128"/>
                          <a:ea typeface="ＭＳ Ｐゴシック" panose="020B0600070205080204" pitchFamily="50" charset="-128"/>
                        </a:rPr>
                        <a:t>0.30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effectLst/>
                          <a:latin typeface="ＭＳ Ｐゴシック" panose="020B0600070205080204" pitchFamily="50" charset="-128"/>
                          <a:ea typeface="ＭＳ Ｐゴシック" panose="020B0600070205080204" pitchFamily="50" charset="-128"/>
                        </a:rPr>
                        <a:t>0.28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7824815"/>
                  </a:ext>
                </a:extLst>
              </a:tr>
              <a:tr h="142875">
                <a:tc vMerge="1">
                  <a:txBody>
                    <a:bodyPr/>
                    <a:lstStyle/>
                    <a:p>
                      <a:endParaRPr kumimoji="1" lang="ja-JP" altLang="en-US"/>
                    </a:p>
                  </a:txBody>
                  <a:tcPr/>
                </a:tc>
                <a:tc rowSpan="3">
                  <a:txBody>
                    <a:bodyPr/>
                    <a:lstStyle/>
                    <a:p>
                      <a:pPr algn="ctr" fontAlgn="ctr"/>
                      <a:r>
                        <a:rPr lang="ja-JP" altLang="en-US" sz="1100" b="0" i="0" u="none" strike="noStrike" dirty="0">
                          <a:effectLst/>
                          <a:latin typeface="ＭＳ Ｐゴシック" panose="020B0600070205080204" pitchFamily="50" charset="-128"/>
                          <a:ea typeface="ＭＳ Ｐゴシック" panose="020B0600070205080204" pitchFamily="50" charset="-128"/>
                        </a:rPr>
                        <a:t>下層</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effectLst/>
                          <a:latin typeface="ＭＳ Ｐゴシック" panose="020B0600070205080204" pitchFamily="50" charset="-128"/>
                          <a:ea typeface="ＭＳ Ｐゴシック" panose="020B0600070205080204" pitchFamily="50" charset="-128"/>
                        </a:rPr>
                        <a:t>平均値</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effectLst/>
                          <a:latin typeface="ＭＳ Ｐゴシック" panose="020B0600070205080204" pitchFamily="50" charset="-128"/>
                          <a:ea typeface="ＭＳ Ｐゴシック" panose="020B0600070205080204" pitchFamily="50" charset="-128"/>
                        </a:rPr>
                        <a:t>0.44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effectLst/>
                          <a:latin typeface="ＭＳ Ｐゴシック" panose="020B0600070205080204" pitchFamily="50" charset="-128"/>
                          <a:ea typeface="ＭＳ Ｐゴシック" panose="020B0600070205080204" pitchFamily="50" charset="-128"/>
                        </a:rPr>
                        <a:t>0.63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effectLst/>
                          <a:latin typeface="ＭＳ Ｐゴシック" panose="020B0600070205080204" pitchFamily="50" charset="-128"/>
                          <a:ea typeface="ＭＳ Ｐゴシック" panose="020B0600070205080204" pitchFamily="50" charset="-128"/>
                        </a:rPr>
                        <a:t>0.51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2132797"/>
                  </a:ext>
                </a:extLst>
              </a:tr>
              <a:tr h="142875">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100" b="0" i="0" u="none" strike="noStrike" dirty="0">
                          <a:effectLst/>
                          <a:latin typeface="ＭＳ Ｐゴシック" panose="020B0600070205080204" pitchFamily="50" charset="-128"/>
                          <a:ea typeface="ＭＳ Ｐゴシック" panose="020B0600070205080204" pitchFamily="50" charset="-128"/>
                        </a:rPr>
                        <a:t>最大</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effectLst/>
                          <a:latin typeface="ＭＳ Ｐゴシック" panose="020B0600070205080204" pitchFamily="50" charset="-128"/>
                          <a:ea typeface="ＭＳ Ｐゴシック" panose="020B0600070205080204" pitchFamily="50" charset="-128"/>
                        </a:rPr>
                        <a:t>0.68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effectLst/>
                          <a:latin typeface="ＭＳ Ｐゴシック" panose="020B0600070205080204" pitchFamily="50" charset="-128"/>
                          <a:ea typeface="ＭＳ Ｐゴシック" panose="020B0600070205080204" pitchFamily="50" charset="-128"/>
                        </a:rPr>
                        <a:t>1.40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effectLst/>
                          <a:latin typeface="ＭＳ Ｐゴシック" panose="020B0600070205080204" pitchFamily="50" charset="-128"/>
                          <a:ea typeface="ＭＳ Ｐゴシック" panose="020B0600070205080204" pitchFamily="50" charset="-128"/>
                        </a:rPr>
                        <a:t>0.91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5049438"/>
                  </a:ext>
                </a:extLst>
              </a:tr>
              <a:tr h="142875">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100" b="0" i="0" u="none" strike="noStrike" dirty="0">
                          <a:effectLst/>
                          <a:latin typeface="ＭＳ Ｐゴシック" panose="020B0600070205080204" pitchFamily="50" charset="-128"/>
                          <a:ea typeface="ＭＳ Ｐゴシック" panose="020B0600070205080204" pitchFamily="50" charset="-128"/>
                        </a:rPr>
                        <a:t>最小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effectLst/>
                          <a:latin typeface="ＭＳ Ｐゴシック" panose="020B0600070205080204" pitchFamily="50" charset="-128"/>
                          <a:ea typeface="ＭＳ Ｐゴシック" panose="020B0600070205080204" pitchFamily="50" charset="-128"/>
                        </a:rPr>
                        <a:t>0.24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effectLst/>
                          <a:latin typeface="ＭＳ Ｐゴシック" panose="020B0600070205080204" pitchFamily="50" charset="-128"/>
                          <a:ea typeface="ＭＳ Ｐゴシック" panose="020B0600070205080204" pitchFamily="50" charset="-128"/>
                        </a:rPr>
                        <a:t>0.38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effectLst/>
                          <a:latin typeface="ＭＳ Ｐゴシック" panose="020B0600070205080204" pitchFamily="50" charset="-128"/>
                          <a:ea typeface="ＭＳ Ｐゴシック" panose="020B0600070205080204" pitchFamily="50" charset="-128"/>
                        </a:rPr>
                        <a:t>0.17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2517462"/>
                  </a:ext>
                </a:extLst>
              </a:tr>
              <a:tr h="142875">
                <a:tc rowSpan="6">
                  <a:txBody>
                    <a:bodyPr/>
                    <a:lstStyle/>
                    <a:p>
                      <a:pPr algn="ctr" fontAlgn="ctr"/>
                      <a:r>
                        <a:rPr lang="ja-JP" altLang="en-US" sz="1100" b="0" i="0" u="none" strike="noStrike">
                          <a:effectLst/>
                          <a:latin typeface="ＭＳ Ｐゴシック" panose="020B0600070205080204" pitchFamily="50" charset="-128"/>
                          <a:ea typeface="ＭＳ Ｐゴシック" panose="020B0600070205080204" pitchFamily="50" charset="-128"/>
                        </a:rPr>
                        <a:t>実験区</a:t>
                      </a:r>
                      <a:r>
                        <a:rPr lang="en-US" altLang="ja-JP" sz="1100" b="0" i="0" u="none" strike="noStrike">
                          <a:effectLst/>
                          <a:latin typeface="ＭＳ Ｐゴシック" panose="020B0600070205080204" pitchFamily="50" charset="-128"/>
                          <a:ea typeface="ＭＳ Ｐゴシック" panose="020B0600070205080204"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ja-JP" altLang="en-US" sz="1100" b="0" i="0" u="none" strike="noStrike" dirty="0">
                          <a:effectLst/>
                          <a:latin typeface="ＭＳ Ｐゴシック" panose="020B0600070205080204" pitchFamily="50" charset="-128"/>
                          <a:ea typeface="ＭＳ Ｐゴシック" panose="020B0600070205080204" pitchFamily="50" charset="-128"/>
                        </a:rPr>
                        <a:t>上層</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effectLst/>
                          <a:latin typeface="ＭＳ Ｐゴシック" panose="020B0600070205080204" pitchFamily="50" charset="-128"/>
                          <a:ea typeface="ＭＳ Ｐゴシック" panose="020B0600070205080204" pitchFamily="50" charset="-128"/>
                        </a:rPr>
                        <a:t>平均値</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effectLst/>
                          <a:latin typeface="ＭＳ Ｐゴシック" panose="020B0600070205080204" pitchFamily="50" charset="-128"/>
                          <a:ea typeface="ＭＳ Ｐゴシック" panose="020B0600070205080204" pitchFamily="50" charset="-128"/>
                        </a:rPr>
                        <a:t>0.28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effectLst/>
                          <a:latin typeface="ＭＳ Ｐゴシック" panose="020B0600070205080204" pitchFamily="50" charset="-128"/>
                          <a:ea typeface="ＭＳ Ｐゴシック" panose="020B0600070205080204" pitchFamily="50" charset="-128"/>
                        </a:rPr>
                        <a:t>0.44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effectLst/>
                          <a:latin typeface="ＭＳ Ｐゴシック" panose="020B0600070205080204" pitchFamily="50" charset="-128"/>
                          <a:ea typeface="ＭＳ Ｐゴシック" panose="020B0600070205080204" pitchFamily="50" charset="-128"/>
                        </a:rPr>
                        <a:t>0.38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084736"/>
                  </a:ext>
                </a:extLst>
              </a:tr>
              <a:tr h="142875">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100" b="0" i="0" u="none" strike="noStrike" dirty="0">
                          <a:effectLst/>
                          <a:latin typeface="ＭＳ Ｐゴシック" panose="020B0600070205080204" pitchFamily="50" charset="-128"/>
                          <a:ea typeface="ＭＳ Ｐゴシック" panose="020B0600070205080204" pitchFamily="50" charset="-128"/>
                        </a:rPr>
                        <a:t>最大</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effectLst/>
                          <a:latin typeface="ＭＳ Ｐゴシック" panose="020B0600070205080204" pitchFamily="50" charset="-128"/>
                          <a:ea typeface="ＭＳ Ｐゴシック" panose="020B0600070205080204" pitchFamily="50" charset="-128"/>
                        </a:rPr>
                        <a:t>0.48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effectLst/>
                          <a:latin typeface="ＭＳ Ｐゴシック" panose="020B0600070205080204" pitchFamily="50" charset="-128"/>
                          <a:ea typeface="ＭＳ Ｐゴシック" panose="020B0600070205080204" pitchFamily="50" charset="-128"/>
                        </a:rPr>
                        <a:t>0.63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effectLst/>
                          <a:latin typeface="ＭＳ Ｐゴシック" panose="020B0600070205080204" pitchFamily="50" charset="-128"/>
                          <a:ea typeface="ＭＳ Ｐゴシック" panose="020B0600070205080204" pitchFamily="50" charset="-128"/>
                        </a:rPr>
                        <a:t>0.79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4136721"/>
                  </a:ext>
                </a:extLst>
              </a:tr>
              <a:tr h="142875">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100" b="0" i="0" u="none" strike="noStrike" dirty="0">
                          <a:effectLst/>
                          <a:latin typeface="ＭＳ Ｐゴシック" panose="020B0600070205080204" pitchFamily="50" charset="-128"/>
                          <a:ea typeface="ＭＳ Ｐゴシック" panose="020B0600070205080204" pitchFamily="50" charset="-128"/>
                        </a:rPr>
                        <a:t>最小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effectLst/>
                          <a:latin typeface="ＭＳ Ｐゴシック" panose="020B0600070205080204" pitchFamily="50" charset="-128"/>
                          <a:ea typeface="ＭＳ Ｐゴシック" panose="020B0600070205080204" pitchFamily="50" charset="-128"/>
                        </a:rPr>
                        <a:t>0.22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effectLst/>
                          <a:latin typeface="ＭＳ Ｐゴシック" panose="020B0600070205080204" pitchFamily="50" charset="-128"/>
                          <a:ea typeface="ＭＳ Ｐゴシック" panose="020B0600070205080204" pitchFamily="50" charset="-128"/>
                        </a:rPr>
                        <a:t>0.35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effectLst/>
                          <a:latin typeface="ＭＳ Ｐゴシック" panose="020B0600070205080204" pitchFamily="50" charset="-128"/>
                          <a:ea typeface="ＭＳ Ｐゴシック" panose="020B0600070205080204" pitchFamily="50" charset="-128"/>
                        </a:rPr>
                        <a:t>0.15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437738"/>
                  </a:ext>
                </a:extLst>
              </a:tr>
              <a:tr h="142875">
                <a:tc vMerge="1">
                  <a:txBody>
                    <a:bodyPr/>
                    <a:lstStyle/>
                    <a:p>
                      <a:endParaRPr kumimoji="1" lang="ja-JP" altLang="en-US"/>
                    </a:p>
                  </a:txBody>
                  <a:tcPr/>
                </a:tc>
                <a:tc rowSpan="3">
                  <a:txBody>
                    <a:bodyPr/>
                    <a:lstStyle/>
                    <a:p>
                      <a:pPr algn="ctr" fontAlgn="ctr"/>
                      <a:r>
                        <a:rPr lang="ja-JP" altLang="en-US" sz="1100" b="0" i="0" u="none" strike="noStrike">
                          <a:effectLst/>
                          <a:latin typeface="ＭＳ Ｐゴシック" panose="020B0600070205080204" pitchFamily="50" charset="-128"/>
                          <a:ea typeface="ＭＳ Ｐゴシック" panose="020B0600070205080204" pitchFamily="50" charset="-128"/>
                        </a:rPr>
                        <a:t>下層</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effectLst/>
                          <a:latin typeface="ＭＳ Ｐゴシック" panose="020B0600070205080204" pitchFamily="50" charset="-128"/>
                          <a:ea typeface="ＭＳ Ｐゴシック" panose="020B0600070205080204" pitchFamily="50" charset="-128"/>
                        </a:rPr>
                        <a:t>平均値</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effectLst/>
                          <a:latin typeface="ＭＳ Ｐゴシック" panose="020B0600070205080204" pitchFamily="50" charset="-128"/>
                          <a:ea typeface="ＭＳ Ｐゴシック" panose="020B0600070205080204" pitchFamily="50" charset="-128"/>
                        </a:rPr>
                        <a:t>0.38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effectLst/>
                          <a:latin typeface="ＭＳ Ｐゴシック" panose="020B0600070205080204" pitchFamily="50" charset="-128"/>
                          <a:ea typeface="ＭＳ Ｐゴシック" panose="020B0600070205080204" pitchFamily="50" charset="-128"/>
                        </a:rPr>
                        <a:t>0.59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effectLst/>
                          <a:latin typeface="ＭＳ Ｐゴシック" panose="020B0600070205080204" pitchFamily="50" charset="-128"/>
                          <a:ea typeface="ＭＳ Ｐゴシック" panose="020B0600070205080204" pitchFamily="50" charset="-128"/>
                        </a:rPr>
                        <a:t>0.32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9314237"/>
                  </a:ext>
                </a:extLst>
              </a:tr>
              <a:tr h="142875">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100" b="0" i="0" u="none" strike="noStrike" dirty="0">
                          <a:effectLst/>
                          <a:latin typeface="ＭＳ Ｐゴシック" panose="020B0600070205080204" pitchFamily="50" charset="-128"/>
                          <a:ea typeface="ＭＳ Ｐゴシック" panose="020B0600070205080204" pitchFamily="50" charset="-128"/>
                        </a:rPr>
                        <a:t>最大</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effectLst/>
                          <a:latin typeface="ＭＳ Ｐゴシック" panose="020B0600070205080204" pitchFamily="50" charset="-128"/>
                          <a:ea typeface="ＭＳ Ｐゴシック" panose="020B0600070205080204" pitchFamily="50" charset="-128"/>
                        </a:rPr>
                        <a:t>0.55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effectLst/>
                          <a:latin typeface="ＭＳ Ｐゴシック" panose="020B0600070205080204" pitchFamily="50" charset="-128"/>
                          <a:ea typeface="ＭＳ Ｐゴシック" panose="020B0600070205080204" pitchFamily="50" charset="-128"/>
                        </a:rPr>
                        <a:t>1.10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effectLst/>
                          <a:latin typeface="ＭＳ Ｐゴシック" panose="020B0600070205080204" pitchFamily="50" charset="-128"/>
                          <a:ea typeface="ＭＳ Ｐゴシック" panose="020B0600070205080204" pitchFamily="50" charset="-128"/>
                        </a:rPr>
                        <a:t>0.41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623412"/>
                  </a:ext>
                </a:extLst>
              </a:tr>
              <a:tr h="142875">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100" b="0" i="0" u="none" strike="noStrike" dirty="0">
                          <a:effectLst/>
                          <a:latin typeface="ＭＳ Ｐゴシック" panose="020B0600070205080204" pitchFamily="50" charset="-128"/>
                          <a:ea typeface="ＭＳ Ｐゴシック" panose="020B0600070205080204" pitchFamily="50" charset="-128"/>
                        </a:rPr>
                        <a:t>最小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effectLst/>
                          <a:latin typeface="ＭＳ Ｐゴシック" panose="020B0600070205080204" pitchFamily="50" charset="-128"/>
                          <a:ea typeface="ＭＳ Ｐゴシック" panose="020B0600070205080204" pitchFamily="50" charset="-128"/>
                        </a:rPr>
                        <a:t>0.22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effectLst/>
                          <a:latin typeface="ＭＳ Ｐゴシック" panose="020B0600070205080204" pitchFamily="50" charset="-128"/>
                          <a:ea typeface="ＭＳ Ｐゴシック" panose="020B0600070205080204" pitchFamily="50" charset="-128"/>
                        </a:rPr>
                        <a:t>0.35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effectLst/>
                          <a:latin typeface="ＭＳ Ｐゴシック" panose="020B0600070205080204" pitchFamily="50" charset="-128"/>
                          <a:ea typeface="ＭＳ Ｐゴシック" panose="020B0600070205080204" pitchFamily="50" charset="-128"/>
                        </a:rPr>
                        <a:t>0.15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8989058"/>
                  </a:ext>
                </a:extLst>
              </a:tr>
              <a:tr h="142875">
                <a:tc rowSpan="6">
                  <a:txBody>
                    <a:bodyPr/>
                    <a:lstStyle/>
                    <a:p>
                      <a:pPr algn="ctr" fontAlgn="ctr"/>
                      <a:r>
                        <a:rPr lang="ja-JP" altLang="en-US" sz="1100" b="0" i="0" u="none" strike="noStrike">
                          <a:effectLst/>
                          <a:latin typeface="ＭＳ Ｐゴシック" panose="020B0600070205080204" pitchFamily="50" charset="-128"/>
                          <a:ea typeface="ＭＳ Ｐゴシック" panose="020B0600070205080204" pitchFamily="50" charset="-128"/>
                        </a:rPr>
                        <a:t>実験区</a:t>
                      </a:r>
                      <a:r>
                        <a:rPr lang="en-US" altLang="ja-JP" sz="1100" b="0" i="0" u="none" strike="noStrike">
                          <a:effectLst/>
                          <a:latin typeface="ＭＳ Ｐゴシック" panose="020B0600070205080204" pitchFamily="50" charset="-128"/>
                          <a:ea typeface="ＭＳ Ｐゴシック" panose="020B0600070205080204" pitchFamily="50" charset="-128"/>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ja-JP" altLang="en-US" sz="1100" b="0" i="0" u="none" strike="noStrike">
                          <a:effectLst/>
                          <a:latin typeface="ＭＳ Ｐゴシック" panose="020B0600070205080204" pitchFamily="50" charset="-128"/>
                          <a:ea typeface="ＭＳ Ｐゴシック" panose="020B0600070205080204" pitchFamily="50" charset="-128"/>
                        </a:rPr>
                        <a:t>上層</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effectLst/>
                          <a:latin typeface="ＭＳ Ｐゴシック" panose="020B0600070205080204" pitchFamily="50" charset="-128"/>
                          <a:ea typeface="ＭＳ Ｐゴシック" panose="020B0600070205080204" pitchFamily="50" charset="-128"/>
                        </a:rPr>
                        <a:t>平均値</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effectLst/>
                          <a:latin typeface="ＭＳ Ｐゴシック" panose="020B0600070205080204" pitchFamily="50" charset="-128"/>
                          <a:ea typeface="ＭＳ Ｐゴシック" panose="020B0600070205080204" pitchFamily="50" charset="-128"/>
                        </a:rPr>
                        <a:t>0.42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effectLst/>
                          <a:latin typeface="ＭＳ Ｐゴシック" panose="020B0600070205080204" pitchFamily="50" charset="-128"/>
                          <a:ea typeface="ＭＳ Ｐゴシック" panose="020B0600070205080204" pitchFamily="50" charset="-128"/>
                        </a:rPr>
                        <a:t>0.34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effectLst/>
                          <a:latin typeface="ＭＳ Ｐゴシック" panose="020B0600070205080204" pitchFamily="50" charset="-128"/>
                          <a:ea typeface="ＭＳ Ｐゴシック" panose="020B0600070205080204" pitchFamily="50" charset="-128"/>
                        </a:rPr>
                        <a:t>0.36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3659206"/>
                  </a:ext>
                </a:extLst>
              </a:tr>
              <a:tr h="142875">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100" b="0" i="0" u="none" strike="noStrike" dirty="0">
                          <a:effectLst/>
                          <a:latin typeface="ＭＳ Ｐゴシック" panose="020B0600070205080204" pitchFamily="50" charset="-128"/>
                          <a:ea typeface="ＭＳ Ｐゴシック" panose="020B0600070205080204" pitchFamily="50" charset="-128"/>
                        </a:rPr>
                        <a:t>最大</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effectLst/>
                          <a:latin typeface="ＭＳ Ｐゴシック" panose="020B0600070205080204" pitchFamily="50" charset="-128"/>
                          <a:ea typeface="ＭＳ Ｐゴシック" panose="020B0600070205080204" pitchFamily="50" charset="-128"/>
                        </a:rPr>
                        <a:t>0.57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effectLst/>
                          <a:latin typeface="ＭＳ Ｐゴシック" panose="020B0600070205080204" pitchFamily="50" charset="-128"/>
                          <a:ea typeface="ＭＳ Ｐゴシック" panose="020B0600070205080204" pitchFamily="50" charset="-128"/>
                        </a:rPr>
                        <a:t>0.48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effectLst/>
                          <a:latin typeface="ＭＳ Ｐゴシック" panose="020B0600070205080204" pitchFamily="50" charset="-128"/>
                          <a:ea typeface="ＭＳ Ｐゴシック" panose="020B0600070205080204" pitchFamily="50" charset="-128"/>
                        </a:rPr>
                        <a:t>0.80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3607311"/>
                  </a:ext>
                </a:extLst>
              </a:tr>
              <a:tr h="142875">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100" b="0" i="0" u="none" strike="noStrike" dirty="0">
                          <a:effectLst/>
                          <a:latin typeface="ＭＳ Ｐゴシック" panose="020B0600070205080204" pitchFamily="50" charset="-128"/>
                          <a:ea typeface="ＭＳ Ｐゴシック" panose="020B0600070205080204" pitchFamily="50" charset="-128"/>
                        </a:rPr>
                        <a:t>最小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effectLst/>
                          <a:latin typeface="ＭＳ Ｐゴシック" panose="020B0600070205080204" pitchFamily="50" charset="-128"/>
                          <a:ea typeface="ＭＳ Ｐゴシック" panose="020B0600070205080204" pitchFamily="50" charset="-128"/>
                        </a:rPr>
                        <a:t>0.28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effectLst/>
                          <a:latin typeface="ＭＳ Ｐゴシック" panose="020B0600070205080204" pitchFamily="50" charset="-128"/>
                          <a:ea typeface="ＭＳ Ｐゴシック" panose="020B0600070205080204" pitchFamily="50" charset="-128"/>
                        </a:rPr>
                        <a:t>0.25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effectLst/>
                          <a:latin typeface="ＭＳ Ｐゴシック" panose="020B0600070205080204" pitchFamily="50" charset="-128"/>
                          <a:ea typeface="ＭＳ Ｐゴシック" panose="020B0600070205080204" pitchFamily="50" charset="-128"/>
                        </a:rPr>
                        <a:t>0.13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764862"/>
                  </a:ext>
                </a:extLst>
              </a:tr>
              <a:tr h="142875">
                <a:tc vMerge="1">
                  <a:txBody>
                    <a:bodyPr/>
                    <a:lstStyle/>
                    <a:p>
                      <a:endParaRPr kumimoji="1" lang="ja-JP" altLang="en-US"/>
                    </a:p>
                  </a:txBody>
                  <a:tcPr/>
                </a:tc>
                <a:tc rowSpan="3">
                  <a:txBody>
                    <a:bodyPr/>
                    <a:lstStyle/>
                    <a:p>
                      <a:pPr algn="ctr" fontAlgn="ctr"/>
                      <a:r>
                        <a:rPr lang="ja-JP" altLang="en-US" sz="1100" b="0" i="0" u="none" strike="noStrike">
                          <a:effectLst/>
                          <a:latin typeface="ＭＳ Ｐゴシック" panose="020B0600070205080204" pitchFamily="50" charset="-128"/>
                          <a:ea typeface="ＭＳ Ｐゴシック" panose="020B0600070205080204" pitchFamily="50" charset="-128"/>
                        </a:rPr>
                        <a:t>下層</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effectLst/>
                          <a:latin typeface="ＭＳ Ｐゴシック" panose="020B0600070205080204" pitchFamily="50" charset="-128"/>
                          <a:ea typeface="ＭＳ Ｐゴシック" panose="020B0600070205080204" pitchFamily="50" charset="-128"/>
                        </a:rPr>
                        <a:t>平均値</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effectLst/>
                          <a:latin typeface="ＭＳ Ｐゴシック" panose="020B0600070205080204" pitchFamily="50" charset="-128"/>
                          <a:ea typeface="ＭＳ Ｐゴシック" panose="020B0600070205080204" pitchFamily="50" charset="-128"/>
                        </a:rPr>
                        <a:t>0.48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effectLst/>
                          <a:latin typeface="ＭＳ Ｐゴシック" panose="020B0600070205080204" pitchFamily="50" charset="-128"/>
                          <a:ea typeface="ＭＳ Ｐゴシック" panose="020B0600070205080204" pitchFamily="50" charset="-128"/>
                        </a:rPr>
                        <a:t>0.44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effectLst/>
                          <a:latin typeface="ＭＳ Ｐゴシック" panose="020B0600070205080204" pitchFamily="50" charset="-128"/>
                          <a:ea typeface="ＭＳ Ｐゴシック" panose="020B0600070205080204" pitchFamily="50" charset="-128"/>
                        </a:rPr>
                        <a:t>0.51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6945909"/>
                  </a:ext>
                </a:extLst>
              </a:tr>
              <a:tr h="142875">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100" b="0" i="0" u="none" strike="noStrike" dirty="0">
                          <a:effectLst/>
                          <a:latin typeface="ＭＳ Ｐゴシック" panose="020B0600070205080204" pitchFamily="50" charset="-128"/>
                          <a:ea typeface="ＭＳ Ｐゴシック" panose="020B0600070205080204" pitchFamily="50" charset="-128"/>
                        </a:rPr>
                        <a:t>最大</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effectLst/>
                          <a:latin typeface="ＭＳ Ｐゴシック" panose="020B0600070205080204" pitchFamily="50" charset="-128"/>
                          <a:ea typeface="ＭＳ Ｐゴシック" panose="020B0600070205080204" pitchFamily="50" charset="-128"/>
                        </a:rPr>
                        <a:t>0.65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effectLst/>
                          <a:latin typeface="ＭＳ Ｐゴシック" panose="020B0600070205080204" pitchFamily="50" charset="-128"/>
                          <a:ea typeface="ＭＳ Ｐゴシック" panose="020B0600070205080204" pitchFamily="50" charset="-128"/>
                        </a:rPr>
                        <a:t>0.55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effectLst/>
                          <a:latin typeface="ＭＳ Ｐゴシック" panose="020B0600070205080204" pitchFamily="50" charset="-128"/>
                          <a:ea typeface="ＭＳ Ｐゴシック" panose="020B0600070205080204" pitchFamily="50" charset="-128"/>
                        </a:rPr>
                        <a:t>0.78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4349267"/>
                  </a:ext>
                </a:extLst>
              </a:tr>
              <a:tr h="142875">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100" b="0" i="0" u="none" strike="noStrike" dirty="0">
                          <a:effectLst/>
                          <a:latin typeface="ＭＳ Ｐゴシック" panose="020B0600070205080204" pitchFamily="50" charset="-128"/>
                          <a:ea typeface="ＭＳ Ｐゴシック" panose="020B0600070205080204" pitchFamily="50" charset="-128"/>
                        </a:rPr>
                        <a:t>最小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effectLst/>
                          <a:latin typeface="ＭＳ Ｐゴシック" panose="020B0600070205080204" pitchFamily="50" charset="-128"/>
                          <a:ea typeface="ＭＳ Ｐゴシック" panose="020B0600070205080204" pitchFamily="50" charset="-128"/>
                        </a:rPr>
                        <a:t>0.37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effectLst/>
                          <a:latin typeface="ＭＳ Ｐゴシック" panose="020B0600070205080204" pitchFamily="50" charset="-128"/>
                          <a:ea typeface="ＭＳ Ｐゴシック" panose="020B0600070205080204" pitchFamily="50" charset="-128"/>
                        </a:rPr>
                        <a:t>0.31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effectLst/>
                          <a:latin typeface="ＭＳ Ｐゴシック" panose="020B0600070205080204" pitchFamily="50" charset="-128"/>
                          <a:ea typeface="ＭＳ Ｐゴシック" panose="020B0600070205080204" pitchFamily="50" charset="-128"/>
                        </a:rPr>
                        <a:t>0.24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185307"/>
                  </a:ext>
                </a:extLst>
              </a:tr>
            </a:tbl>
          </a:graphicData>
        </a:graphic>
      </p:graphicFrame>
      <p:sp>
        <p:nvSpPr>
          <p:cNvPr id="4" name="スライド番号プレースホルダー 3"/>
          <p:cNvSpPr>
            <a:spLocks noGrp="1"/>
          </p:cNvSpPr>
          <p:nvPr>
            <p:ph type="sldNum" sz="quarter" idx="12"/>
          </p:nvPr>
        </p:nvSpPr>
        <p:spPr/>
        <p:txBody>
          <a:bodyPr/>
          <a:lstStyle/>
          <a:p>
            <a:fld id="{F7809CC4-BC24-49F4-821D-E9970E7A63E4}" type="slidenum">
              <a:rPr kumimoji="1" lang="ja-JP" altLang="en-US" smtClean="0"/>
              <a:pPr/>
              <a:t>41</a:t>
            </a:fld>
            <a:endParaRPr kumimoji="1" lang="ja-JP" altLang="en-US" dirty="0"/>
          </a:p>
        </p:txBody>
      </p:sp>
    </p:spTree>
    <p:extLst>
      <p:ext uri="{BB962C8B-B14F-4D97-AF65-F5344CB8AC3E}">
        <p14:creationId xmlns:p14="http://schemas.microsoft.com/office/powerpoint/2010/main" val="39301723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正方形/長方形 64"/>
          <p:cNvSpPr/>
          <p:nvPr/>
        </p:nvSpPr>
        <p:spPr>
          <a:xfrm>
            <a:off x="0" y="4"/>
            <a:ext cx="15119350" cy="615267"/>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sp>
        <p:nvSpPr>
          <p:cNvPr id="66" name="テキスト ボックス 3"/>
          <p:cNvSpPr txBox="1"/>
          <p:nvPr/>
        </p:nvSpPr>
        <p:spPr>
          <a:xfrm>
            <a:off x="0" y="-16009"/>
            <a:ext cx="9130937" cy="63127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参考資料</a:t>
            </a:r>
          </a:p>
        </p:txBody>
      </p:sp>
      <p:sp>
        <p:nvSpPr>
          <p:cNvPr id="41" name="正方形/長方形 40">
            <a:extLst>
              <a:ext uri="{FF2B5EF4-FFF2-40B4-BE49-F238E27FC236}">
                <a16:creationId xmlns:a16="http://schemas.microsoft.com/office/drawing/2014/main" id="{F62F9387-2750-452D-9DA8-06632AB7389A}"/>
              </a:ext>
            </a:extLst>
          </p:cNvPr>
          <p:cNvSpPr/>
          <p:nvPr/>
        </p:nvSpPr>
        <p:spPr>
          <a:xfrm>
            <a:off x="386399" y="1249911"/>
            <a:ext cx="14036127" cy="8371962"/>
          </a:xfrm>
          <a:prstGeom prst="rect">
            <a:avLst/>
          </a:prstGeom>
          <a:noFill/>
          <a:ln w="28575">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64">
              <a:latin typeface="ＭＳ ゴシック" panose="020B0609070205080204" pitchFamily="49" charset="-128"/>
              <a:ea typeface="ＭＳ ゴシック" panose="020B0609070205080204" pitchFamily="49" charset="-128"/>
            </a:endParaRPr>
          </a:p>
        </p:txBody>
      </p:sp>
      <p:sp>
        <p:nvSpPr>
          <p:cNvPr id="47" name="テキスト ボックス 46">
            <a:extLst>
              <a:ext uri="{FF2B5EF4-FFF2-40B4-BE49-F238E27FC236}">
                <a16:creationId xmlns:a16="http://schemas.microsoft.com/office/drawing/2014/main" id="{2ACFE46B-D02A-436B-8209-B2297C144E76}"/>
              </a:ext>
            </a:extLst>
          </p:cNvPr>
          <p:cNvSpPr txBox="1"/>
          <p:nvPr/>
        </p:nvSpPr>
        <p:spPr>
          <a:xfrm>
            <a:off x="409592" y="1263628"/>
            <a:ext cx="7835744" cy="427040"/>
          </a:xfrm>
          <a:prstGeom prst="rect">
            <a:avLst/>
          </a:prstGeom>
          <a:noFill/>
          <a:ln cmpd="dbl">
            <a:noFill/>
          </a:ln>
        </p:spPr>
        <p:txBody>
          <a:bodyPr wrap="square" rtlCol="0">
            <a:spAutoFit/>
          </a:bodyPr>
          <a:lstStyle/>
          <a:p>
            <a:r>
              <a:rPr lang="zh-TW" altLang="en-US" sz="2175" b="1" dirty="0">
                <a:solidFill>
                  <a:srgbClr val="333399"/>
                </a:solidFill>
                <a:latin typeface="ＭＳ ゴシック" panose="020B0609070205080204" pitchFamily="49" charset="-128"/>
                <a:ea typeface="ＭＳ ゴシック" panose="020B0609070205080204" pitchFamily="49" charset="-128"/>
              </a:rPr>
              <a:t>流量計算結果（中竹渕橋）</a:t>
            </a:r>
            <a:endParaRPr lang="en-US" altLang="ja-JP" sz="2175" b="1" dirty="0">
              <a:solidFill>
                <a:srgbClr val="333399"/>
              </a:solidFill>
              <a:latin typeface="ＭＳ ゴシック" panose="020B0609070205080204" pitchFamily="49" charset="-128"/>
              <a:ea typeface="ＭＳ ゴシック" panose="020B0609070205080204" pitchFamily="49" charset="-128"/>
            </a:endParaRPr>
          </a:p>
        </p:txBody>
      </p:sp>
      <p:sp>
        <p:nvSpPr>
          <p:cNvPr id="37" name="テキスト ボックス 36">
            <a:extLst>
              <a:ext uri="{FF2B5EF4-FFF2-40B4-BE49-F238E27FC236}">
                <a16:creationId xmlns:a16="http://schemas.microsoft.com/office/drawing/2014/main" id="{8A0E54EE-6831-4C90-A711-3CC30BCE49EB}"/>
              </a:ext>
            </a:extLst>
          </p:cNvPr>
          <p:cNvSpPr txBox="1"/>
          <p:nvPr/>
        </p:nvSpPr>
        <p:spPr>
          <a:xfrm>
            <a:off x="451134" y="1645112"/>
            <a:ext cx="13710397" cy="570669"/>
          </a:xfrm>
          <a:prstGeom prst="rect">
            <a:avLst/>
          </a:prstGeom>
          <a:noFill/>
        </p:spPr>
        <p:txBody>
          <a:bodyPr wrap="square" rtlCol="0">
            <a:spAutoFit/>
          </a:bodyPr>
          <a:lstStyle/>
          <a:p>
            <a:r>
              <a:rPr lang="ja-JP" altLang="en-US" sz="1554" dirty="0">
                <a:latin typeface="ＭＳ ゴシック" panose="020B0609070205080204" pitchFamily="49" charset="-128"/>
                <a:ea typeface="ＭＳ ゴシック" panose="020B0609070205080204" pitchFamily="49" charset="-128"/>
              </a:rPr>
              <a:t>・中竹渕橋（</a:t>
            </a:r>
            <a:r>
              <a:rPr lang="en-US" altLang="ja-JP" sz="1554" dirty="0">
                <a:latin typeface="ＭＳ ゴシック" panose="020B0609070205080204" pitchFamily="49" charset="-128"/>
                <a:ea typeface="ＭＳ ゴシック" panose="020B0609070205080204" pitchFamily="49" charset="-128"/>
              </a:rPr>
              <a:t>9.2k</a:t>
            </a:r>
            <a:r>
              <a:rPr lang="ja-JP" altLang="en-US" sz="1554" dirty="0">
                <a:latin typeface="ＭＳ ゴシック" panose="020B0609070205080204" pitchFamily="49" charset="-128"/>
                <a:ea typeface="ＭＳ ゴシック" panose="020B0609070205080204" pitchFamily="49" charset="-128"/>
              </a:rPr>
              <a:t>）の水位観測データ（</a:t>
            </a:r>
            <a:r>
              <a:rPr lang="en-US" altLang="ja-JP" sz="1554" dirty="0">
                <a:latin typeface="ＭＳ ゴシック" panose="020B0609070205080204" pitchFamily="49" charset="-128"/>
                <a:ea typeface="ＭＳ ゴシック" panose="020B0609070205080204" pitchFamily="49" charset="-128"/>
              </a:rPr>
              <a:t>10</a:t>
            </a:r>
            <a:r>
              <a:rPr lang="ja-JP" altLang="en-US" sz="1554" dirty="0">
                <a:latin typeface="ＭＳ ゴシック" panose="020B0609070205080204" pitchFamily="49" charset="-128"/>
                <a:ea typeface="ＭＳ ゴシック" panose="020B0609070205080204" pitchFamily="49" charset="-128"/>
              </a:rPr>
              <a:t>分値）をもとに、等流計算により流量を算出し、さらに日ごとに流量を合計し日流量を整理した。</a:t>
            </a:r>
            <a:endParaRPr lang="en-US" altLang="ja-JP" sz="1554" dirty="0">
              <a:latin typeface="ＭＳ ゴシック" panose="020B0609070205080204" pitchFamily="49" charset="-128"/>
              <a:ea typeface="ＭＳ ゴシック" panose="020B0609070205080204" pitchFamily="49" charset="-128"/>
            </a:endParaRPr>
          </a:p>
          <a:p>
            <a:r>
              <a:rPr lang="ja-JP" altLang="en-US" sz="1554" dirty="0">
                <a:latin typeface="ＭＳ ゴシック" panose="020B0609070205080204" pitchFamily="49" charset="-128"/>
                <a:ea typeface="ＭＳ ゴシック" panose="020B0609070205080204" pitchFamily="49" charset="-128"/>
              </a:rPr>
              <a:t>・雨量の多い</a:t>
            </a:r>
            <a:r>
              <a:rPr lang="en-US" altLang="ja-JP" sz="1554" dirty="0">
                <a:latin typeface="ＭＳ ゴシック" panose="020B0609070205080204" pitchFamily="49" charset="-128"/>
                <a:ea typeface="ＭＳ ゴシック" panose="020B0609070205080204" pitchFamily="49" charset="-128"/>
              </a:rPr>
              <a:t>5</a:t>
            </a:r>
            <a:r>
              <a:rPr lang="ja-JP" altLang="en-US" sz="1554" dirty="0">
                <a:latin typeface="ＭＳ ゴシック" panose="020B0609070205080204" pitchFamily="49" charset="-128"/>
                <a:ea typeface="ＭＳ ゴシック" panose="020B0609070205080204" pitchFamily="49" charset="-128"/>
              </a:rPr>
              <a:t>月～</a:t>
            </a:r>
            <a:r>
              <a:rPr lang="en-US" altLang="ja-JP" sz="1554" dirty="0">
                <a:latin typeface="ＭＳ ゴシック" panose="020B0609070205080204" pitchFamily="49" charset="-128"/>
                <a:ea typeface="ＭＳ ゴシック" panose="020B0609070205080204" pitchFamily="49" charset="-128"/>
              </a:rPr>
              <a:t>6</a:t>
            </a:r>
            <a:r>
              <a:rPr lang="ja-JP" altLang="en-US" sz="1554" dirty="0">
                <a:latin typeface="ＭＳ ゴシック" panose="020B0609070205080204" pitchFamily="49" charset="-128"/>
                <a:ea typeface="ＭＳ ゴシック" panose="020B0609070205080204" pitchFamily="49" charset="-128"/>
              </a:rPr>
              <a:t>月には</a:t>
            </a:r>
            <a:r>
              <a:rPr lang="en-US" altLang="ja-JP" sz="1554" dirty="0">
                <a:latin typeface="ＭＳ ゴシック" panose="020B0609070205080204" pitchFamily="49" charset="-128"/>
                <a:ea typeface="ＭＳ ゴシック" panose="020B0609070205080204" pitchFamily="49" charset="-128"/>
              </a:rPr>
              <a:t>1</a:t>
            </a:r>
            <a:r>
              <a:rPr lang="ja-JP" altLang="en-US" sz="1554" dirty="0">
                <a:latin typeface="ＭＳ ゴシック" panose="020B0609070205080204" pitchFamily="49" charset="-128"/>
                <a:ea typeface="ＭＳ ゴシック" panose="020B0609070205080204" pitchFamily="49" charset="-128"/>
              </a:rPr>
              <a:t>～</a:t>
            </a:r>
            <a:r>
              <a:rPr lang="en-US" altLang="ja-JP" sz="1554" dirty="0">
                <a:latin typeface="ＭＳ ゴシック" panose="020B0609070205080204" pitchFamily="49" charset="-128"/>
                <a:ea typeface="ＭＳ ゴシック" panose="020B0609070205080204" pitchFamily="49" charset="-128"/>
              </a:rPr>
              <a:t>2m3/s</a:t>
            </a:r>
            <a:r>
              <a:rPr lang="ja-JP" altLang="en-US" sz="1554" dirty="0" err="1">
                <a:latin typeface="ＭＳ ゴシック" panose="020B0609070205080204" pitchFamily="49" charset="-128"/>
                <a:ea typeface="ＭＳ ゴシック" panose="020B0609070205080204" pitchFamily="49" charset="-128"/>
              </a:rPr>
              <a:t>、</a:t>
            </a:r>
            <a:r>
              <a:rPr lang="ja-JP" altLang="en-US" sz="1554" dirty="0">
                <a:latin typeface="ＭＳ ゴシック" panose="020B0609070205080204" pitchFamily="49" charset="-128"/>
                <a:ea typeface="ＭＳ ゴシック" panose="020B0609070205080204" pitchFamily="49" charset="-128"/>
              </a:rPr>
              <a:t>雨量の少ない</a:t>
            </a:r>
            <a:r>
              <a:rPr lang="en-US" altLang="ja-JP" sz="1554" dirty="0">
                <a:latin typeface="ＭＳ ゴシック" panose="020B0609070205080204" pitchFamily="49" charset="-128"/>
                <a:ea typeface="ＭＳ ゴシック" panose="020B0609070205080204" pitchFamily="49" charset="-128"/>
              </a:rPr>
              <a:t>7</a:t>
            </a:r>
            <a:r>
              <a:rPr lang="ja-JP" altLang="en-US" sz="1554" dirty="0">
                <a:latin typeface="ＭＳ ゴシック" panose="020B0609070205080204" pitchFamily="49" charset="-128"/>
                <a:ea typeface="ＭＳ ゴシック" panose="020B0609070205080204" pitchFamily="49" charset="-128"/>
              </a:rPr>
              <a:t>月～</a:t>
            </a:r>
            <a:r>
              <a:rPr lang="en-US" altLang="ja-JP" sz="1554" dirty="0">
                <a:latin typeface="ＭＳ ゴシック" panose="020B0609070205080204" pitchFamily="49" charset="-128"/>
                <a:ea typeface="ＭＳ ゴシック" panose="020B0609070205080204" pitchFamily="49" charset="-128"/>
              </a:rPr>
              <a:t>10</a:t>
            </a:r>
            <a:r>
              <a:rPr lang="ja-JP" altLang="en-US" sz="1554" dirty="0">
                <a:latin typeface="ＭＳ ゴシック" panose="020B0609070205080204" pitchFamily="49" charset="-128"/>
                <a:ea typeface="ＭＳ ゴシック" panose="020B0609070205080204" pitchFamily="49" charset="-128"/>
              </a:rPr>
              <a:t>月には</a:t>
            </a:r>
            <a:r>
              <a:rPr lang="en-US" altLang="ja-JP" sz="1554" dirty="0">
                <a:latin typeface="ＭＳ ゴシック" panose="020B0609070205080204" pitchFamily="49" charset="-128"/>
                <a:ea typeface="ＭＳ ゴシック" panose="020B0609070205080204" pitchFamily="49" charset="-128"/>
              </a:rPr>
              <a:t>0.5</a:t>
            </a:r>
            <a:r>
              <a:rPr lang="ja-JP" altLang="en-US" sz="1400" dirty="0">
                <a:latin typeface="ＭＳ ゴシック" panose="020B0609070205080204" pitchFamily="49" charset="-128"/>
                <a:ea typeface="ＭＳ ゴシック" panose="020B0609070205080204" pitchFamily="49" charset="-128"/>
              </a:rPr>
              <a:t>～</a:t>
            </a:r>
            <a:r>
              <a:rPr lang="en-US" altLang="ja-JP" sz="1400" dirty="0">
                <a:latin typeface="ＭＳ ゴシック" panose="020B0609070205080204" pitchFamily="49" charset="-128"/>
                <a:ea typeface="ＭＳ ゴシック" panose="020B0609070205080204" pitchFamily="49" charset="-128"/>
              </a:rPr>
              <a:t>1m3/s</a:t>
            </a:r>
            <a:r>
              <a:rPr lang="ja-JP" altLang="en-US" sz="1400" dirty="0">
                <a:latin typeface="ＭＳ ゴシック" panose="020B0609070205080204" pitchFamily="49" charset="-128"/>
                <a:ea typeface="ＭＳ ゴシック" panose="020B0609070205080204" pitchFamily="49" charset="-128"/>
              </a:rPr>
              <a:t>が基底流量と考えられる。</a:t>
            </a:r>
            <a:endParaRPr lang="en-US" altLang="ja-JP" sz="1398" dirty="0">
              <a:latin typeface="ＭＳ ゴシック" panose="020B0609070205080204" pitchFamily="49" charset="-128"/>
              <a:ea typeface="ＭＳ ゴシック" panose="020B0609070205080204" pitchFamily="49" charset="-128"/>
            </a:endParaRPr>
          </a:p>
        </p:txBody>
      </p:sp>
      <p:pic>
        <p:nvPicPr>
          <p:cNvPr id="12" name="図 11"/>
          <p:cNvPicPr/>
          <p:nvPr/>
        </p:nvPicPr>
        <p:blipFill rotWithShape="1">
          <a:blip r:embed="rId3" cstate="print">
            <a:extLst>
              <a:ext uri="{28A0092B-C50C-407E-A947-70E740481C1C}">
                <a14:useLocalDpi xmlns:a14="http://schemas.microsoft.com/office/drawing/2010/main" val="0"/>
              </a:ext>
            </a:extLst>
          </a:blip>
          <a:srcRect b="77776"/>
          <a:stretch/>
        </p:blipFill>
        <p:spPr bwMode="auto">
          <a:xfrm>
            <a:off x="1061682" y="2611254"/>
            <a:ext cx="9636798" cy="1176976"/>
          </a:xfrm>
          <a:prstGeom prst="rect">
            <a:avLst/>
          </a:prstGeom>
          <a:noFill/>
          <a:ln>
            <a:noFill/>
          </a:ln>
        </p:spPr>
      </p:pic>
      <p:sp>
        <p:nvSpPr>
          <p:cNvPr id="2" name="正方形/長方形 1"/>
          <p:cNvSpPr/>
          <p:nvPr/>
        </p:nvSpPr>
        <p:spPr>
          <a:xfrm>
            <a:off x="11373763" y="3124112"/>
            <a:ext cx="3044268" cy="646331"/>
          </a:xfrm>
          <a:prstGeom prst="rect">
            <a:avLst/>
          </a:prstGeom>
        </p:spPr>
        <p:txBody>
          <a:bodyPr wrap="square">
            <a:spAutoFit/>
          </a:bodyPr>
          <a:lstStyle/>
          <a:p>
            <a:pPr marR="104775" indent="133350" algn="just">
              <a:spcAft>
                <a:spcPts val="0"/>
              </a:spcAft>
            </a:pPr>
            <a:r>
              <a:rPr lang="ja-JP" altLang="ja-JP" kern="100">
                <a:latin typeface="Century" panose="02040604050505020304" pitchFamily="18" charset="0"/>
                <a:ea typeface="ＭＳ ゴシック" panose="020B0609070205080204" pitchFamily="49" charset="-128"/>
                <a:cs typeface="Times New Roman" panose="02020603050405020304" pitchFamily="18" charset="0"/>
              </a:rPr>
              <a:t>・粗度係数：</a:t>
            </a:r>
            <a:r>
              <a:rPr lang="en-US" altLang="ja-JP" kern="100">
                <a:latin typeface="Century" panose="02040604050505020304" pitchFamily="18" charset="0"/>
                <a:ea typeface="ＭＳ ゴシック" panose="020B0609070205080204" pitchFamily="49" charset="-128"/>
                <a:cs typeface="Times New Roman" panose="02020603050405020304" pitchFamily="18" charset="0"/>
              </a:rPr>
              <a:t>n=0.02</a:t>
            </a:r>
            <a:endParaRPr lang="ja-JP" altLang="ja-JP" kern="100">
              <a:latin typeface="Century" panose="02040604050505020304" pitchFamily="18" charset="0"/>
              <a:ea typeface="ＭＳ 明朝" panose="02020609040205080304" pitchFamily="17" charset="-128"/>
              <a:cs typeface="Times New Roman" panose="02020603050405020304" pitchFamily="18" charset="0"/>
            </a:endParaRPr>
          </a:p>
          <a:p>
            <a:pPr marR="104775" indent="133350" algn="just">
              <a:spcAft>
                <a:spcPts val="0"/>
              </a:spcAft>
            </a:pPr>
            <a:r>
              <a:rPr lang="ja-JP" altLang="ja-JP" kern="100">
                <a:latin typeface="Century" panose="02040604050505020304" pitchFamily="18" charset="0"/>
                <a:ea typeface="ＭＳ ゴシック" panose="020B0609070205080204" pitchFamily="49" charset="-128"/>
                <a:cs typeface="Times New Roman" panose="02020603050405020304" pitchFamily="18" charset="0"/>
              </a:rPr>
              <a:t>・河床勾配：</a:t>
            </a:r>
            <a:r>
              <a:rPr lang="en-US" altLang="ja-JP" kern="100">
                <a:latin typeface="Century" panose="02040604050505020304" pitchFamily="18" charset="0"/>
                <a:ea typeface="ＭＳ ゴシック" panose="020B0609070205080204" pitchFamily="49" charset="-128"/>
                <a:cs typeface="Times New Roman" panose="02020603050405020304" pitchFamily="18" charset="0"/>
              </a:rPr>
              <a:t>I=1/1,000</a:t>
            </a:r>
            <a:endParaRPr lang="ja-JP" altLang="ja-JP" kern="10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10" name="図 9"/>
          <p:cNvPicPr/>
          <p:nvPr/>
        </p:nvPicPr>
        <p:blipFill rotWithShape="1">
          <a:blip r:embed="rId4" cstate="print">
            <a:extLst>
              <a:ext uri="{28A0092B-C50C-407E-A947-70E740481C1C}">
                <a14:useLocalDpi xmlns:a14="http://schemas.microsoft.com/office/drawing/2010/main" val="0"/>
              </a:ext>
            </a:extLst>
          </a:blip>
          <a:srcRect t="22997"/>
          <a:stretch/>
        </p:blipFill>
        <p:spPr bwMode="auto">
          <a:xfrm>
            <a:off x="1090480" y="3905794"/>
            <a:ext cx="9608000" cy="3979377"/>
          </a:xfrm>
          <a:prstGeom prst="rect">
            <a:avLst/>
          </a:prstGeom>
          <a:noFill/>
          <a:ln>
            <a:noFill/>
          </a:ln>
        </p:spPr>
      </p:pic>
      <p:sp>
        <p:nvSpPr>
          <p:cNvPr id="3" name="正方形/長方形 2"/>
          <p:cNvSpPr/>
          <p:nvPr/>
        </p:nvSpPr>
        <p:spPr>
          <a:xfrm>
            <a:off x="2455818" y="8002735"/>
            <a:ext cx="7716163" cy="369332"/>
          </a:xfrm>
          <a:prstGeom prst="rect">
            <a:avLst/>
          </a:prstGeom>
        </p:spPr>
        <p:txBody>
          <a:bodyPr wrap="square">
            <a:spAutoFit/>
          </a:bodyPr>
          <a:lstStyle/>
          <a:p>
            <a:r>
              <a:rPr lang="ja-JP" altLang="ja-JP" kern="100">
                <a:ea typeface="ＭＳ ゴシック" panose="020B0609070205080204" pitchFamily="49" charset="-128"/>
                <a:cs typeface="Times New Roman" panose="02020603050405020304" pitchFamily="18" charset="0"/>
              </a:rPr>
              <a:t>中竹渕地点</a:t>
            </a:r>
            <a:r>
              <a:rPr lang="en-US" altLang="ja-JP" kern="100">
                <a:ea typeface="ＭＳ ゴシック" panose="020B0609070205080204" pitchFamily="49" charset="-128"/>
                <a:cs typeface="Times New Roman" panose="02020603050405020304" pitchFamily="18" charset="0"/>
              </a:rPr>
              <a:t>(9.2k)</a:t>
            </a:r>
            <a:r>
              <a:rPr lang="ja-JP" altLang="en-US" kern="100">
                <a:ea typeface="ＭＳ ゴシック" panose="020B0609070205080204" pitchFamily="49" charset="-128"/>
                <a:cs typeface="Times New Roman" panose="02020603050405020304" pitchFamily="18" charset="0"/>
              </a:rPr>
              <a:t>における推定基底流量（</a:t>
            </a:r>
            <a:r>
              <a:rPr lang="ja-JP" altLang="en-US">
                <a:latin typeface="ＭＳ Ｐゴシック" panose="020B0600070205080204" pitchFamily="50" charset="-128"/>
                <a:ea typeface="ＭＳ Ｐゴシック" panose="020B0600070205080204" pitchFamily="50" charset="-128"/>
              </a:rPr>
              <a:t>平野下水処理場からの放流前</a:t>
            </a:r>
            <a:r>
              <a:rPr lang="ja-JP" altLang="en-US" kern="100">
                <a:ea typeface="ＭＳ ゴシック" panose="020B0609070205080204" pitchFamily="49" charset="-128"/>
                <a:cs typeface="Times New Roman" panose="02020603050405020304" pitchFamily="18" charset="0"/>
              </a:rPr>
              <a:t>）</a:t>
            </a:r>
            <a:endParaRPr lang="ja-JP" altLang="en-US"/>
          </a:p>
        </p:txBody>
      </p:sp>
      <p:sp>
        <p:nvSpPr>
          <p:cNvPr id="4" name="スライド番号プレースホルダー 3"/>
          <p:cNvSpPr>
            <a:spLocks noGrp="1"/>
          </p:cNvSpPr>
          <p:nvPr>
            <p:ph type="sldNum" sz="quarter" idx="12"/>
          </p:nvPr>
        </p:nvSpPr>
        <p:spPr/>
        <p:txBody>
          <a:bodyPr/>
          <a:lstStyle/>
          <a:p>
            <a:fld id="{F7809CC4-BC24-49F4-821D-E9970E7A63E4}" type="slidenum">
              <a:rPr kumimoji="1" lang="ja-JP" altLang="en-US" smtClean="0"/>
              <a:pPr/>
              <a:t>42</a:t>
            </a:fld>
            <a:endParaRPr kumimoji="1" lang="ja-JP" altLang="en-US" dirty="0"/>
          </a:p>
        </p:txBody>
      </p:sp>
    </p:spTree>
    <p:extLst>
      <p:ext uri="{BB962C8B-B14F-4D97-AF65-F5344CB8AC3E}">
        <p14:creationId xmlns:p14="http://schemas.microsoft.com/office/powerpoint/2010/main" val="13710271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正方形/長方形 128">
            <a:extLst>
              <a:ext uri="{FF2B5EF4-FFF2-40B4-BE49-F238E27FC236}">
                <a16:creationId xmlns:a16="http://schemas.microsoft.com/office/drawing/2014/main" id="{FD788CD7-0973-4561-9C64-D73C7C0770AA}"/>
              </a:ext>
            </a:extLst>
          </p:cNvPr>
          <p:cNvSpPr/>
          <p:nvPr/>
        </p:nvSpPr>
        <p:spPr>
          <a:xfrm>
            <a:off x="644624" y="1349202"/>
            <a:ext cx="13630542" cy="8952306"/>
          </a:xfrm>
          <a:prstGeom prst="rect">
            <a:avLst/>
          </a:prstGeom>
          <a:solidFill>
            <a:schemeClr val="accent1">
              <a:lumMod val="20000"/>
              <a:lumOff val="80000"/>
            </a:schemeClr>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a:p>
        </p:txBody>
      </p:sp>
      <p:sp>
        <p:nvSpPr>
          <p:cNvPr id="55" name="正方形/長方形 54">
            <a:extLst>
              <a:ext uri="{FF2B5EF4-FFF2-40B4-BE49-F238E27FC236}">
                <a16:creationId xmlns:a16="http://schemas.microsoft.com/office/drawing/2014/main" id="{221B2B51-7B89-49CD-AFD0-6DDA16BB2761}"/>
              </a:ext>
            </a:extLst>
          </p:cNvPr>
          <p:cNvSpPr/>
          <p:nvPr/>
        </p:nvSpPr>
        <p:spPr>
          <a:xfrm>
            <a:off x="11794587" y="3738608"/>
            <a:ext cx="2304000" cy="4760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0BC86DF7-FCDC-4813-8305-212649A0D112}"/>
              </a:ext>
            </a:extLst>
          </p:cNvPr>
          <p:cNvSpPr/>
          <p:nvPr/>
        </p:nvSpPr>
        <p:spPr>
          <a:xfrm>
            <a:off x="9037483" y="3738608"/>
            <a:ext cx="2304000" cy="2465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2B06D176-E95F-4216-8370-B9978BDD0F4A}"/>
              </a:ext>
            </a:extLst>
          </p:cNvPr>
          <p:cNvSpPr/>
          <p:nvPr/>
        </p:nvSpPr>
        <p:spPr>
          <a:xfrm>
            <a:off x="6291799" y="3738609"/>
            <a:ext cx="2304000" cy="4760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01EE7F47-4830-4126-A7FF-9643942E52BC}"/>
              </a:ext>
            </a:extLst>
          </p:cNvPr>
          <p:cNvSpPr/>
          <p:nvPr/>
        </p:nvSpPr>
        <p:spPr>
          <a:xfrm>
            <a:off x="3535422" y="3738609"/>
            <a:ext cx="2304000" cy="2465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FE8D6D2A-9FB6-4DAE-B539-FC183E9E73A0}"/>
              </a:ext>
            </a:extLst>
          </p:cNvPr>
          <p:cNvSpPr/>
          <p:nvPr/>
        </p:nvSpPr>
        <p:spPr>
          <a:xfrm>
            <a:off x="791968" y="3738610"/>
            <a:ext cx="2304000" cy="6517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正方形/長方形 129">
            <a:extLst>
              <a:ext uri="{FF2B5EF4-FFF2-40B4-BE49-F238E27FC236}">
                <a16:creationId xmlns:a16="http://schemas.microsoft.com/office/drawing/2014/main" id="{42DB044F-5E76-4DE4-A860-B9933168575C}"/>
              </a:ext>
            </a:extLst>
          </p:cNvPr>
          <p:cNvSpPr/>
          <p:nvPr/>
        </p:nvSpPr>
        <p:spPr>
          <a:xfrm>
            <a:off x="516898" y="717227"/>
            <a:ext cx="14036127" cy="9732400"/>
          </a:xfrm>
          <a:prstGeom prst="rect">
            <a:avLst/>
          </a:prstGeom>
          <a:noFill/>
          <a:ln w="28575">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64">
              <a:latin typeface="ＭＳ ゴシック" panose="020B0609070205080204" pitchFamily="49" charset="-128"/>
              <a:ea typeface="ＭＳ ゴシック" panose="020B0609070205080204" pitchFamily="49" charset="-128"/>
            </a:endParaRPr>
          </a:p>
        </p:txBody>
      </p:sp>
      <p:sp>
        <p:nvSpPr>
          <p:cNvPr id="39" name="テキスト ボックス 38">
            <a:extLst>
              <a:ext uri="{FF2B5EF4-FFF2-40B4-BE49-F238E27FC236}">
                <a16:creationId xmlns:a16="http://schemas.microsoft.com/office/drawing/2014/main" id="{49081437-CCA0-4513-A061-3DC478EAF146}"/>
              </a:ext>
            </a:extLst>
          </p:cNvPr>
          <p:cNvSpPr txBox="1"/>
          <p:nvPr/>
        </p:nvSpPr>
        <p:spPr>
          <a:xfrm>
            <a:off x="566671" y="660977"/>
            <a:ext cx="4607675" cy="427040"/>
          </a:xfrm>
          <a:prstGeom prst="rect">
            <a:avLst/>
          </a:prstGeom>
          <a:noFill/>
          <a:ln cmpd="dbl">
            <a:noFill/>
          </a:ln>
        </p:spPr>
        <p:txBody>
          <a:bodyPr wrap="square" rtlCol="0">
            <a:spAutoFit/>
          </a:bodyPr>
          <a:lstStyle/>
          <a:p>
            <a:r>
              <a:rPr lang="ja-JP" altLang="en-US" sz="2175" b="1" dirty="0">
                <a:solidFill>
                  <a:srgbClr val="333399"/>
                </a:solidFill>
                <a:latin typeface="ＭＳ ゴシック" panose="020B0609070205080204" pitchFamily="49" charset="-128"/>
                <a:ea typeface="ＭＳ ゴシック" panose="020B0609070205080204" pitchFamily="49" charset="-128"/>
              </a:rPr>
              <a:t>スカム発生メカニズムの推定</a:t>
            </a:r>
          </a:p>
        </p:txBody>
      </p:sp>
      <p:sp>
        <p:nvSpPr>
          <p:cNvPr id="48" name="正方形/長方形 47">
            <a:extLst>
              <a:ext uri="{FF2B5EF4-FFF2-40B4-BE49-F238E27FC236}">
                <a16:creationId xmlns:a16="http://schemas.microsoft.com/office/drawing/2014/main" id="{623310DD-104E-4B1B-BD31-C5EBD7CFD37E}"/>
              </a:ext>
            </a:extLst>
          </p:cNvPr>
          <p:cNvSpPr/>
          <p:nvPr/>
        </p:nvSpPr>
        <p:spPr>
          <a:xfrm>
            <a:off x="577109" y="1011299"/>
            <a:ext cx="13120610" cy="331501"/>
          </a:xfrm>
          <a:prstGeom prst="rect">
            <a:avLst/>
          </a:prstGeom>
        </p:spPr>
        <p:txBody>
          <a:bodyPr wrap="square">
            <a:spAutoFit/>
          </a:bodyPr>
          <a:lstStyle/>
          <a:p>
            <a:r>
              <a:rPr lang="ja-JP" altLang="en-US" sz="1554" dirty="0">
                <a:latin typeface="ＭＳ ゴシック" panose="020B0609070205080204" pitchFamily="49" charset="-128"/>
                <a:ea typeface="ＭＳ ゴシック" panose="020B0609070205080204" pitchFamily="49" charset="-128"/>
              </a:rPr>
              <a:t>・スカム発生のメカニズムの推定は以下のとおりである。</a:t>
            </a:r>
            <a:endParaRPr lang="en-US" altLang="ja-JP" sz="1398" dirty="0">
              <a:latin typeface="ＭＳ ゴシック" panose="020B0609070205080204" pitchFamily="49" charset="-128"/>
              <a:ea typeface="ＭＳ ゴシック" panose="020B0609070205080204" pitchFamily="49" charset="-128"/>
            </a:endParaRPr>
          </a:p>
        </p:txBody>
      </p:sp>
      <p:sp>
        <p:nvSpPr>
          <p:cNvPr id="68" name="正方形/長方形 67">
            <a:extLst>
              <a:ext uri="{FF2B5EF4-FFF2-40B4-BE49-F238E27FC236}">
                <a16:creationId xmlns:a16="http://schemas.microsoft.com/office/drawing/2014/main" id="{57BA6438-8F77-4179-B6BE-EBF006308064}"/>
              </a:ext>
            </a:extLst>
          </p:cNvPr>
          <p:cNvSpPr/>
          <p:nvPr/>
        </p:nvSpPr>
        <p:spPr>
          <a:xfrm>
            <a:off x="0" y="0"/>
            <a:ext cx="15119350" cy="615267"/>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sp>
        <p:nvSpPr>
          <p:cNvPr id="66" name="テキスト ボックス 3"/>
          <p:cNvSpPr txBox="1"/>
          <p:nvPr/>
        </p:nvSpPr>
        <p:spPr>
          <a:xfrm>
            <a:off x="0" y="-16013"/>
            <a:ext cx="8166267" cy="63128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参考資料</a:t>
            </a:r>
          </a:p>
        </p:txBody>
      </p:sp>
      <p:sp>
        <p:nvSpPr>
          <p:cNvPr id="35" name="テキスト ボックス 34">
            <a:extLst>
              <a:ext uri="{FF2B5EF4-FFF2-40B4-BE49-F238E27FC236}">
                <a16:creationId xmlns:a16="http://schemas.microsoft.com/office/drawing/2014/main" id="{8F9F63F9-42EF-4C58-B3AF-2F57FAC98F60}"/>
              </a:ext>
            </a:extLst>
          </p:cNvPr>
          <p:cNvSpPr txBox="1"/>
          <p:nvPr/>
        </p:nvSpPr>
        <p:spPr>
          <a:xfrm>
            <a:off x="791968" y="1605325"/>
            <a:ext cx="2304000" cy="2031325"/>
          </a:xfrm>
          <a:prstGeom prst="rect">
            <a:avLst/>
          </a:prstGeom>
          <a:solidFill>
            <a:srgbClr val="F09252"/>
          </a:solidFill>
          <a:ln>
            <a:noFill/>
          </a:ln>
        </p:spPr>
        <p:txBody>
          <a:bodyPr wrap="square" rtlCol="0">
            <a:spAutoFit/>
          </a:bodyPr>
          <a:lstStyle/>
          <a:p>
            <a:r>
              <a:rPr lang="ja-JP" altLang="en-US" dirty="0">
                <a:solidFill>
                  <a:schemeClr val="bg1"/>
                </a:solidFill>
                <a:latin typeface="ＭＳ ゴシック" panose="020B0609070205080204" pitchFamily="49" charset="-128"/>
                <a:ea typeface="ＭＳ ゴシック" panose="020B0609070205080204" pitchFamily="49" charset="-128"/>
              </a:rPr>
              <a:t>１．</a:t>
            </a:r>
            <a:endParaRPr lang="en-US" altLang="ja-JP" dirty="0">
              <a:solidFill>
                <a:schemeClr val="bg1"/>
              </a:solidFill>
              <a:latin typeface="ＭＳ ゴシック" panose="020B0609070205080204" pitchFamily="49" charset="-128"/>
              <a:ea typeface="ＭＳ ゴシック" panose="020B0609070205080204" pitchFamily="49" charset="-128"/>
            </a:endParaRPr>
          </a:p>
          <a:p>
            <a:r>
              <a:rPr lang="ja-JP" altLang="en-US" dirty="0">
                <a:solidFill>
                  <a:schemeClr val="bg1"/>
                </a:solidFill>
                <a:latin typeface="ＭＳ ゴシック" panose="020B0609070205080204" pitchFamily="49" charset="-128"/>
                <a:ea typeface="ＭＳ ゴシック" panose="020B0609070205080204" pitchFamily="49" charset="-128"/>
              </a:rPr>
              <a:t>上流から汚濁負荷物が流れ込んで堆積し、下層に嫌気性の底泥層、上層に浮泥層が形成される。</a:t>
            </a:r>
            <a:endParaRPr lang="en-US" altLang="ja-JP" dirty="0">
              <a:solidFill>
                <a:schemeClr val="bg1"/>
              </a:solidFill>
              <a:latin typeface="ＭＳ ゴシック" panose="020B0609070205080204" pitchFamily="49" charset="-128"/>
              <a:ea typeface="ＭＳ ゴシック" panose="020B0609070205080204" pitchFamily="49" charset="-128"/>
            </a:endParaRPr>
          </a:p>
          <a:p>
            <a:endParaRPr lang="en-US" altLang="ja-JP" dirty="0">
              <a:solidFill>
                <a:schemeClr val="bg1"/>
              </a:solidFill>
              <a:latin typeface="ＭＳ ゴシック" panose="020B0609070205080204" pitchFamily="49" charset="-128"/>
              <a:ea typeface="ＭＳ ゴシック" panose="020B0609070205080204" pitchFamily="49" charset="-128"/>
            </a:endParaRPr>
          </a:p>
        </p:txBody>
      </p:sp>
      <p:sp>
        <p:nvSpPr>
          <p:cNvPr id="40" name="テキスト ボックス 39">
            <a:extLst>
              <a:ext uri="{FF2B5EF4-FFF2-40B4-BE49-F238E27FC236}">
                <a16:creationId xmlns:a16="http://schemas.microsoft.com/office/drawing/2014/main" id="{11CBF5CE-9471-49E0-B6D5-DD1EBF7BAD22}"/>
              </a:ext>
            </a:extLst>
          </p:cNvPr>
          <p:cNvSpPr txBox="1"/>
          <p:nvPr/>
        </p:nvSpPr>
        <p:spPr>
          <a:xfrm>
            <a:off x="3540473" y="1605325"/>
            <a:ext cx="2304000" cy="2031325"/>
          </a:xfrm>
          <a:prstGeom prst="rect">
            <a:avLst/>
          </a:prstGeom>
          <a:solidFill>
            <a:srgbClr val="F09252"/>
          </a:solidFill>
          <a:ln>
            <a:noFill/>
          </a:ln>
        </p:spPr>
        <p:txBody>
          <a:bodyPr wrap="square" rtlCol="0">
            <a:spAutoFit/>
          </a:bodyPr>
          <a:lstStyle/>
          <a:p>
            <a:r>
              <a:rPr lang="ja-JP" altLang="en-US" dirty="0">
                <a:solidFill>
                  <a:schemeClr val="bg1"/>
                </a:solidFill>
                <a:latin typeface="ＭＳ ゴシック" panose="020B0609070205080204" pitchFamily="49" charset="-128"/>
                <a:ea typeface="ＭＳ ゴシック" panose="020B0609070205080204" pitchFamily="49" charset="-128"/>
              </a:rPr>
              <a:t>２．</a:t>
            </a:r>
            <a:endParaRPr lang="en-US" altLang="ja-JP" dirty="0">
              <a:solidFill>
                <a:schemeClr val="bg1"/>
              </a:solidFill>
              <a:latin typeface="ＭＳ ゴシック" panose="020B0609070205080204" pitchFamily="49" charset="-128"/>
              <a:ea typeface="ＭＳ ゴシック" panose="020B0609070205080204" pitchFamily="49" charset="-128"/>
            </a:endParaRPr>
          </a:p>
          <a:p>
            <a:r>
              <a:rPr lang="ja-JP" altLang="en-US" dirty="0">
                <a:solidFill>
                  <a:schemeClr val="bg1"/>
                </a:solidFill>
                <a:latin typeface="ＭＳ ゴシック" panose="020B0609070205080204" pitchFamily="49" charset="-128"/>
                <a:ea typeface="ＭＳ ゴシック" panose="020B0609070205080204" pitchFamily="49" charset="-128"/>
              </a:rPr>
              <a:t>降雨によって河川流量が増大し、底泥・浮泥層が撹拌され、細かい粒子に粉砕される。</a:t>
            </a:r>
            <a:endParaRPr lang="en-US" altLang="ja-JP" dirty="0">
              <a:solidFill>
                <a:schemeClr val="bg1"/>
              </a:solidFill>
              <a:latin typeface="ＭＳ ゴシック" panose="020B0609070205080204" pitchFamily="49" charset="-128"/>
              <a:ea typeface="ＭＳ ゴシック" panose="020B0609070205080204" pitchFamily="49" charset="-128"/>
            </a:endParaRPr>
          </a:p>
          <a:p>
            <a:endParaRPr lang="en-US" altLang="ja-JP" dirty="0">
              <a:solidFill>
                <a:schemeClr val="bg1"/>
              </a:solidFill>
              <a:latin typeface="ＭＳ ゴシック" panose="020B0609070205080204" pitchFamily="49" charset="-128"/>
              <a:ea typeface="ＭＳ ゴシック" panose="020B0609070205080204" pitchFamily="49" charset="-128"/>
            </a:endParaRPr>
          </a:p>
        </p:txBody>
      </p:sp>
      <p:sp>
        <p:nvSpPr>
          <p:cNvPr id="41" name="テキスト ボックス 40">
            <a:extLst>
              <a:ext uri="{FF2B5EF4-FFF2-40B4-BE49-F238E27FC236}">
                <a16:creationId xmlns:a16="http://schemas.microsoft.com/office/drawing/2014/main" id="{3C3553FF-5851-4A74-9D82-D911D9A70DFE}"/>
              </a:ext>
            </a:extLst>
          </p:cNvPr>
          <p:cNvSpPr txBox="1"/>
          <p:nvPr/>
        </p:nvSpPr>
        <p:spPr>
          <a:xfrm>
            <a:off x="6288978" y="1605325"/>
            <a:ext cx="2304000" cy="2031325"/>
          </a:xfrm>
          <a:prstGeom prst="rect">
            <a:avLst/>
          </a:prstGeom>
          <a:solidFill>
            <a:srgbClr val="F09252"/>
          </a:solidFill>
          <a:ln>
            <a:noFill/>
          </a:ln>
        </p:spPr>
        <p:txBody>
          <a:bodyPr wrap="square" rtlCol="0">
            <a:spAutoFit/>
          </a:bodyPr>
          <a:lstStyle/>
          <a:p>
            <a:pPr marL="542925" indent="-542925"/>
            <a:r>
              <a:rPr lang="ja-JP" altLang="en-US" dirty="0">
                <a:solidFill>
                  <a:schemeClr val="bg1"/>
                </a:solidFill>
                <a:latin typeface="ＭＳ ゴシック" panose="020B0609070205080204" pitchFamily="49" charset="-128"/>
                <a:ea typeface="ＭＳ ゴシック" panose="020B0609070205080204" pitchFamily="49" charset="-128"/>
              </a:rPr>
              <a:t>３．</a:t>
            </a:r>
            <a:endParaRPr lang="en-US" altLang="ja-JP" dirty="0">
              <a:solidFill>
                <a:schemeClr val="bg1"/>
              </a:solidFill>
              <a:latin typeface="ＭＳ ゴシック" panose="020B0609070205080204" pitchFamily="49" charset="-128"/>
              <a:ea typeface="ＭＳ ゴシック" panose="020B0609070205080204" pitchFamily="49" charset="-128"/>
            </a:endParaRPr>
          </a:p>
          <a:p>
            <a:r>
              <a:rPr lang="ja-JP" altLang="en-US" dirty="0">
                <a:solidFill>
                  <a:schemeClr val="bg1"/>
                </a:solidFill>
                <a:latin typeface="ＭＳ ゴシック" panose="020B0609070205080204" pitchFamily="49" charset="-128"/>
                <a:ea typeface="ＭＳ ゴシック" panose="020B0609070205080204" pitchFamily="49" charset="-128"/>
              </a:rPr>
              <a:t>細かい粒子同士が衝突・合体し、フロックを形成・沈降。ＤＯが高い場合、浮泥の表面に酸化膜の形成・成長が生じる。</a:t>
            </a:r>
            <a:endParaRPr lang="en-US" altLang="ja-JP" dirty="0">
              <a:solidFill>
                <a:schemeClr val="bg1"/>
              </a:solidFill>
              <a:latin typeface="ＭＳ ゴシック" panose="020B0609070205080204" pitchFamily="49" charset="-128"/>
              <a:ea typeface="ＭＳ ゴシック" panose="020B0609070205080204" pitchFamily="49" charset="-128"/>
            </a:endParaRPr>
          </a:p>
        </p:txBody>
      </p:sp>
      <p:sp>
        <p:nvSpPr>
          <p:cNvPr id="42" name="テキスト ボックス 41">
            <a:extLst>
              <a:ext uri="{FF2B5EF4-FFF2-40B4-BE49-F238E27FC236}">
                <a16:creationId xmlns:a16="http://schemas.microsoft.com/office/drawing/2014/main" id="{505E2700-10BD-467B-8156-D908E4E41772}"/>
              </a:ext>
            </a:extLst>
          </p:cNvPr>
          <p:cNvSpPr txBox="1"/>
          <p:nvPr/>
        </p:nvSpPr>
        <p:spPr>
          <a:xfrm>
            <a:off x="9037483" y="1605325"/>
            <a:ext cx="2304000" cy="2031325"/>
          </a:xfrm>
          <a:prstGeom prst="rect">
            <a:avLst/>
          </a:prstGeom>
          <a:solidFill>
            <a:srgbClr val="F09252"/>
          </a:solidFill>
          <a:ln>
            <a:noFill/>
          </a:ln>
        </p:spPr>
        <p:txBody>
          <a:bodyPr wrap="square" rtlCol="0">
            <a:spAutoFit/>
          </a:bodyPr>
          <a:lstStyle/>
          <a:p>
            <a:r>
              <a:rPr lang="ja-JP" altLang="en-US" dirty="0">
                <a:solidFill>
                  <a:schemeClr val="bg1"/>
                </a:solidFill>
                <a:latin typeface="ＭＳ ゴシック" panose="020B0609070205080204" pitchFamily="49" charset="-128"/>
                <a:ea typeface="ＭＳ ゴシック" panose="020B0609070205080204" pitchFamily="49" charset="-128"/>
              </a:rPr>
              <a:t>４．</a:t>
            </a:r>
            <a:endParaRPr lang="en-US" altLang="ja-JP" dirty="0">
              <a:solidFill>
                <a:schemeClr val="bg1"/>
              </a:solidFill>
              <a:latin typeface="ＭＳ ゴシック" panose="020B0609070205080204" pitchFamily="49" charset="-128"/>
              <a:ea typeface="ＭＳ ゴシック" panose="020B0609070205080204" pitchFamily="49" charset="-128"/>
            </a:endParaRPr>
          </a:p>
          <a:p>
            <a:r>
              <a:rPr lang="ja-JP" altLang="en-US" dirty="0">
                <a:solidFill>
                  <a:schemeClr val="bg1"/>
                </a:solidFill>
                <a:latin typeface="ＭＳ ゴシック" panose="020B0609070205080204" pitchFamily="49" charset="-128"/>
                <a:ea typeface="ＭＳ ゴシック" panose="020B0609070205080204" pitchFamily="49" charset="-128"/>
              </a:rPr>
              <a:t>降雨によって河川流量が増大すると、底泥・浮泥層が撹拌され、酸化膜も劣化する</a:t>
            </a:r>
            <a:r>
              <a:rPr lang="en-US" altLang="ja-JP" dirty="0">
                <a:solidFill>
                  <a:schemeClr val="bg1"/>
                </a:solidFill>
                <a:latin typeface="ＭＳ ゴシック" panose="020B0609070205080204" pitchFamily="49" charset="-128"/>
                <a:ea typeface="ＭＳ ゴシック" panose="020B0609070205080204" pitchFamily="49" charset="-128"/>
              </a:rPr>
              <a:t>(</a:t>
            </a:r>
            <a:r>
              <a:rPr lang="ja-JP" altLang="en-US" dirty="0">
                <a:solidFill>
                  <a:schemeClr val="bg1"/>
                </a:solidFill>
                <a:latin typeface="ＭＳ ゴシック" panose="020B0609070205080204" pitchFamily="49" charset="-128"/>
                <a:ea typeface="ＭＳ ゴシック" panose="020B0609070205080204" pitchFamily="49" charset="-128"/>
              </a:rPr>
              <a:t>剥がれやすくなる</a:t>
            </a:r>
            <a:r>
              <a:rPr lang="en-US" altLang="ja-JP" dirty="0">
                <a:solidFill>
                  <a:schemeClr val="bg1"/>
                </a:solidFill>
                <a:latin typeface="ＭＳ ゴシック" panose="020B0609070205080204" pitchFamily="49" charset="-128"/>
                <a:ea typeface="ＭＳ ゴシック" panose="020B0609070205080204" pitchFamily="49" charset="-128"/>
              </a:rPr>
              <a:t>) </a:t>
            </a:r>
            <a:r>
              <a:rPr lang="ja-JP" altLang="en-US" dirty="0">
                <a:solidFill>
                  <a:schemeClr val="bg1"/>
                </a:solidFill>
                <a:latin typeface="ＭＳ ゴシック" panose="020B0609070205080204" pitchFamily="49" charset="-128"/>
                <a:ea typeface="ＭＳ ゴシック" panose="020B0609070205080204" pitchFamily="49" charset="-128"/>
              </a:rPr>
              <a:t>。</a:t>
            </a:r>
            <a:endParaRPr lang="en-US" altLang="ja-JP" dirty="0">
              <a:solidFill>
                <a:schemeClr val="bg1"/>
              </a:solidFill>
              <a:latin typeface="ＭＳ ゴシック" panose="020B0609070205080204" pitchFamily="49" charset="-128"/>
              <a:ea typeface="ＭＳ ゴシック" panose="020B0609070205080204" pitchFamily="49" charset="-128"/>
            </a:endParaRPr>
          </a:p>
        </p:txBody>
      </p:sp>
      <p:sp>
        <p:nvSpPr>
          <p:cNvPr id="43" name="テキスト ボックス 42">
            <a:extLst>
              <a:ext uri="{FF2B5EF4-FFF2-40B4-BE49-F238E27FC236}">
                <a16:creationId xmlns:a16="http://schemas.microsoft.com/office/drawing/2014/main" id="{A69E142E-7B92-4CA8-B7DA-4F5F6D6A3F86}"/>
              </a:ext>
            </a:extLst>
          </p:cNvPr>
          <p:cNvSpPr txBox="1"/>
          <p:nvPr/>
        </p:nvSpPr>
        <p:spPr>
          <a:xfrm>
            <a:off x="11785987" y="1605325"/>
            <a:ext cx="2304000" cy="2031325"/>
          </a:xfrm>
          <a:prstGeom prst="rect">
            <a:avLst/>
          </a:prstGeom>
          <a:solidFill>
            <a:srgbClr val="F09252"/>
          </a:solidFill>
          <a:ln>
            <a:noFill/>
          </a:ln>
        </p:spPr>
        <p:txBody>
          <a:bodyPr wrap="square" rtlCol="0">
            <a:spAutoFit/>
          </a:bodyPr>
          <a:lstStyle/>
          <a:p>
            <a:r>
              <a:rPr lang="ja-JP" altLang="en-US" dirty="0">
                <a:solidFill>
                  <a:schemeClr val="bg1"/>
                </a:solidFill>
                <a:latin typeface="ＭＳ ゴシック" panose="020B0609070205080204" pitchFamily="49" charset="-128"/>
                <a:ea typeface="ＭＳ ゴシック" panose="020B0609070205080204" pitchFamily="49" charset="-128"/>
              </a:rPr>
              <a:t>５．</a:t>
            </a:r>
            <a:endParaRPr lang="en-US" altLang="ja-JP" dirty="0">
              <a:solidFill>
                <a:schemeClr val="bg1"/>
              </a:solidFill>
              <a:latin typeface="ＭＳ ゴシック" panose="020B0609070205080204" pitchFamily="49" charset="-128"/>
              <a:ea typeface="ＭＳ ゴシック" panose="020B0609070205080204" pitchFamily="49" charset="-128"/>
            </a:endParaRPr>
          </a:p>
          <a:p>
            <a:r>
              <a:rPr lang="ja-JP" altLang="en-US" dirty="0">
                <a:solidFill>
                  <a:schemeClr val="bg1"/>
                </a:solidFill>
                <a:latin typeface="ＭＳ ゴシック" panose="020B0609070205080204" pitchFamily="49" charset="-128"/>
                <a:ea typeface="ＭＳ ゴシック" panose="020B0609070205080204" pitchFamily="49" charset="-128"/>
              </a:rPr>
              <a:t>底泥より嫌気性分解に伴うガスが発生し、ガスの圧力によって酸化膜が水面に浮上したものがスカムと想定される。</a:t>
            </a:r>
            <a:endParaRPr lang="en-US" altLang="ja-JP" dirty="0">
              <a:solidFill>
                <a:schemeClr val="bg1"/>
              </a:solidFill>
              <a:latin typeface="ＭＳ ゴシック" panose="020B0609070205080204" pitchFamily="49" charset="-128"/>
              <a:ea typeface="ＭＳ ゴシック" panose="020B0609070205080204" pitchFamily="49" charset="-128"/>
            </a:endParaRPr>
          </a:p>
        </p:txBody>
      </p:sp>
      <p:pic>
        <p:nvPicPr>
          <p:cNvPr id="44" name="図 43">
            <a:extLst>
              <a:ext uri="{FF2B5EF4-FFF2-40B4-BE49-F238E27FC236}">
                <a16:creationId xmlns:a16="http://schemas.microsoft.com/office/drawing/2014/main" id="{1B6DBDE8-BA11-4232-B3CF-9F937AC87E83}"/>
              </a:ext>
            </a:extLst>
          </p:cNvPr>
          <p:cNvPicPr>
            <a:picLocks noChangeAspect="1"/>
          </p:cNvPicPr>
          <p:nvPr/>
        </p:nvPicPr>
        <p:blipFill rotWithShape="1">
          <a:blip r:embed="rId3"/>
          <a:srcRect l="58655" t="8130" r="26814" b="69183"/>
          <a:stretch/>
        </p:blipFill>
        <p:spPr>
          <a:xfrm>
            <a:off x="845907" y="8163792"/>
            <a:ext cx="2160000" cy="1675743"/>
          </a:xfrm>
          <a:prstGeom prst="rect">
            <a:avLst/>
          </a:prstGeom>
        </p:spPr>
      </p:pic>
      <p:pic>
        <p:nvPicPr>
          <p:cNvPr id="45" name="図 44">
            <a:extLst>
              <a:ext uri="{FF2B5EF4-FFF2-40B4-BE49-F238E27FC236}">
                <a16:creationId xmlns:a16="http://schemas.microsoft.com/office/drawing/2014/main" id="{8F91008A-1CB5-4540-A752-AEBDCF6B83B0}"/>
              </a:ext>
            </a:extLst>
          </p:cNvPr>
          <p:cNvPicPr>
            <a:picLocks noChangeAspect="1"/>
          </p:cNvPicPr>
          <p:nvPr/>
        </p:nvPicPr>
        <p:blipFill rotWithShape="1">
          <a:blip r:embed="rId3"/>
          <a:srcRect l="58536" t="34891" r="26871" b="38274"/>
          <a:stretch/>
        </p:blipFill>
        <p:spPr>
          <a:xfrm>
            <a:off x="9100763" y="3768454"/>
            <a:ext cx="2160000" cy="1973790"/>
          </a:xfrm>
          <a:prstGeom prst="rect">
            <a:avLst/>
          </a:prstGeom>
        </p:spPr>
      </p:pic>
      <p:pic>
        <p:nvPicPr>
          <p:cNvPr id="47" name="図 46">
            <a:extLst>
              <a:ext uri="{FF2B5EF4-FFF2-40B4-BE49-F238E27FC236}">
                <a16:creationId xmlns:a16="http://schemas.microsoft.com/office/drawing/2014/main" id="{F084B17F-3110-48BC-BB5F-9410D37B1408}"/>
              </a:ext>
            </a:extLst>
          </p:cNvPr>
          <p:cNvPicPr>
            <a:picLocks noChangeAspect="1"/>
          </p:cNvPicPr>
          <p:nvPr/>
        </p:nvPicPr>
        <p:blipFill rotWithShape="1">
          <a:blip r:embed="rId3"/>
          <a:srcRect l="34715" t="8188" r="50754" b="69125"/>
          <a:stretch/>
        </p:blipFill>
        <p:spPr>
          <a:xfrm>
            <a:off x="845907" y="5973001"/>
            <a:ext cx="2160000" cy="1675743"/>
          </a:xfrm>
          <a:prstGeom prst="rect">
            <a:avLst/>
          </a:prstGeom>
        </p:spPr>
      </p:pic>
      <p:pic>
        <p:nvPicPr>
          <p:cNvPr id="49" name="図 48">
            <a:extLst>
              <a:ext uri="{FF2B5EF4-FFF2-40B4-BE49-F238E27FC236}">
                <a16:creationId xmlns:a16="http://schemas.microsoft.com/office/drawing/2014/main" id="{593141D8-370B-4673-A6C1-10C0D7281F75}"/>
              </a:ext>
            </a:extLst>
          </p:cNvPr>
          <p:cNvPicPr>
            <a:picLocks noChangeAspect="1"/>
          </p:cNvPicPr>
          <p:nvPr/>
        </p:nvPicPr>
        <p:blipFill rotWithShape="1">
          <a:blip r:embed="rId3"/>
          <a:srcRect l="82110" t="3847" r="2960" b="69227"/>
          <a:stretch/>
        </p:blipFill>
        <p:spPr>
          <a:xfrm>
            <a:off x="3608399" y="3762764"/>
            <a:ext cx="2160000" cy="1935877"/>
          </a:xfrm>
          <a:prstGeom prst="rect">
            <a:avLst/>
          </a:prstGeom>
        </p:spPr>
      </p:pic>
      <p:pic>
        <p:nvPicPr>
          <p:cNvPr id="50" name="図 49">
            <a:extLst>
              <a:ext uri="{FF2B5EF4-FFF2-40B4-BE49-F238E27FC236}">
                <a16:creationId xmlns:a16="http://schemas.microsoft.com/office/drawing/2014/main" id="{E2504CBA-B72B-44D8-91F7-84C4C5EE12CF}"/>
              </a:ext>
            </a:extLst>
          </p:cNvPr>
          <p:cNvPicPr>
            <a:picLocks noChangeAspect="1"/>
          </p:cNvPicPr>
          <p:nvPr/>
        </p:nvPicPr>
        <p:blipFill rotWithShape="1">
          <a:blip r:embed="rId3"/>
          <a:srcRect l="11089" t="8064" r="74379" b="69249"/>
          <a:stretch/>
        </p:blipFill>
        <p:spPr>
          <a:xfrm>
            <a:off x="845907" y="3880748"/>
            <a:ext cx="2160000" cy="1675743"/>
          </a:xfrm>
          <a:prstGeom prst="rect">
            <a:avLst/>
          </a:prstGeom>
        </p:spPr>
      </p:pic>
      <p:pic>
        <p:nvPicPr>
          <p:cNvPr id="46" name="図 45">
            <a:extLst>
              <a:ext uri="{FF2B5EF4-FFF2-40B4-BE49-F238E27FC236}">
                <a16:creationId xmlns:a16="http://schemas.microsoft.com/office/drawing/2014/main" id="{5D7CA179-B2B8-4671-93D1-EFCC8F82D71B}"/>
              </a:ext>
            </a:extLst>
          </p:cNvPr>
          <p:cNvPicPr>
            <a:picLocks noChangeAspect="1"/>
          </p:cNvPicPr>
          <p:nvPr/>
        </p:nvPicPr>
        <p:blipFill rotWithShape="1">
          <a:blip r:embed="rId3"/>
          <a:srcRect l="10416" t="39267" r="73922" b="36037"/>
          <a:stretch/>
        </p:blipFill>
        <p:spPr>
          <a:xfrm>
            <a:off x="6377490" y="3880748"/>
            <a:ext cx="2160000" cy="1692424"/>
          </a:xfrm>
          <a:prstGeom prst="rect">
            <a:avLst/>
          </a:prstGeom>
        </p:spPr>
      </p:pic>
      <p:pic>
        <p:nvPicPr>
          <p:cNvPr id="51" name="図 50">
            <a:extLst>
              <a:ext uri="{FF2B5EF4-FFF2-40B4-BE49-F238E27FC236}">
                <a16:creationId xmlns:a16="http://schemas.microsoft.com/office/drawing/2014/main" id="{341AAF82-CFFF-4700-9152-28A2AD8EFCE9}"/>
              </a:ext>
            </a:extLst>
          </p:cNvPr>
          <p:cNvPicPr>
            <a:picLocks noChangeAspect="1"/>
          </p:cNvPicPr>
          <p:nvPr/>
        </p:nvPicPr>
        <p:blipFill rotWithShape="1">
          <a:blip r:embed="rId3"/>
          <a:srcRect l="34717" t="39852" r="50578" b="37788"/>
          <a:stretch/>
        </p:blipFill>
        <p:spPr>
          <a:xfrm>
            <a:off x="6374779" y="6345508"/>
            <a:ext cx="2159843" cy="1631897"/>
          </a:xfrm>
          <a:prstGeom prst="rect">
            <a:avLst/>
          </a:prstGeom>
        </p:spPr>
      </p:pic>
      <p:pic>
        <p:nvPicPr>
          <p:cNvPr id="54" name="図 53">
            <a:extLst>
              <a:ext uri="{FF2B5EF4-FFF2-40B4-BE49-F238E27FC236}">
                <a16:creationId xmlns:a16="http://schemas.microsoft.com/office/drawing/2014/main" id="{E5513066-0949-4486-98E6-C7EEBAD29C67}"/>
              </a:ext>
            </a:extLst>
          </p:cNvPr>
          <p:cNvPicPr>
            <a:picLocks noChangeAspect="1"/>
          </p:cNvPicPr>
          <p:nvPr/>
        </p:nvPicPr>
        <p:blipFill rotWithShape="1">
          <a:blip r:embed="rId3"/>
          <a:srcRect l="58481" t="69441" r="26696" b="6238"/>
          <a:stretch/>
        </p:blipFill>
        <p:spPr>
          <a:xfrm>
            <a:off x="11902019" y="6265287"/>
            <a:ext cx="2160000" cy="1761203"/>
          </a:xfrm>
          <a:prstGeom prst="rect">
            <a:avLst/>
          </a:prstGeom>
        </p:spPr>
      </p:pic>
      <p:sp>
        <p:nvSpPr>
          <p:cNvPr id="2" name="二等辺三角形 1">
            <a:extLst>
              <a:ext uri="{FF2B5EF4-FFF2-40B4-BE49-F238E27FC236}">
                <a16:creationId xmlns:a16="http://schemas.microsoft.com/office/drawing/2014/main" id="{D32A3935-C1F6-44FD-AB34-439A65EFF1FC}"/>
              </a:ext>
            </a:extLst>
          </p:cNvPr>
          <p:cNvSpPr/>
          <p:nvPr/>
        </p:nvSpPr>
        <p:spPr>
          <a:xfrm rot="5400000">
            <a:off x="2940789" y="2509943"/>
            <a:ext cx="703892" cy="227571"/>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24">
            <a:extLst>
              <a:ext uri="{FF2B5EF4-FFF2-40B4-BE49-F238E27FC236}">
                <a16:creationId xmlns:a16="http://schemas.microsoft.com/office/drawing/2014/main" id="{CBAF409E-1DBC-4CB1-BCAC-89ACD72CA58F}"/>
              </a:ext>
            </a:extLst>
          </p:cNvPr>
          <p:cNvSpPr/>
          <p:nvPr/>
        </p:nvSpPr>
        <p:spPr>
          <a:xfrm rot="5400000">
            <a:off x="5726601" y="2509943"/>
            <a:ext cx="703892" cy="227571"/>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二等辺三角形 25">
            <a:extLst>
              <a:ext uri="{FF2B5EF4-FFF2-40B4-BE49-F238E27FC236}">
                <a16:creationId xmlns:a16="http://schemas.microsoft.com/office/drawing/2014/main" id="{F0A1197C-089A-4A1B-A684-DED31C458961}"/>
              </a:ext>
            </a:extLst>
          </p:cNvPr>
          <p:cNvSpPr/>
          <p:nvPr/>
        </p:nvSpPr>
        <p:spPr>
          <a:xfrm rot="5400000">
            <a:off x="8521464" y="2509943"/>
            <a:ext cx="703892" cy="227571"/>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二等辺三角形 26">
            <a:extLst>
              <a:ext uri="{FF2B5EF4-FFF2-40B4-BE49-F238E27FC236}">
                <a16:creationId xmlns:a16="http://schemas.microsoft.com/office/drawing/2014/main" id="{5DBCE893-C44C-4266-93DE-3F8C818428B4}"/>
              </a:ext>
            </a:extLst>
          </p:cNvPr>
          <p:cNvSpPr/>
          <p:nvPr/>
        </p:nvSpPr>
        <p:spPr>
          <a:xfrm rot="5400000">
            <a:off x="11217413" y="2509943"/>
            <a:ext cx="703892" cy="227571"/>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8AED0F80-215F-4A64-9F91-02857DE8A4C9}"/>
              </a:ext>
            </a:extLst>
          </p:cNvPr>
          <p:cNvSpPr txBox="1"/>
          <p:nvPr/>
        </p:nvSpPr>
        <p:spPr>
          <a:xfrm>
            <a:off x="844184" y="5550265"/>
            <a:ext cx="2347320" cy="261610"/>
          </a:xfrm>
          <a:prstGeom prst="rect">
            <a:avLst/>
          </a:prstGeom>
          <a:noFill/>
          <a:ln>
            <a:noFill/>
          </a:ln>
        </p:spPr>
        <p:txBody>
          <a:bodyPr wrap="square" rtlCol="0">
            <a:spAutoFit/>
          </a:bodyPr>
          <a:lstStyle/>
          <a:p>
            <a:r>
              <a:rPr lang="ja-JP" altLang="en-US" sz="1100" dirty="0">
                <a:latin typeface="ＭＳ ゴシック" panose="020B0609070205080204" pitchFamily="49" charset="-128"/>
                <a:ea typeface="ＭＳ ゴシック" panose="020B0609070205080204" pitchFamily="49" charset="-128"/>
              </a:rPr>
              <a:t>上流から汚濁負荷物が流下・堆積</a:t>
            </a:r>
            <a:endParaRPr lang="en-US" altLang="ja-JP" sz="1100" dirty="0">
              <a:latin typeface="ＭＳ ゴシック" panose="020B0609070205080204" pitchFamily="49" charset="-128"/>
              <a:ea typeface="ＭＳ ゴシック" panose="020B0609070205080204" pitchFamily="49" charset="-128"/>
            </a:endParaRPr>
          </a:p>
        </p:txBody>
      </p:sp>
      <p:sp>
        <p:nvSpPr>
          <p:cNvPr id="29" name="テキスト ボックス 28">
            <a:extLst>
              <a:ext uri="{FF2B5EF4-FFF2-40B4-BE49-F238E27FC236}">
                <a16:creationId xmlns:a16="http://schemas.microsoft.com/office/drawing/2014/main" id="{0AA48AE5-8D45-450B-8675-F64CD876DF13}"/>
              </a:ext>
            </a:extLst>
          </p:cNvPr>
          <p:cNvSpPr txBox="1"/>
          <p:nvPr/>
        </p:nvSpPr>
        <p:spPr>
          <a:xfrm>
            <a:off x="831629" y="9825629"/>
            <a:ext cx="2347320" cy="430887"/>
          </a:xfrm>
          <a:prstGeom prst="rect">
            <a:avLst/>
          </a:prstGeom>
          <a:noFill/>
          <a:ln>
            <a:noFill/>
          </a:ln>
        </p:spPr>
        <p:txBody>
          <a:bodyPr wrap="square" rtlCol="0">
            <a:spAutoFit/>
          </a:bodyPr>
          <a:lstStyle/>
          <a:p>
            <a:r>
              <a:rPr lang="ja-JP" altLang="en-US" sz="1100" dirty="0">
                <a:latin typeface="ＭＳ ゴシック" panose="020B0609070205080204" pitchFamily="49" charset="-128"/>
                <a:ea typeface="ＭＳ ゴシック" panose="020B0609070205080204" pitchFamily="49" charset="-128"/>
              </a:rPr>
              <a:t>底質上層で浮泥の形成と成長が進む</a:t>
            </a:r>
            <a:r>
              <a:rPr lang="en-US" altLang="ja-JP" sz="1100" dirty="0">
                <a:latin typeface="ＭＳ ゴシック" panose="020B0609070205080204" pitchFamily="49" charset="-128"/>
                <a:ea typeface="ＭＳ ゴシック" panose="020B0609070205080204" pitchFamily="49" charset="-128"/>
              </a:rPr>
              <a:t>(</a:t>
            </a:r>
            <a:r>
              <a:rPr lang="ja-JP" altLang="en-US" sz="1100" dirty="0">
                <a:latin typeface="ＭＳ ゴシック" panose="020B0609070205080204" pitchFamily="49" charset="-128"/>
                <a:ea typeface="ＭＳ ゴシック" panose="020B0609070205080204" pitchFamily="49" charset="-128"/>
              </a:rPr>
              <a:t>下層は嫌気性の底泥層</a:t>
            </a:r>
            <a:r>
              <a:rPr lang="en-US" altLang="ja-JP" sz="1100" dirty="0">
                <a:latin typeface="ＭＳ ゴシック" panose="020B0609070205080204" pitchFamily="49" charset="-128"/>
                <a:ea typeface="ＭＳ ゴシック" panose="020B0609070205080204" pitchFamily="49" charset="-128"/>
              </a:rPr>
              <a:t>)</a:t>
            </a:r>
          </a:p>
        </p:txBody>
      </p:sp>
      <p:sp>
        <p:nvSpPr>
          <p:cNvPr id="30" name="テキスト ボックス 29">
            <a:extLst>
              <a:ext uri="{FF2B5EF4-FFF2-40B4-BE49-F238E27FC236}">
                <a16:creationId xmlns:a16="http://schemas.microsoft.com/office/drawing/2014/main" id="{7EC8A173-DE1A-4FB2-B575-0163B390FA34}"/>
              </a:ext>
            </a:extLst>
          </p:cNvPr>
          <p:cNvSpPr txBox="1"/>
          <p:nvPr/>
        </p:nvSpPr>
        <p:spPr>
          <a:xfrm>
            <a:off x="831629" y="7597966"/>
            <a:ext cx="2347320" cy="430887"/>
          </a:xfrm>
          <a:prstGeom prst="rect">
            <a:avLst/>
          </a:prstGeom>
          <a:noFill/>
          <a:ln>
            <a:noFill/>
          </a:ln>
        </p:spPr>
        <p:txBody>
          <a:bodyPr wrap="square" rtlCol="0">
            <a:spAutoFit/>
          </a:bodyPr>
          <a:lstStyle/>
          <a:p>
            <a:r>
              <a:rPr lang="ja-JP" altLang="en-US" sz="1100" dirty="0">
                <a:latin typeface="ＭＳ ゴシック" panose="020B0609070205080204" pitchFamily="49" charset="-128"/>
                <a:ea typeface="ＭＳ ゴシック" panose="020B0609070205080204" pitchFamily="49" charset="-128"/>
              </a:rPr>
              <a:t>バクテリアによるフロック形成により沈殿・堆積が促進</a:t>
            </a:r>
            <a:endParaRPr lang="en-US" altLang="ja-JP" sz="1100" dirty="0">
              <a:latin typeface="ＭＳ ゴシック" panose="020B0609070205080204" pitchFamily="49" charset="-128"/>
              <a:ea typeface="ＭＳ ゴシック" panose="020B0609070205080204" pitchFamily="49" charset="-128"/>
            </a:endParaRPr>
          </a:p>
        </p:txBody>
      </p:sp>
      <p:sp>
        <p:nvSpPr>
          <p:cNvPr id="31" name="テキスト ボックス 30">
            <a:extLst>
              <a:ext uri="{FF2B5EF4-FFF2-40B4-BE49-F238E27FC236}">
                <a16:creationId xmlns:a16="http://schemas.microsoft.com/office/drawing/2014/main" id="{4238D563-B6D5-4539-8C72-8E9DDBC2B1AC}"/>
              </a:ext>
            </a:extLst>
          </p:cNvPr>
          <p:cNvSpPr txBox="1"/>
          <p:nvPr/>
        </p:nvSpPr>
        <p:spPr>
          <a:xfrm>
            <a:off x="3549407" y="5716870"/>
            <a:ext cx="2276031" cy="430887"/>
          </a:xfrm>
          <a:prstGeom prst="rect">
            <a:avLst/>
          </a:prstGeom>
          <a:noFill/>
          <a:ln>
            <a:noFill/>
          </a:ln>
        </p:spPr>
        <p:txBody>
          <a:bodyPr wrap="square" rtlCol="0">
            <a:spAutoFit/>
          </a:bodyPr>
          <a:lstStyle/>
          <a:p>
            <a:r>
              <a:rPr lang="ja-JP" altLang="en-US" sz="1100" dirty="0">
                <a:latin typeface="ＭＳ ゴシック" panose="020B0609070205080204" pitchFamily="49" charset="-128"/>
                <a:ea typeface="ＭＳ ゴシック" panose="020B0609070205080204" pitchFamily="49" charset="-128"/>
              </a:rPr>
              <a:t>降雨時には、底泥・浮泥が撹拌、粉砕され、細かい粒子になる</a:t>
            </a:r>
            <a:endParaRPr lang="en-US" altLang="ja-JP" sz="1100" dirty="0">
              <a:latin typeface="ＭＳ ゴシック" panose="020B0609070205080204" pitchFamily="49" charset="-128"/>
              <a:ea typeface="ＭＳ ゴシック" panose="020B0609070205080204" pitchFamily="49" charset="-128"/>
            </a:endParaRPr>
          </a:p>
        </p:txBody>
      </p:sp>
      <p:sp>
        <p:nvSpPr>
          <p:cNvPr id="32" name="テキスト ボックス 31">
            <a:extLst>
              <a:ext uri="{FF2B5EF4-FFF2-40B4-BE49-F238E27FC236}">
                <a16:creationId xmlns:a16="http://schemas.microsoft.com/office/drawing/2014/main" id="{45A33FBB-E4D8-49B1-BA6C-F7462DAD3D09}"/>
              </a:ext>
            </a:extLst>
          </p:cNvPr>
          <p:cNvSpPr txBox="1"/>
          <p:nvPr/>
        </p:nvSpPr>
        <p:spPr>
          <a:xfrm>
            <a:off x="6279101" y="5609911"/>
            <a:ext cx="2276031" cy="430887"/>
          </a:xfrm>
          <a:prstGeom prst="rect">
            <a:avLst/>
          </a:prstGeom>
          <a:noFill/>
          <a:ln>
            <a:noFill/>
          </a:ln>
        </p:spPr>
        <p:txBody>
          <a:bodyPr wrap="square" rtlCol="0">
            <a:spAutoFit/>
          </a:bodyPr>
          <a:lstStyle/>
          <a:p>
            <a:r>
              <a:rPr lang="ja-JP" altLang="en-US" sz="1100" dirty="0">
                <a:latin typeface="ＭＳ ゴシック" panose="020B0609070205080204" pitchFamily="49" charset="-128"/>
                <a:ea typeface="ＭＳ ゴシック" panose="020B0609070205080204" pitchFamily="49" charset="-128"/>
              </a:rPr>
              <a:t>細かい粒子同士の衝突により、フロック形成・沈殿</a:t>
            </a:r>
            <a:endParaRPr lang="en-US" altLang="ja-JP" sz="1100" dirty="0">
              <a:latin typeface="ＭＳ ゴシック" panose="020B0609070205080204" pitchFamily="49" charset="-128"/>
              <a:ea typeface="ＭＳ ゴシック" panose="020B0609070205080204" pitchFamily="49" charset="-128"/>
            </a:endParaRPr>
          </a:p>
        </p:txBody>
      </p:sp>
      <p:sp>
        <p:nvSpPr>
          <p:cNvPr id="33" name="テキスト ボックス 32">
            <a:extLst>
              <a:ext uri="{FF2B5EF4-FFF2-40B4-BE49-F238E27FC236}">
                <a16:creationId xmlns:a16="http://schemas.microsoft.com/office/drawing/2014/main" id="{8A370D84-DA42-44B5-BE7D-D54121F97FF0}"/>
              </a:ext>
            </a:extLst>
          </p:cNvPr>
          <p:cNvSpPr txBox="1"/>
          <p:nvPr/>
        </p:nvSpPr>
        <p:spPr>
          <a:xfrm>
            <a:off x="6279101" y="7977405"/>
            <a:ext cx="2276031" cy="430887"/>
          </a:xfrm>
          <a:prstGeom prst="rect">
            <a:avLst/>
          </a:prstGeom>
          <a:noFill/>
          <a:ln>
            <a:noFill/>
          </a:ln>
        </p:spPr>
        <p:txBody>
          <a:bodyPr wrap="square" rtlCol="0">
            <a:spAutoFit/>
          </a:bodyPr>
          <a:lstStyle/>
          <a:p>
            <a:r>
              <a:rPr lang="ja-JP" altLang="en-US" sz="1100" dirty="0">
                <a:latin typeface="ＭＳ ゴシック" panose="020B0609070205080204" pitchFamily="49" charset="-128"/>
                <a:ea typeface="ＭＳ ゴシック" panose="020B0609070205080204" pitchFamily="49" charset="-128"/>
              </a:rPr>
              <a:t>ＤＯが高い場合、浮泥の表面に酸化膜が形成される</a:t>
            </a:r>
            <a:endParaRPr lang="en-US" altLang="ja-JP" sz="1100" dirty="0">
              <a:latin typeface="ＭＳ ゴシック" panose="020B0609070205080204" pitchFamily="49" charset="-128"/>
              <a:ea typeface="ＭＳ ゴシック" panose="020B0609070205080204" pitchFamily="49" charset="-128"/>
            </a:endParaRPr>
          </a:p>
        </p:txBody>
      </p:sp>
      <p:sp>
        <p:nvSpPr>
          <p:cNvPr id="34" name="テキスト ボックス 33">
            <a:extLst>
              <a:ext uri="{FF2B5EF4-FFF2-40B4-BE49-F238E27FC236}">
                <a16:creationId xmlns:a16="http://schemas.microsoft.com/office/drawing/2014/main" id="{4F41F3F6-9F20-4326-95A9-0CF105EEB2BC}"/>
              </a:ext>
            </a:extLst>
          </p:cNvPr>
          <p:cNvSpPr txBox="1"/>
          <p:nvPr/>
        </p:nvSpPr>
        <p:spPr>
          <a:xfrm>
            <a:off x="9059615" y="5765154"/>
            <a:ext cx="2276031" cy="430887"/>
          </a:xfrm>
          <a:prstGeom prst="rect">
            <a:avLst/>
          </a:prstGeom>
          <a:noFill/>
          <a:ln>
            <a:noFill/>
          </a:ln>
        </p:spPr>
        <p:txBody>
          <a:bodyPr wrap="square" rtlCol="0">
            <a:spAutoFit/>
          </a:bodyPr>
          <a:lstStyle/>
          <a:p>
            <a:r>
              <a:rPr lang="ja-JP" altLang="en-US" sz="1100" dirty="0">
                <a:latin typeface="ＭＳ ゴシック" panose="020B0609070205080204" pitchFamily="49" charset="-128"/>
                <a:ea typeface="ＭＳ ゴシック" panose="020B0609070205080204" pitchFamily="49" charset="-128"/>
              </a:rPr>
              <a:t>降雨時には、撹拌によって酸化膜が劣化し、剥がれやすくなる</a:t>
            </a:r>
            <a:endParaRPr lang="en-US" altLang="ja-JP" sz="1100" dirty="0">
              <a:latin typeface="ＭＳ ゴシック" panose="020B0609070205080204" pitchFamily="49" charset="-128"/>
              <a:ea typeface="ＭＳ ゴシック" panose="020B0609070205080204" pitchFamily="49" charset="-128"/>
            </a:endParaRPr>
          </a:p>
        </p:txBody>
      </p:sp>
      <p:sp>
        <p:nvSpPr>
          <p:cNvPr id="56" name="テキスト ボックス 55">
            <a:extLst>
              <a:ext uri="{FF2B5EF4-FFF2-40B4-BE49-F238E27FC236}">
                <a16:creationId xmlns:a16="http://schemas.microsoft.com/office/drawing/2014/main" id="{BFE14789-E0EB-4474-9FA9-DECC19EBA4B3}"/>
              </a:ext>
            </a:extLst>
          </p:cNvPr>
          <p:cNvSpPr txBox="1"/>
          <p:nvPr/>
        </p:nvSpPr>
        <p:spPr>
          <a:xfrm>
            <a:off x="11822556" y="5463212"/>
            <a:ext cx="2276031" cy="600164"/>
          </a:xfrm>
          <a:prstGeom prst="rect">
            <a:avLst/>
          </a:prstGeom>
          <a:noFill/>
          <a:ln>
            <a:noFill/>
          </a:ln>
        </p:spPr>
        <p:txBody>
          <a:bodyPr wrap="square" rtlCol="0">
            <a:spAutoFit/>
          </a:bodyPr>
          <a:lstStyle/>
          <a:p>
            <a:r>
              <a:rPr lang="ja-JP" altLang="en-US" sz="1100" dirty="0">
                <a:latin typeface="ＭＳ ゴシック" panose="020B0609070205080204" pitchFamily="49" charset="-128"/>
                <a:ea typeface="ＭＳ ゴシック" panose="020B0609070205080204" pitchFamily="49" charset="-128"/>
              </a:rPr>
              <a:t>ＤＯが低い場合、嫌気分解に伴い発生したガスにより、酸化膜が剥がれる</a:t>
            </a:r>
            <a:endParaRPr lang="en-US" altLang="ja-JP" sz="1100" dirty="0">
              <a:latin typeface="ＭＳ ゴシック" panose="020B0609070205080204" pitchFamily="49" charset="-128"/>
              <a:ea typeface="ＭＳ ゴシック" panose="020B0609070205080204" pitchFamily="49" charset="-128"/>
            </a:endParaRPr>
          </a:p>
        </p:txBody>
      </p:sp>
      <p:sp>
        <p:nvSpPr>
          <p:cNvPr id="57" name="テキスト ボックス 56">
            <a:extLst>
              <a:ext uri="{FF2B5EF4-FFF2-40B4-BE49-F238E27FC236}">
                <a16:creationId xmlns:a16="http://schemas.microsoft.com/office/drawing/2014/main" id="{8F38CFB9-7A3D-4272-B877-761BF236B1EE}"/>
              </a:ext>
            </a:extLst>
          </p:cNvPr>
          <p:cNvSpPr txBox="1"/>
          <p:nvPr/>
        </p:nvSpPr>
        <p:spPr>
          <a:xfrm>
            <a:off x="11852176" y="8011814"/>
            <a:ext cx="2276031" cy="430887"/>
          </a:xfrm>
          <a:prstGeom prst="rect">
            <a:avLst/>
          </a:prstGeom>
          <a:noFill/>
          <a:ln>
            <a:noFill/>
          </a:ln>
        </p:spPr>
        <p:txBody>
          <a:bodyPr wrap="square" rtlCol="0">
            <a:spAutoFit/>
          </a:bodyPr>
          <a:lstStyle/>
          <a:p>
            <a:r>
              <a:rPr lang="ja-JP" altLang="en-US" sz="1100" dirty="0">
                <a:latin typeface="ＭＳ ゴシック" panose="020B0609070205080204" pitchFamily="49" charset="-128"/>
                <a:ea typeface="ＭＳ ゴシック" panose="020B0609070205080204" pitchFamily="49" charset="-128"/>
              </a:rPr>
              <a:t>酸化膜がガスとともに水面に浮上し、スカムとなる</a:t>
            </a:r>
            <a:endParaRPr lang="en-US" altLang="ja-JP" sz="1100" dirty="0">
              <a:latin typeface="ＭＳ ゴシック" panose="020B0609070205080204" pitchFamily="49" charset="-128"/>
              <a:ea typeface="ＭＳ ゴシック" panose="020B0609070205080204" pitchFamily="49" charset="-128"/>
            </a:endParaRPr>
          </a:p>
        </p:txBody>
      </p:sp>
      <p:grpSp>
        <p:nvGrpSpPr>
          <p:cNvPr id="4" name="グループ化 3">
            <a:extLst>
              <a:ext uri="{FF2B5EF4-FFF2-40B4-BE49-F238E27FC236}">
                <a16:creationId xmlns:a16="http://schemas.microsoft.com/office/drawing/2014/main" id="{A3A82E6B-7A19-45A8-A038-B363007284EB}"/>
              </a:ext>
            </a:extLst>
          </p:cNvPr>
          <p:cNvGrpSpPr/>
          <p:nvPr/>
        </p:nvGrpSpPr>
        <p:grpSpPr>
          <a:xfrm>
            <a:off x="11882629" y="3880748"/>
            <a:ext cx="2139690" cy="1599503"/>
            <a:chOff x="11882629" y="5998463"/>
            <a:chExt cx="2139690" cy="1599503"/>
          </a:xfrm>
        </p:grpSpPr>
        <p:pic>
          <p:nvPicPr>
            <p:cNvPr id="53" name="図 52">
              <a:extLst>
                <a:ext uri="{FF2B5EF4-FFF2-40B4-BE49-F238E27FC236}">
                  <a16:creationId xmlns:a16="http://schemas.microsoft.com/office/drawing/2014/main" id="{FF88CB85-FA3A-4611-9903-E4E6B6134C7C}"/>
                </a:ext>
              </a:extLst>
            </p:cNvPr>
            <p:cNvPicPr>
              <a:picLocks noChangeAspect="1"/>
            </p:cNvPicPr>
            <p:nvPr/>
          </p:nvPicPr>
          <p:blipFill rotWithShape="1">
            <a:blip r:embed="rId3"/>
            <a:srcRect l="34673" t="71518" r="50645" b="6394"/>
            <a:stretch/>
          </p:blipFill>
          <p:spPr>
            <a:xfrm>
              <a:off x="11882629" y="5998463"/>
              <a:ext cx="2139496" cy="1599503"/>
            </a:xfrm>
            <a:prstGeom prst="rect">
              <a:avLst/>
            </a:prstGeom>
          </p:spPr>
        </p:pic>
        <p:pic>
          <p:nvPicPr>
            <p:cNvPr id="58" name="図 57">
              <a:extLst>
                <a:ext uri="{FF2B5EF4-FFF2-40B4-BE49-F238E27FC236}">
                  <a16:creationId xmlns:a16="http://schemas.microsoft.com/office/drawing/2014/main" id="{2AADA94E-58EE-4B89-B500-195B63152ABD}"/>
                </a:ext>
              </a:extLst>
            </p:cNvPr>
            <p:cNvPicPr>
              <a:picLocks noChangeAspect="1"/>
            </p:cNvPicPr>
            <p:nvPr/>
          </p:nvPicPr>
          <p:blipFill rotWithShape="1">
            <a:blip r:embed="rId3"/>
            <a:srcRect l="43350" t="71518" r="53579" b="21636"/>
            <a:stretch/>
          </p:blipFill>
          <p:spPr>
            <a:xfrm>
              <a:off x="13574711" y="5998463"/>
              <a:ext cx="447608" cy="495788"/>
            </a:xfrm>
            <a:prstGeom prst="rect">
              <a:avLst/>
            </a:prstGeom>
          </p:spPr>
        </p:pic>
      </p:grpSp>
      <p:pic>
        <p:nvPicPr>
          <p:cNvPr id="59" name="図 58">
            <a:extLst>
              <a:ext uri="{FF2B5EF4-FFF2-40B4-BE49-F238E27FC236}">
                <a16:creationId xmlns:a16="http://schemas.microsoft.com/office/drawing/2014/main" id="{CB9F3DA0-3BA2-4B96-A02E-5A7B0CF3ABF3}"/>
              </a:ext>
            </a:extLst>
          </p:cNvPr>
          <p:cNvPicPr>
            <a:picLocks noChangeAspect="1"/>
          </p:cNvPicPr>
          <p:nvPr/>
        </p:nvPicPr>
        <p:blipFill rotWithShape="1">
          <a:blip r:embed="rId3"/>
          <a:srcRect l="62569" t="78912" r="33386" b="18298"/>
          <a:stretch/>
        </p:blipFill>
        <p:spPr>
          <a:xfrm>
            <a:off x="13409250" y="6932633"/>
            <a:ext cx="589467" cy="202018"/>
          </a:xfrm>
          <a:prstGeom prst="rect">
            <a:avLst/>
          </a:prstGeom>
        </p:spPr>
      </p:pic>
      <p:sp>
        <p:nvSpPr>
          <p:cNvPr id="60" name="テキスト ボックス 59">
            <a:extLst>
              <a:ext uri="{FF2B5EF4-FFF2-40B4-BE49-F238E27FC236}">
                <a16:creationId xmlns:a16="http://schemas.microsoft.com/office/drawing/2014/main" id="{438BCC41-9C1C-40AA-B611-BC895BB164F0}"/>
              </a:ext>
            </a:extLst>
          </p:cNvPr>
          <p:cNvSpPr txBox="1"/>
          <p:nvPr/>
        </p:nvSpPr>
        <p:spPr>
          <a:xfrm>
            <a:off x="12798355" y="4042158"/>
            <a:ext cx="855666" cy="246221"/>
          </a:xfrm>
          <a:prstGeom prst="rect">
            <a:avLst/>
          </a:prstGeom>
          <a:noFill/>
          <a:ln>
            <a:noFill/>
          </a:ln>
        </p:spPr>
        <p:txBody>
          <a:bodyPr wrap="square" rtlCol="0">
            <a:spAutoFit/>
          </a:bodyPr>
          <a:lstStyle/>
          <a:p>
            <a:r>
              <a:rPr lang="ja-JP" altLang="en-US" sz="1000" dirty="0">
                <a:latin typeface="ＭＳ ゴシック" panose="020B0609070205080204" pitchFamily="49" charset="-128"/>
                <a:ea typeface="ＭＳ ゴシック" panose="020B0609070205080204" pitchFamily="49" charset="-128"/>
              </a:rPr>
              <a:t>ガス発生</a:t>
            </a:r>
            <a:endParaRPr lang="en-US" altLang="ja-JP" sz="1000" dirty="0">
              <a:latin typeface="ＭＳ ゴシック" panose="020B0609070205080204" pitchFamily="49" charset="-128"/>
              <a:ea typeface="ＭＳ ゴシック" panose="020B0609070205080204" pitchFamily="49" charset="-128"/>
            </a:endParaRPr>
          </a:p>
        </p:txBody>
      </p:sp>
      <p:pic>
        <p:nvPicPr>
          <p:cNvPr id="61" name="図 60">
            <a:extLst>
              <a:ext uri="{FF2B5EF4-FFF2-40B4-BE49-F238E27FC236}">
                <a16:creationId xmlns:a16="http://schemas.microsoft.com/office/drawing/2014/main" id="{F4FAF922-FBFB-4E7D-8DF4-24B42CE6845D}"/>
              </a:ext>
            </a:extLst>
          </p:cNvPr>
          <p:cNvPicPr>
            <a:picLocks noChangeAspect="1"/>
          </p:cNvPicPr>
          <p:nvPr/>
        </p:nvPicPr>
        <p:blipFill rotWithShape="1">
          <a:blip r:embed="rId3"/>
          <a:srcRect l="61504" t="69441" r="33184" b="26327"/>
          <a:stretch/>
        </p:blipFill>
        <p:spPr>
          <a:xfrm>
            <a:off x="13270958" y="6269991"/>
            <a:ext cx="791061" cy="306438"/>
          </a:xfrm>
          <a:prstGeom prst="rect">
            <a:avLst/>
          </a:prstGeom>
        </p:spPr>
      </p:pic>
      <p:sp>
        <p:nvSpPr>
          <p:cNvPr id="6" name="フリーフォーム: 図形 5">
            <a:extLst>
              <a:ext uri="{FF2B5EF4-FFF2-40B4-BE49-F238E27FC236}">
                <a16:creationId xmlns:a16="http://schemas.microsoft.com/office/drawing/2014/main" id="{813366EF-8CA4-4E76-A522-C9CDE48E7447}"/>
              </a:ext>
            </a:extLst>
          </p:cNvPr>
          <p:cNvSpPr/>
          <p:nvPr/>
        </p:nvSpPr>
        <p:spPr>
          <a:xfrm>
            <a:off x="13575219" y="6318622"/>
            <a:ext cx="749887" cy="1871402"/>
          </a:xfrm>
          <a:custGeom>
            <a:avLst/>
            <a:gdLst>
              <a:gd name="connsiteX0" fmla="*/ 223284 w 584791"/>
              <a:gd name="connsiteY0" fmla="*/ 106326 h 1499191"/>
              <a:gd name="connsiteX1" fmla="*/ 382772 w 584791"/>
              <a:gd name="connsiteY1" fmla="*/ 0 h 1499191"/>
              <a:gd name="connsiteX2" fmla="*/ 425302 w 584791"/>
              <a:gd name="connsiteY2" fmla="*/ 148856 h 1499191"/>
              <a:gd name="connsiteX3" fmla="*/ 563525 w 584791"/>
              <a:gd name="connsiteY3" fmla="*/ 170121 h 1499191"/>
              <a:gd name="connsiteX4" fmla="*/ 520995 w 584791"/>
              <a:gd name="connsiteY4" fmla="*/ 414670 h 1499191"/>
              <a:gd name="connsiteX5" fmla="*/ 574158 w 584791"/>
              <a:gd name="connsiteY5" fmla="*/ 531628 h 1499191"/>
              <a:gd name="connsiteX6" fmla="*/ 520995 w 584791"/>
              <a:gd name="connsiteY6" fmla="*/ 637954 h 1499191"/>
              <a:gd name="connsiteX7" fmla="*/ 574158 w 584791"/>
              <a:gd name="connsiteY7" fmla="*/ 871870 h 1499191"/>
              <a:gd name="connsiteX8" fmla="*/ 510363 w 584791"/>
              <a:gd name="connsiteY8" fmla="*/ 946298 h 1499191"/>
              <a:gd name="connsiteX9" fmla="*/ 584791 w 584791"/>
              <a:gd name="connsiteY9" fmla="*/ 1158949 h 1499191"/>
              <a:gd name="connsiteX10" fmla="*/ 499730 w 584791"/>
              <a:gd name="connsiteY10" fmla="*/ 1201479 h 1499191"/>
              <a:gd name="connsiteX11" fmla="*/ 584791 w 584791"/>
              <a:gd name="connsiteY11" fmla="*/ 1456661 h 1499191"/>
              <a:gd name="connsiteX12" fmla="*/ 446567 w 584791"/>
              <a:gd name="connsiteY12" fmla="*/ 1435396 h 1499191"/>
              <a:gd name="connsiteX13" fmla="*/ 308344 w 584791"/>
              <a:gd name="connsiteY13" fmla="*/ 1499191 h 1499191"/>
              <a:gd name="connsiteX14" fmla="*/ 255181 w 584791"/>
              <a:gd name="connsiteY14" fmla="*/ 1446028 h 1499191"/>
              <a:gd name="connsiteX15" fmla="*/ 127591 w 584791"/>
              <a:gd name="connsiteY15" fmla="*/ 1488559 h 1499191"/>
              <a:gd name="connsiteX16" fmla="*/ 127591 w 584791"/>
              <a:gd name="connsiteY16" fmla="*/ 1329070 h 1499191"/>
              <a:gd name="connsiteX17" fmla="*/ 42530 w 584791"/>
              <a:gd name="connsiteY17" fmla="*/ 1275907 h 1499191"/>
              <a:gd name="connsiteX18" fmla="*/ 116958 w 584791"/>
              <a:gd name="connsiteY18" fmla="*/ 1148317 h 1499191"/>
              <a:gd name="connsiteX19" fmla="*/ 31898 w 584791"/>
              <a:gd name="connsiteY19" fmla="*/ 1010093 h 1499191"/>
              <a:gd name="connsiteX20" fmla="*/ 85060 w 584791"/>
              <a:gd name="connsiteY20" fmla="*/ 925033 h 1499191"/>
              <a:gd name="connsiteX21" fmla="*/ 0 w 584791"/>
              <a:gd name="connsiteY21" fmla="*/ 765545 h 1499191"/>
              <a:gd name="connsiteX22" fmla="*/ 106325 w 584791"/>
              <a:gd name="connsiteY22" fmla="*/ 606056 h 1499191"/>
              <a:gd name="connsiteX23" fmla="*/ 10632 w 584791"/>
              <a:gd name="connsiteY23" fmla="*/ 520996 h 1499191"/>
              <a:gd name="connsiteX24" fmla="*/ 85060 w 584791"/>
              <a:gd name="connsiteY24" fmla="*/ 340242 h 1499191"/>
              <a:gd name="connsiteX25" fmla="*/ 0 w 584791"/>
              <a:gd name="connsiteY25" fmla="*/ 202019 h 1499191"/>
              <a:gd name="connsiteX26" fmla="*/ 42530 w 584791"/>
              <a:gd name="connsiteY26" fmla="*/ 127591 h 1499191"/>
              <a:gd name="connsiteX27" fmla="*/ 63795 w 584791"/>
              <a:gd name="connsiteY27" fmla="*/ 10633 h 1499191"/>
              <a:gd name="connsiteX28" fmla="*/ 223284 w 584791"/>
              <a:gd name="connsiteY28" fmla="*/ 106326 h 1499191"/>
              <a:gd name="connsiteX0" fmla="*/ 223284 w 584791"/>
              <a:gd name="connsiteY0" fmla="*/ 106326 h 1499191"/>
              <a:gd name="connsiteX1" fmla="*/ 382772 w 584791"/>
              <a:gd name="connsiteY1" fmla="*/ 0 h 1499191"/>
              <a:gd name="connsiteX2" fmla="*/ 425302 w 584791"/>
              <a:gd name="connsiteY2" fmla="*/ 148856 h 1499191"/>
              <a:gd name="connsiteX3" fmla="*/ 563525 w 584791"/>
              <a:gd name="connsiteY3" fmla="*/ 170121 h 1499191"/>
              <a:gd name="connsiteX4" fmla="*/ 520995 w 584791"/>
              <a:gd name="connsiteY4" fmla="*/ 414670 h 1499191"/>
              <a:gd name="connsiteX5" fmla="*/ 574158 w 584791"/>
              <a:gd name="connsiteY5" fmla="*/ 531628 h 1499191"/>
              <a:gd name="connsiteX6" fmla="*/ 520995 w 584791"/>
              <a:gd name="connsiteY6" fmla="*/ 637954 h 1499191"/>
              <a:gd name="connsiteX7" fmla="*/ 574158 w 584791"/>
              <a:gd name="connsiteY7" fmla="*/ 871870 h 1499191"/>
              <a:gd name="connsiteX8" fmla="*/ 510363 w 584791"/>
              <a:gd name="connsiteY8" fmla="*/ 946298 h 1499191"/>
              <a:gd name="connsiteX9" fmla="*/ 584791 w 584791"/>
              <a:gd name="connsiteY9" fmla="*/ 1158949 h 1499191"/>
              <a:gd name="connsiteX10" fmla="*/ 499730 w 584791"/>
              <a:gd name="connsiteY10" fmla="*/ 1201479 h 1499191"/>
              <a:gd name="connsiteX11" fmla="*/ 584791 w 584791"/>
              <a:gd name="connsiteY11" fmla="*/ 1456661 h 1499191"/>
              <a:gd name="connsiteX12" fmla="*/ 446567 w 584791"/>
              <a:gd name="connsiteY12" fmla="*/ 1435396 h 1499191"/>
              <a:gd name="connsiteX13" fmla="*/ 308344 w 584791"/>
              <a:gd name="connsiteY13" fmla="*/ 1499191 h 1499191"/>
              <a:gd name="connsiteX14" fmla="*/ 255181 w 584791"/>
              <a:gd name="connsiteY14" fmla="*/ 1446028 h 1499191"/>
              <a:gd name="connsiteX15" fmla="*/ 127591 w 584791"/>
              <a:gd name="connsiteY15" fmla="*/ 1488559 h 1499191"/>
              <a:gd name="connsiteX16" fmla="*/ 127591 w 584791"/>
              <a:gd name="connsiteY16" fmla="*/ 1329070 h 1499191"/>
              <a:gd name="connsiteX17" fmla="*/ 42530 w 584791"/>
              <a:gd name="connsiteY17" fmla="*/ 1275907 h 1499191"/>
              <a:gd name="connsiteX18" fmla="*/ 116958 w 584791"/>
              <a:gd name="connsiteY18" fmla="*/ 1148317 h 1499191"/>
              <a:gd name="connsiteX19" fmla="*/ 10491 w 584791"/>
              <a:gd name="connsiteY19" fmla="*/ 1010093 h 1499191"/>
              <a:gd name="connsiteX20" fmla="*/ 85060 w 584791"/>
              <a:gd name="connsiteY20" fmla="*/ 925033 h 1499191"/>
              <a:gd name="connsiteX21" fmla="*/ 0 w 584791"/>
              <a:gd name="connsiteY21" fmla="*/ 765545 h 1499191"/>
              <a:gd name="connsiteX22" fmla="*/ 106325 w 584791"/>
              <a:gd name="connsiteY22" fmla="*/ 606056 h 1499191"/>
              <a:gd name="connsiteX23" fmla="*/ 10632 w 584791"/>
              <a:gd name="connsiteY23" fmla="*/ 520996 h 1499191"/>
              <a:gd name="connsiteX24" fmla="*/ 85060 w 584791"/>
              <a:gd name="connsiteY24" fmla="*/ 340242 h 1499191"/>
              <a:gd name="connsiteX25" fmla="*/ 0 w 584791"/>
              <a:gd name="connsiteY25" fmla="*/ 202019 h 1499191"/>
              <a:gd name="connsiteX26" fmla="*/ 42530 w 584791"/>
              <a:gd name="connsiteY26" fmla="*/ 127591 h 1499191"/>
              <a:gd name="connsiteX27" fmla="*/ 63795 w 584791"/>
              <a:gd name="connsiteY27" fmla="*/ 10633 h 1499191"/>
              <a:gd name="connsiteX28" fmla="*/ 223284 w 584791"/>
              <a:gd name="connsiteY28" fmla="*/ 106326 h 1499191"/>
              <a:gd name="connsiteX0" fmla="*/ 223284 w 627604"/>
              <a:gd name="connsiteY0" fmla="*/ 106326 h 1499191"/>
              <a:gd name="connsiteX1" fmla="*/ 382772 w 627604"/>
              <a:gd name="connsiteY1" fmla="*/ 0 h 1499191"/>
              <a:gd name="connsiteX2" fmla="*/ 425302 w 627604"/>
              <a:gd name="connsiteY2" fmla="*/ 148856 h 1499191"/>
              <a:gd name="connsiteX3" fmla="*/ 563525 w 627604"/>
              <a:gd name="connsiteY3" fmla="*/ 170121 h 1499191"/>
              <a:gd name="connsiteX4" fmla="*/ 520995 w 627604"/>
              <a:gd name="connsiteY4" fmla="*/ 414670 h 1499191"/>
              <a:gd name="connsiteX5" fmla="*/ 574158 w 627604"/>
              <a:gd name="connsiteY5" fmla="*/ 531628 h 1499191"/>
              <a:gd name="connsiteX6" fmla="*/ 520995 w 627604"/>
              <a:gd name="connsiteY6" fmla="*/ 637954 h 1499191"/>
              <a:gd name="connsiteX7" fmla="*/ 574158 w 627604"/>
              <a:gd name="connsiteY7" fmla="*/ 871870 h 1499191"/>
              <a:gd name="connsiteX8" fmla="*/ 510363 w 627604"/>
              <a:gd name="connsiteY8" fmla="*/ 946298 h 1499191"/>
              <a:gd name="connsiteX9" fmla="*/ 627604 w 627604"/>
              <a:gd name="connsiteY9" fmla="*/ 1120452 h 1499191"/>
              <a:gd name="connsiteX10" fmla="*/ 499730 w 627604"/>
              <a:gd name="connsiteY10" fmla="*/ 1201479 h 1499191"/>
              <a:gd name="connsiteX11" fmla="*/ 584791 w 627604"/>
              <a:gd name="connsiteY11" fmla="*/ 1456661 h 1499191"/>
              <a:gd name="connsiteX12" fmla="*/ 446567 w 627604"/>
              <a:gd name="connsiteY12" fmla="*/ 1435396 h 1499191"/>
              <a:gd name="connsiteX13" fmla="*/ 308344 w 627604"/>
              <a:gd name="connsiteY13" fmla="*/ 1499191 h 1499191"/>
              <a:gd name="connsiteX14" fmla="*/ 255181 w 627604"/>
              <a:gd name="connsiteY14" fmla="*/ 1446028 h 1499191"/>
              <a:gd name="connsiteX15" fmla="*/ 127591 w 627604"/>
              <a:gd name="connsiteY15" fmla="*/ 1488559 h 1499191"/>
              <a:gd name="connsiteX16" fmla="*/ 127591 w 627604"/>
              <a:gd name="connsiteY16" fmla="*/ 1329070 h 1499191"/>
              <a:gd name="connsiteX17" fmla="*/ 42530 w 627604"/>
              <a:gd name="connsiteY17" fmla="*/ 1275907 h 1499191"/>
              <a:gd name="connsiteX18" fmla="*/ 116958 w 627604"/>
              <a:gd name="connsiteY18" fmla="*/ 1148317 h 1499191"/>
              <a:gd name="connsiteX19" fmla="*/ 10491 w 627604"/>
              <a:gd name="connsiteY19" fmla="*/ 1010093 h 1499191"/>
              <a:gd name="connsiteX20" fmla="*/ 85060 w 627604"/>
              <a:gd name="connsiteY20" fmla="*/ 925033 h 1499191"/>
              <a:gd name="connsiteX21" fmla="*/ 0 w 627604"/>
              <a:gd name="connsiteY21" fmla="*/ 765545 h 1499191"/>
              <a:gd name="connsiteX22" fmla="*/ 106325 w 627604"/>
              <a:gd name="connsiteY22" fmla="*/ 606056 h 1499191"/>
              <a:gd name="connsiteX23" fmla="*/ 10632 w 627604"/>
              <a:gd name="connsiteY23" fmla="*/ 520996 h 1499191"/>
              <a:gd name="connsiteX24" fmla="*/ 85060 w 627604"/>
              <a:gd name="connsiteY24" fmla="*/ 340242 h 1499191"/>
              <a:gd name="connsiteX25" fmla="*/ 0 w 627604"/>
              <a:gd name="connsiteY25" fmla="*/ 202019 h 1499191"/>
              <a:gd name="connsiteX26" fmla="*/ 42530 w 627604"/>
              <a:gd name="connsiteY26" fmla="*/ 127591 h 1499191"/>
              <a:gd name="connsiteX27" fmla="*/ 63795 w 627604"/>
              <a:gd name="connsiteY27" fmla="*/ 10633 h 1499191"/>
              <a:gd name="connsiteX28" fmla="*/ 223284 w 627604"/>
              <a:gd name="connsiteY28" fmla="*/ 106326 h 1499191"/>
              <a:gd name="connsiteX0" fmla="*/ 223284 w 627604"/>
              <a:gd name="connsiteY0" fmla="*/ 106326 h 1576187"/>
              <a:gd name="connsiteX1" fmla="*/ 382772 w 627604"/>
              <a:gd name="connsiteY1" fmla="*/ 0 h 1576187"/>
              <a:gd name="connsiteX2" fmla="*/ 425302 w 627604"/>
              <a:gd name="connsiteY2" fmla="*/ 148856 h 1576187"/>
              <a:gd name="connsiteX3" fmla="*/ 563525 w 627604"/>
              <a:gd name="connsiteY3" fmla="*/ 170121 h 1576187"/>
              <a:gd name="connsiteX4" fmla="*/ 520995 w 627604"/>
              <a:gd name="connsiteY4" fmla="*/ 414670 h 1576187"/>
              <a:gd name="connsiteX5" fmla="*/ 574158 w 627604"/>
              <a:gd name="connsiteY5" fmla="*/ 531628 h 1576187"/>
              <a:gd name="connsiteX6" fmla="*/ 520995 w 627604"/>
              <a:gd name="connsiteY6" fmla="*/ 637954 h 1576187"/>
              <a:gd name="connsiteX7" fmla="*/ 574158 w 627604"/>
              <a:gd name="connsiteY7" fmla="*/ 871870 h 1576187"/>
              <a:gd name="connsiteX8" fmla="*/ 510363 w 627604"/>
              <a:gd name="connsiteY8" fmla="*/ 946298 h 1576187"/>
              <a:gd name="connsiteX9" fmla="*/ 627604 w 627604"/>
              <a:gd name="connsiteY9" fmla="*/ 1120452 h 1576187"/>
              <a:gd name="connsiteX10" fmla="*/ 499730 w 627604"/>
              <a:gd name="connsiteY10" fmla="*/ 1201479 h 1576187"/>
              <a:gd name="connsiteX11" fmla="*/ 584791 w 627604"/>
              <a:gd name="connsiteY11" fmla="*/ 1456661 h 1576187"/>
              <a:gd name="connsiteX12" fmla="*/ 446567 w 627604"/>
              <a:gd name="connsiteY12" fmla="*/ 1435396 h 1576187"/>
              <a:gd name="connsiteX13" fmla="*/ 351157 w 627604"/>
              <a:gd name="connsiteY13" fmla="*/ 1576187 h 1576187"/>
              <a:gd name="connsiteX14" fmla="*/ 255181 w 627604"/>
              <a:gd name="connsiteY14" fmla="*/ 1446028 h 1576187"/>
              <a:gd name="connsiteX15" fmla="*/ 127591 w 627604"/>
              <a:gd name="connsiteY15" fmla="*/ 1488559 h 1576187"/>
              <a:gd name="connsiteX16" fmla="*/ 127591 w 627604"/>
              <a:gd name="connsiteY16" fmla="*/ 1329070 h 1576187"/>
              <a:gd name="connsiteX17" fmla="*/ 42530 w 627604"/>
              <a:gd name="connsiteY17" fmla="*/ 1275907 h 1576187"/>
              <a:gd name="connsiteX18" fmla="*/ 116958 w 627604"/>
              <a:gd name="connsiteY18" fmla="*/ 1148317 h 1576187"/>
              <a:gd name="connsiteX19" fmla="*/ 10491 w 627604"/>
              <a:gd name="connsiteY19" fmla="*/ 1010093 h 1576187"/>
              <a:gd name="connsiteX20" fmla="*/ 85060 w 627604"/>
              <a:gd name="connsiteY20" fmla="*/ 925033 h 1576187"/>
              <a:gd name="connsiteX21" fmla="*/ 0 w 627604"/>
              <a:gd name="connsiteY21" fmla="*/ 765545 h 1576187"/>
              <a:gd name="connsiteX22" fmla="*/ 106325 w 627604"/>
              <a:gd name="connsiteY22" fmla="*/ 606056 h 1576187"/>
              <a:gd name="connsiteX23" fmla="*/ 10632 w 627604"/>
              <a:gd name="connsiteY23" fmla="*/ 520996 h 1576187"/>
              <a:gd name="connsiteX24" fmla="*/ 85060 w 627604"/>
              <a:gd name="connsiteY24" fmla="*/ 340242 h 1576187"/>
              <a:gd name="connsiteX25" fmla="*/ 0 w 627604"/>
              <a:gd name="connsiteY25" fmla="*/ 202019 h 1576187"/>
              <a:gd name="connsiteX26" fmla="*/ 42530 w 627604"/>
              <a:gd name="connsiteY26" fmla="*/ 127591 h 1576187"/>
              <a:gd name="connsiteX27" fmla="*/ 63795 w 627604"/>
              <a:gd name="connsiteY27" fmla="*/ 10633 h 1576187"/>
              <a:gd name="connsiteX28" fmla="*/ 223284 w 627604"/>
              <a:gd name="connsiteY28" fmla="*/ 106326 h 1576187"/>
              <a:gd name="connsiteX0" fmla="*/ 223284 w 627604"/>
              <a:gd name="connsiteY0" fmla="*/ 106326 h 1576187"/>
              <a:gd name="connsiteX1" fmla="*/ 382772 w 627604"/>
              <a:gd name="connsiteY1" fmla="*/ 0 h 1576187"/>
              <a:gd name="connsiteX2" fmla="*/ 425302 w 627604"/>
              <a:gd name="connsiteY2" fmla="*/ 148856 h 1576187"/>
              <a:gd name="connsiteX3" fmla="*/ 563525 w 627604"/>
              <a:gd name="connsiteY3" fmla="*/ 170121 h 1576187"/>
              <a:gd name="connsiteX4" fmla="*/ 520995 w 627604"/>
              <a:gd name="connsiteY4" fmla="*/ 414670 h 1576187"/>
              <a:gd name="connsiteX5" fmla="*/ 574158 w 627604"/>
              <a:gd name="connsiteY5" fmla="*/ 531628 h 1576187"/>
              <a:gd name="connsiteX6" fmla="*/ 520995 w 627604"/>
              <a:gd name="connsiteY6" fmla="*/ 637954 h 1576187"/>
              <a:gd name="connsiteX7" fmla="*/ 574158 w 627604"/>
              <a:gd name="connsiteY7" fmla="*/ 871870 h 1576187"/>
              <a:gd name="connsiteX8" fmla="*/ 510363 w 627604"/>
              <a:gd name="connsiteY8" fmla="*/ 946298 h 1576187"/>
              <a:gd name="connsiteX9" fmla="*/ 627604 w 627604"/>
              <a:gd name="connsiteY9" fmla="*/ 1120452 h 1576187"/>
              <a:gd name="connsiteX10" fmla="*/ 499730 w 627604"/>
              <a:gd name="connsiteY10" fmla="*/ 1201479 h 1576187"/>
              <a:gd name="connsiteX11" fmla="*/ 584791 w 627604"/>
              <a:gd name="connsiteY11" fmla="*/ 1456661 h 1576187"/>
              <a:gd name="connsiteX12" fmla="*/ 446567 w 627604"/>
              <a:gd name="connsiteY12" fmla="*/ 1435396 h 1576187"/>
              <a:gd name="connsiteX13" fmla="*/ 351157 w 627604"/>
              <a:gd name="connsiteY13" fmla="*/ 1576187 h 1576187"/>
              <a:gd name="connsiteX14" fmla="*/ 255181 w 627604"/>
              <a:gd name="connsiteY14" fmla="*/ 1446028 h 1576187"/>
              <a:gd name="connsiteX15" fmla="*/ 127591 w 627604"/>
              <a:gd name="connsiteY15" fmla="*/ 1488559 h 1576187"/>
              <a:gd name="connsiteX16" fmla="*/ 127591 w 627604"/>
              <a:gd name="connsiteY16" fmla="*/ 1329070 h 1576187"/>
              <a:gd name="connsiteX17" fmla="*/ 42530 w 627604"/>
              <a:gd name="connsiteY17" fmla="*/ 1275907 h 1576187"/>
              <a:gd name="connsiteX18" fmla="*/ 116958 w 627604"/>
              <a:gd name="connsiteY18" fmla="*/ 1148317 h 1576187"/>
              <a:gd name="connsiteX19" fmla="*/ 10491 w 627604"/>
              <a:gd name="connsiteY19" fmla="*/ 1010093 h 1576187"/>
              <a:gd name="connsiteX20" fmla="*/ 85060 w 627604"/>
              <a:gd name="connsiteY20" fmla="*/ 925033 h 1576187"/>
              <a:gd name="connsiteX21" fmla="*/ 0 w 627604"/>
              <a:gd name="connsiteY21" fmla="*/ 765545 h 1576187"/>
              <a:gd name="connsiteX22" fmla="*/ 106325 w 627604"/>
              <a:gd name="connsiteY22" fmla="*/ 606056 h 1576187"/>
              <a:gd name="connsiteX23" fmla="*/ 10632 w 627604"/>
              <a:gd name="connsiteY23" fmla="*/ 520996 h 1576187"/>
              <a:gd name="connsiteX24" fmla="*/ 85060 w 627604"/>
              <a:gd name="connsiteY24" fmla="*/ 340242 h 1576187"/>
              <a:gd name="connsiteX25" fmla="*/ 58868 w 627604"/>
              <a:gd name="connsiteY25" fmla="*/ 174521 h 1576187"/>
              <a:gd name="connsiteX26" fmla="*/ 42530 w 627604"/>
              <a:gd name="connsiteY26" fmla="*/ 127591 h 1576187"/>
              <a:gd name="connsiteX27" fmla="*/ 63795 w 627604"/>
              <a:gd name="connsiteY27" fmla="*/ 10633 h 1576187"/>
              <a:gd name="connsiteX28" fmla="*/ 223284 w 627604"/>
              <a:gd name="connsiteY28" fmla="*/ 106326 h 1576187"/>
              <a:gd name="connsiteX0" fmla="*/ 223284 w 627604"/>
              <a:gd name="connsiteY0" fmla="*/ 106326 h 1576187"/>
              <a:gd name="connsiteX1" fmla="*/ 382772 w 627604"/>
              <a:gd name="connsiteY1" fmla="*/ 0 h 1576187"/>
              <a:gd name="connsiteX2" fmla="*/ 425302 w 627604"/>
              <a:gd name="connsiteY2" fmla="*/ 148856 h 1576187"/>
              <a:gd name="connsiteX3" fmla="*/ 563525 w 627604"/>
              <a:gd name="connsiteY3" fmla="*/ 170121 h 1576187"/>
              <a:gd name="connsiteX4" fmla="*/ 520995 w 627604"/>
              <a:gd name="connsiteY4" fmla="*/ 414670 h 1576187"/>
              <a:gd name="connsiteX5" fmla="*/ 574158 w 627604"/>
              <a:gd name="connsiteY5" fmla="*/ 531628 h 1576187"/>
              <a:gd name="connsiteX6" fmla="*/ 520995 w 627604"/>
              <a:gd name="connsiteY6" fmla="*/ 637954 h 1576187"/>
              <a:gd name="connsiteX7" fmla="*/ 574158 w 627604"/>
              <a:gd name="connsiteY7" fmla="*/ 871870 h 1576187"/>
              <a:gd name="connsiteX8" fmla="*/ 510363 w 627604"/>
              <a:gd name="connsiteY8" fmla="*/ 946298 h 1576187"/>
              <a:gd name="connsiteX9" fmla="*/ 627604 w 627604"/>
              <a:gd name="connsiteY9" fmla="*/ 1120452 h 1576187"/>
              <a:gd name="connsiteX10" fmla="*/ 499730 w 627604"/>
              <a:gd name="connsiteY10" fmla="*/ 1201479 h 1576187"/>
              <a:gd name="connsiteX11" fmla="*/ 584791 w 627604"/>
              <a:gd name="connsiteY11" fmla="*/ 1456661 h 1576187"/>
              <a:gd name="connsiteX12" fmla="*/ 446567 w 627604"/>
              <a:gd name="connsiteY12" fmla="*/ 1435396 h 1576187"/>
              <a:gd name="connsiteX13" fmla="*/ 351157 w 627604"/>
              <a:gd name="connsiteY13" fmla="*/ 1576187 h 1576187"/>
              <a:gd name="connsiteX14" fmla="*/ 255181 w 627604"/>
              <a:gd name="connsiteY14" fmla="*/ 1446028 h 1576187"/>
              <a:gd name="connsiteX15" fmla="*/ 127591 w 627604"/>
              <a:gd name="connsiteY15" fmla="*/ 1488559 h 1576187"/>
              <a:gd name="connsiteX16" fmla="*/ 127591 w 627604"/>
              <a:gd name="connsiteY16" fmla="*/ 1329070 h 1576187"/>
              <a:gd name="connsiteX17" fmla="*/ 42530 w 627604"/>
              <a:gd name="connsiteY17" fmla="*/ 1275907 h 1576187"/>
              <a:gd name="connsiteX18" fmla="*/ 116958 w 627604"/>
              <a:gd name="connsiteY18" fmla="*/ 1148317 h 1576187"/>
              <a:gd name="connsiteX19" fmla="*/ 10491 w 627604"/>
              <a:gd name="connsiteY19" fmla="*/ 1010093 h 1576187"/>
              <a:gd name="connsiteX20" fmla="*/ 85060 w 627604"/>
              <a:gd name="connsiteY20" fmla="*/ 925033 h 1576187"/>
              <a:gd name="connsiteX21" fmla="*/ 0 w 627604"/>
              <a:gd name="connsiteY21" fmla="*/ 765545 h 1576187"/>
              <a:gd name="connsiteX22" fmla="*/ 106325 w 627604"/>
              <a:gd name="connsiteY22" fmla="*/ 606056 h 1576187"/>
              <a:gd name="connsiteX23" fmla="*/ 10632 w 627604"/>
              <a:gd name="connsiteY23" fmla="*/ 520996 h 1576187"/>
              <a:gd name="connsiteX24" fmla="*/ 154631 w 627604"/>
              <a:gd name="connsiteY24" fmla="*/ 329243 h 1576187"/>
              <a:gd name="connsiteX25" fmla="*/ 58868 w 627604"/>
              <a:gd name="connsiteY25" fmla="*/ 174521 h 1576187"/>
              <a:gd name="connsiteX26" fmla="*/ 42530 w 627604"/>
              <a:gd name="connsiteY26" fmla="*/ 127591 h 1576187"/>
              <a:gd name="connsiteX27" fmla="*/ 63795 w 627604"/>
              <a:gd name="connsiteY27" fmla="*/ 10633 h 1576187"/>
              <a:gd name="connsiteX28" fmla="*/ 223284 w 627604"/>
              <a:gd name="connsiteY28" fmla="*/ 106326 h 1576187"/>
              <a:gd name="connsiteX0" fmla="*/ 223284 w 627604"/>
              <a:gd name="connsiteY0" fmla="*/ 106326 h 1576187"/>
              <a:gd name="connsiteX1" fmla="*/ 382772 w 627604"/>
              <a:gd name="connsiteY1" fmla="*/ 0 h 1576187"/>
              <a:gd name="connsiteX2" fmla="*/ 425302 w 627604"/>
              <a:gd name="connsiteY2" fmla="*/ 148856 h 1576187"/>
              <a:gd name="connsiteX3" fmla="*/ 563525 w 627604"/>
              <a:gd name="connsiteY3" fmla="*/ 170121 h 1576187"/>
              <a:gd name="connsiteX4" fmla="*/ 520995 w 627604"/>
              <a:gd name="connsiteY4" fmla="*/ 414670 h 1576187"/>
              <a:gd name="connsiteX5" fmla="*/ 574158 w 627604"/>
              <a:gd name="connsiteY5" fmla="*/ 531628 h 1576187"/>
              <a:gd name="connsiteX6" fmla="*/ 520995 w 627604"/>
              <a:gd name="connsiteY6" fmla="*/ 637954 h 1576187"/>
              <a:gd name="connsiteX7" fmla="*/ 574158 w 627604"/>
              <a:gd name="connsiteY7" fmla="*/ 871870 h 1576187"/>
              <a:gd name="connsiteX8" fmla="*/ 510363 w 627604"/>
              <a:gd name="connsiteY8" fmla="*/ 946298 h 1576187"/>
              <a:gd name="connsiteX9" fmla="*/ 627604 w 627604"/>
              <a:gd name="connsiteY9" fmla="*/ 1120452 h 1576187"/>
              <a:gd name="connsiteX10" fmla="*/ 499730 w 627604"/>
              <a:gd name="connsiteY10" fmla="*/ 1201479 h 1576187"/>
              <a:gd name="connsiteX11" fmla="*/ 584791 w 627604"/>
              <a:gd name="connsiteY11" fmla="*/ 1456661 h 1576187"/>
              <a:gd name="connsiteX12" fmla="*/ 446567 w 627604"/>
              <a:gd name="connsiteY12" fmla="*/ 1435396 h 1576187"/>
              <a:gd name="connsiteX13" fmla="*/ 351157 w 627604"/>
              <a:gd name="connsiteY13" fmla="*/ 1576187 h 1576187"/>
              <a:gd name="connsiteX14" fmla="*/ 255181 w 627604"/>
              <a:gd name="connsiteY14" fmla="*/ 1446028 h 1576187"/>
              <a:gd name="connsiteX15" fmla="*/ 127591 w 627604"/>
              <a:gd name="connsiteY15" fmla="*/ 1488559 h 1576187"/>
              <a:gd name="connsiteX16" fmla="*/ 127591 w 627604"/>
              <a:gd name="connsiteY16" fmla="*/ 1329070 h 1576187"/>
              <a:gd name="connsiteX17" fmla="*/ 42530 w 627604"/>
              <a:gd name="connsiteY17" fmla="*/ 1275907 h 1576187"/>
              <a:gd name="connsiteX18" fmla="*/ 116958 w 627604"/>
              <a:gd name="connsiteY18" fmla="*/ 1148317 h 1576187"/>
              <a:gd name="connsiteX19" fmla="*/ 10491 w 627604"/>
              <a:gd name="connsiteY19" fmla="*/ 1010093 h 1576187"/>
              <a:gd name="connsiteX20" fmla="*/ 85060 w 627604"/>
              <a:gd name="connsiteY20" fmla="*/ 925033 h 1576187"/>
              <a:gd name="connsiteX21" fmla="*/ 0 w 627604"/>
              <a:gd name="connsiteY21" fmla="*/ 765545 h 1576187"/>
              <a:gd name="connsiteX22" fmla="*/ 106325 w 627604"/>
              <a:gd name="connsiteY22" fmla="*/ 606056 h 1576187"/>
              <a:gd name="connsiteX23" fmla="*/ 10632 w 627604"/>
              <a:gd name="connsiteY23" fmla="*/ 520996 h 1576187"/>
              <a:gd name="connsiteX24" fmla="*/ 154631 w 627604"/>
              <a:gd name="connsiteY24" fmla="*/ 329243 h 1576187"/>
              <a:gd name="connsiteX25" fmla="*/ 58868 w 627604"/>
              <a:gd name="connsiteY25" fmla="*/ 174521 h 1576187"/>
              <a:gd name="connsiteX26" fmla="*/ 160267 w 627604"/>
              <a:gd name="connsiteY26" fmla="*/ 160589 h 1576187"/>
              <a:gd name="connsiteX27" fmla="*/ 63795 w 627604"/>
              <a:gd name="connsiteY27" fmla="*/ 10633 h 1576187"/>
              <a:gd name="connsiteX28" fmla="*/ 223284 w 627604"/>
              <a:gd name="connsiteY28" fmla="*/ 106326 h 1576187"/>
              <a:gd name="connsiteX0" fmla="*/ 223284 w 627604"/>
              <a:gd name="connsiteY0" fmla="*/ 139690 h 1609551"/>
              <a:gd name="connsiteX1" fmla="*/ 382772 w 627604"/>
              <a:gd name="connsiteY1" fmla="*/ 33364 h 1609551"/>
              <a:gd name="connsiteX2" fmla="*/ 425302 w 627604"/>
              <a:gd name="connsiteY2" fmla="*/ 182220 h 1609551"/>
              <a:gd name="connsiteX3" fmla="*/ 563525 w 627604"/>
              <a:gd name="connsiteY3" fmla="*/ 203485 h 1609551"/>
              <a:gd name="connsiteX4" fmla="*/ 520995 w 627604"/>
              <a:gd name="connsiteY4" fmla="*/ 448034 h 1609551"/>
              <a:gd name="connsiteX5" fmla="*/ 574158 w 627604"/>
              <a:gd name="connsiteY5" fmla="*/ 564992 h 1609551"/>
              <a:gd name="connsiteX6" fmla="*/ 520995 w 627604"/>
              <a:gd name="connsiteY6" fmla="*/ 671318 h 1609551"/>
              <a:gd name="connsiteX7" fmla="*/ 574158 w 627604"/>
              <a:gd name="connsiteY7" fmla="*/ 905234 h 1609551"/>
              <a:gd name="connsiteX8" fmla="*/ 510363 w 627604"/>
              <a:gd name="connsiteY8" fmla="*/ 979662 h 1609551"/>
              <a:gd name="connsiteX9" fmla="*/ 627604 w 627604"/>
              <a:gd name="connsiteY9" fmla="*/ 1153816 h 1609551"/>
              <a:gd name="connsiteX10" fmla="*/ 499730 w 627604"/>
              <a:gd name="connsiteY10" fmla="*/ 1234843 h 1609551"/>
              <a:gd name="connsiteX11" fmla="*/ 584791 w 627604"/>
              <a:gd name="connsiteY11" fmla="*/ 1490025 h 1609551"/>
              <a:gd name="connsiteX12" fmla="*/ 446567 w 627604"/>
              <a:gd name="connsiteY12" fmla="*/ 1468760 h 1609551"/>
              <a:gd name="connsiteX13" fmla="*/ 351157 w 627604"/>
              <a:gd name="connsiteY13" fmla="*/ 1609551 h 1609551"/>
              <a:gd name="connsiteX14" fmla="*/ 255181 w 627604"/>
              <a:gd name="connsiteY14" fmla="*/ 1479392 h 1609551"/>
              <a:gd name="connsiteX15" fmla="*/ 127591 w 627604"/>
              <a:gd name="connsiteY15" fmla="*/ 1521923 h 1609551"/>
              <a:gd name="connsiteX16" fmla="*/ 127591 w 627604"/>
              <a:gd name="connsiteY16" fmla="*/ 1362434 h 1609551"/>
              <a:gd name="connsiteX17" fmla="*/ 42530 w 627604"/>
              <a:gd name="connsiteY17" fmla="*/ 1309271 h 1609551"/>
              <a:gd name="connsiteX18" fmla="*/ 116958 w 627604"/>
              <a:gd name="connsiteY18" fmla="*/ 1181681 h 1609551"/>
              <a:gd name="connsiteX19" fmla="*/ 10491 w 627604"/>
              <a:gd name="connsiteY19" fmla="*/ 1043457 h 1609551"/>
              <a:gd name="connsiteX20" fmla="*/ 85060 w 627604"/>
              <a:gd name="connsiteY20" fmla="*/ 958397 h 1609551"/>
              <a:gd name="connsiteX21" fmla="*/ 0 w 627604"/>
              <a:gd name="connsiteY21" fmla="*/ 798909 h 1609551"/>
              <a:gd name="connsiteX22" fmla="*/ 106325 w 627604"/>
              <a:gd name="connsiteY22" fmla="*/ 639420 h 1609551"/>
              <a:gd name="connsiteX23" fmla="*/ 10632 w 627604"/>
              <a:gd name="connsiteY23" fmla="*/ 554360 h 1609551"/>
              <a:gd name="connsiteX24" fmla="*/ 154631 w 627604"/>
              <a:gd name="connsiteY24" fmla="*/ 362607 h 1609551"/>
              <a:gd name="connsiteX25" fmla="*/ 58868 w 627604"/>
              <a:gd name="connsiteY25" fmla="*/ 207885 h 1609551"/>
              <a:gd name="connsiteX26" fmla="*/ 160267 w 627604"/>
              <a:gd name="connsiteY26" fmla="*/ 193953 h 1609551"/>
              <a:gd name="connsiteX27" fmla="*/ 176181 w 627604"/>
              <a:gd name="connsiteY27" fmla="*/ 0 h 1609551"/>
              <a:gd name="connsiteX28" fmla="*/ 223284 w 627604"/>
              <a:gd name="connsiteY28" fmla="*/ 139690 h 1609551"/>
              <a:gd name="connsiteX0" fmla="*/ 298207 w 627604"/>
              <a:gd name="connsiteY0" fmla="*/ 172689 h 1609551"/>
              <a:gd name="connsiteX1" fmla="*/ 382772 w 627604"/>
              <a:gd name="connsiteY1" fmla="*/ 33364 h 1609551"/>
              <a:gd name="connsiteX2" fmla="*/ 425302 w 627604"/>
              <a:gd name="connsiteY2" fmla="*/ 182220 h 1609551"/>
              <a:gd name="connsiteX3" fmla="*/ 563525 w 627604"/>
              <a:gd name="connsiteY3" fmla="*/ 203485 h 1609551"/>
              <a:gd name="connsiteX4" fmla="*/ 520995 w 627604"/>
              <a:gd name="connsiteY4" fmla="*/ 448034 h 1609551"/>
              <a:gd name="connsiteX5" fmla="*/ 574158 w 627604"/>
              <a:gd name="connsiteY5" fmla="*/ 564992 h 1609551"/>
              <a:gd name="connsiteX6" fmla="*/ 520995 w 627604"/>
              <a:gd name="connsiteY6" fmla="*/ 671318 h 1609551"/>
              <a:gd name="connsiteX7" fmla="*/ 574158 w 627604"/>
              <a:gd name="connsiteY7" fmla="*/ 905234 h 1609551"/>
              <a:gd name="connsiteX8" fmla="*/ 510363 w 627604"/>
              <a:gd name="connsiteY8" fmla="*/ 979662 h 1609551"/>
              <a:gd name="connsiteX9" fmla="*/ 627604 w 627604"/>
              <a:gd name="connsiteY9" fmla="*/ 1153816 h 1609551"/>
              <a:gd name="connsiteX10" fmla="*/ 499730 w 627604"/>
              <a:gd name="connsiteY10" fmla="*/ 1234843 h 1609551"/>
              <a:gd name="connsiteX11" fmla="*/ 584791 w 627604"/>
              <a:gd name="connsiteY11" fmla="*/ 1490025 h 1609551"/>
              <a:gd name="connsiteX12" fmla="*/ 446567 w 627604"/>
              <a:gd name="connsiteY12" fmla="*/ 1468760 h 1609551"/>
              <a:gd name="connsiteX13" fmla="*/ 351157 w 627604"/>
              <a:gd name="connsiteY13" fmla="*/ 1609551 h 1609551"/>
              <a:gd name="connsiteX14" fmla="*/ 255181 w 627604"/>
              <a:gd name="connsiteY14" fmla="*/ 1479392 h 1609551"/>
              <a:gd name="connsiteX15" fmla="*/ 127591 w 627604"/>
              <a:gd name="connsiteY15" fmla="*/ 1521923 h 1609551"/>
              <a:gd name="connsiteX16" fmla="*/ 127591 w 627604"/>
              <a:gd name="connsiteY16" fmla="*/ 1362434 h 1609551"/>
              <a:gd name="connsiteX17" fmla="*/ 42530 w 627604"/>
              <a:gd name="connsiteY17" fmla="*/ 1309271 h 1609551"/>
              <a:gd name="connsiteX18" fmla="*/ 116958 w 627604"/>
              <a:gd name="connsiteY18" fmla="*/ 1181681 h 1609551"/>
              <a:gd name="connsiteX19" fmla="*/ 10491 w 627604"/>
              <a:gd name="connsiteY19" fmla="*/ 1043457 h 1609551"/>
              <a:gd name="connsiteX20" fmla="*/ 85060 w 627604"/>
              <a:gd name="connsiteY20" fmla="*/ 958397 h 1609551"/>
              <a:gd name="connsiteX21" fmla="*/ 0 w 627604"/>
              <a:gd name="connsiteY21" fmla="*/ 798909 h 1609551"/>
              <a:gd name="connsiteX22" fmla="*/ 106325 w 627604"/>
              <a:gd name="connsiteY22" fmla="*/ 639420 h 1609551"/>
              <a:gd name="connsiteX23" fmla="*/ 10632 w 627604"/>
              <a:gd name="connsiteY23" fmla="*/ 554360 h 1609551"/>
              <a:gd name="connsiteX24" fmla="*/ 154631 w 627604"/>
              <a:gd name="connsiteY24" fmla="*/ 362607 h 1609551"/>
              <a:gd name="connsiteX25" fmla="*/ 58868 w 627604"/>
              <a:gd name="connsiteY25" fmla="*/ 207885 h 1609551"/>
              <a:gd name="connsiteX26" fmla="*/ 160267 w 627604"/>
              <a:gd name="connsiteY26" fmla="*/ 193953 h 1609551"/>
              <a:gd name="connsiteX27" fmla="*/ 176181 w 627604"/>
              <a:gd name="connsiteY27" fmla="*/ 0 h 1609551"/>
              <a:gd name="connsiteX28" fmla="*/ 298207 w 627604"/>
              <a:gd name="connsiteY28" fmla="*/ 172689 h 1609551"/>
              <a:gd name="connsiteX0" fmla="*/ 298207 w 627604"/>
              <a:gd name="connsiteY0" fmla="*/ 172689 h 1609551"/>
              <a:gd name="connsiteX1" fmla="*/ 382772 w 627604"/>
              <a:gd name="connsiteY1" fmla="*/ 33364 h 1609551"/>
              <a:gd name="connsiteX2" fmla="*/ 419950 w 627604"/>
              <a:gd name="connsiteY2" fmla="*/ 231717 h 1609551"/>
              <a:gd name="connsiteX3" fmla="*/ 563525 w 627604"/>
              <a:gd name="connsiteY3" fmla="*/ 203485 h 1609551"/>
              <a:gd name="connsiteX4" fmla="*/ 520995 w 627604"/>
              <a:gd name="connsiteY4" fmla="*/ 448034 h 1609551"/>
              <a:gd name="connsiteX5" fmla="*/ 574158 w 627604"/>
              <a:gd name="connsiteY5" fmla="*/ 564992 h 1609551"/>
              <a:gd name="connsiteX6" fmla="*/ 520995 w 627604"/>
              <a:gd name="connsiteY6" fmla="*/ 671318 h 1609551"/>
              <a:gd name="connsiteX7" fmla="*/ 574158 w 627604"/>
              <a:gd name="connsiteY7" fmla="*/ 905234 h 1609551"/>
              <a:gd name="connsiteX8" fmla="*/ 510363 w 627604"/>
              <a:gd name="connsiteY8" fmla="*/ 979662 h 1609551"/>
              <a:gd name="connsiteX9" fmla="*/ 627604 w 627604"/>
              <a:gd name="connsiteY9" fmla="*/ 1153816 h 1609551"/>
              <a:gd name="connsiteX10" fmla="*/ 499730 w 627604"/>
              <a:gd name="connsiteY10" fmla="*/ 1234843 h 1609551"/>
              <a:gd name="connsiteX11" fmla="*/ 584791 w 627604"/>
              <a:gd name="connsiteY11" fmla="*/ 1490025 h 1609551"/>
              <a:gd name="connsiteX12" fmla="*/ 446567 w 627604"/>
              <a:gd name="connsiteY12" fmla="*/ 1468760 h 1609551"/>
              <a:gd name="connsiteX13" fmla="*/ 351157 w 627604"/>
              <a:gd name="connsiteY13" fmla="*/ 1609551 h 1609551"/>
              <a:gd name="connsiteX14" fmla="*/ 255181 w 627604"/>
              <a:gd name="connsiteY14" fmla="*/ 1479392 h 1609551"/>
              <a:gd name="connsiteX15" fmla="*/ 127591 w 627604"/>
              <a:gd name="connsiteY15" fmla="*/ 1521923 h 1609551"/>
              <a:gd name="connsiteX16" fmla="*/ 127591 w 627604"/>
              <a:gd name="connsiteY16" fmla="*/ 1362434 h 1609551"/>
              <a:gd name="connsiteX17" fmla="*/ 42530 w 627604"/>
              <a:gd name="connsiteY17" fmla="*/ 1309271 h 1609551"/>
              <a:gd name="connsiteX18" fmla="*/ 116958 w 627604"/>
              <a:gd name="connsiteY18" fmla="*/ 1181681 h 1609551"/>
              <a:gd name="connsiteX19" fmla="*/ 10491 w 627604"/>
              <a:gd name="connsiteY19" fmla="*/ 1043457 h 1609551"/>
              <a:gd name="connsiteX20" fmla="*/ 85060 w 627604"/>
              <a:gd name="connsiteY20" fmla="*/ 958397 h 1609551"/>
              <a:gd name="connsiteX21" fmla="*/ 0 w 627604"/>
              <a:gd name="connsiteY21" fmla="*/ 798909 h 1609551"/>
              <a:gd name="connsiteX22" fmla="*/ 106325 w 627604"/>
              <a:gd name="connsiteY22" fmla="*/ 639420 h 1609551"/>
              <a:gd name="connsiteX23" fmla="*/ 10632 w 627604"/>
              <a:gd name="connsiteY23" fmla="*/ 554360 h 1609551"/>
              <a:gd name="connsiteX24" fmla="*/ 154631 w 627604"/>
              <a:gd name="connsiteY24" fmla="*/ 362607 h 1609551"/>
              <a:gd name="connsiteX25" fmla="*/ 58868 w 627604"/>
              <a:gd name="connsiteY25" fmla="*/ 207885 h 1609551"/>
              <a:gd name="connsiteX26" fmla="*/ 160267 w 627604"/>
              <a:gd name="connsiteY26" fmla="*/ 193953 h 1609551"/>
              <a:gd name="connsiteX27" fmla="*/ 176181 w 627604"/>
              <a:gd name="connsiteY27" fmla="*/ 0 h 1609551"/>
              <a:gd name="connsiteX28" fmla="*/ 298207 w 627604"/>
              <a:gd name="connsiteY28" fmla="*/ 172689 h 1609551"/>
              <a:gd name="connsiteX0" fmla="*/ 298207 w 627604"/>
              <a:gd name="connsiteY0" fmla="*/ 172689 h 1609551"/>
              <a:gd name="connsiteX1" fmla="*/ 382772 w 627604"/>
              <a:gd name="connsiteY1" fmla="*/ 33364 h 1609551"/>
              <a:gd name="connsiteX2" fmla="*/ 419950 w 627604"/>
              <a:gd name="connsiteY2" fmla="*/ 231717 h 1609551"/>
              <a:gd name="connsiteX3" fmla="*/ 563525 w 627604"/>
              <a:gd name="connsiteY3" fmla="*/ 203485 h 1609551"/>
              <a:gd name="connsiteX4" fmla="*/ 467478 w 627604"/>
              <a:gd name="connsiteY4" fmla="*/ 426036 h 1609551"/>
              <a:gd name="connsiteX5" fmla="*/ 574158 w 627604"/>
              <a:gd name="connsiteY5" fmla="*/ 564992 h 1609551"/>
              <a:gd name="connsiteX6" fmla="*/ 520995 w 627604"/>
              <a:gd name="connsiteY6" fmla="*/ 671318 h 1609551"/>
              <a:gd name="connsiteX7" fmla="*/ 574158 w 627604"/>
              <a:gd name="connsiteY7" fmla="*/ 905234 h 1609551"/>
              <a:gd name="connsiteX8" fmla="*/ 510363 w 627604"/>
              <a:gd name="connsiteY8" fmla="*/ 979662 h 1609551"/>
              <a:gd name="connsiteX9" fmla="*/ 627604 w 627604"/>
              <a:gd name="connsiteY9" fmla="*/ 1153816 h 1609551"/>
              <a:gd name="connsiteX10" fmla="*/ 499730 w 627604"/>
              <a:gd name="connsiteY10" fmla="*/ 1234843 h 1609551"/>
              <a:gd name="connsiteX11" fmla="*/ 584791 w 627604"/>
              <a:gd name="connsiteY11" fmla="*/ 1490025 h 1609551"/>
              <a:gd name="connsiteX12" fmla="*/ 446567 w 627604"/>
              <a:gd name="connsiteY12" fmla="*/ 1468760 h 1609551"/>
              <a:gd name="connsiteX13" fmla="*/ 351157 w 627604"/>
              <a:gd name="connsiteY13" fmla="*/ 1609551 h 1609551"/>
              <a:gd name="connsiteX14" fmla="*/ 255181 w 627604"/>
              <a:gd name="connsiteY14" fmla="*/ 1479392 h 1609551"/>
              <a:gd name="connsiteX15" fmla="*/ 127591 w 627604"/>
              <a:gd name="connsiteY15" fmla="*/ 1521923 h 1609551"/>
              <a:gd name="connsiteX16" fmla="*/ 127591 w 627604"/>
              <a:gd name="connsiteY16" fmla="*/ 1362434 h 1609551"/>
              <a:gd name="connsiteX17" fmla="*/ 42530 w 627604"/>
              <a:gd name="connsiteY17" fmla="*/ 1309271 h 1609551"/>
              <a:gd name="connsiteX18" fmla="*/ 116958 w 627604"/>
              <a:gd name="connsiteY18" fmla="*/ 1181681 h 1609551"/>
              <a:gd name="connsiteX19" fmla="*/ 10491 w 627604"/>
              <a:gd name="connsiteY19" fmla="*/ 1043457 h 1609551"/>
              <a:gd name="connsiteX20" fmla="*/ 85060 w 627604"/>
              <a:gd name="connsiteY20" fmla="*/ 958397 h 1609551"/>
              <a:gd name="connsiteX21" fmla="*/ 0 w 627604"/>
              <a:gd name="connsiteY21" fmla="*/ 798909 h 1609551"/>
              <a:gd name="connsiteX22" fmla="*/ 106325 w 627604"/>
              <a:gd name="connsiteY22" fmla="*/ 639420 h 1609551"/>
              <a:gd name="connsiteX23" fmla="*/ 10632 w 627604"/>
              <a:gd name="connsiteY23" fmla="*/ 554360 h 1609551"/>
              <a:gd name="connsiteX24" fmla="*/ 154631 w 627604"/>
              <a:gd name="connsiteY24" fmla="*/ 362607 h 1609551"/>
              <a:gd name="connsiteX25" fmla="*/ 58868 w 627604"/>
              <a:gd name="connsiteY25" fmla="*/ 207885 h 1609551"/>
              <a:gd name="connsiteX26" fmla="*/ 160267 w 627604"/>
              <a:gd name="connsiteY26" fmla="*/ 193953 h 1609551"/>
              <a:gd name="connsiteX27" fmla="*/ 176181 w 627604"/>
              <a:gd name="connsiteY27" fmla="*/ 0 h 1609551"/>
              <a:gd name="connsiteX28" fmla="*/ 298207 w 627604"/>
              <a:gd name="connsiteY28" fmla="*/ 172689 h 1609551"/>
              <a:gd name="connsiteX0" fmla="*/ 298207 w 627604"/>
              <a:gd name="connsiteY0" fmla="*/ 172689 h 1609551"/>
              <a:gd name="connsiteX1" fmla="*/ 382772 w 627604"/>
              <a:gd name="connsiteY1" fmla="*/ 33364 h 1609551"/>
              <a:gd name="connsiteX2" fmla="*/ 419950 w 627604"/>
              <a:gd name="connsiteY2" fmla="*/ 231717 h 1609551"/>
              <a:gd name="connsiteX3" fmla="*/ 563525 w 627604"/>
              <a:gd name="connsiteY3" fmla="*/ 203485 h 1609551"/>
              <a:gd name="connsiteX4" fmla="*/ 467478 w 627604"/>
              <a:gd name="connsiteY4" fmla="*/ 426036 h 1609551"/>
              <a:gd name="connsiteX5" fmla="*/ 574158 w 627604"/>
              <a:gd name="connsiteY5" fmla="*/ 564992 h 1609551"/>
              <a:gd name="connsiteX6" fmla="*/ 520995 w 627604"/>
              <a:gd name="connsiteY6" fmla="*/ 671318 h 1609551"/>
              <a:gd name="connsiteX7" fmla="*/ 574158 w 627604"/>
              <a:gd name="connsiteY7" fmla="*/ 905234 h 1609551"/>
              <a:gd name="connsiteX8" fmla="*/ 510363 w 627604"/>
              <a:gd name="connsiteY8" fmla="*/ 979662 h 1609551"/>
              <a:gd name="connsiteX9" fmla="*/ 627604 w 627604"/>
              <a:gd name="connsiteY9" fmla="*/ 1153816 h 1609551"/>
              <a:gd name="connsiteX10" fmla="*/ 499730 w 627604"/>
              <a:gd name="connsiteY10" fmla="*/ 1234843 h 1609551"/>
              <a:gd name="connsiteX11" fmla="*/ 584791 w 627604"/>
              <a:gd name="connsiteY11" fmla="*/ 1490025 h 1609551"/>
              <a:gd name="connsiteX12" fmla="*/ 446567 w 627604"/>
              <a:gd name="connsiteY12" fmla="*/ 1468760 h 1609551"/>
              <a:gd name="connsiteX13" fmla="*/ 351157 w 627604"/>
              <a:gd name="connsiteY13" fmla="*/ 1609551 h 1609551"/>
              <a:gd name="connsiteX14" fmla="*/ 255181 w 627604"/>
              <a:gd name="connsiteY14" fmla="*/ 1479392 h 1609551"/>
              <a:gd name="connsiteX15" fmla="*/ 127591 w 627604"/>
              <a:gd name="connsiteY15" fmla="*/ 1521923 h 1609551"/>
              <a:gd name="connsiteX16" fmla="*/ 127591 w 627604"/>
              <a:gd name="connsiteY16" fmla="*/ 1362434 h 1609551"/>
              <a:gd name="connsiteX17" fmla="*/ 42530 w 627604"/>
              <a:gd name="connsiteY17" fmla="*/ 1309271 h 1609551"/>
              <a:gd name="connsiteX18" fmla="*/ 116958 w 627604"/>
              <a:gd name="connsiteY18" fmla="*/ 1181681 h 1609551"/>
              <a:gd name="connsiteX19" fmla="*/ 10491 w 627604"/>
              <a:gd name="connsiteY19" fmla="*/ 1043457 h 1609551"/>
              <a:gd name="connsiteX20" fmla="*/ 85060 w 627604"/>
              <a:gd name="connsiteY20" fmla="*/ 958397 h 1609551"/>
              <a:gd name="connsiteX21" fmla="*/ 0 w 627604"/>
              <a:gd name="connsiteY21" fmla="*/ 798909 h 1609551"/>
              <a:gd name="connsiteX22" fmla="*/ 143786 w 627604"/>
              <a:gd name="connsiteY22" fmla="*/ 694417 h 1609551"/>
              <a:gd name="connsiteX23" fmla="*/ 10632 w 627604"/>
              <a:gd name="connsiteY23" fmla="*/ 554360 h 1609551"/>
              <a:gd name="connsiteX24" fmla="*/ 154631 w 627604"/>
              <a:gd name="connsiteY24" fmla="*/ 362607 h 1609551"/>
              <a:gd name="connsiteX25" fmla="*/ 58868 w 627604"/>
              <a:gd name="connsiteY25" fmla="*/ 207885 h 1609551"/>
              <a:gd name="connsiteX26" fmla="*/ 160267 w 627604"/>
              <a:gd name="connsiteY26" fmla="*/ 193953 h 1609551"/>
              <a:gd name="connsiteX27" fmla="*/ 176181 w 627604"/>
              <a:gd name="connsiteY27" fmla="*/ 0 h 1609551"/>
              <a:gd name="connsiteX28" fmla="*/ 298207 w 627604"/>
              <a:gd name="connsiteY28" fmla="*/ 172689 h 1609551"/>
              <a:gd name="connsiteX0" fmla="*/ 298207 w 627604"/>
              <a:gd name="connsiteY0" fmla="*/ 172689 h 1609551"/>
              <a:gd name="connsiteX1" fmla="*/ 382772 w 627604"/>
              <a:gd name="connsiteY1" fmla="*/ 33364 h 1609551"/>
              <a:gd name="connsiteX2" fmla="*/ 419950 w 627604"/>
              <a:gd name="connsiteY2" fmla="*/ 231717 h 1609551"/>
              <a:gd name="connsiteX3" fmla="*/ 563525 w 627604"/>
              <a:gd name="connsiteY3" fmla="*/ 203485 h 1609551"/>
              <a:gd name="connsiteX4" fmla="*/ 467478 w 627604"/>
              <a:gd name="connsiteY4" fmla="*/ 426036 h 1609551"/>
              <a:gd name="connsiteX5" fmla="*/ 574158 w 627604"/>
              <a:gd name="connsiteY5" fmla="*/ 564992 h 1609551"/>
              <a:gd name="connsiteX6" fmla="*/ 520995 w 627604"/>
              <a:gd name="connsiteY6" fmla="*/ 671318 h 1609551"/>
              <a:gd name="connsiteX7" fmla="*/ 574158 w 627604"/>
              <a:gd name="connsiteY7" fmla="*/ 905234 h 1609551"/>
              <a:gd name="connsiteX8" fmla="*/ 510363 w 627604"/>
              <a:gd name="connsiteY8" fmla="*/ 979662 h 1609551"/>
              <a:gd name="connsiteX9" fmla="*/ 627604 w 627604"/>
              <a:gd name="connsiteY9" fmla="*/ 1153816 h 1609551"/>
              <a:gd name="connsiteX10" fmla="*/ 499730 w 627604"/>
              <a:gd name="connsiteY10" fmla="*/ 1234843 h 1609551"/>
              <a:gd name="connsiteX11" fmla="*/ 584791 w 627604"/>
              <a:gd name="connsiteY11" fmla="*/ 1490025 h 1609551"/>
              <a:gd name="connsiteX12" fmla="*/ 446567 w 627604"/>
              <a:gd name="connsiteY12" fmla="*/ 1468760 h 1609551"/>
              <a:gd name="connsiteX13" fmla="*/ 351157 w 627604"/>
              <a:gd name="connsiteY13" fmla="*/ 1609551 h 1609551"/>
              <a:gd name="connsiteX14" fmla="*/ 255181 w 627604"/>
              <a:gd name="connsiteY14" fmla="*/ 1479392 h 1609551"/>
              <a:gd name="connsiteX15" fmla="*/ 127591 w 627604"/>
              <a:gd name="connsiteY15" fmla="*/ 1521923 h 1609551"/>
              <a:gd name="connsiteX16" fmla="*/ 127591 w 627604"/>
              <a:gd name="connsiteY16" fmla="*/ 1362434 h 1609551"/>
              <a:gd name="connsiteX17" fmla="*/ 42530 w 627604"/>
              <a:gd name="connsiteY17" fmla="*/ 1309271 h 1609551"/>
              <a:gd name="connsiteX18" fmla="*/ 116958 w 627604"/>
              <a:gd name="connsiteY18" fmla="*/ 1181681 h 1609551"/>
              <a:gd name="connsiteX19" fmla="*/ 10491 w 627604"/>
              <a:gd name="connsiteY19" fmla="*/ 1043457 h 1609551"/>
              <a:gd name="connsiteX20" fmla="*/ 138577 w 627604"/>
              <a:gd name="connsiteY20" fmla="*/ 963897 h 1609551"/>
              <a:gd name="connsiteX21" fmla="*/ 0 w 627604"/>
              <a:gd name="connsiteY21" fmla="*/ 798909 h 1609551"/>
              <a:gd name="connsiteX22" fmla="*/ 143786 w 627604"/>
              <a:gd name="connsiteY22" fmla="*/ 694417 h 1609551"/>
              <a:gd name="connsiteX23" fmla="*/ 10632 w 627604"/>
              <a:gd name="connsiteY23" fmla="*/ 554360 h 1609551"/>
              <a:gd name="connsiteX24" fmla="*/ 154631 w 627604"/>
              <a:gd name="connsiteY24" fmla="*/ 362607 h 1609551"/>
              <a:gd name="connsiteX25" fmla="*/ 58868 w 627604"/>
              <a:gd name="connsiteY25" fmla="*/ 207885 h 1609551"/>
              <a:gd name="connsiteX26" fmla="*/ 160267 w 627604"/>
              <a:gd name="connsiteY26" fmla="*/ 193953 h 1609551"/>
              <a:gd name="connsiteX27" fmla="*/ 176181 w 627604"/>
              <a:gd name="connsiteY27" fmla="*/ 0 h 1609551"/>
              <a:gd name="connsiteX28" fmla="*/ 298207 w 627604"/>
              <a:gd name="connsiteY28" fmla="*/ 172689 h 1609551"/>
              <a:gd name="connsiteX0" fmla="*/ 298207 w 627604"/>
              <a:gd name="connsiteY0" fmla="*/ 172689 h 1609551"/>
              <a:gd name="connsiteX1" fmla="*/ 382772 w 627604"/>
              <a:gd name="connsiteY1" fmla="*/ 33364 h 1609551"/>
              <a:gd name="connsiteX2" fmla="*/ 419950 w 627604"/>
              <a:gd name="connsiteY2" fmla="*/ 231717 h 1609551"/>
              <a:gd name="connsiteX3" fmla="*/ 563525 w 627604"/>
              <a:gd name="connsiteY3" fmla="*/ 203485 h 1609551"/>
              <a:gd name="connsiteX4" fmla="*/ 467478 w 627604"/>
              <a:gd name="connsiteY4" fmla="*/ 426036 h 1609551"/>
              <a:gd name="connsiteX5" fmla="*/ 574158 w 627604"/>
              <a:gd name="connsiteY5" fmla="*/ 564992 h 1609551"/>
              <a:gd name="connsiteX6" fmla="*/ 520995 w 627604"/>
              <a:gd name="connsiteY6" fmla="*/ 671318 h 1609551"/>
              <a:gd name="connsiteX7" fmla="*/ 574158 w 627604"/>
              <a:gd name="connsiteY7" fmla="*/ 905234 h 1609551"/>
              <a:gd name="connsiteX8" fmla="*/ 510363 w 627604"/>
              <a:gd name="connsiteY8" fmla="*/ 979662 h 1609551"/>
              <a:gd name="connsiteX9" fmla="*/ 627604 w 627604"/>
              <a:gd name="connsiteY9" fmla="*/ 1153816 h 1609551"/>
              <a:gd name="connsiteX10" fmla="*/ 499730 w 627604"/>
              <a:gd name="connsiteY10" fmla="*/ 1234843 h 1609551"/>
              <a:gd name="connsiteX11" fmla="*/ 584791 w 627604"/>
              <a:gd name="connsiteY11" fmla="*/ 1490025 h 1609551"/>
              <a:gd name="connsiteX12" fmla="*/ 446567 w 627604"/>
              <a:gd name="connsiteY12" fmla="*/ 1468760 h 1609551"/>
              <a:gd name="connsiteX13" fmla="*/ 351157 w 627604"/>
              <a:gd name="connsiteY13" fmla="*/ 1609551 h 1609551"/>
              <a:gd name="connsiteX14" fmla="*/ 255181 w 627604"/>
              <a:gd name="connsiteY14" fmla="*/ 1479392 h 1609551"/>
              <a:gd name="connsiteX15" fmla="*/ 127591 w 627604"/>
              <a:gd name="connsiteY15" fmla="*/ 1521923 h 1609551"/>
              <a:gd name="connsiteX16" fmla="*/ 127591 w 627604"/>
              <a:gd name="connsiteY16" fmla="*/ 1362434 h 1609551"/>
              <a:gd name="connsiteX17" fmla="*/ 42530 w 627604"/>
              <a:gd name="connsiteY17" fmla="*/ 1309271 h 1609551"/>
              <a:gd name="connsiteX18" fmla="*/ 133013 w 627604"/>
              <a:gd name="connsiteY18" fmla="*/ 1181681 h 1609551"/>
              <a:gd name="connsiteX19" fmla="*/ 10491 w 627604"/>
              <a:gd name="connsiteY19" fmla="*/ 1043457 h 1609551"/>
              <a:gd name="connsiteX20" fmla="*/ 138577 w 627604"/>
              <a:gd name="connsiteY20" fmla="*/ 963897 h 1609551"/>
              <a:gd name="connsiteX21" fmla="*/ 0 w 627604"/>
              <a:gd name="connsiteY21" fmla="*/ 798909 h 1609551"/>
              <a:gd name="connsiteX22" fmla="*/ 143786 w 627604"/>
              <a:gd name="connsiteY22" fmla="*/ 694417 h 1609551"/>
              <a:gd name="connsiteX23" fmla="*/ 10632 w 627604"/>
              <a:gd name="connsiteY23" fmla="*/ 554360 h 1609551"/>
              <a:gd name="connsiteX24" fmla="*/ 154631 w 627604"/>
              <a:gd name="connsiteY24" fmla="*/ 362607 h 1609551"/>
              <a:gd name="connsiteX25" fmla="*/ 58868 w 627604"/>
              <a:gd name="connsiteY25" fmla="*/ 207885 h 1609551"/>
              <a:gd name="connsiteX26" fmla="*/ 160267 w 627604"/>
              <a:gd name="connsiteY26" fmla="*/ 193953 h 1609551"/>
              <a:gd name="connsiteX27" fmla="*/ 176181 w 627604"/>
              <a:gd name="connsiteY27" fmla="*/ 0 h 1609551"/>
              <a:gd name="connsiteX28" fmla="*/ 298207 w 627604"/>
              <a:gd name="connsiteY28" fmla="*/ 172689 h 1609551"/>
              <a:gd name="connsiteX0" fmla="*/ 298207 w 627604"/>
              <a:gd name="connsiteY0" fmla="*/ 172689 h 1609551"/>
              <a:gd name="connsiteX1" fmla="*/ 382772 w 627604"/>
              <a:gd name="connsiteY1" fmla="*/ 33364 h 1609551"/>
              <a:gd name="connsiteX2" fmla="*/ 419950 w 627604"/>
              <a:gd name="connsiteY2" fmla="*/ 231717 h 1609551"/>
              <a:gd name="connsiteX3" fmla="*/ 563525 w 627604"/>
              <a:gd name="connsiteY3" fmla="*/ 203485 h 1609551"/>
              <a:gd name="connsiteX4" fmla="*/ 467478 w 627604"/>
              <a:gd name="connsiteY4" fmla="*/ 426036 h 1609551"/>
              <a:gd name="connsiteX5" fmla="*/ 574158 w 627604"/>
              <a:gd name="connsiteY5" fmla="*/ 564992 h 1609551"/>
              <a:gd name="connsiteX6" fmla="*/ 520995 w 627604"/>
              <a:gd name="connsiteY6" fmla="*/ 671318 h 1609551"/>
              <a:gd name="connsiteX7" fmla="*/ 574158 w 627604"/>
              <a:gd name="connsiteY7" fmla="*/ 905234 h 1609551"/>
              <a:gd name="connsiteX8" fmla="*/ 456847 w 627604"/>
              <a:gd name="connsiteY8" fmla="*/ 974163 h 1609551"/>
              <a:gd name="connsiteX9" fmla="*/ 627604 w 627604"/>
              <a:gd name="connsiteY9" fmla="*/ 1153816 h 1609551"/>
              <a:gd name="connsiteX10" fmla="*/ 499730 w 627604"/>
              <a:gd name="connsiteY10" fmla="*/ 1234843 h 1609551"/>
              <a:gd name="connsiteX11" fmla="*/ 584791 w 627604"/>
              <a:gd name="connsiteY11" fmla="*/ 1490025 h 1609551"/>
              <a:gd name="connsiteX12" fmla="*/ 446567 w 627604"/>
              <a:gd name="connsiteY12" fmla="*/ 1468760 h 1609551"/>
              <a:gd name="connsiteX13" fmla="*/ 351157 w 627604"/>
              <a:gd name="connsiteY13" fmla="*/ 1609551 h 1609551"/>
              <a:gd name="connsiteX14" fmla="*/ 255181 w 627604"/>
              <a:gd name="connsiteY14" fmla="*/ 1479392 h 1609551"/>
              <a:gd name="connsiteX15" fmla="*/ 127591 w 627604"/>
              <a:gd name="connsiteY15" fmla="*/ 1521923 h 1609551"/>
              <a:gd name="connsiteX16" fmla="*/ 127591 w 627604"/>
              <a:gd name="connsiteY16" fmla="*/ 1362434 h 1609551"/>
              <a:gd name="connsiteX17" fmla="*/ 42530 w 627604"/>
              <a:gd name="connsiteY17" fmla="*/ 1309271 h 1609551"/>
              <a:gd name="connsiteX18" fmla="*/ 133013 w 627604"/>
              <a:gd name="connsiteY18" fmla="*/ 1181681 h 1609551"/>
              <a:gd name="connsiteX19" fmla="*/ 10491 w 627604"/>
              <a:gd name="connsiteY19" fmla="*/ 1043457 h 1609551"/>
              <a:gd name="connsiteX20" fmla="*/ 138577 w 627604"/>
              <a:gd name="connsiteY20" fmla="*/ 963897 h 1609551"/>
              <a:gd name="connsiteX21" fmla="*/ 0 w 627604"/>
              <a:gd name="connsiteY21" fmla="*/ 798909 h 1609551"/>
              <a:gd name="connsiteX22" fmla="*/ 143786 w 627604"/>
              <a:gd name="connsiteY22" fmla="*/ 694417 h 1609551"/>
              <a:gd name="connsiteX23" fmla="*/ 10632 w 627604"/>
              <a:gd name="connsiteY23" fmla="*/ 554360 h 1609551"/>
              <a:gd name="connsiteX24" fmla="*/ 154631 w 627604"/>
              <a:gd name="connsiteY24" fmla="*/ 362607 h 1609551"/>
              <a:gd name="connsiteX25" fmla="*/ 58868 w 627604"/>
              <a:gd name="connsiteY25" fmla="*/ 207885 h 1609551"/>
              <a:gd name="connsiteX26" fmla="*/ 160267 w 627604"/>
              <a:gd name="connsiteY26" fmla="*/ 193953 h 1609551"/>
              <a:gd name="connsiteX27" fmla="*/ 176181 w 627604"/>
              <a:gd name="connsiteY27" fmla="*/ 0 h 1609551"/>
              <a:gd name="connsiteX28" fmla="*/ 298207 w 627604"/>
              <a:gd name="connsiteY28" fmla="*/ 172689 h 1609551"/>
              <a:gd name="connsiteX0" fmla="*/ 298207 w 627604"/>
              <a:gd name="connsiteY0" fmla="*/ 172689 h 1609551"/>
              <a:gd name="connsiteX1" fmla="*/ 382772 w 627604"/>
              <a:gd name="connsiteY1" fmla="*/ 33364 h 1609551"/>
              <a:gd name="connsiteX2" fmla="*/ 419950 w 627604"/>
              <a:gd name="connsiteY2" fmla="*/ 231717 h 1609551"/>
              <a:gd name="connsiteX3" fmla="*/ 563525 w 627604"/>
              <a:gd name="connsiteY3" fmla="*/ 203485 h 1609551"/>
              <a:gd name="connsiteX4" fmla="*/ 467478 w 627604"/>
              <a:gd name="connsiteY4" fmla="*/ 426036 h 1609551"/>
              <a:gd name="connsiteX5" fmla="*/ 574158 w 627604"/>
              <a:gd name="connsiteY5" fmla="*/ 564992 h 1609551"/>
              <a:gd name="connsiteX6" fmla="*/ 446071 w 627604"/>
              <a:gd name="connsiteY6" fmla="*/ 671318 h 1609551"/>
              <a:gd name="connsiteX7" fmla="*/ 574158 w 627604"/>
              <a:gd name="connsiteY7" fmla="*/ 905234 h 1609551"/>
              <a:gd name="connsiteX8" fmla="*/ 456847 w 627604"/>
              <a:gd name="connsiteY8" fmla="*/ 974163 h 1609551"/>
              <a:gd name="connsiteX9" fmla="*/ 627604 w 627604"/>
              <a:gd name="connsiteY9" fmla="*/ 1153816 h 1609551"/>
              <a:gd name="connsiteX10" fmla="*/ 499730 w 627604"/>
              <a:gd name="connsiteY10" fmla="*/ 1234843 h 1609551"/>
              <a:gd name="connsiteX11" fmla="*/ 584791 w 627604"/>
              <a:gd name="connsiteY11" fmla="*/ 1490025 h 1609551"/>
              <a:gd name="connsiteX12" fmla="*/ 446567 w 627604"/>
              <a:gd name="connsiteY12" fmla="*/ 1468760 h 1609551"/>
              <a:gd name="connsiteX13" fmla="*/ 351157 w 627604"/>
              <a:gd name="connsiteY13" fmla="*/ 1609551 h 1609551"/>
              <a:gd name="connsiteX14" fmla="*/ 255181 w 627604"/>
              <a:gd name="connsiteY14" fmla="*/ 1479392 h 1609551"/>
              <a:gd name="connsiteX15" fmla="*/ 127591 w 627604"/>
              <a:gd name="connsiteY15" fmla="*/ 1521923 h 1609551"/>
              <a:gd name="connsiteX16" fmla="*/ 127591 w 627604"/>
              <a:gd name="connsiteY16" fmla="*/ 1362434 h 1609551"/>
              <a:gd name="connsiteX17" fmla="*/ 42530 w 627604"/>
              <a:gd name="connsiteY17" fmla="*/ 1309271 h 1609551"/>
              <a:gd name="connsiteX18" fmla="*/ 133013 w 627604"/>
              <a:gd name="connsiteY18" fmla="*/ 1181681 h 1609551"/>
              <a:gd name="connsiteX19" fmla="*/ 10491 w 627604"/>
              <a:gd name="connsiteY19" fmla="*/ 1043457 h 1609551"/>
              <a:gd name="connsiteX20" fmla="*/ 138577 w 627604"/>
              <a:gd name="connsiteY20" fmla="*/ 963897 h 1609551"/>
              <a:gd name="connsiteX21" fmla="*/ 0 w 627604"/>
              <a:gd name="connsiteY21" fmla="*/ 798909 h 1609551"/>
              <a:gd name="connsiteX22" fmla="*/ 143786 w 627604"/>
              <a:gd name="connsiteY22" fmla="*/ 694417 h 1609551"/>
              <a:gd name="connsiteX23" fmla="*/ 10632 w 627604"/>
              <a:gd name="connsiteY23" fmla="*/ 554360 h 1609551"/>
              <a:gd name="connsiteX24" fmla="*/ 154631 w 627604"/>
              <a:gd name="connsiteY24" fmla="*/ 362607 h 1609551"/>
              <a:gd name="connsiteX25" fmla="*/ 58868 w 627604"/>
              <a:gd name="connsiteY25" fmla="*/ 207885 h 1609551"/>
              <a:gd name="connsiteX26" fmla="*/ 160267 w 627604"/>
              <a:gd name="connsiteY26" fmla="*/ 193953 h 1609551"/>
              <a:gd name="connsiteX27" fmla="*/ 176181 w 627604"/>
              <a:gd name="connsiteY27" fmla="*/ 0 h 1609551"/>
              <a:gd name="connsiteX28" fmla="*/ 298207 w 627604"/>
              <a:gd name="connsiteY28" fmla="*/ 172689 h 1609551"/>
              <a:gd name="connsiteX0" fmla="*/ 298207 w 627604"/>
              <a:gd name="connsiteY0" fmla="*/ 172689 h 1609551"/>
              <a:gd name="connsiteX1" fmla="*/ 382772 w 627604"/>
              <a:gd name="connsiteY1" fmla="*/ 33364 h 1609551"/>
              <a:gd name="connsiteX2" fmla="*/ 419950 w 627604"/>
              <a:gd name="connsiteY2" fmla="*/ 231717 h 1609551"/>
              <a:gd name="connsiteX3" fmla="*/ 563525 w 627604"/>
              <a:gd name="connsiteY3" fmla="*/ 203485 h 1609551"/>
              <a:gd name="connsiteX4" fmla="*/ 451422 w 627604"/>
              <a:gd name="connsiteY4" fmla="*/ 426036 h 1609551"/>
              <a:gd name="connsiteX5" fmla="*/ 574158 w 627604"/>
              <a:gd name="connsiteY5" fmla="*/ 564992 h 1609551"/>
              <a:gd name="connsiteX6" fmla="*/ 446071 w 627604"/>
              <a:gd name="connsiteY6" fmla="*/ 671318 h 1609551"/>
              <a:gd name="connsiteX7" fmla="*/ 574158 w 627604"/>
              <a:gd name="connsiteY7" fmla="*/ 905234 h 1609551"/>
              <a:gd name="connsiteX8" fmla="*/ 456847 w 627604"/>
              <a:gd name="connsiteY8" fmla="*/ 974163 h 1609551"/>
              <a:gd name="connsiteX9" fmla="*/ 627604 w 627604"/>
              <a:gd name="connsiteY9" fmla="*/ 1153816 h 1609551"/>
              <a:gd name="connsiteX10" fmla="*/ 499730 w 627604"/>
              <a:gd name="connsiteY10" fmla="*/ 1234843 h 1609551"/>
              <a:gd name="connsiteX11" fmla="*/ 584791 w 627604"/>
              <a:gd name="connsiteY11" fmla="*/ 1490025 h 1609551"/>
              <a:gd name="connsiteX12" fmla="*/ 446567 w 627604"/>
              <a:gd name="connsiteY12" fmla="*/ 1468760 h 1609551"/>
              <a:gd name="connsiteX13" fmla="*/ 351157 w 627604"/>
              <a:gd name="connsiteY13" fmla="*/ 1609551 h 1609551"/>
              <a:gd name="connsiteX14" fmla="*/ 255181 w 627604"/>
              <a:gd name="connsiteY14" fmla="*/ 1479392 h 1609551"/>
              <a:gd name="connsiteX15" fmla="*/ 127591 w 627604"/>
              <a:gd name="connsiteY15" fmla="*/ 1521923 h 1609551"/>
              <a:gd name="connsiteX16" fmla="*/ 127591 w 627604"/>
              <a:gd name="connsiteY16" fmla="*/ 1362434 h 1609551"/>
              <a:gd name="connsiteX17" fmla="*/ 42530 w 627604"/>
              <a:gd name="connsiteY17" fmla="*/ 1309271 h 1609551"/>
              <a:gd name="connsiteX18" fmla="*/ 133013 w 627604"/>
              <a:gd name="connsiteY18" fmla="*/ 1181681 h 1609551"/>
              <a:gd name="connsiteX19" fmla="*/ 10491 w 627604"/>
              <a:gd name="connsiteY19" fmla="*/ 1043457 h 1609551"/>
              <a:gd name="connsiteX20" fmla="*/ 138577 w 627604"/>
              <a:gd name="connsiteY20" fmla="*/ 963897 h 1609551"/>
              <a:gd name="connsiteX21" fmla="*/ 0 w 627604"/>
              <a:gd name="connsiteY21" fmla="*/ 798909 h 1609551"/>
              <a:gd name="connsiteX22" fmla="*/ 143786 w 627604"/>
              <a:gd name="connsiteY22" fmla="*/ 694417 h 1609551"/>
              <a:gd name="connsiteX23" fmla="*/ 10632 w 627604"/>
              <a:gd name="connsiteY23" fmla="*/ 554360 h 1609551"/>
              <a:gd name="connsiteX24" fmla="*/ 154631 w 627604"/>
              <a:gd name="connsiteY24" fmla="*/ 362607 h 1609551"/>
              <a:gd name="connsiteX25" fmla="*/ 58868 w 627604"/>
              <a:gd name="connsiteY25" fmla="*/ 207885 h 1609551"/>
              <a:gd name="connsiteX26" fmla="*/ 160267 w 627604"/>
              <a:gd name="connsiteY26" fmla="*/ 193953 h 1609551"/>
              <a:gd name="connsiteX27" fmla="*/ 176181 w 627604"/>
              <a:gd name="connsiteY27" fmla="*/ 0 h 1609551"/>
              <a:gd name="connsiteX28" fmla="*/ 298207 w 627604"/>
              <a:gd name="connsiteY28" fmla="*/ 172689 h 1609551"/>
              <a:gd name="connsiteX0" fmla="*/ 298207 w 627604"/>
              <a:gd name="connsiteY0" fmla="*/ 172689 h 1609551"/>
              <a:gd name="connsiteX1" fmla="*/ 382772 w 627604"/>
              <a:gd name="connsiteY1" fmla="*/ 33364 h 1609551"/>
              <a:gd name="connsiteX2" fmla="*/ 419950 w 627604"/>
              <a:gd name="connsiteY2" fmla="*/ 231717 h 1609551"/>
              <a:gd name="connsiteX3" fmla="*/ 563525 w 627604"/>
              <a:gd name="connsiteY3" fmla="*/ 203485 h 1609551"/>
              <a:gd name="connsiteX4" fmla="*/ 451422 w 627604"/>
              <a:gd name="connsiteY4" fmla="*/ 426036 h 1609551"/>
              <a:gd name="connsiteX5" fmla="*/ 574158 w 627604"/>
              <a:gd name="connsiteY5" fmla="*/ 564992 h 1609551"/>
              <a:gd name="connsiteX6" fmla="*/ 446071 w 627604"/>
              <a:gd name="connsiteY6" fmla="*/ 671318 h 1609551"/>
              <a:gd name="connsiteX7" fmla="*/ 574158 w 627604"/>
              <a:gd name="connsiteY7" fmla="*/ 905234 h 1609551"/>
              <a:gd name="connsiteX8" fmla="*/ 456847 w 627604"/>
              <a:gd name="connsiteY8" fmla="*/ 974163 h 1609551"/>
              <a:gd name="connsiteX9" fmla="*/ 627604 w 627604"/>
              <a:gd name="connsiteY9" fmla="*/ 1153816 h 1609551"/>
              <a:gd name="connsiteX10" fmla="*/ 499730 w 627604"/>
              <a:gd name="connsiteY10" fmla="*/ 1234843 h 1609551"/>
              <a:gd name="connsiteX11" fmla="*/ 584791 w 627604"/>
              <a:gd name="connsiteY11" fmla="*/ 1490025 h 1609551"/>
              <a:gd name="connsiteX12" fmla="*/ 398402 w 627604"/>
              <a:gd name="connsiteY12" fmla="*/ 1419263 h 1609551"/>
              <a:gd name="connsiteX13" fmla="*/ 351157 w 627604"/>
              <a:gd name="connsiteY13" fmla="*/ 1609551 h 1609551"/>
              <a:gd name="connsiteX14" fmla="*/ 255181 w 627604"/>
              <a:gd name="connsiteY14" fmla="*/ 1479392 h 1609551"/>
              <a:gd name="connsiteX15" fmla="*/ 127591 w 627604"/>
              <a:gd name="connsiteY15" fmla="*/ 1521923 h 1609551"/>
              <a:gd name="connsiteX16" fmla="*/ 127591 w 627604"/>
              <a:gd name="connsiteY16" fmla="*/ 1362434 h 1609551"/>
              <a:gd name="connsiteX17" fmla="*/ 42530 w 627604"/>
              <a:gd name="connsiteY17" fmla="*/ 1309271 h 1609551"/>
              <a:gd name="connsiteX18" fmla="*/ 133013 w 627604"/>
              <a:gd name="connsiteY18" fmla="*/ 1181681 h 1609551"/>
              <a:gd name="connsiteX19" fmla="*/ 10491 w 627604"/>
              <a:gd name="connsiteY19" fmla="*/ 1043457 h 1609551"/>
              <a:gd name="connsiteX20" fmla="*/ 138577 w 627604"/>
              <a:gd name="connsiteY20" fmla="*/ 963897 h 1609551"/>
              <a:gd name="connsiteX21" fmla="*/ 0 w 627604"/>
              <a:gd name="connsiteY21" fmla="*/ 798909 h 1609551"/>
              <a:gd name="connsiteX22" fmla="*/ 143786 w 627604"/>
              <a:gd name="connsiteY22" fmla="*/ 694417 h 1609551"/>
              <a:gd name="connsiteX23" fmla="*/ 10632 w 627604"/>
              <a:gd name="connsiteY23" fmla="*/ 554360 h 1609551"/>
              <a:gd name="connsiteX24" fmla="*/ 154631 w 627604"/>
              <a:gd name="connsiteY24" fmla="*/ 362607 h 1609551"/>
              <a:gd name="connsiteX25" fmla="*/ 58868 w 627604"/>
              <a:gd name="connsiteY25" fmla="*/ 207885 h 1609551"/>
              <a:gd name="connsiteX26" fmla="*/ 160267 w 627604"/>
              <a:gd name="connsiteY26" fmla="*/ 193953 h 1609551"/>
              <a:gd name="connsiteX27" fmla="*/ 176181 w 627604"/>
              <a:gd name="connsiteY27" fmla="*/ 0 h 1609551"/>
              <a:gd name="connsiteX28" fmla="*/ 298207 w 627604"/>
              <a:gd name="connsiteY28" fmla="*/ 172689 h 1609551"/>
              <a:gd name="connsiteX0" fmla="*/ 298207 w 627604"/>
              <a:gd name="connsiteY0" fmla="*/ 172689 h 1609551"/>
              <a:gd name="connsiteX1" fmla="*/ 382772 w 627604"/>
              <a:gd name="connsiteY1" fmla="*/ 33364 h 1609551"/>
              <a:gd name="connsiteX2" fmla="*/ 419950 w 627604"/>
              <a:gd name="connsiteY2" fmla="*/ 231717 h 1609551"/>
              <a:gd name="connsiteX3" fmla="*/ 563525 w 627604"/>
              <a:gd name="connsiteY3" fmla="*/ 203485 h 1609551"/>
              <a:gd name="connsiteX4" fmla="*/ 451422 w 627604"/>
              <a:gd name="connsiteY4" fmla="*/ 426036 h 1609551"/>
              <a:gd name="connsiteX5" fmla="*/ 574158 w 627604"/>
              <a:gd name="connsiteY5" fmla="*/ 564992 h 1609551"/>
              <a:gd name="connsiteX6" fmla="*/ 446071 w 627604"/>
              <a:gd name="connsiteY6" fmla="*/ 671318 h 1609551"/>
              <a:gd name="connsiteX7" fmla="*/ 574158 w 627604"/>
              <a:gd name="connsiteY7" fmla="*/ 905234 h 1609551"/>
              <a:gd name="connsiteX8" fmla="*/ 456847 w 627604"/>
              <a:gd name="connsiteY8" fmla="*/ 974163 h 1609551"/>
              <a:gd name="connsiteX9" fmla="*/ 627604 w 627604"/>
              <a:gd name="connsiteY9" fmla="*/ 1153816 h 1609551"/>
              <a:gd name="connsiteX10" fmla="*/ 499730 w 627604"/>
              <a:gd name="connsiteY10" fmla="*/ 1234843 h 1609551"/>
              <a:gd name="connsiteX11" fmla="*/ 584791 w 627604"/>
              <a:gd name="connsiteY11" fmla="*/ 1490025 h 1609551"/>
              <a:gd name="connsiteX12" fmla="*/ 398402 w 627604"/>
              <a:gd name="connsiteY12" fmla="*/ 1419263 h 1609551"/>
              <a:gd name="connsiteX13" fmla="*/ 351157 w 627604"/>
              <a:gd name="connsiteY13" fmla="*/ 1609551 h 1609551"/>
              <a:gd name="connsiteX14" fmla="*/ 249830 w 627604"/>
              <a:gd name="connsiteY14" fmla="*/ 1435395 h 1609551"/>
              <a:gd name="connsiteX15" fmla="*/ 127591 w 627604"/>
              <a:gd name="connsiteY15" fmla="*/ 1521923 h 1609551"/>
              <a:gd name="connsiteX16" fmla="*/ 127591 w 627604"/>
              <a:gd name="connsiteY16" fmla="*/ 1362434 h 1609551"/>
              <a:gd name="connsiteX17" fmla="*/ 42530 w 627604"/>
              <a:gd name="connsiteY17" fmla="*/ 1309271 h 1609551"/>
              <a:gd name="connsiteX18" fmla="*/ 133013 w 627604"/>
              <a:gd name="connsiteY18" fmla="*/ 1181681 h 1609551"/>
              <a:gd name="connsiteX19" fmla="*/ 10491 w 627604"/>
              <a:gd name="connsiteY19" fmla="*/ 1043457 h 1609551"/>
              <a:gd name="connsiteX20" fmla="*/ 138577 w 627604"/>
              <a:gd name="connsiteY20" fmla="*/ 963897 h 1609551"/>
              <a:gd name="connsiteX21" fmla="*/ 0 w 627604"/>
              <a:gd name="connsiteY21" fmla="*/ 798909 h 1609551"/>
              <a:gd name="connsiteX22" fmla="*/ 143786 w 627604"/>
              <a:gd name="connsiteY22" fmla="*/ 694417 h 1609551"/>
              <a:gd name="connsiteX23" fmla="*/ 10632 w 627604"/>
              <a:gd name="connsiteY23" fmla="*/ 554360 h 1609551"/>
              <a:gd name="connsiteX24" fmla="*/ 154631 w 627604"/>
              <a:gd name="connsiteY24" fmla="*/ 362607 h 1609551"/>
              <a:gd name="connsiteX25" fmla="*/ 58868 w 627604"/>
              <a:gd name="connsiteY25" fmla="*/ 207885 h 1609551"/>
              <a:gd name="connsiteX26" fmla="*/ 160267 w 627604"/>
              <a:gd name="connsiteY26" fmla="*/ 193953 h 1609551"/>
              <a:gd name="connsiteX27" fmla="*/ 176181 w 627604"/>
              <a:gd name="connsiteY27" fmla="*/ 0 h 1609551"/>
              <a:gd name="connsiteX28" fmla="*/ 298207 w 627604"/>
              <a:gd name="connsiteY28" fmla="*/ 172689 h 160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27604" h="1609551">
                <a:moveTo>
                  <a:pt x="298207" y="172689"/>
                </a:moveTo>
                <a:lnTo>
                  <a:pt x="382772" y="33364"/>
                </a:lnTo>
                <a:lnTo>
                  <a:pt x="419950" y="231717"/>
                </a:lnTo>
                <a:lnTo>
                  <a:pt x="563525" y="203485"/>
                </a:lnTo>
                <a:lnTo>
                  <a:pt x="451422" y="426036"/>
                </a:lnTo>
                <a:lnTo>
                  <a:pt x="574158" y="564992"/>
                </a:lnTo>
                <a:lnTo>
                  <a:pt x="446071" y="671318"/>
                </a:lnTo>
                <a:lnTo>
                  <a:pt x="574158" y="905234"/>
                </a:lnTo>
                <a:lnTo>
                  <a:pt x="456847" y="974163"/>
                </a:lnTo>
                <a:lnTo>
                  <a:pt x="627604" y="1153816"/>
                </a:lnTo>
                <a:lnTo>
                  <a:pt x="499730" y="1234843"/>
                </a:lnTo>
                <a:lnTo>
                  <a:pt x="584791" y="1490025"/>
                </a:lnTo>
                <a:lnTo>
                  <a:pt x="398402" y="1419263"/>
                </a:lnTo>
                <a:lnTo>
                  <a:pt x="351157" y="1609551"/>
                </a:lnTo>
                <a:lnTo>
                  <a:pt x="249830" y="1435395"/>
                </a:lnTo>
                <a:lnTo>
                  <a:pt x="127591" y="1521923"/>
                </a:lnTo>
                <a:lnTo>
                  <a:pt x="127591" y="1362434"/>
                </a:lnTo>
                <a:lnTo>
                  <a:pt x="42530" y="1309271"/>
                </a:lnTo>
                <a:lnTo>
                  <a:pt x="133013" y="1181681"/>
                </a:lnTo>
                <a:lnTo>
                  <a:pt x="10491" y="1043457"/>
                </a:lnTo>
                <a:lnTo>
                  <a:pt x="138577" y="963897"/>
                </a:lnTo>
                <a:lnTo>
                  <a:pt x="0" y="798909"/>
                </a:lnTo>
                <a:lnTo>
                  <a:pt x="143786" y="694417"/>
                </a:lnTo>
                <a:lnTo>
                  <a:pt x="10632" y="554360"/>
                </a:lnTo>
                <a:lnTo>
                  <a:pt x="154631" y="362607"/>
                </a:lnTo>
                <a:lnTo>
                  <a:pt x="58868" y="207885"/>
                </a:lnTo>
                <a:lnTo>
                  <a:pt x="160267" y="193953"/>
                </a:lnTo>
                <a:lnTo>
                  <a:pt x="176181" y="0"/>
                </a:lnTo>
                <a:lnTo>
                  <a:pt x="298207" y="172689"/>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吹き出し: 四角形 51">
            <a:extLst>
              <a:ext uri="{FF2B5EF4-FFF2-40B4-BE49-F238E27FC236}">
                <a16:creationId xmlns:a16="http://schemas.microsoft.com/office/drawing/2014/main" id="{62425DEB-D283-4C8A-BBA1-07B2C174FF5C}"/>
              </a:ext>
            </a:extLst>
          </p:cNvPr>
          <p:cNvSpPr/>
          <p:nvPr/>
        </p:nvSpPr>
        <p:spPr>
          <a:xfrm>
            <a:off x="13666488" y="6576429"/>
            <a:ext cx="525638" cy="1459563"/>
          </a:xfrm>
          <a:prstGeom prst="wedgeRectCallout">
            <a:avLst>
              <a:gd name="adj1" fmla="val -79596"/>
              <a:gd name="adj2" fmla="val -38787"/>
            </a:avLst>
          </a:prstGeom>
          <a:no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111867" tIns="111867" rIns="111867" bIns="111867" rtlCol="0" anchor="ctr"/>
          <a:lstStyle/>
          <a:p>
            <a:pPr algn="ctr"/>
            <a:r>
              <a:rPr lang="ja-JP" altLang="en-US" sz="1864" b="1"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スカム発生</a:t>
            </a:r>
            <a:endParaRPr lang="ja-JP" altLang="en-US" sz="1864" dirty="0">
              <a:solidFill>
                <a:schemeClr val="accent5"/>
              </a:solidFill>
            </a:endParaRPr>
          </a:p>
        </p:txBody>
      </p:sp>
      <p:sp>
        <p:nvSpPr>
          <p:cNvPr id="5" name="スライド番号プレースホルダー 4"/>
          <p:cNvSpPr>
            <a:spLocks noGrp="1"/>
          </p:cNvSpPr>
          <p:nvPr>
            <p:ph type="sldNum" sz="quarter" idx="12"/>
          </p:nvPr>
        </p:nvSpPr>
        <p:spPr/>
        <p:txBody>
          <a:bodyPr/>
          <a:lstStyle/>
          <a:p>
            <a:fld id="{F7809CC4-BC24-49F4-821D-E9970E7A63E4}" type="slidenum">
              <a:rPr kumimoji="1" lang="ja-JP" altLang="en-US" smtClean="0"/>
              <a:pPr/>
              <a:t>43</a:t>
            </a:fld>
            <a:endParaRPr kumimoji="1" lang="ja-JP" altLang="en-US" dirty="0"/>
          </a:p>
        </p:txBody>
      </p:sp>
    </p:spTree>
    <p:extLst>
      <p:ext uri="{BB962C8B-B14F-4D97-AF65-F5344CB8AC3E}">
        <p14:creationId xmlns:p14="http://schemas.microsoft.com/office/powerpoint/2010/main" val="41423139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楕円 28">
            <a:extLst>
              <a:ext uri="{FF2B5EF4-FFF2-40B4-BE49-F238E27FC236}">
                <a16:creationId xmlns:a16="http://schemas.microsoft.com/office/drawing/2014/main" id="{675A3BC0-AFA8-47EE-B1A4-752D159F617C}"/>
              </a:ext>
            </a:extLst>
          </p:cNvPr>
          <p:cNvSpPr/>
          <p:nvPr/>
        </p:nvSpPr>
        <p:spPr>
          <a:xfrm>
            <a:off x="14771097" y="10362683"/>
            <a:ext cx="267367" cy="2673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90A2C503-5657-0BF0-D10B-A0ACB929BD1C}"/>
              </a:ext>
            </a:extLst>
          </p:cNvPr>
          <p:cNvSpPr txBox="1"/>
          <p:nvPr/>
        </p:nvSpPr>
        <p:spPr>
          <a:xfrm>
            <a:off x="235366" y="1216700"/>
            <a:ext cx="14699868" cy="866908"/>
          </a:xfrm>
          <a:prstGeom prst="rect">
            <a:avLst/>
          </a:prstGeom>
          <a:solidFill>
            <a:srgbClr val="FFFFCC"/>
          </a:solidFill>
          <a:ln>
            <a:solidFill>
              <a:srgbClr val="333300"/>
            </a:solidFill>
          </a:ln>
        </p:spPr>
        <p:txBody>
          <a:bodyPr wrap="square" lIns="72000" tIns="72000" rIns="72000" bIns="0" rtlCol="0">
            <a:noAutofit/>
          </a:bodyPr>
          <a:lstStyle/>
          <a:p>
            <a:pPr marL="180000" indent="-180000"/>
            <a:r>
              <a:rPr lang="ja-JP" altLang="en-US" sz="2000" dirty="0">
                <a:latin typeface="ＭＳ Ｐゴシック" panose="020B0600070205080204" pitchFamily="50" charset="-128"/>
                <a:ea typeface="ＭＳ Ｐゴシック" panose="020B0600070205080204" pitchFamily="50" charset="-128"/>
              </a:rPr>
              <a:t>・令和</a:t>
            </a:r>
            <a:r>
              <a:rPr lang="en-US" altLang="ja-JP" sz="2000" dirty="0">
                <a:latin typeface="ＭＳ Ｐゴシック" panose="020B0600070205080204" pitchFamily="50" charset="-128"/>
                <a:ea typeface="ＭＳ Ｐゴシック" panose="020B0600070205080204" pitchFamily="50" charset="-128"/>
              </a:rPr>
              <a:t>3</a:t>
            </a:r>
            <a:r>
              <a:rPr lang="ja-JP" altLang="en-US" sz="2000" dirty="0">
                <a:latin typeface="ＭＳ Ｐゴシック" panose="020B0600070205080204" pitchFamily="50" charset="-128"/>
                <a:ea typeface="ＭＳ Ｐゴシック" panose="020B0600070205080204" pitchFamily="50" charset="-128"/>
              </a:rPr>
              <a:t>年</a:t>
            </a:r>
            <a:r>
              <a:rPr lang="en-US" altLang="ja-JP" sz="2000" dirty="0">
                <a:latin typeface="ＭＳ Ｐゴシック" panose="020B0600070205080204" pitchFamily="50" charset="-128"/>
                <a:ea typeface="ＭＳ Ｐゴシック" panose="020B0600070205080204" pitchFamily="50" charset="-128"/>
              </a:rPr>
              <a:t>8</a:t>
            </a:r>
            <a:r>
              <a:rPr lang="ja-JP" altLang="en-US" sz="2000" dirty="0">
                <a:latin typeface="ＭＳ Ｐゴシック" panose="020B0600070205080204" pitchFamily="50" charset="-128"/>
                <a:ea typeface="ＭＳ Ｐゴシック" panose="020B0600070205080204" pitchFamily="50" charset="-128"/>
              </a:rPr>
              <a:t>月以降、杭とリング（</a:t>
            </a:r>
            <a:r>
              <a:rPr lang="en-US" altLang="ja-JP" sz="2000" dirty="0">
                <a:latin typeface="ＭＳ Ｐゴシック" panose="020B0600070205080204" pitchFamily="50" charset="-128"/>
                <a:ea typeface="ＭＳ Ｐゴシック" panose="020B0600070205080204" pitchFamily="50" charset="-128"/>
              </a:rPr>
              <a:t>CD</a:t>
            </a:r>
            <a:r>
              <a:rPr lang="ja-JP" altLang="en-US" sz="2000" dirty="0">
                <a:latin typeface="ＭＳ Ｐゴシック" panose="020B0600070205080204" pitchFamily="50" charset="-128"/>
                <a:ea typeface="ＭＳ Ｐゴシック" panose="020B0600070205080204" pitchFamily="50" charset="-128"/>
              </a:rPr>
              <a:t>）を設置し、河床高の変化だけでなく</a:t>
            </a:r>
            <a:r>
              <a:rPr lang="ja-JP" altLang="en-US" sz="2000" dirty="0" smtClean="0">
                <a:latin typeface="ＭＳ Ｐゴシック" panose="020B0600070205080204" pitchFamily="50" charset="-128"/>
                <a:ea typeface="ＭＳ Ｐゴシック" panose="020B0600070205080204" pitchFamily="50" charset="-128"/>
              </a:rPr>
              <a:t>、浸食・</a:t>
            </a:r>
            <a:r>
              <a:rPr lang="ja-JP" altLang="en-US" sz="2000" dirty="0">
                <a:latin typeface="ＭＳ Ｐゴシック" panose="020B0600070205080204" pitchFamily="50" charset="-128"/>
                <a:ea typeface="ＭＳ Ｐゴシック" panose="020B0600070205080204" pitchFamily="50" charset="-128"/>
              </a:rPr>
              <a:t>堆積の有無も把握した。</a:t>
            </a:r>
            <a:endParaRPr lang="en-US" altLang="ja-JP" sz="2000" dirty="0">
              <a:latin typeface="ＭＳ Ｐゴシック" panose="020B0600070205080204" pitchFamily="50" charset="-128"/>
              <a:ea typeface="ＭＳ Ｐゴシック" panose="020B0600070205080204" pitchFamily="50" charset="-128"/>
            </a:endParaRPr>
          </a:p>
          <a:p>
            <a:pPr marL="180000" indent="-180000"/>
            <a:r>
              <a:rPr lang="ja-JP" altLang="en-US" sz="2000" dirty="0">
                <a:latin typeface="ＭＳ Ｐゴシック" panose="020B0600070205080204" pitchFamily="50" charset="-128"/>
                <a:ea typeface="ＭＳ Ｐゴシック" panose="020B0600070205080204" pitchFamily="50" charset="-128"/>
              </a:rPr>
              <a:t>・令和</a:t>
            </a:r>
            <a:r>
              <a:rPr lang="en-US" altLang="ja-JP" sz="2000" dirty="0">
                <a:latin typeface="ＭＳ Ｐゴシック" panose="020B0600070205080204" pitchFamily="50" charset="-128"/>
                <a:ea typeface="ＭＳ Ｐゴシック" panose="020B0600070205080204" pitchFamily="50" charset="-128"/>
              </a:rPr>
              <a:t>3</a:t>
            </a:r>
            <a:r>
              <a:rPr lang="ja-JP" altLang="en-US" sz="2000" dirty="0">
                <a:latin typeface="ＭＳ Ｐゴシック" panose="020B0600070205080204" pitchFamily="50" charset="-128"/>
                <a:ea typeface="ＭＳ Ｐゴシック" panose="020B0600070205080204" pitchFamily="50" charset="-128"/>
              </a:rPr>
              <a:t>年</a:t>
            </a:r>
            <a:r>
              <a:rPr lang="en-US" altLang="ja-JP" sz="2000" dirty="0">
                <a:latin typeface="ＭＳ Ｐゴシック" panose="020B0600070205080204" pitchFamily="50" charset="-128"/>
                <a:ea typeface="ＭＳ Ｐゴシック" panose="020B0600070205080204" pitchFamily="50" charset="-128"/>
              </a:rPr>
              <a:t>9</a:t>
            </a:r>
            <a:r>
              <a:rPr lang="ja-JP" altLang="en-US" sz="2000" dirty="0">
                <a:latin typeface="ＭＳ Ｐゴシック" panose="020B0600070205080204" pitchFamily="50" charset="-128"/>
                <a:ea typeface="ＭＳ Ｐゴシック" panose="020B0600070205080204" pitchFamily="50" charset="-128"/>
              </a:rPr>
              <a:t>月から</a:t>
            </a:r>
            <a:r>
              <a:rPr lang="en-US" altLang="ja-JP" sz="2000" dirty="0">
                <a:latin typeface="ＭＳ Ｐゴシック" panose="020B0600070205080204" pitchFamily="50" charset="-128"/>
                <a:ea typeface="ＭＳ Ｐゴシック" panose="020B0600070205080204" pitchFamily="50" charset="-128"/>
              </a:rPr>
              <a:t>11</a:t>
            </a:r>
            <a:r>
              <a:rPr lang="ja-JP" altLang="en-US" sz="2000" dirty="0">
                <a:latin typeface="ＭＳ Ｐゴシック" panose="020B0600070205080204" pitchFamily="50" charset="-128"/>
                <a:ea typeface="ＭＳ Ｐゴシック" panose="020B0600070205080204" pitchFamily="50" charset="-128"/>
              </a:rPr>
              <a:t>月にかけては、表層が</a:t>
            </a:r>
            <a:r>
              <a:rPr lang="en-US" altLang="ja-JP" sz="2000" dirty="0">
                <a:latin typeface="ＭＳ Ｐゴシック" panose="020B0600070205080204" pitchFamily="50" charset="-128"/>
                <a:ea typeface="ＭＳ Ｐゴシック" panose="020B0600070205080204" pitchFamily="50" charset="-128"/>
              </a:rPr>
              <a:t>10cm</a:t>
            </a:r>
            <a:r>
              <a:rPr lang="ja-JP" altLang="en-US" sz="2000" dirty="0" smtClean="0">
                <a:latin typeface="ＭＳ Ｐゴシック" panose="020B0600070205080204" pitchFamily="50" charset="-128"/>
                <a:ea typeface="ＭＳ Ｐゴシック" panose="020B0600070205080204" pitchFamily="50" charset="-128"/>
              </a:rPr>
              <a:t>以上浸食された</a:t>
            </a:r>
            <a:r>
              <a:rPr lang="ja-JP" altLang="en-US" sz="2000" dirty="0">
                <a:latin typeface="ＭＳ Ｐゴシック" panose="020B0600070205080204" pitchFamily="50" charset="-128"/>
                <a:ea typeface="ＭＳ Ｐゴシック" panose="020B0600070205080204" pitchFamily="50" charset="-128"/>
              </a:rPr>
              <a:t>うえで再堆積したものと推定された。</a:t>
            </a:r>
            <a:endParaRPr lang="en-US" altLang="ja-JP" sz="2000" dirty="0">
              <a:latin typeface="ＭＳ Ｐゴシック" panose="020B0600070205080204" pitchFamily="50" charset="-128"/>
              <a:ea typeface="ＭＳ Ｐゴシック" panose="020B0600070205080204" pitchFamily="50" charset="-128"/>
            </a:endParaRPr>
          </a:p>
        </p:txBody>
      </p:sp>
      <p:pic>
        <p:nvPicPr>
          <p:cNvPr id="2" name="図 1"/>
          <p:cNvPicPr>
            <a:picLocks noChangeAspect="1"/>
          </p:cNvPicPr>
          <p:nvPr/>
        </p:nvPicPr>
        <p:blipFill>
          <a:blip r:embed="rId3"/>
          <a:stretch>
            <a:fillRect/>
          </a:stretch>
        </p:blipFill>
        <p:spPr>
          <a:xfrm>
            <a:off x="655603" y="5210158"/>
            <a:ext cx="6731971" cy="4044713"/>
          </a:xfrm>
          <a:prstGeom prst="rect">
            <a:avLst/>
          </a:prstGeom>
        </p:spPr>
      </p:pic>
      <p:pic>
        <p:nvPicPr>
          <p:cNvPr id="3" name="図 2"/>
          <p:cNvPicPr>
            <a:picLocks noChangeAspect="1"/>
          </p:cNvPicPr>
          <p:nvPr/>
        </p:nvPicPr>
        <p:blipFill>
          <a:blip r:embed="rId4"/>
          <a:stretch>
            <a:fillRect/>
          </a:stretch>
        </p:blipFill>
        <p:spPr>
          <a:xfrm>
            <a:off x="9113141" y="2423561"/>
            <a:ext cx="2895410" cy="1843499"/>
          </a:xfrm>
          <a:prstGeom prst="rect">
            <a:avLst/>
          </a:prstGeom>
        </p:spPr>
      </p:pic>
      <p:sp>
        <p:nvSpPr>
          <p:cNvPr id="4" name="正方形/長方形 3"/>
          <p:cNvSpPr/>
          <p:nvPr/>
        </p:nvSpPr>
        <p:spPr>
          <a:xfrm>
            <a:off x="9706072" y="8270044"/>
            <a:ext cx="2031325" cy="369332"/>
          </a:xfrm>
          <a:prstGeom prst="rect">
            <a:avLst/>
          </a:prstGeom>
        </p:spPr>
        <p:txBody>
          <a:bodyPr wrap="none">
            <a:spAutoFit/>
          </a:bodyPr>
          <a:lstStyle/>
          <a:p>
            <a:r>
              <a:rPr lang="ja-JP" altLang="en-US" dirty="0">
                <a:solidFill>
                  <a:srgbClr val="000000"/>
                </a:solidFill>
                <a:latin typeface="ＭＳ ゴシック" panose="020B0609070205080204" pitchFamily="49" charset="-128"/>
                <a:ea typeface="ＭＳ ゴシック" panose="020B0609070205080204" pitchFamily="49" charset="-128"/>
              </a:rPr>
              <a:t>令和</a:t>
            </a:r>
            <a:r>
              <a:rPr lang="en-US" altLang="ja-JP" dirty="0">
                <a:solidFill>
                  <a:srgbClr val="000000"/>
                </a:solidFill>
                <a:latin typeface="ＭＳ ゴシック" panose="020B0609070205080204" pitchFamily="49" charset="-128"/>
                <a:ea typeface="ＭＳ ゴシック" panose="020B0609070205080204" pitchFamily="49" charset="-128"/>
              </a:rPr>
              <a:t>3</a:t>
            </a:r>
            <a:r>
              <a:rPr lang="ja-JP" altLang="en-US" dirty="0">
                <a:solidFill>
                  <a:srgbClr val="000000"/>
                </a:solidFill>
                <a:latin typeface="ＭＳ ゴシック" panose="020B0609070205080204" pitchFamily="49" charset="-128"/>
                <a:ea typeface="ＭＳ ゴシック" panose="020B0609070205080204" pitchFamily="49" charset="-128"/>
              </a:rPr>
              <a:t>年</a:t>
            </a:r>
            <a:r>
              <a:rPr lang="en-US" altLang="ja-JP" dirty="0">
                <a:solidFill>
                  <a:srgbClr val="000000"/>
                </a:solidFill>
                <a:latin typeface="ＭＳ ゴシック" panose="020B0609070205080204" pitchFamily="49" charset="-128"/>
                <a:ea typeface="ＭＳ ゴシック" panose="020B0609070205080204" pitchFamily="49" charset="-128"/>
              </a:rPr>
              <a:t>8</a:t>
            </a:r>
            <a:r>
              <a:rPr lang="ja-JP" altLang="en-US" dirty="0">
                <a:solidFill>
                  <a:srgbClr val="000000"/>
                </a:solidFill>
                <a:latin typeface="ＭＳ ゴシック" panose="020B0609070205080204" pitchFamily="49" charset="-128"/>
                <a:ea typeface="ＭＳ ゴシック" panose="020B0609070205080204" pitchFamily="49" charset="-128"/>
              </a:rPr>
              <a:t>月</a:t>
            </a:r>
            <a:r>
              <a:rPr lang="en-US" altLang="ja-JP" dirty="0">
                <a:solidFill>
                  <a:srgbClr val="000000"/>
                </a:solidFill>
                <a:latin typeface="ＭＳ ゴシック" panose="020B0609070205080204" pitchFamily="49" charset="-128"/>
                <a:ea typeface="ＭＳ ゴシック" panose="020B0609070205080204" pitchFamily="49" charset="-128"/>
              </a:rPr>
              <a:t>23</a:t>
            </a:r>
            <a:r>
              <a:rPr lang="ja-JP" altLang="en-US" dirty="0">
                <a:solidFill>
                  <a:srgbClr val="000000"/>
                </a:solidFill>
                <a:latin typeface="ＭＳ ゴシック" panose="020B0609070205080204" pitchFamily="49" charset="-128"/>
                <a:ea typeface="ＭＳ ゴシック" panose="020B0609070205080204" pitchFamily="49" charset="-128"/>
              </a:rPr>
              <a:t>日	</a:t>
            </a:r>
          </a:p>
        </p:txBody>
      </p:sp>
      <p:pic>
        <p:nvPicPr>
          <p:cNvPr id="5" name="図 4"/>
          <p:cNvPicPr>
            <a:picLocks noChangeAspect="1"/>
          </p:cNvPicPr>
          <p:nvPr/>
        </p:nvPicPr>
        <p:blipFill>
          <a:blip r:embed="rId5"/>
          <a:stretch>
            <a:fillRect/>
          </a:stretch>
        </p:blipFill>
        <p:spPr>
          <a:xfrm>
            <a:off x="9134030" y="4388161"/>
            <a:ext cx="2874521" cy="1832431"/>
          </a:xfrm>
          <a:prstGeom prst="rect">
            <a:avLst/>
          </a:prstGeom>
        </p:spPr>
      </p:pic>
      <p:pic>
        <p:nvPicPr>
          <p:cNvPr id="7" name="図 6"/>
          <p:cNvPicPr>
            <a:picLocks noChangeAspect="1"/>
          </p:cNvPicPr>
          <p:nvPr/>
        </p:nvPicPr>
        <p:blipFill>
          <a:blip r:embed="rId6"/>
          <a:stretch>
            <a:fillRect/>
          </a:stretch>
        </p:blipFill>
        <p:spPr>
          <a:xfrm>
            <a:off x="9134030" y="6310767"/>
            <a:ext cx="2895410" cy="1843499"/>
          </a:xfrm>
          <a:prstGeom prst="rect">
            <a:avLst/>
          </a:prstGeom>
        </p:spPr>
      </p:pic>
      <p:pic>
        <p:nvPicPr>
          <p:cNvPr id="8" name="図 7"/>
          <p:cNvPicPr>
            <a:picLocks noChangeAspect="1"/>
          </p:cNvPicPr>
          <p:nvPr/>
        </p:nvPicPr>
        <p:blipFill>
          <a:blip r:embed="rId7"/>
          <a:stretch>
            <a:fillRect/>
          </a:stretch>
        </p:blipFill>
        <p:spPr>
          <a:xfrm>
            <a:off x="12124054" y="6279942"/>
            <a:ext cx="2892710" cy="1843499"/>
          </a:xfrm>
          <a:prstGeom prst="rect">
            <a:avLst/>
          </a:prstGeom>
        </p:spPr>
      </p:pic>
      <p:pic>
        <p:nvPicPr>
          <p:cNvPr id="9" name="図 8"/>
          <p:cNvPicPr>
            <a:picLocks noChangeAspect="1"/>
          </p:cNvPicPr>
          <p:nvPr/>
        </p:nvPicPr>
        <p:blipFill>
          <a:blip r:embed="rId8"/>
          <a:stretch>
            <a:fillRect/>
          </a:stretch>
        </p:blipFill>
        <p:spPr>
          <a:xfrm>
            <a:off x="12102952" y="4363048"/>
            <a:ext cx="2935512" cy="1857544"/>
          </a:xfrm>
          <a:prstGeom prst="rect">
            <a:avLst/>
          </a:prstGeom>
        </p:spPr>
      </p:pic>
      <p:sp>
        <p:nvSpPr>
          <p:cNvPr id="14" name="正方形/長方形 13"/>
          <p:cNvSpPr/>
          <p:nvPr/>
        </p:nvSpPr>
        <p:spPr>
          <a:xfrm>
            <a:off x="12680128" y="8173496"/>
            <a:ext cx="1800493" cy="369332"/>
          </a:xfrm>
          <a:prstGeom prst="rect">
            <a:avLst/>
          </a:prstGeom>
        </p:spPr>
        <p:txBody>
          <a:bodyPr wrap="none">
            <a:spAutoFit/>
          </a:bodyPr>
          <a:lstStyle/>
          <a:p>
            <a:r>
              <a:rPr lang="ja-JP" altLang="en-US" dirty="0">
                <a:solidFill>
                  <a:srgbClr val="000000"/>
                </a:solidFill>
                <a:latin typeface="ＭＳ ゴシック" panose="020B0609070205080204" pitchFamily="49" charset="-128"/>
                <a:ea typeface="ＭＳ ゴシック" panose="020B0609070205080204" pitchFamily="49" charset="-128"/>
              </a:rPr>
              <a:t>令和</a:t>
            </a:r>
            <a:r>
              <a:rPr lang="en-US" altLang="ja-JP" dirty="0">
                <a:solidFill>
                  <a:srgbClr val="000000"/>
                </a:solidFill>
                <a:latin typeface="ＭＳ ゴシック" panose="020B0609070205080204" pitchFamily="49" charset="-128"/>
                <a:ea typeface="ＭＳ ゴシック" panose="020B0609070205080204" pitchFamily="49" charset="-128"/>
              </a:rPr>
              <a:t>4</a:t>
            </a:r>
            <a:r>
              <a:rPr lang="ja-JP" altLang="en-US" dirty="0">
                <a:solidFill>
                  <a:srgbClr val="000000"/>
                </a:solidFill>
                <a:latin typeface="ＭＳ ゴシック" panose="020B0609070205080204" pitchFamily="49" charset="-128"/>
                <a:ea typeface="ＭＳ ゴシック" panose="020B0609070205080204" pitchFamily="49" charset="-128"/>
              </a:rPr>
              <a:t>年</a:t>
            </a:r>
            <a:r>
              <a:rPr lang="en-US" altLang="ja-JP" dirty="0">
                <a:solidFill>
                  <a:srgbClr val="000000"/>
                </a:solidFill>
                <a:latin typeface="ＭＳ ゴシック" panose="020B0609070205080204" pitchFamily="49" charset="-128"/>
                <a:ea typeface="ＭＳ ゴシック" panose="020B0609070205080204" pitchFamily="49" charset="-128"/>
              </a:rPr>
              <a:t>5</a:t>
            </a:r>
            <a:r>
              <a:rPr lang="ja-JP" altLang="en-US" dirty="0">
                <a:solidFill>
                  <a:srgbClr val="000000"/>
                </a:solidFill>
                <a:latin typeface="ＭＳ ゴシック" panose="020B0609070205080204" pitchFamily="49" charset="-128"/>
                <a:ea typeface="ＭＳ ゴシック" panose="020B0609070205080204" pitchFamily="49" charset="-128"/>
              </a:rPr>
              <a:t>月</a:t>
            </a:r>
            <a:r>
              <a:rPr lang="en-US" altLang="ja-JP" dirty="0">
                <a:solidFill>
                  <a:srgbClr val="000000"/>
                </a:solidFill>
                <a:latin typeface="ＭＳ ゴシック" panose="020B0609070205080204" pitchFamily="49" charset="-128"/>
                <a:ea typeface="ＭＳ ゴシック" panose="020B0609070205080204" pitchFamily="49" charset="-128"/>
              </a:rPr>
              <a:t>17</a:t>
            </a:r>
            <a:r>
              <a:rPr lang="ja-JP" altLang="en-US" dirty="0">
                <a:solidFill>
                  <a:srgbClr val="000000"/>
                </a:solidFill>
                <a:latin typeface="ＭＳ ゴシック" panose="020B0609070205080204" pitchFamily="49" charset="-128"/>
                <a:ea typeface="ＭＳ ゴシック" panose="020B0609070205080204" pitchFamily="49" charset="-128"/>
              </a:rPr>
              <a:t>日</a:t>
            </a:r>
          </a:p>
        </p:txBody>
      </p:sp>
      <p:sp>
        <p:nvSpPr>
          <p:cNvPr id="15" name="正方形/長方形 14"/>
          <p:cNvSpPr/>
          <p:nvPr/>
        </p:nvSpPr>
        <p:spPr>
          <a:xfrm>
            <a:off x="7938388" y="3151994"/>
            <a:ext cx="1107996" cy="646331"/>
          </a:xfrm>
          <a:prstGeom prst="rect">
            <a:avLst/>
          </a:prstGeom>
        </p:spPr>
        <p:txBody>
          <a:bodyPr wrap="none">
            <a:spAutoFit/>
          </a:bodyPr>
          <a:lstStyle/>
          <a:p>
            <a:pPr algn="ctr"/>
            <a:r>
              <a:rPr lang="ja-JP" altLang="en-US" dirty="0">
                <a:solidFill>
                  <a:srgbClr val="000000"/>
                </a:solidFill>
                <a:latin typeface="ＭＳ ゴシック" panose="020B0609070205080204" pitchFamily="49" charset="-128"/>
                <a:ea typeface="ＭＳ ゴシック" panose="020B0609070205080204" pitchFamily="49" charset="-128"/>
              </a:rPr>
              <a:t>エリア１</a:t>
            </a:r>
            <a:endParaRPr lang="en-US" altLang="ja-JP" dirty="0">
              <a:solidFill>
                <a:srgbClr val="000000"/>
              </a:solidFill>
              <a:latin typeface="ＭＳ ゴシック" panose="020B0609070205080204" pitchFamily="49" charset="-128"/>
              <a:ea typeface="ＭＳ ゴシック" panose="020B0609070205080204" pitchFamily="49" charset="-128"/>
            </a:endParaRPr>
          </a:p>
          <a:p>
            <a:pPr algn="ctr"/>
            <a:r>
              <a:rPr lang="ja-JP" altLang="en-US" dirty="0">
                <a:solidFill>
                  <a:srgbClr val="000000"/>
                </a:solidFill>
                <a:latin typeface="ＭＳ ゴシック" panose="020B0609070205080204" pitchFamily="49" charset="-128"/>
                <a:ea typeface="ＭＳ ゴシック" panose="020B0609070205080204" pitchFamily="49" charset="-128"/>
              </a:rPr>
              <a:t>万才橋</a:t>
            </a:r>
          </a:p>
        </p:txBody>
      </p:sp>
      <p:sp>
        <p:nvSpPr>
          <p:cNvPr id="16" name="正方形/長方形 15"/>
          <p:cNvSpPr/>
          <p:nvPr/>
        </p:nvSpPr>
        <p:spPr>
          <a:xfrm>
            <a:off x="7954345" y="5144219"/>
            <a:ext cx="1107996" cy="646331"/>
          </a:xfrm>
          <a:prstGeom prst="rect">
            <a:avLst/>
          </a:prstGeom>
        </p:spPr>
        <p:txBody>
          <a:bodyPr wrap="none">
            <a:spAutoFit/>
          </a:bodyPr>
          <a:lstStyle/>
          <a:p>
            <a:pPr algn="ctr"/>
            <a:r>
              <a:rPr lang="ja-JP" altLang="en-US" dirty="0">
                <a:solidFill>
                  <a:srgbClr val="000000"/>
                </a:solidFill>
                <a:latin typeface="ＭＳ ゴシック" panose="020B0609070205080204" pitchFamily="49" charset="-128"/>
                <a:ea typeface="ＭＳ ゴシック" panose="020B0609070205080204" pitchFamily="49" charset="-128"/>
              </a:rPr>
              <a:t>エリア２</a:t>
            </a:r>
            <a:endParaRPr lang="en-US" altLang="ja-JP" dirty="0">
              <a:solidFill>
                <a:srgbClr val="000000"/>
              </a:solidFill>
              <a:latin typeface="ＭＳ ゴシック" panose="020B0609070205080204" pitchFamily="49" charset="-128"/>
              <a:ea typeface="ＭＳ ゴシック" panose="020B0609070205080204" pitchFamily="49" charset="-128"/>
            </a:endParaRPr>
          </a:p>
          <a:p>
            <a:pPr algn="ctr"/>
            <a:r>
              <a:rPr lang="ja-JP" altLang="en-US" dirty="0">
                <a:solidFill>
                  <a:srgbClr val="000000"/>
                </a:solidFill>
                <a:latin typeface="ＭＳ ゴシック" panose="020B0609070205080204" pitchFamily="49" charset="-128"/>
                <a:ea typeface="ＭＳ ゴシック" panose="020B0609070205080204" pitchFamily="49" charset="-128"/>
              </a:rPr>
              <a:t>千歳橋</a:t>
            </a:r>
          </a:p>
        </p:txBody>
      </p:sp>
      <p:sp>
        <p:nvSpPr>
          <p:cNvPr id="17" name="正方形/長方形 16"/>
          <p:cNvSpPr/>
          <p:nvPr/>
        </p:nvSpPr>
        <p:spPr>
          <a:xfrm>
            <a:off x="7938389" y="6909350"/>
            <a:ext cx="1107996" cy="646331"/>
          </a:xfrm>
          <a:prstGeom prst="rect">
            <a:avLst/>
          </a:prstGeom>
        </p:spPr>
        <p:txBody>
          <a:bodyPr wrap="none">
            <a:spAutoFit/>
          </a:bodyPr>
          <a:lstStyle/>
          <a:p>
            <a:pPr algn="ctr"/>
            <a:r>
              <a:rPr lang="ja-JP" altLang="en-US" dirty="0">
                <a:solidFill>
                  <a:srgbClr val="000000"/>
                </a:solidFill>
                <a:latin typeface="ＭＳ ゴシック" panose="020B0609070205080204" pitchFamily="49" charset="-128"/>
                <a:ea typeface="ＭＳ ゴシック" panose="020B0609070205080204" pitchFamily="49" charset="-128"/>
              </a:rPr>
              <a:t>エリア３</a:t>
            </a:r>
            <a:endParaRPr lang="en-US" altLang="ja-JP" dirty="0">
              <a:solidFill>
                <a:srgbClr val="000000"/>
              </a:solidFill>
              <a:latin typeface="ＭＳ ゴシック" panose="020B0609070205080204" pitchFamily="49" charset="-128"/>
              <a:ea typeface="ＭＳ ゴシック" panose="020B0609070205080204" pitchFamily="49" charset="-128"/>
            </a:endParaRPr>
          </a:p>
          <a:p>
            <a:pPr algn="ctr"/>
            <a:r>
              <a:rPr lang="ja-JP" altLang="en-US" dirty="0">
                <a:solidFill>
                  <a:srgbClr val="000000"/>
                </a:solidFill>
                <a:latin typeface="ＭＳ ゴシック" panose="020B0609070205080204" pitchFamily="49" charset="-128"/>
                <a:ea typeface="ＭＳ ゴシック" panose="020B0609070205080204" pitchFamily="49" charset="-128"/>
              </a:rPr>
              <a:t>南弁天橋</a:t>
            </a:r>
          </a:p>
        </p:txBody>
      </p:sp>
      <p:pic>
        <p:nvPicPr>
          <p:cNvPr id="10" name="図 9"/>
          <p:cNvPicPr>
            <a:picLocks noChangeAspect="1"/>
          </p:cNvPicPr>
          <p:nvPr/>
        </p:nvPicPr>
        <p:blipFill>
          <a:blip r:embed="rId9"/>
          <a:stretch>
            <a:fillRect/>
          </a:stretch>
        </p:blipFill>
        <p:spPr>
          <a:xfrm>
            <a:off x="12102952" y="2441027"/>
            <a:ext cx="2913812" cy="1843812"/>
          </a:xfrm>
          <a:prstGeom prst="rect">
            <a:avLst/>
          </a:prstGeom>
        </p:spPr>
      </p:pic>
      <p:pic>
        <p:nvPicPr>
          <p:cNvPr id="19" name="図 18">
            <a:extLst>
              <a:ext uri="{FF2B5EF4-FFF2-40B4-BE49-F238E27FC236}">
                <a16:creationId xmlns:a16="http://schemas.microsoft.com/office/drawing/2014/main" id="{BB55D409-E2E1-4524-85E7-998F01A23EC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978" b="7076"/>
          <a:stretch/>
        </p:blipFill>
        <p:spPr>
          <a:xfrm>
            <a:off x="1276369" y="2590787"/>
            <a:ext cx="4155614" cy="2056594"/>
          </a:xfrm>
          <a:prstGeom prst="rect">
            <a:avLst/>
          </a:prstGeom>
        </p:spPr>
      </p:pic>
      <p:cxnSp>
        <p:nvCxnSpPr>
          <p:cNvPr id="12" name="直線矢印コネクタ 11"/>
          <p:cNvCxnSpPr/>
          <p:nvPr/>
        </p:nvCxnSpPr>
        <p:spPr>
          <a:xfrm>
            <a:off x="5262880" y="3639404"/>
            <a:ext cx="27432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円/楕円 12"/>
          <p:cNvSpPr/>
          <p:nvPr/>
        </p:nvSpPr>
        <p:spPr>
          <a:xfrm>
            <a:off x="5547710" y="3548729"/>
            <a:ext cx="180428" cy="18042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5473610" y="3853896"/>
            <a:ext cx="1338828" cy="369332"/>
          </a:xfrm>
          <a:prstGeom prst="rect">
            <a:avLst/>
          </a:prstGeom>
        </p:spPr>
        <p:txBody>
          <a:bodyPr wrap="none">
            <a:spAutoFit/>
          </a:bodyPr>
          <a:lstStyle/>
          <a:p>
            <a:r>
              <a:rPr lang="ja-JP" altLang="en-US" dirty="0">
                <a:solidFill>
                  <a:srgbClr val="000000"/>
                </a:solidFill>
                <a:latin typeface="ＭＳ ゴシック" panose="020B0609070205080204" pitchFamily="49" charset="-128"/>
                <a:ea typeface="ＭＳ ゴシック" panose="020B0609070205080204" pitchFamily="49" charset="-128"/>
              </a:rPr>
              <a:t>上流に</a:t>
            </a:r>
            <a:r>
              <a:rPr lang="en-US" altLang="ja-JP" dirty="0">
                <a:solidFill>
                  <a:srgbClr val="000000"/>
                </a:solidFill>
                <a:latin typeface="ＭＳ ゴシック" panose="020B0609070205080204" pitchFamily="49" charset="-128"/>
                <a:ea typeface="ＭＳ ゴシック" panose="020B0609070205080204" pitchFamily="49" charset="-128"/>
              </a:rPr>
              <a:t>1.5m</a:t>
            </a:r>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cxnSp>
        <p:nvCxnSpPr>
          <p:cNvPr id="20" name="直線コネクタ 19"/>
          <p:cNvCxnSpPr/>
          <p:nvPr/>
        </p:nvCxnSpPr>
        <p:spPr>
          <a:xfrm flipH="1" flipV="1">
            <a:off x="5389000" y="3655587"/>
            <a:ext cx="137160" cy="277875"/>
          </a:xfrm>
          <a:prstGeom prst="line">
            <a:avLst/>
          </a:prstGeom>
        </p:spPr>
        <p:style>
          <a:lnRef idx="1">
            <a:schemeClr val="dk1"/>
          </a:lnRef>
          <a:fillRef idx="0">
            <a:schemeClr val="dk1"/>
          </a:fillRef>
          <a:effectRef idx="0">
            <a:schemeClr val="dk1"/>
          </a:effectRef>
          <a:fontRef idx="minor">
            <a:schemeClr val="tx1"/>
          </a:fontRef>
        </p:style>
      </p:cxnSp>
      <p:sp>
        <p:nvSpPr>
          <p:cNvPr id="21" name="右矢印 20"/>
          <p:cNvSpPr/>
          <p:nvPr/>
        </p:nvSpPr>
        <p:spPr>
          <a:xfrm rot="10800000">
            <a:off x="5981314" y="3508485"/>
            <a:ext cx="762000" cy="2942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コネクタ 27"/>
          <p:cNvCxnSpPr/>
          <p:nvPr/>
        </p:nvCxnSpPr>
        <p:spPr>
          <a:xfrm flipH="1" flipV="1">
            <a:off x="2838968" y="7756472"/>
            <a:ext cx="5115377" cy="1281757"/>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30" name="正方形/長方形 29"/>
          <p:cNvSpPr/>
          <p:nvPr/>
        </p:nvSpPr>
        <p:spPr>
          <a:xfrm>
            <a:off x="7938388" y="8924605"/>
            <a:ext cx="7340471" cy="923330"/>
          </a:xfrm>
          <a:prstGeom prst="rect">
            <a:avLst/>
          </a:prstGeom>
        </p:spPr>
        <p:txBody>
          <a:bodyPr wrap="none">
            <a:spAutoFit/>
          </a:bodyPr>
          <a:lstStyle/>
          <a:p>
            <a:r>
              <a:rPr lang="ja-JP" altLang="en-US" dirty="0">
                <a:solidFill>
                  <a:srgbClr val="FF0000"/>
                </a:solidFill>
                <a:latin typeface="ＭＳ ゴシック" panose="020B0609070205080204" pitchFamily="49" charset="-128"/>
                <a:ea typeface="ＭＳ ゴシック" panose="020B0609070205080204" pitchFamily="49" charset="-128"/>
              </a:rPr>
              <a:t>リングの低下を確認</a:t>
            </a:r>
            <a:endParaRPr lang="en-US" altLang="ja-JP" dirty="0">
              <a:solidFill>
                <a:srgbClr val="FF0000"/>
              </a:solidFill>
              <a:latin typeface="ＭＳ ゴシック" panose="020B0609070205080204" pitchFamily="49" charset="-128"/>
              <a:ea typeface="ＭＳ ゴシック" panose="020B0609070205080204" pitchFamily="49" charset="-128"/>
            </a:endParaRPr>
          </a:p>
          <a:p>
            <a:r>
              <a:rPr lang="ja-JP" altLang="en-US" dirty="0">
                <a:solidFill>
                  <a:srgbClr val="FF0000"/>
                </a:solidFill>
                <a:latin typeface="ＭＳ ゴシック" panose="020B0609070205080204" pitchFamily="49" charset="-128"/>
                <a:ea typeface="ＭＳ ゴシック" panose="020B0609070205080204" pitchFamily="49" charset="-128"/>
              </a:rPr>
              <a:t>→河床高に変化がなくて</a:t>
            </a:r>
            <a:r>
              <a:rPr lang="ja-JP" altLang="en-US" dirty="0" smtClean="0">
                <a:solidFill>
                  <a:srgbClr val="FF0000"/>
                </a:solidFill>
                <a:latin typeface="ＭＳ ゴシック" panose="020B0609070205080204" pitchFamily="49" charset="-128"/>
                <a:ea typeface="ＭＳ ゴシック" panose="020B0609070205080204" pitchFamily="49" charset="-128"/>
              </a:rPr>
              <a:t>も浸食の</a:t>
            </a:r>
            <a:r>
              <a:rPr lang="ja-JP" altLang="en-US" dirty="0">
                <a:solidFill>
                  <a:srgbClr val="FF0000"/>
                </a:solidFill>
                <a:latin typeface="ＭＳ ゴシック" panose="020B0609070205080204" pitchFamily="49" charset="-128"/>
                <a:ea typeface="ＭＳ ゴシック" panose="020B0609070205080204" pitchFamily="49" charset="-128"/>
              </a:rPr>
              <a:t>上で堆積したことがわかった</a:t>
            </a:r>
            <a:endParaRPr lang="en-US" altLang="ja-JP" dirty="0">
              <a:solidFill>
                <a:srgbClr val="FF0000"/>
              </a:solidFill>
              <a:latin typeface="ＭＳ ゴシック" panose="020B0609070205080204" pitchFamily="49" charset="-128"/>
              <a:ea typeface="ＭＳ ゴシック" panose="020B0609070205080204" pitchFamily="49" charset="-128"/>
            </a:endParaRPr>
          </a:p>
          <a:p>
            <a:r>
              <a:rPr lang="ja-JP" altLang="en-US" dirty="0">
                <a:solidFill>
                  <a:srgbClr val="FF0000"/>
                </a:solidFill>
                <a:latin typeface="ＭＳ ゴシック" panose="020B0609070205080204" pitchFamily="49" charset="-128"/>
                <a:ea typeface="ＭＳ ゴシック" panose="020B0609070205080204" pitchFamily="49" charset="-128"/>
              </a:rPr>
              <a:t>→令和</a:t>
            </a:r>
            <a:r>
              <a:rPr lang="en-US" altLang="ja-JP" dirty="0">
                <a:solidFill>
                  <a:srgbClr val="FF0000"/>
                </a:solidFill>
                <a:latin typeface="ＭＳ ゴシック" panose="020B0609070205080204" pitchFamily="49" charset="-128"/>
                <a:ea typeface="ＭＳ ゴシック" panose="020B0609070205080204" pitchFamily="49" charset="-128"/>
              </a:rPr>
              <a:t>3</a:t>
            </a:r>
            <a:r>
              <a:rPr lang="ja-JP" altLang="en-US" dirty="0">
                <a:solidFill>
                  <a:srgbClr val="FF0000"/>
                </a:solidFill>
                <a:latin typeface="ＭＳ ゴシック" panose="020B0609070205080204" pitchFamily="49" charset="-128"/>
                <a:ea typeface="ＭＳ ゴシック" panose="020B0609070205080204" pitchFamily="49" charset="-128"/>
              </a:rPr>
              <a:t>年</a:t>
            </a:r>
            <a:r>
              <a:rPr lang="en-US" altLang="ja-JP" dirty="0">
                <a:solidFill>
                  <a:srgbClr val="FF0000"/>
                </a:solidFill>
                <a:latin typeface="ＭＳ ゴシック" panose="020B0609070205080204" pitchFamily="49" charset="-128"/>
                <a:ea typeface="ＭＳ ゴシック" panose="020B0609070205080204" pitchFamily="49" charset="-128"/>
              </a:rPr>
              <a:t>9</a:t>
            </a:r>
            <a:r>
              <a:rPr lang="ja-JP" altLang="en-US" dirty="0">
                <a:solidFill>
                  <a:srgbClr val="FF0000"/>
                </a:solidFill>
                <a:latin typeface="ＭＳ ゴシック" panose="020B0609070205080204" pitchFamily="49" charset="-128"/>
                <a:ea typeface="ＭＳ ゴシック" panose="020B0609070205080204" pitchFamily="49" charset="-128"/>
              </a:rPr>
              <a:t>月から</a:t>
            </a:r>
            <a:r>
              <a:rPr lang="en-US" altLang="ja-JP" dirty="0">
                <a:solidFill>
                  <a:srgbClr val="FF0000"/>
                </a:solidFill>
                <a:latin typeface="ＭＳ ゴシック" panose="020B0609070205080204" pitchFamily="49" charset="-128"/>
                <a:ea typeface="ＭＳ ゴシック" panose="020B0609070205080204" pitchFamily="49" charset="-128"/>
              </a:rPr>
              <a:t>11</a:t>
            </a:r>
            <a:r>
              <a:rPr lang="ja-JP" altLang="en-US" dirty="0">
                <a:solidFill>
                  <a:srgbClr val="FF0000"/>
                </a:solidFill>
                <a:latin typeface="ＭＳ ゴシック" panose="020B0609070205080204" pitchFamily="49" charset="-128"/>
                <a:ea typeface="ＭＳ ゴシック" panose="020B0609070205080204" pitchFamily="49" charset="-128"/>
              </a:rPr>
              <a:t>月には底質が大きく入れ替わった可能性がある</a:t>
            </a:r>
            <a:endParaRPr lang="en-US" altLang="ja-JP" dirty="0">
              <a:solidFill>
                <a:srgbClr val="FF0000"/>
              </a:solidFill>
              <a:latin typeface="ＭＳ ゴシック" panose="020B0609070205080204" pitchFamily="49" charset="-128"/>
              <a:ea typeface="ＭＳ ゴシック" panose="020B0609070205080204" pitchFamily="49" charset="-128"/>
            </a:endParaRPr>
          </a:p>
        </p:txBody>
      </p:sp>
      <p:sp>
        <p:nvSpPr>
          <p:cNvPr id="27" name="円/楕円 26"/>
          <p:cNvSpPr/>
          <p:nvPr/>
        </p:nvSpPr>
        <p:spPr>
          <a:xfrm rot="1239886">
            <a:off x="1098377" y="6959057"/>
            <a:ext cx="1846347" cy="7919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C484ED67-DCEB-4B07-AB56-5DD85A647EF6}"/>
              </a:ext>
            </a:extLst>
          </p:cNvPr>
          <p:cNvSpPr/>
          <p:nvPr/>
        </p:nvSpPr>
        <p:spPr>
          <a:xfrm>
            <a:off x="0" y="0"/>
            <a:ext cx="15119350" cy="615267"/>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sp>
        <p:nvSpPr>
          <p:cNvPr id="32" name="テキスト ボックス 3">
            <a:extLst>
              <a:ext uri="{FF2B5EF4-FFF2-40B4-BE49-F238E27FC236}">
                <a16:creationId xmlns:a16="http://schemas.microsoft.com/office/drawing/2014/main" id="{F7B06444-21A6-40D9-A02D-CA47CDAE4F03}"/>
              </a:ext>
            </a:extLst>
          </p:cNvPr>
          <p:cNvSpPr txBox="1"/>
          <p:nvPr/>
        </p:nvSpPr>
        <p:spPr>
          <a:xfrm>
            <a:off x="0" y="-16013"/>
            <a:ext cx="10585874" cy="63128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参考資料</a:t>
            </a:r>
            <a:endParaRPr lang="zh-TW"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aphicFrame>
        <p:nvGraphicFramePr>
          <p:cNvPr id="33" name="表 32">
            <a:extLst>
              <a:ext uri="{FF2B5EF4-FFF2-40B4-BE49-F238E27FC236}">
                <a16:creationId xmlns:a16="http://schemas.microsoft.com/office/drawing/2014/main" id="{D7F2FBA7-ABBD-4074-8C34-613E782EAC07}"/>
              </a:ext>
            </a:extLst>
          </p:cNvPr>
          <p:cNvGraphicFramePr>
            <a:graphicFrameLocks noGrp="1"/>
          </p:cNvGraphicFramePr>
          <p:nvPr>
            <p:extLst>
              <p:ext uri="{D42A27DB-BD31-4B8C-83A1-F6EECF244321}">
                <p14:modId xmlns:p14="http://schemas.microsoft.com/office/powerpoint/2010/main" val="1778832164"/>
              </p:ext>
            </p:extLst>
          </p:nvPr>
        </p:nvGraphicFramePr>
        <p:xfrm>
          <a:off x="-325" y="640596"/>
          <a:ext cx="15120000" cy="458938"/>
        </p:xfrm>
        <a:graphic>
          <a:graphicData uri="http://schemas.openxmlformats.org/drawingml/2006/table">
            <a:tbl>
              <a:tblPr firstRow="1" bandRow="1">
                <a:tableStyleId>{5C22544A-7EE6-4342-B048-85BDC9FD1C3A}</a:tableStyleId>
              </a:tblPr>
              <a:tblGrid>
                <a:gridCol w="15120000">
                  <a:extLst>
                    <a:ext uri="{9D8B030D-6E8A-4147-A177-3AD203B41FA5}">
                      <a16:colId xmlns:a16="http://schemas.microsoft.com/office/drawing/2014/main" val="3578394316"/>
                    </a:ext>
                  </a:extLst>
                </a:gridCol>
              </a:tblGrid>
              <a:tr h="458938">
                <a:tc>
                  <a:txBody>
                    <a:bodyPr/>
                    <a:lstStyle/>
                    <a:p>
                      <a:pPr algn="ctr"/>
                      <a:r>
                        <a:rPr kumimoji="1" lang="ja-JP" altLang="en-US" sz="1900" dirty="0">
                          <a:latin typeface="ＭＳ ゴシック" panose="020B0609070205080204" pitchFamily="49" charset="-128"/>
                          <a:ea typeface="ＭＳ ゴシック" panose="020B0609070205080204" pitchFamily="49" charset="-128"/>
                        </a:rPr>
                        <a:t>リング法に</a:t>
                      </a:r>
                      <a:r>
                        <a:rPr kumimoji="1" lang="ja-JP" altLang="en-US" sz="1900" dirty="0" smtClean="0">
                          <a:latin typeface="ＭＳ ゴシック" panose="020B0609070205080204" pitchFamily="49" charset="-128"/>
                          <a:ea typeface="ＭＳ ゴシック" panose="020B0609070205080204" pitchFamily="49" charset="-128"/>
                        </a:rPr>
                        <a:t>よる浸食堆積</a:t>
                      </a:r>
                      <a:r>
                        <a:rPr kumimoji="1" lang="ja-JP" altLang="en-US" sz="1900" dirty="0">
                          <a:latin typeface="ＭＳ ゴシック" panose="020B0609070205080204" pitchFamily="49" charset="-128"/>
                          <a:ea typeface="ＭＳ ゴシック" panose="020B0609070205080204" pitchFamily="49" charset="-128"/>
                        </a:rPr>
                        <a:t>観測</a:t>
                      </a:r>
                      <a:endParaRPr kumimoji="1" lang="en-US" altLang="ja-JP" sz="1900" dirty="0">
                        <a:latin typeface="ＭＳ ゴシック" panose="020B0609070205080204" pitchFamily="49" charset="-128"/>
                        <a:ea typeface="ＭＳ ゴシック" panose="020B0609070205080204" pitchFamily="49" charset="-128"/>
                      </a:endParaRPr>
                    </a:p>
                  </a:txBody>
                  <a:tcPr marL="142071" marR="142071" marT="71035" marB="71035" anchor="ctr">
                    <a:solidFill>
                      <a:srgbClr val="0070C0"/>
                    </a:solidFill>
                  </a:tcPr>
                </a:tc>
                <a:extLst>
                  <a:ext uri="{0D108BD9-81ED-4DB2-BD59-A6C34878D82A}">
                    <a16:rowId xmlns:a16="http://schemas.microsoft.com/office/drawing/2014/main" val="3349066960"/>
                  </a:ext>
                </a:extLst>
              </a:tr>
            </a:tbl>
          </a:graphicData>
        </a:graphic>
      </p:graphicFrame>
      <p:sp>
        <p:nvSpPr>
          <p:cNvPr id="34" name="正方形/長方形 33"/>
          <p:cNvSpPr/>
          <p:nvPr/>
        </p:nvSpPr>
        <p:spPr>
          <a:xfrm>
            <a:off x="5574862" y="2872677"/>
            <a:ext cx="1569660" cy="369332"/>
          </a:xfrm>
          <a:prstGeom prst="rect">
            <a:avLst/>
          </a:prstGeom>
        </p:spPr>
        <p:txBody>
          <a:bodyPr wrap="none">
            <a:spAutoFit/>
          </a:bodyPr>
          <a:lstStyle/>
          <a:p>
            <a:r>
              <a:rPr lang="ja-JP" altLang="en-US" dirty="0">
                <a:solidFill>
                  <a:srgbClr val="000000"/>
                </a:solidFill>
                <a:latin typeface="ＭＳ ゴシック" panose="020B0609070205080204" pitchFamily="49" charset="-128"/>
                <a:ea typeface="ＭＳ ゴシック" panose="020B0609070205080204" pitchFamily="49" charset="-128"/>
              </a:rPr>
              <a:t>リング及び杭</a:t>
            </a:r>
          </a:p>
        </p:txBody>
      </p:sp>
      <p:cxnSp>
        <p:nvCxnSpPr>
          <p:cNvPr id="35" name="直線コネクタ 34"/>
          <p:cNvCxnSpPr>
            <a:stCxn id="13" idx="7"/>
          </p:cNvCxnSpPr>
          <p:nvPr/>
        </p:nvCxnSpPr>
        <p:spPr>
          <a:xfrm flipV="1">
            <a:off x="5701715" y="3256432"/>
            <a:ext cx="109060" cy="318720"/>
          </a:xfrm>
          <a:prstGeom prst="line">
            <a:avLst/>
          </a:prstGeom>
        </p:spPr>
        <p:style>
          <a:lnRef idx="1">
            <a:schemeClr val="dk1"/>
          </a:lnRef>
          <a:fillRef idx="0">
            <a:schemeClr val="dk1"/>
          </a:fillRef>
          <a:effectRef idx="0">
            <a:schemeClr val="dk1"/>
          </a:effectRef>
          <a:fontRef idx="minor">
            <a:schemeClr val="tx1"/>
          </a:fontRef>
        </p:style>
      </p:cxnSp>
      <p:sp>
        <p:nvSpPr>
          <p:cNvPr id="11" name="スライド番号プレースホルダー 10"/>
          <p:cNvSpPr>
            <a:spLocks noGrp="1"/>
          </p:cNvSpPr>
          <p:nvPr>
            <p:ph type="sldNum" sz="quarter" idx="12"/>
          </p:nvPr>
        </p:nvSpPr>
        <p:spPr/>
        <p:txBody>
          <a:bodyPr/>
          <a:lstStyle/>
          <a:p>
            <a:fld id="{F7809CC4-BC24-49F4-821D-E9970E7A63E4}" type="slidenum">
              <a:rPr kumimoji="1" lang="ja-JP" altLang="en-US" smtClean="0"/>
              <a:pPr/>
              <a:t>44</a:t>
            </a:fld>
            <a:endParaRPr kumimoji="1" lang="ja-JP" altLang="en-US" dirty="0"/>
          </a:p>
        </p:txBody>
      </p:sp>
    </p:spTree>
    <p:extLst>
      <p:ext uri="{BB962C8B-B14F-4D97-AF65-F5344CB8AC3E}">
        <p14:creationId xmlns:p14="http://schemas.microsoft.com/office/powerpoint/2010/main" val="15125803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正方形/長方形 67">
            <a:extLst>
              <a:ext uri="{FF2B5EF4-FFF2-40B4-BE49-F238E27FC236}">
                <a16:creationId xmlns:a16="http://schemas.microsoft.com/office/drawing/2014/main" id="{57BA6438-8F77-4179-B6BE-EBF006308064}"/>
              </a:ext>
            </a:extLst>
          </p:cNvPr>
          <p:cNvSpPr/>
          <p:nvPr/>
        </p:nvSpPr>
        <p:spPr>
          <a:xfrm>
            <a:off x="0" y="0"/>
            <a:ext cx="15119350" cy="615267"/>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sp>
        <p:nvSpPr>
          <p:cNvPr id="66" name="テキスト ボックス 3"/>
          <p:cNvSpPr txBox="1"/>
          <p:nvPr/>
        </p:nvSpPr>
        <p:spPr>
          <a:xfrm>
            <a:off x="-12598" y="-43672"/>
            <a:ext cx="8166267" cy="63128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2797">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参考資料</a:t>
            </a:r>
            <a:endPar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aphicFrame>
        <p:nvGraphicFramePr>
          <p:cNvPr id="82" name="表 81"/>
          <p:cNvGraphicFramePr>
            <a:graphicFrameLocks noGrp="1"/>
          </p:cNvGraphicFramePr>
          <p:nvPr>
            <p:extLst>
              <p:ext uri="{D42A27DB-BD31-4B8C-83A1-F6EECF244321}">
                <p14:modId xmlns:p14="http://schemas.microsoft.com/office/powerpoint/2010/main" val="1456839366"/>
              </p:ext>
            </p:extLst>
          </p:nvPr>
        </p:nvGraphicFramePr>
        <p:xfrm>
          <a:off x="2700173" y="658939"/>
          <a:ext cx="8932908" cy="540202"/>
        </p:xfrm>
        <a:graphic>
          <a:graphicData uri="http://schemas.openxmlformats.org/drawingml/2006/table">
            <a:tbl>
              <a:tblPr firstRow="1" bandRow="1">
                <a:tableStyleId>{5C22544A-7EE6-4342-B048-85BDC9FD1C3A}</a:tableStyleId>
              </a:tblPr>
              <a:tblGrid>
                <a:gridCol w="8932908">
                  <a:extLst>
                    <a:ext uri="{9D8B030D-6E8A-4147-A177-3AD203B41FA5}">
                      <a16:colId xmlns:a16="http://schemas.microsoft.com/office/drawing/2014/main" val="3578394316"/>
                    </a:ext>
                  </a:extLst>
                </a:gridCol>
              </a:tblGrid>
              <a:tr h="540202">
                <a:tc>
                  <a:txBody>
                    <a:bodyPr/>
                    <a:lstStyle/>
                    <a:p>
                      <a:pPr algn="ctr"/>
                      <a:r>
                        <a:rPr kumimoji="1" lang="ja-JP" altLang="en-US" sz="2800" dirty="0">
                          <a:latin typeface="+mn-lt"/>
                        </a:rPr>
                        <a:t>ペグ設置箇所　時系列変化（各地区のペグ</a:t>
                      </a:r>
                      <a:r>
                        <a:rPr kumimoji="1" lang="en-US" altLang="ja-JP" sz="2800" dirty="0">
                          <a:latin typeface="+mn-lt"/>
                        </a:rPr>
                        <a:t>No.1</a:t>
                      </a:r>
                      <a:r>
                        <a:rPr kumimoji="1" lang="ja-JP" altLang="en-US" sz="2800" dirty="0">
                          <a:latin typeface="+mn-lt"/>
                        </a:rPr>
                        <a:t>）</a:t>
                      </a:r>
                    </a:p>
                  </a:txBody>
                  <a:tcPr anchor="ctr">
                    <a:solidFill>
                      <a:schemeClr val="accent5">
                        <a:lumMod val="75000"/>
                      </a:schemeClr>
                    </a:solidFill>
                  </a:tcPr>
                </a:tc>
                <a:extLst>
                  <a:ext uri="{0D108BD9-81ED-4DB2-BD59-A6C34878D82A}">
                    <a16:rowId xmlns:a16="http://schemas.microsoft.com/office/drawing/2014/main" val="3349066960"/>
                  </a:ext>
                </a:extLst>
              </a:tr>
            </a:tbl>
          </a:graphicData>
        </a:graphic>
      </p:graphicFrame>
      <p:pic>
        <p:nvPicPr>
          <p:cNvPr id="83" name="図 82"/>
          <p:cNvPicPr>
            <a:picLocks noChangeAspect="1"/>
          </p:cNvPicPr>
          <p:nvPr/>
        </p:nvPicPr>
        <p:blipFill>
          <a:blip r:embed="rId3"/>
          <a:stretch>
            <a:fillRect/>
          </a:stretch>
        </p:blipFill>
        <p:spPr>
          <a:xfrm>
            <a:off x="825647" y="1348477"/>
            <a:ext cx="13157053" cy="9006699"/>
          </a:xfrm>
          <a:prstGeom prst="rect">
            <a:avLst/>
          </a:prstGeom>
          <a:ln>
            <a:solidFill>
              <a:schemeClr val="tx1"/>
            </a:solidFill>
          </a:ln>
        </p:spPr>
      </p:pic>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45</a:t>
            </a:fld>
            <a:endParaRPr kumimoji="1" lang="ja-JP" altLang="en-US" dirty="0"/>
          </a:p>
        </p:txBody>
      </p:sp>
    </p:spTree>
    <p:extLst>
      <p:ext uri="{BB962C8B-B14F-4D97-AF65-F5344CB8AC3E}">
        <p14:creationId xmlns:p14="http://schemas.microsoft.com/office/powerpoint/2010/main" val="9541272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597848" y="9396384"/>
            <a:ext cx="6899339" cy="666080"/>
          </a:xfrm>
          <a:prstGeom prst="rect">
            <a:avLst/>
          </a:prstGeom>
        </p:spPr>
        <p:txBody>
          <a:bodyPr wrap="square">
            <a:spAutoFit/>
          </a:bodyPr>
          <a:lstStyle/>
          <a:p>
            <a:r>
              <a:rPr lang="ja-JP" altLang="en-US" sz="932" dirty="0"/>
              <a:t>出典）</a:t>
            </a:r>
            <a:r>
              <a:rPr lang="en-US" altLang="ja-JP" sz="932" dirty="0"/>
              <a:t>※1</a:t>
            </a:r>
            <a:r>
              <a:rPr lang="ja-JP" altLang="en-US" sz="932" dirty="0"/>
              <a:t>：大阪府環境農林水産部環境管理室環境保全課環境監視グループ</a:t>
            </a:r>
            <a:r>
              <a:rPr lang="en-US" altLang="ja-JP" sz="932" dirty="0"/>
              <a:t>HP</a:t>
            </a:r>
          </a:p>
          <a:p>
            <a:r>
              <a:rPr lang="ja-JP" altLang="en-US" sz="932" dirty="0"/>
              <a:t>　　　　　（</a:t>
            </a:r>
            <a:r>
              <a:rPr lang="en-US" altLang="ja-JP" sz="932" dirty="0"/>
              <a:t>http://www.pref.osaka.lg.jp/kankyohozen/osaka-wan/kasen-term.html</a:t>
            </a:r>
            <a:r>
              <a:rPr lang="ja-JP" altLang="en-US" sz="932" dirty="0" err="1"/>
              <a:t>、</a:t>
            </a:r>
            <a:r>
              <a:rPr lang="en-US" altLang="ja-JP" sz="932" dirty="0"/>
              <a:t>R2.11.2</a:t>
            </a:r>
            <a:r>
              <a:rPr lang="ja-JP" altLang="en-US" sz="932" dirty="0"/>
              <a:t>閲覧</a:t>
            </a:r>
            <a:r>
              <a:rPr lang="en-US" altLang="ja-JP" sz="932" dirty="0"/>
              <a:t>)</a:t>
            </a:r>
          </a:p>
          <a:p>
            <a:r>
              <a:rPr lang="ja-JP" altLang="en-US" sz="932" dirty="0"/>
              <a:t>　　　</a:t>
            </a:r>
            <a:r>
              <a:rPr lang="en-US" altLang="ja-JP" sz="932" dirty="0"/>
              <a:t>※2</a:t>
            </a:r>
            <a:r>
              <a:rPr lang="ja-JP" altLang="en-US" sz="932" dirty="0"/>
              <a:t>：国土交通省港湾局環境整備計画室</a:t>
            </a:r>
            <a:r>
              <a:rPr lang="en-US" altLang="ja-JP" sz="932" dirty="0"/>
              <a:t>HP</a:t>
            </a:r>
            <a:r>
              <a:rPr lang="ja-JP" altLang="en-US" sz="932" dirty="0"/>
              <a:t>（</a:t>
            </a:r>
            <a:r>
              <a:rPr lang="en-US" altLang="ja-JP" sz="932" dirty="0"/>
              <a:t>https://www.mlit.go.jp/kowan/ecoport/index8.htm</a:t>
            </a:r>
            <a:r>
              <a:rPr lang="ja-JP" altLang="en-US" sz="932" dirty="0" err="1"/>
              <a:t>、</a:t>
            </a:r>
            <a:r>
              <a:rPr lang="en-US" altLang="ja-JP" sz="932" dirty="0"/>
              <a:t>R2.11.2</a:t>
            </a:r>
            <a:r>
              <a:rPr lang="ja-JP" altLang="en-US" sz="932" dirty="0"/>
              <a:t>閲覧</a:t>
            </a:r>
            <a:r>
              <a:rPr lang="en-US" altLang="ja-JP" sz="932" dirty="0"/>
              <a:t>)</a:t>
            </a:r>
          </a:p>
          <a:p>
            <a:r>
              <a:rPr lang="ja-JP" altLang="en-US" sz="932" dirty="0"/>
              <a:t>　　　</a:t>
            </a:r>
            <a:r>
              <a:rPr lang="en-US" altLang="ja-JP" sz="932" dirty="0"/>
              <a:t>※3</a:t>
            </a:r>
            <a:r>
              <a:rPr lang="ja-JP" altLang="en-US" sz="932" dirty="0"/>
              <a:t>：環境省水・大気環境局水環境課</a:t>
            </a:r>
            <a:r>
              <a:rPr lang="en-US" altLang="ja-JP" sz="932" dirty="0"/>
              <a:t>HP</a:t>
            </a:r>
            <a:r>
              <a:rPr lang="ja-JP" altLang="en-US" sz="932" dirty="0"/>
              <a:t>（</a:t>
            </a:r>
            <a:r>
              <a:rPr lang="en-US" altLang="ja-JP" sz="932" dirty="0"/>
              <a:t>https://www.env.go.jp/policy/etv/pdf/archive/080/080_H27.pdf</a:t>
            </a:r>
            <a:r>
              <a:rPr lang="ja-JP" altLang="en-US" sz="932" dirty="0" err="1"/>
              <a:t>、</a:t>
            </a:r>
            <a:r>
              <a:rPr lang="en-US" altLang="ja-JP" sz="932" dirty="0"/>
              <a:t>R2.11.2</a:t>
            </a:r>
            <a:r>
              <a:rPr lang="ja-JP" altLang="en-US" sz="932" dirty="0"/>
              <a:t>閲覧</a:t>
            </a:r>
            <a:r>
              <a:rPr lang="en-US" altLang="ja-JP" sz="932" dirty="0"/>
              <a:t>)</a:t>
            </a:r>
          </a:p>
        </p:txBody>
      </p:sp>
      <p:grpSp>
        <p:nvGrpSpPr>
          <p:cNvPr id="24" name="グループ化 23"/>
          <p:cNvGrpSpPr/>
          <p:nvPr/>
        </p:nvGrpSpPr>
        <p:grpSpPr>
          <a:xfrm>
            <a:off x="0" y="-58827"/>
            <a:ext cx="15119350" cy="674095"/>
            <a:chOff x="0" y="-37863"/>
            <a:chExt cx="5256000" cy="433863"/>
          </a:xfrm>
        </p:grpSpPr>
        <p:sp>
          <p:nvSpPr>
            <p:cNvPr id="25" name="正方形/長方形 24"/>
            <p:cNvSpPr/>
            <p:nvPr/>
          </p:nvSpPr>
          <p:spPr>
            <a:xfrm>
              <a:off x="0" y="0"/>
              <a:ext cx="4536000" cy="396000"/>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dirty="0"/>
            </a:p>
          </p:txBody>
        </p:sp>
        <p:sp>
          <p:nvSpPr>
            <p:cNvPr id="26" name="テキスト ボックス 3"/>
            <p:cNvSpPr txBox="1"/>
            <p:nvPr/>
          </p:nvSpPr>
          <p:spPr>
            <a:xfrm>
              <a:off x="0" y="-37863"/>
              <a:ext cx="5256000" cy="40630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用語集</a:t>
              </a:r>
              <a:endParaRPr lang="en-US" altLang="ja-JP"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pSp>
      <p:sp>
        <p:nvSpPr>
          <p:cNvPr id="4" name="正方形/長方形 3"/>
          <p:cNvSpPr/>
          <p:nvPr/>
        </p:nvSpPr>
        <p:spPr>
          <a:xfrm>
            <a:off x="7212743" y="8707025"/>
            <a:ext cx="7103533" cy="952953"/>
          </a:xfrm>
          <a:prstGeom prst="rect">
            <a:avLst/>
          </a:prstGeom>
        </p:spPr>
        <p:txBody>
          <a:bodyPr>
            <a:spAutoFit/>
          </a:bodyPr>
          <a:lstStyle/>
          <a:p>
            <a:pPr lvl="0"/>
            <a:r>
              <a:rPr lang="ja-JP" altLang="en-US" sz="932" dirty="0">
                <a:solidFill>
                  <a:prstClr val="black"/>
                </a:solidFill>
              </a:rPr>
              <a:t>出典）</a:t>
            </a:r>
            <a:r>
              <a:rPr lang="en-US" altLang="ja-JP" sz="932" dirty="0">
                <a:solidFill>
                  <a:prstClr val="black"/>
                </a:solidFill>
              </a:rPr>
              <a:t>※1</a:t>
            </a:r>
            <a:r>
              <a:rPr lang="ja-JP" altLang="en-US" sz="932" dirty="0">
                <a:solidFill>
                  <a:prstClr val="black"/>
                </a:solidFill>
              </a:rPr>
              <a:t>：「デジタル大辞泉」小学館（</a:t>
            </a:r>
            <a:r>
              <a:rPr lang="en-US" altLang="ja-JP" sz="932" dirty="0">
                <a:solidFill>
                  <a:prstClr val="black"/>
                </a:solidFill>
              </a:rPr>
              <a:t>https://kotobank.jp/word/</a:t>
            </a:r>
            <a:r>
              <a:rPr lang="ja-JP" altLang="en-US" sz="932" dirty="0" err="1">
                <a:solidFill>
                  <a:prstClr val="black"/>
                </a:solidFill>
              </a:rPr>
              <a:t>、</a:t>
            </a:r>
            <a:r>
              <a:rPr lang="en-US" altLang="ja-JP" sz="932" dirty="0">
                <a:solidFill>
                  <a:prstClr val="black"/>
                </a:solidFill>
              </a:rPr>
              <a:t>R2.11.2</a:t>
            </a:r>
            <a:r>
              <a:rPr lang="ja-JP" altLang="en-US" sz="932" dirty="0">
                <a:solidFill>
                  <a:prstClr val="black"/>
                </a:solidFill>
              </a:rPr>
              <a:t>閲覧）</a:t>
            </a:r>
            <a:endParaRPr lang="en-US" altLang="ja-JP" sz="932" dirty="0">
              <a:solidFill>
                <a:prstClr val="black"/>
              </a:solidFill>
            </a:endParaRPr>
          </a:p>
          <a:p>
            <a:pPr lvl="0"/>
            <a:r>
              <a:rPr lang="ja-JP" altLang="en-US" sz="932" dirty="0">
                <a:solidFill>
                  <a:prstClr val="black"/>
                </a:solidFill>
              </a:rPr>
              <a:t>　　　</a:t>
            </a:r>
            <a:r>
              <a:rPr lang="en-US" altLang="ja-JP" sz="932" dirty="0">
                <a:solidFill>
                  <a:prstClr val="black"/>
                </a:solidFill>
              </a:rPr>
              <a:t>※2</a:t>
            </a:r>
            <a:r>
              <a:rPr lang="ja-JP" altLang="en-US" sz="932" dirty="0">
                <a:solidFill>
                  <a:prstClr val="black"/>
                </a:solidFill>
              </a:rPr>
              <a:t>：松井ら</a:t>
            </a:r>
            <a:r>
              <a:rPr lang="en-US" altLang="ja-JP" sz="932" dirty="0">
                <a:solidFill>
                  <a:prstClr val="black"/>
                </a:solidFill>
              </a:rPr>
              <a:t>.</a:t>
            </a:r>
            <a:r>
              <a:rPr lang="ja-JP" altLang="en-US" sz="932" dirty="0">
                <a:solidFill>
                  <a:prstClr val="black"/>
                </a:solidFill>
              </a:rPr>
              <a:t>硫酸塩還元菌</a:t>
            </a:r>
            <a:r>
              <a:rPr lang="en-US" altLang="ja-JP" sz="932" dirty="0">
                <a:solidFill>
                  <a:prstClr val="black"/>
                </a:solidFill>
              </a:rPr>
              <a:t>:</a:t>
            </a:r>
            <a:r>
              <a:rPr lang="ja-JP" altLang="en-US" sz="932" dirty="0">
                <a:solidFill>
                  <a:prstClr val="black"/>
                </a:solidFill>
              </a:rPr>
              <a:t>環境技術</a:t>
            </a:r>
            <a:r>
              <a:rPr lang="en-US" altLang="ja-JP" sz="932" dirty="0">
                <a:solidFill>
                  <a:prstClr val="black"/>
                </a:solidFill>
              </a:rPr>
              <a:t>,Vol.18,No.4,1989,p.229</a:t>
            </a:r>
          </a:p>
          <a:p>
            <a:pPr lvl="0"/>
            <a:r>
              <a:rPr lang="ja-JP" altLang="en-US" sz="932" dirty="0">
                <a:solidFill>
                  <a:prstClr val="black"/>
                </a:solidFill>
              </a:rPr>
              <a:t>　　　</a:t>
            </a:r>
            <a:r>
              <a:rPr lang="en-US" altLang="ja-JP" sz="932" dirty="0">
                <a:solidFill>
                  <a:prstClr val="black"/>
                </a:solidFill>
              </a:rPr>
              <a:t>※3</a:t>
            </a:r>
            <a:r>
              <a:rPr lang="ja-JP" altLang="en-US" sz="932" dirty="0">
                <a:solidFill>
                  <a:prstClr val="black"/>
                </a:solidFill>
              </a:rPr>
              <a:t>：西尾尚道</a:t>
            </a:r>
            <a:r>
              <a:rPr lang="en-US" altLang="ja-JP" sz="932" dirty="0">
                <a:solidFill>
                  <a:prstClr val="black"/>
                </a:solidFill>
              </a:rPr>
              <a:t>.</a:t>
            </a:r>
            <a:r>
              <a:rPr lang="ja-JP" altLang="en-US" sz="932" dirty="0">
                <a:solidFill>
                  <a:prstClr val="black"/>
                </a:solidFill>
              </a:rPr>
              <a:t>メタン生成菌の生理と利用</a:t>
            </a:r>
            <a:r>
              <a:rPr lang="en-US" altLang="ja-JP" sz="932" dirty="0">
                <a:solidFill>
                  <a:prstClr val="black"/>
                </a:solidFill>
              </a:rPr>
              <a:t>:</a:t>
            </a:r>
            <a:r>
              <a:rPr lang="ja-JP" altLang="en-US" sz="932" dirty="0">
                <a:solidFill>
                  <a:prstClr val="black"/>
                </a:solidFill>
              </a:rPr>
              <a:t>化学と生物</a:t>
            </a:r>
            <a:r>
              <a:rPr lang="en-US" altLang="ja-JP" sz="932" dirty="0">
                <a:solidFill>
                  <a:prstClr val="black"/>
                </a:solidFill>
              </a:rPr>
              <a:t>,Vol.30,No.8,1992,p.537-538</a:t>
            </a:r>
          </a:p>
          <a:p>
            <a:pPr lvl="0"/>
            <a:r>
              <a:rPr lang="ja-JP" altLang="en-US" sz="932" dirty="0">
                <a:solidFill>
                  <a:prstClr val="black"/>
                </a:solidFill>
              </a:rPr>
              <a:t>　　　</a:t>
            </a:r>
            <a:r>
              <a:rPr lang="en-US" altLang="ja-JP" sz="932" dirty="0">
                <a:solidFill>
                  <a:prstClr val="black"/>
                </a:solidFill>
              </a:rPr>
              <a:t>※4</a:t>
            </a:r>
            <a:r>
              <a:rPr lang="ja-JP" altLang="en-US" sz="932" dirty="0">
                <a:solidFill>
                  <a:prstClr val="black"/>
                </a:solidFill>
              </a:rPr>
              <a:t>：脱窒光合成細菌</a:t>
            </a:r>
            <a:r>
              <a:rPr lang="en-US" altLang="ja-JP" sz="932" dirty="0">
                <a:solidFill>
                  <a:prstClr val="black"/>
                </a:solidFill>
              </a:rPr>
              <a:t>:</a:t>
            </a:r>
            <a:r>
              <a:rPr lang="ja-JP" altLang="en-US" sz="932" dirty="0">
                <a:solidFill>
                  <a:prstClr val="black"/>
                </a:solidFill>
              </a:rPr>
              <a:t>化学と生物</a:t>
            </a:r>
            <a:r>
              <a:rPr lang="en-US" altLang="ja-JP" sz="932" dirty="0">
                <a:solidFill>
                  <a:prstClr val="black"/>
                </a:solidFill>
              </a:rPr>
              <a:t>,Vol.15,No.8,1977,p.498</a:t>
            </a:r>
          </a:p>
          <a:p>
            <a:pPr lvl="0"/>
            <a:r>
              <a:rPr lang="ja-JP" altLang="en-US" sz="932" dirty="0">
                <a:solidFill>
                  <a:prstClr val="black"/>
                </a:solidFill>
              </a:rPr>
              <a:t>　　　</a:t>
            </a:r>
            <a:r>
              <a:rPr lang="en-US" altLang="ja-JP" sz="932" dirty="0">
                <a:solidFill>
                  <a:prstClr val="black"/>
                </a:solidFill>
              </a:rPr>
              <a:t>※5</a:t>
            </a:r>
            <a:r>
              <a:rPr lang="ja-JP" altLang="en-US" sz="932" dirty="0">
                <a:solidFill>
                  <a:prstClr val="black"/>
                </a:solidFill>
              </a:rPr>
              <a:t>：</a:t>
            </a:r>
            <a:r>
              <a:rPr lang="en-US" altLang="ja-JP" sz="932" dirty="0" err="1">
                <a:solidFill>
                  <a:prstClr val="black"/>
                </a:solidFill>
              </a:rPr>
              <a:t>BISMal</a:t>
            </a:r>
            <a:r>
              <a:rPr lang="en-US" altLang="ja-JP" sz="932" dirty="0">
                <a:solidFill>
                  <a:prstClr val="black"/>
                </a:solidFill>
              </a:rPr>
              <a:t>(</a:t>
            </a:r>
            <a:r>
              <a:rPr lang="ja-JP" altLang="en-US" sz="932" dirty="0">
                <a:solidFill>
                  <a:prstClr val="black"/>
                </a:solidFill>
              </a:rPr>
              <a:t>国際海洋環境情報センター</a:t>
            </a:r>
            <a:r>
              <a:rPr lang="en-US" altLang="ja-JP" sz="932" dirty="0">
                <a:solidFill>
                  <a:prstClr val="black"/>
                </a:solidFill>
              </a:rPr>
              <a:t>)HP</a:t>
            </a:r>
            <a:r>
              <a:rPr lang="ja-JP" altLang="en-US" sz="932" dirty="0">
                <a:solidFill>
                  <a:prstClr val="black"/>
                </a:solidFill>
              </a:rPr>
              <a:t>（</a:t>
            </a:r>
            <a:r>
              <a:rPr lang="en-US" altLang="ja-JP" sz="932" dirty="0">
                <a:solidFill>
                  <a:prstClr val="black"/>
                </a:solidFill>
              </a:rPr>
              <a:t>https://www.godac.jamstec.go.jp/bismal/j/index.html</a:t>
            </a:r>
            <a:r>
              <a:rPr lang="ja-JP" altLang="en-US" sz="932" dirty="0" err="1">
                <a:solidFill>
                  <a:prstClr val="black"/>
                </a:solidFill>
              </a:rPr>
              <a:t>、</a:t>
            </a:r>
            <a:r>
              <a:rPr lang="en-US" altLang="ja-JP" sz="932" dirty="0">
                <a:solidFill>
                  <a:prstClr val="black"/>
                </a:solidFill>
              </a:rPr>
              <a:t>R2.11.2</a:t>
            </a:r>
            <a:r>
              <a:rPr lang="ja-JP" altLang="en-US" sz="932" dirty="0">
                <a:solidFill>
                  <a:prstClr val="black"/>
                </a:solidFill>
              </a:rPr>
              <a:t>閲覧</a:t>
            </a:r>
            <a:r>
              <a:rPr lang="en-US" altLang="ja-JP" sz="932" dirty="0">
                <a:solidFill>
                  <a:prstClr val="black"/>
                </a:solidFill>
              </a:rPr>
              <a:t>)</a:t>
            </a:r>
          </a:p>
          <a:p>
            <a:pPr lvl="0"/>
            <a:r>
              <a:rPr lang="ja-JP" altLang="en-US" sz="932" dirty="0">
                <a:solidFill>
                  <a:prstClr val="black"/>
                </a:solidFill>
              </a:rPr>
              <a:t>　　　</a:t>
            </a:r>
            <a:r>
              <a:rPr lang="en-US" altLang="ja-JP" sz="932" dirty="0">
                <a:solidFill>
                  <a:prstClr val="black"/>
                </a:solidFill>
              </a:rPr>
              <a:t>※6</a:t>
            </a:r>
            <a:r>
              <a:rPr lang="ja-JP" altLang="en-US" sz="932" dirty="0">
                <a:solidFill>
                  <a:prstClr val="black"/>
                </a:solidFill>
              </a:rPr>
              <a:t>：</a:t>
            </a:r>
            <a:r>
              <a:rPr lang="ja-JP" altLang="en-US" sz="932" dirty="0">
                <a:solidFill>
                  <a:prstClr val="black"/>
                </a:solidFill>
                <a:latin typeface="游ゴシック Light" panose="020F0302020204030204"/>
              </a:rPr>
              <a:t>細菌叢分析結果より</a:t>
            </a:r>
            <a:endParaRPr lang="en-US" altLang="ja-JP" sz="932" dirty="0">
              <a:solidFill>
                <a:prstClr val="black"/>
              </a:solidFill>
              <a:latin typeface="游ゴシック Light" panose="020F0302020204030204"/>
            </a:endParaRPr>
          </a:p>
        </p:txBody>
      </p:sp>
      <p:graphicFrame>
        <p:nvGraphicFramePr>
          <p:cNvPr id="10" name="表 9"/>
          <p:cNvGraphicFramePr>
            <a:graphicFrameLocks noGrp="1"/>
          </p:cNvGraphicFramePr>
          <p:nvPr>
            <p:extLst>
              <p:ext uri="{D42A27DB-BD31-4B8C-83A1-F6EECF244321}">
                <p14:modId xmlns:p14="http://schemas.microsoft.com/office/powerpoint/2010/main" val="2966604649"/>
              </p:ext>
            </p:extLst>
          </p:nvPr>
        </p:nvGraphicFramePr>
        <p:xfrm>
          <a:off x="597848" y="769739"/>
          <a:ext cx="6614895" cy="8550602"/>
        </p:xfrm>
        <a:graphic>
          <a:graphicData uri="http://schemas.openxmlformats.org/drawingml/2006/table">
            <a:tbl>
              <a:tblPr firstRow="1" bandRow="1">
                <a:tableStyleId>{5940675A-B579-460E-94D1-54222C63F5DA}</a:tableStyleId>
              </a:tblPr>
              <a:tblGrid>
                <a:gridCol w="6614895">
                  <a:extLst>
                    <a:ext uri="{9D8B030D-6E8A-4147-A177-3AD203B41FA5}">
                      <a16:colId xmlns:a16="http://schemas.microsoft.com/office/drawing/2014/main" val="2614159703"/>
                    </a:ext>
                  </a:extLst>
                </a:gridCol>
              </a:tblGrid>
              <a:tr h="33149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ja-JP" altLang="en-US" sz="1200" b="1" dirty="0"/>
                        <a:t>分析項目に関する用語</a:t>
                      </a:r>
                      <a:endParaRPr lang="en-US" altLang="ja-JP" sz="1200" b="1" dirty="0"/>
                    </a:p>
                  </a:txBody>
                  <a:tcPr marL="142071" marR="142071" marT="71035" marB="71035" anchor="ctr">
                    <a:solidFill>
                      <a:schemeClr val="bg1"/>
                    </a:solidFill>
                  </a:tcPr>
                </a:tc>
                <a:extLst>
                  <a:ext uri="{0D108BD9-81ED-4DB2-BD59-A6C34878D82A}">
                    <a16:rowId xmlns:a16="http://schemas.microsoft.com/office/drawing/2014/main" val="1352755830"/>
                  </a:ext>
                </a:extLst>
              </a:tr>
              <a:tr h="811095">
                <a:tc>
                  <a:txBody>
                    <a:bodyPr/>
                    <a:lstStyle/>
                    <a:p>
                      <a:r>
                        <a:rPr lang="en-US" altLang="ja-JP" sz="1200" b="1" dirty="0"/>
                        <a:t>BOD</a:t>
                      </a:r>
                      <a:r>
                        <a:rPr lang="ja-JP" altLang="en-US" sz="1200" b="1" dirty="0"/>
                        <a:t>（生物化学的酸素要求量）</a:t>
                      </a:r>
                      <a:r>
                        <a:rPr lang="en-US" altLang="ja-JP" sz="1200" b="1" baseline="30000" dirty="0"/>
                        <a:t>※1</a:t>
                      </a:r>
                      <a:endParaRPr kumimoji="1" lang="ja-JP" altLang="en-US" sz="1200" b="1" baseline="30000" dirty="0"/>
                    </a:p>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1200" dirty="0"/>
                        <a:t>水中の微生物が汚濁物等を酸化分解する際に必要とする酸素量で、有機物による水質汚濁の指標として使われる。</a:t>
                      </a:r>
                      <a:endParaRPr lang="en-US" altLang="ja-JP" sz="1200" dirty="0"/>
                    </a:p>
                  </a:txBody>
                  <a:tcPr marL="142071" marR="142071" marT="71035" marB="71035" anchor="ctr">
                    <a:solidFill>
                      <a:schemeClr val="accent1">
                        <a:lumMod val="20000"/>
                        <a:lumOff val="80000"/>
                      </a:schemeClr>
                    </a:solidFill>
                  </a:tcPr>
                </a:tc>
                <a:extLst>
                  <a:ext uri="{0D108BD9-81ED-4DB2-BD59-A6C34878D82A}">
                    <a16:rowId xmlns:a16="http://schemas.microsoft.com/office/drawing/2014/main" val="3314351513"/>
                  </a:ext>
                </a:extLst>
              </a:tr>
              <a:tr h="811095">
                <a:tc>
                  <a:txBody>
                    <a:bodyPr/>
                    <a:lstStyle/>
                    <a:p>
                      <a:r>
                        <a:rPr lang="en-US" altLang="ja-JP" sz="1200" b="1" dirty="0"/>
                        <a:t>COD</a:t>
                      </a:r>
                      <a:r>
                        <a:rPr lang="ja-JP" altLang="en-US" sz="1200" b="1" dirty="0"/>
                        <a:t> （化学的酸素要求量）</a:t>
                      </a:r>
                      <a:r>
                        <a:rPr lang="en-US" altLang="ja-JP" sz="1200" b="1" baseline="30000" dirty="0"/>
                        <a:t>※1</a:t>
                      </a:r>
                      <a:r>
                        <a:rPr lang="ja-JP" altLang="en-US" sz="1200" b="1" baseline="30000" dirty="0"/>
                        <a:t> </a:t>
                      </a:r>
                      <a:endParaRPr kumimoji="1" lang="ja-JP" altLang="en-US" sz="1200" b="1" baseline="30000" dirty="0"/>
                    </a:p>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1200" dirty="0"/>
                        <a:t>試料に酸化剤を加えて一定の条件下（</a:t>
                      </a:r>
                      <a:r>
                        <a:rPr lang="en-US" altLang="ja-JP" sz="1200" dirty="0"/>
                        <a:t>100℃</a:t>
                      </a:r>
                      <a:r>
                        <a:rPr lang="ja-JP" altLang="en-US" sz="1200" dirty="0" err="1"/>
                        <a:t>、</a:t>
                      </a:r>
                      <a:r>
                        <a:rPr lang="en-US" altLang="ja-JP" sz="1200" dirty="0"/>
                        <a:t>30</a:t>
                      </a:r>
                      <a:r>
                        <a:rPr lang="ja-JP" altLang="en-US" sz="1200" dirty="0"/>
                        <a:t>分間）で反応させ、そのとき消費した酸化剤の量を酸素の量に換算したもの。有機物による水質汚濁の指標として使われる。</a:t>
                      </a:r>
                      <a:endParaRPr lang="en-US" altLang="ja-JP" sz="1200" dirty="0"/>
                    </a:p>
                  </a:txBody>
                  <a:tcPr marL="142071" marR="142071" marT="71035" marB="71035" anchor="ctr">
                    <a:noFill/>
                  </a:tcPr>
                </a:tc>
                <a:extLst>
                  <a:ext uri="{0D108BD9-81ED-4DB2-BD59-A6C34878D82A}">
                    <a16:rowId xmlns:a16="http://schemas.microsoft.com/office/drawing/2014/main" val="1205418875"/>
                  </a:ext>
                </a:extLst>
              </a:tr>
              <a:tr h="1027390">
                <a:tc>
                  <a:txBody>
                    <a:bodyPr/>
                    <a:lstStyle/>
                    <a:p>
                      <a:r>
                        <a:rPr lang="en-US" altLang="ja-JP" sz="1200" b="1" dirty="0"/>
                        <a:t>pH</a:t>
                      </a:r>
                      <a:r>
                        <a:rPr lang="ja-JP" altLang="en-US" sz="1200" b="1" dirty="0"/>
                        <a:t>（水素イオン濃度）</a:t>
                      </a:r>
                      <a:r>
                        <a:rPr lang="en-US" altLang="ja-JP" sz="1200" b="1" baseline="30000" dirty="0"/>
                        <a:t>※1</a:t>
                      </a:r>
                      <a:r>
                        <a:rPr lang="ja-JP" altLang="en-US" sz="1200" b="1" baseline="30000" dirty="0"/>
                        <a:t> </a:t>
                      </a:r>
                      <a:endParaRPr kumimoji="1" lang="ja-JP" altLang="en-US" sz="1200" b="1" baseline="30000" dirty="0"/>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n-lt"/>
                          <a:ea typeface="+mn-ea"/>
                          <a:cs typeface="+mn-cs"/>
                        </a:rPr>
                        <a:t>酸性やアルカリ性の程度を示す指標。水溶液中の水素イオン濃度［</a:t>
                      </a:r>
                      <a:r>
                        <a:rPr kumimoji="1" lang="en-US" altLang="ja-JP" sz="1200" kern="1200" dirty="0">
                          <a:solidFill>
                            <a:schemeClr val="tx1"/>
                          </a:solidFill>
                          <a:latin typeface="+mn-lt"/>
                          <a:ea typeface="+mn-ea"/>
                          <a:cs typeface="+mn-cs"/>
                        </a:rPr>
                        <a:t>H</a:t>
                      </a:r>
                      <a:r>
                        <a:rPr kumimoji="1" lang="en-US" altLang="ja-JP" sz="1200" kern="1200" baseline="30000" dirty="0">
                          <a:solidFill>
                            <a:schemeClr val="tx1"/>
                          </a:solidFill>
                          <a:latin typeface="+mn-lt"/>
                          <a:ea typeface="+mn-ea"/>
                          <a:cs typeface="+mn-cs"/>
                        </a:rPr>
                        <a:t>+</a:t>
                      </a:r>
                      <a:r>
                        <a:rPr kumimoji="1" lang="ja-JP" altLang="en-US" sz="1200" kern="1200" dirty="0">
                          <a:solidFill>
                            <a:schemeClr val="tx1"/>
                          </a:solidFill>
                          <a:latin typeface="+mn-lt"/>
                          <a:ea typeface="+mn-ea"/>
                          <a:cs typeface="+mn-cs"/>
                        </a:rPr>
                        <a:t>］の逆数の常用対数を</a:t>
                      </a:r>
                      <a:r>
                        <a:rPr lang="en-US" altLang="ja-JP" sz="1200" dirty="0"/>
                        <a:t>p</a:t>
                      </a:r>
                      <a:r>
                        <a:rPr kumimoji="1" lang="en-US" altLang="ja-JP" sz="1200" kern="1200" dirty="0">
                          <a:solidFill>
                            <a:schemeClr val="tx1"/>
                          </a:solidFill>
                          <a:latin typeface="+mn-lt"/>
                          <a:ea typeface="+mn-ea"/>
                          <a:cs typeface="+mn-cs"/>
                        </a:rPr>
                        <a:t>H</a:t>
                      </a:r>
                      <a:r>
                        <a:rPr kumimoji="1" lang="ja-JP" altLang="en-US" sz="1200" kern="1200" dirty="0">
                          <a:solidFill>
                            <a:schemeClr val="tx1"/>
                          </a:solidFill>
                          <a:latin typeface="+mn-lt"/>
                          <a:ea typeface="+mn-ea"/>
                          <a:cs typeface="+mn-cs"/>
                        </a:rPr>
                        <a:t>として示すもので、</a:t>
                      </a:r>
                      <a:r>
                        <a:rPr lang="en-US" altLang="ja-JP" sz="1200" dirty="0"/>
                        <a:t>p</a:t>
                      </a:r>
                      <a:r>
                        <a:rPr kumimoji="1" lang="en-US" altLang="ja-JP" sz="1200" kern="1200" dirty="0">
                          <a:solidFill>
                            <a:schemeClr val="tx1"/>
                          </a:solidFill>
                          <a:latin typeface="+mn-lt"/>
                          <a:ea typeface="+mn-ea"/>
                          <a:cs typeface="+mn-cs"/>
                        </a:rPr>
                        <a:t>H</a:t>
                      </a:r>
                      <a:r>
                        <a:rPr kumimoji="1" lang="ja-JP" altLang="en-US" sz="1200" kern="1200" dirty="0">
                          <a:solidFill>
                            <a:schemeClr val="tx1"/>
                          </a:solidFill>
                          <a:latin typeface="+mn-lt"/>
                          <a:ea typeface="+mn-ea"/>
                          <a:cs typeface="+mn-cs"/>
                        </a:rPr>
                        <a:t>７は中性、７より大きい数値はアルカリ性、小さい数値は酸性を示す。</a:t>
                      </a:r>
                    </a:p>
                  </a:txBody>
                  <a:tcPr marL="142071" marR="142071" marT="71035" marB="71035" anchor="ctr">
                    <a:solidFill>
                      <a:schemeClr val="accent1">
                        <a:lumMod val="20000"/>
                        <a:lumOff val="80000"/>
                      </a:schemeClr>
                    </a:solidFill>
                  </a:tcPr>
                </a:tc>
                <a:extLst>
                  <a:ext uri="{0D108BD9-81ED-4DB2-BD59-A6C34878D82A}">
                    <a16:rowId xmlns:a16="http://schemas.microsoft.com/office/drawing/2014/main" val="4028171186"/>
                  </a:ext>
                </a:extLst>
              </a:tr>
              <a:tr h="1459972">
                <a:tc>
                  <a:txBody>
                    <a:bodyPr/>
                    <a:lstStyle/>
                    <a:p>
                      <a:r>
                        <a:rPr lang="en-US" altLang="ja-JP" sz="1200" b="1" dirty="0"/>
                        <a:t>DO</a:t>
                      </a:r>
                      <a:r>
                        <a:rPr lang="ja-JP" altLang="en-US" sz="1200" b="1" dirty="0"/>
                        <a:t>（溶存酸素量）</a:t>
                      </a:r>
                      <a:r>
                        <a:rPr lang="en-US" altLang="ja-JP" sz="1200" b="1" baseline="30000" dirty="0"/>
                        <a:t>※1</a:t>
                      </a:r>
                      <a:r>
                        <a:rPr lang="ja-JP" altLang="en-US" sz="1200" dirty="0"/>
                        <a:t> </a:t>
                      </a:r>
                      <a:endParaRPr lang="en-US" altLang="ja-JP" sz="1200" dirty="0"/>
                    </a:p>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1200" dirty="0"/>
                        <a:t>溶存酸素量水中にとけ込んでいる酸素の量。自浄作用や魚類等の水棲生物には不可欠なもので、数値が小さいほど水質汚濁が進んでいることを示す。水中における酸素の飽和量は気圧、水温、塩分等に影響され、水がきれいであるほどその温度における飽和量に近い量が含まれる（水温</a:t>
                      </a:r>
                      <a:r>
                        <a:rPr lang="en-US" altLang="ja-JP" sz="1200" dirty="0"/>
                        <a:t>15</a:t>
                      </a:r>
                      <a:r>
                        <a:rPr lang="ja-JP" altLang="en-US" sz="1200" dirty="0"/>
                        <a:t>度では約</a:t>
                      </a:r>
                      <a:r>
                        <a:rPr lang="en-US" altLang="ja-JP" sz="1200" dirty="0"/>
                        <a:t>9mg/L</a:t>
                      </a:r>
                      <a:r>
                        <a:rPr lang="ja-JP" altLang="en-US" sz="1200" dirty="0"/>
                        <a:t>で飽和状態）。逆に富栄養化した水域や人為的汚染の進んだ水域では、大量の有機物に分解が追いつかず、ＤＯが低くなる現象</a:t>
                      </a:r>
                      <a:r>
                        <a:rPr lang="ja-JP" altLang="en-US" sz="1200" dirty="0" smtClean="0"/>
                        <a:t>が見られる</a:t>
                      </a:r>
                      <a:r>
                        <a:rPr lang="ja-JP" altLang="en-US" sz="1200" dirty="0"/>
                        <a:t>。</a:t>
                      </a:r>
                    </a:p>
                  </a:txBody>
                  <a:tcPr marL="142071" marR="142071" marT="71035" marB="71035" anchor="ctr">
                    <a:solidFill>
                      <a:schemeClr val="bg1"/>
                    </a:solidFill>
                  </a:tcPr>
                </a:tc>
                <a:extLst>
                  <a:ext uri="{0D108BD9-81ED-4DB2-BD59-A6C34878D82A}">
                    <a16:rowId xmlns:a16="http://schemas.microsoft.com/office/drawing/2014/main" val="1778922106"/>
                  </a:ext>
                </a:extLst>
              </a:tr>
              <a:tr h="81109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ja-JP" sz="1200" b="1" dirty="0"/>
                        <a:t>ORP</a:t>
                      </a:r>
                      <a:r>
                        <a:rPr lang="ja-JP" altLang="en-US" sz="1200" b="1" dirty="0"/>
                        <a:t>（酸化還元電位）</a:t>
                      </a:r>
                      <a:r>
                        <a:rPr lang="en-US" altLang="ja-JP" sz="1200" b="1" baseline="30000" dirty="0"/>
                        <a:t>※2</a:t>
                      </a:r>
                      <a:endParaRPr kumimoji="1" lang="en-US" altLang="ja-JP" sz="1200" baseline="30000" dirty="0"/>
                    </a:p>
                    <a:p>
                      <a:r>
                        <a:rPr kumimoji="1" lang="ja-JP" altLang="en-US" sz="1200" dirty="0"/>
                        <a:t>酸化還元電位は、試料中の酸化性物質と還元性物質との平衡によって生ずる電位の基準となる電位の差をいう。プラスは酸化の状態、マイナスは還元の状態を示す。</a:t>
                      </a:r>
                    </a:p>
                  </a:txBody>
                  <a:tcPr marL="142071" marR="142071" marT="71035" marB="71035" anchor="ctr">
                    <a:solidFill>
                      <a:schemeClr val="accent1">
                        <a:lumMod val="20000"/>
                        <a:lumOff val="80000"/>
                      </a:schemeClr>
                    </a:solidFill>
                  </a:tcPr>
                </a:tc>
                <a:extLst>
                  <a:ext uri="{0D108BD9-81ED-4DB2-BD59-A6C34878D82A}">
                    <a16:rowId xmlns:a16="http://schemas.microsoft.com/office/drawing/2014/main" val="1076429210"/>
                  </a:ext>
                </a:extLst>
              </a:tr>
              <a:tr h="81109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ja-JP" sz="1200" b="1" dirty="0"/>
                        <a:t>TOC</a:t>
                      </a:r>
                      <a:r>
                        <a:rPr lang="ja-JP" altLang="en-US" sz="1200" b="1" dirty="0"/>
                        <a:t>（全有機炭素）</a:t>
                      </a:r>
                      <a:r>
                        <a:rPr lang="en-US" altLang="ja-JP" sz="1200" b="1" baseline="30000" dirty="0"/>
                        <a:t>※3</a:t>
                      </a:r>
                      <a:endParaRPr kumimoji="1" lang="en-US" altLang="ja-JP" sz="1200" kern="1200" baseline="30000" dirty="0">
                        <a:solidFill>
                          <a:schemeClr val="tx1"/>
                        </a:solidFill>
                        <a:latin typeface="+mn-lt"/>
                        <a:ea typeface="+mn-ea"/>
                        <a:cs typeface="+mn-cs"/>
                      </a:endParaRPr>
                    </a:p>
                    <a:p>
                      <a:pPr marL="0" algn="l" defTabSz="685800" rtl="0" eaLnBrk="1" latinLnBrk="0" hangingPunct="1"/>
                      <a:r>
                        <a:rPr kumimoji="1" lang="ja-JP" altLang="en-US" sz="1200" kern="1200" dirty="0">
                          <a:solidFill>
                            <a:schemeClr val="tx1"/>
                          </a:solidFill>
                          <a:latin typeface="+mn-lt"/>
                          <a:ea typeface="+mn-ea"/>
                          <a:cs typeface="+mn-cs"/>
                        </a:rPr>
                        <a:t>水中に含まれる有機物量の指標。</a:t>
                      </a:r>
                      <a:r>
                        <a:rPr kumimoji="1" lang="en-US" altLang="ja-JP" sz="1200" kern="1200" dirty="0">
                          <a:solidFill>
                            <a:schemeClr val="tx1"/>
                          </a:solidFill>
                          <a:latin typeface="+mn-lt"/>
                          <a:ea typeface="+mn-ea"/>
                          <a:cs typeface="+mn-cs"/>
                        </a:rPr>
                        <a:t>BOD </a:t>
                      </a:r>
                      <a:r>
                        <a:rPr kumimoji="1" lang="ja-JP" altLang="en-US" sz="1200" kern="1200" dirty="0">
                          <a:solidFill>
                            <a:schemeClr val="tx1"/>
                          </a:solidFill>
                          <a:latin typeface="+mn-lt"/>
                          <a:ea typeface="+mn-ea"/>
                          <a:cs typeface="+mn-cs"/>
                        </a:rPr>
                        <a:t>や</a:t>
                      </a:r>
                      <a:r>
                        <a:rPr kumimoji="1" lang="en-US" altLang="ja-JP" sz="1200" kern="1200" dirty="0">
                          <a:solidFill>
                            <a:schemeClr val="tx1"/>
                          </a:solidFill>
                          <a:latin typeface="+mn-lt"/>
                          <a:ea typeface="+mn-ea"/>
                          <a:cs typeface="+mn-cs"/>
                        </a:rPr>
                        <a:t>COD </a:t>
                      </a:r>
                      <a:r>
                        <a:rPr kumimoji="1" lang="ja-JP" altLang="en-US" sz="1200" kern="1200" dirty="0">
                          <a:solidFill>
                            <a:schemeClr val="tx1"/>
                          </a:solidFill>
                          <a:latin typeface="+mn-lt"/>
                          <a:ea typeface="+mn-ea"/>
                          <a:cs typeface="+mn-cs"/>
                        </a:rPr>
                        <a:t>と比べて水中の共存物質の影響を受けにくい。</a:t>
                      </a:r>
                      <a:r>
                        <a:rPr kumimoji="1" lang="en-US" altLang="ja-JP" sz="1200" kern="1200" dirty="0">
                          <a:solidFill>
                            <a:schemeClr val="tx1"/>
                          </a:solidFill>
                          <a:latin typeface="+mn-lt"/>
                          <a:ea typeface="+mn-ea"/>
                          <a:cs typeface="+mn-cs"/>
                        </a:rPr>
                        <a:t>TOC </a:t>
                      </a:r>
                      <a:r>
                        <a:rPr kumimoji="1" lang="ja-JP" altLang="en-US" sz="1200" kern="1200" dirty="0">
                          <a:solidFill>
                            <a:schemeClr val="tx1"/>
                          </a:solidFill>
                          <a:latin typeface="+mn-lt"/>
                          <a:ea typeface="+mn-ea"/>
                          <a:cs typeface="+mn-cs"/>
                        </a:rPr>
                        <a:t>は排水処理の管理や新たな基準値として注目されている。</a:t>
                      </a:r>
                    </a:p>
                  </a:txBody>
                  <a:tcPr marL="142071" marR="142071" marT="71035" marB="71035" anchor="ctr">
                    <a:solidFill>
                      <a:schemeClr val="bg1"/>
                    </a:solidFill>
                  </a:tcPr>
                </a:tc>
                <a:extLst>
                  <a:ext uri="{0D108BD9-81ED-4DB2-BD59-A6C34878D82A}">
                    <a16:rowId xmlns:a16="http://schemas.microsoft.com/office/drawing/2014/main" val="2658606662"/>
                  </a:ext>
                </a:extLst>
              </a:tr>
              <a:tr h="145997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1200" b="1" dirty="0"/>
                        <a:t>全硫化物</a:t>
                      </a:r>
                      <a:r>
                        <a:rPr lang="en-US" altLang="ja-JP" sz="1200" b="1" baseline="30000" dirty="0"/>
                        <a:t>※2</a:t>
                      </a:r>
                      <a:endParaRPr kumimoji="1" lang="en-US" altLang="ja-JP" sz="1200" b="1" baseline="30000" dirty="0"/>
                    </a:p>
                    <a:p>
                      <a:r>
                        <a:rPr kumimoji="1" lang="ja-JP" altLang="en-US" sz="1200" dirty="0"/>
                        <a:t>硫化物は、有機性浮遊物等が底泥上に沈降し、その分解によって酸素が消費されて還元状態になると、硫酸塩還元細菌の増殖によって硫化水素（Ｈ</a:t>
                      </a:r>
                      <a:r>
                        <a:rPr kumimoji="1" lang="en-US" altLang="ja-JP" sz="1200" baseline="-25000" dirty="0"/>
                        <a:t>2</a:t>
                      </a:r>
                      <a:r>
                        <a:rPr kumimoji="1" lang="ja-JP" altLang="en-US" sz="1200" dirty="0"/>
                        <a:t>Ｓ）が発生し、これによって底質中に金属等とともに生成される。このため底質が悪変し、底生生物の生息に対して影響をあたえる。さらに状態が悪くなると、底質から上層の水に対して二次的な汚染がおこる場合もある。遊離硫化物と結合硫化物との和を全硫化物としている。</a:t>
                      </a:r>
                    </a:p>
                  </a:txBody>
                  <a:tcPr marL="142071" marR="142071" marT="71035" marB="71035" anchor="ctr">
                    <a:solidFill>
                      <a:schemeClr val="accent1">
                        <a:lumMod val="20000"/>
                        <a:lumOff val="80000"/>
                      </a:schemeClr>
                    </a:solidFill>
                  </a:tcPr>
                </a:tc>
                <a:extLst>
                  <a:ext uri="{0D108BD9-81ED-4DB2-BD59-A6C34878D82A}">
                    <a16:rowId xmlns:a16="http://schemas.microsoft.com/office/drawing/2014/main" val="2715603809"/>
                  </a:ext>
                </a:extLst>
              </a:tr>
              <a:tr h="102739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tx1"/>
                          </a:solidFill>
                          <a:latin typeface="+mn-lt"/>
                          <a:ea typeface="+mn-ea"/>
                          <a:cs typeface="+mn-cs"/>
                        </a:rPr>
                        <a:t>強熱減量</a:t>
                      </a:r>
                      <a:r>
                        <a:rPr kumimoji="1" lang="en-US" altLang="ja-JP" sz="1200" b="1" kern="1200" baseline="30000" dirty="0">
                          <a:solidFill>
                            <a:schemeClr val="tx1"/>
                          </a:solidFill>
                          <a:latin typeface="+mn-lt"/>
                          <a:ea typeface="+mn-ea"/>
                          <a:cs typeface="+mn-cs"/>
                        </a:rPr>
                        <a:t>※2</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n-lt"/>
                          <a:ea typeface="+mn-ea"/>
                          <a:cs typeface="+mn-cs"/>
                        </a:rPr>
                        <a:t>強熱減量は、乾燥させた試料を高温で熱したときに消失する量の割合をいう（試料中の有機物が加熱分解され、二酸化炭素などとして大気中に放出されて重量が減少する）。強熱減量の値は、試料中に含まれる有機物等のおよその目安になる。</a:t>
                      </a:r>
                    </a:p>
                  </a:txBody>
                  <a:tcPr marL="142071" marR="142071" marT="71035" marB="71035" anchor="ctr">
                    <a:solidFill>
                      <a:schemeClr val="bg1"/>
                    </a:solidFill>
                  </a:tcPr>
                </a:tc>
                <a:extLst>
                  <a:ext uri="{0D108BD9-81ED-4DB2-BD59-A6C34878D82A}">
                    <a16:rowId xmlns:a16="http://schemas.microsoft.com/office/drawing/2014/main" val="3661194794"/>
                  </a:ext>
                </a:extLst>
              </a:tr>
            </a:tbl>
          </a:graphicData>
        </a:graphic>
      </p:graphicFrame>
      <p:graphicFrame>
        <p:nvGraphicFramePr>
          <p:cNvPr id="32" name="表 31"/>
          <p:cNvGraphicFramePr>
            <a:graphicFrameLocks noGrp="1"/>
          </p:cNvGraphicFramePr>
          <p:nvPr/>
        </p:nvGraphicFramePr>
        <p:xfrm>
          <a:off x="7309737" y="769739"/>
          <a:ext cx="7115857" cy="7861243"/>
        </p:xfrm>
        <a:graphic>
          <a:graphicData uri="http://schemas.openxmlformats.org/drawingml/2006/table">
            <a:tbl>
              <a:tblPr firstRow="1" bandRow="1">
                <a:tableStyleId>{5940675A-B579-460E-94D1-54222C63F5DA}</a:tableStyleId>
              </a:tblPr>
              <a:tblGrid>
                <a:gridCol w="7115857">
                  <a:extLst>
                    <a:ext uri="{9D8B030D-6E8A-4147-A177-3AD203B41FA5}">
                      <a16:colId xmlns:a16="http://schemas.microsoft.com/office/drawing/2014/main" val="2614159703"/>
                    </a:ext>
                  </a:extLst>
                </a:gridCol>
              </a:tblGrid>
              <a:tr h="331498">
                <a:tc>
                  <a:txBody>
                    <a:bodyPr/>
                    <a:lstStyle/>
                    <a:p>
                      <a:pPr algn="ctr"/>
                      <a:r>
                        <a:rPr kumimoji="1" lang="ja-JP" altLang="en-US" sz="1200" b="1" dirty="0"/>
                        <a:t>生物項目に関する用語</a:t>
                      </a:r>
                    </a:p>
                  </a:txBody>
                  <a:tcPr marL="142071" marR="142071" marT="71035" marB="71035" anchor="ctr">
                    <a:noFill/>
                  </a:tcPr>
                </a:tc>
                <a:extLst>
                  <a:ext uri="{0D108BD9-81ED-4DB2-BD59-A6C34878D82A}">
                    <a16:rowId xmlns:a16="http://schemas.microsoft.com/office/drawing/2014/main" val="3081990123"/>
                  </a:ext>
                </a:extLst>
              </a:tr>
              <a:tr h="52092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b="1" dirty="0"/>
                        <a:t>細菌叢</a:t>
                      </a:r>
                      <a:r>
                        <a:rPr kumimoji="1" lang="en-US" altLang="ja-JP" sz="1200" b="1" baseline="30000" dirty="0"/>
                        <a:t>※1</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t>微生物叢とも言う。</a:t>
                      </a:r>
                      <a:r>
                        <a:rPr lang="ja-JP" altLang="en-US" sz="1200" dirty="0"/>
                        <a:t>ある特定の環境に生息する微生物の集まり、また集合体。</a:t>
                      </a:r>
                      <a:endParaRPr lang="en-US" altLang="ja-JP" sz="1200" dirty="0"/>
                    </a:p>
                  </a:txBody>
                  <a:tcPr marL="142071" marR="142071" marT="71035" marB="71035" anchor="ctr">
                    <a:solidFill>
                      <a:schemeClr val="accent1">
                        <a:lumMod val="20000"/>
                        <a:lumOff val="80000"/>
                      </a:schemeClr>
                    </a:solidFill>
                  </a:tcPr>
                </a:tc>
                <a:extLst>
                  <a:ext uri="{0D108BD9-81ED-4DB2-BD59-A6C34878D82A}">
                    <a16:rowId xmlns:a16="http://schemas.microsoft.com/office/drawing/2014/main" val="3314351513"/>
                  </a:ext>
                </a:extLst>
              </a:tr>
              <a:tr h="89978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b="1" dirty="0"/>
                        <a:t>硫酸還元菌</a:t>
                      </a:r>
                      <a:r>
                        <a:rPr kumimoji="1" lang="en-US" altLang="ja-JP" sz="1200" b="1" baseline="30000" dirty="0"/>
                        <a:t>※2</a:t>
                      </a:r>
                      <a:endParaRPr lang="en-US" altLang="ja-JP" sz="1200" baseline="30000" dirty="0"/>
                    </a:p>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1200" dirty="0"/>
                        <a:t>硫酸塩還元菌は一般に</a:t>
                      </a:r>
                      <a:r>
                        <a:rPr kumimoji="1" lang="ja-JP" altLang="en-US" sz="1200" kern="1200" dirty="0">
                          <a:solidFill>
                            <a:schemeClr val="tx1"/>
                          </a:solidFill>
                          <a:latin typeface="+mn-lt"/>
                          <a:ea typeface="+mn-ea"/>
                          <a:cs typeface="+mn-cs"/>
                        </a:rPr>
                        <a:t>、</a:t>
                      </a:r>
                      <a:r>
                        <a:rPr lang="ja-JP" altLang="en-US" sz="1200" dirty="0"/>
                        <a:t>低分子の有機酸を電子供与体にそして硫酸塩を電子受容体として異化的硫酸塩還元を行う偏性嫌気性菌である。硫酸塩は還元され硫化水素として排出される。これは自然界での硫黄サイクルの重要な経路の一つである。</a:t>
                      </a:r>
                      <a:endParaRPr lang="en-US" altLang="ja-JP" sz="1200" dirty="0"/>
                    </a:p>
                  </a:txBody>
                  <a:tcPr marL="142071" marR="142071" marT="71035" marB="71035" anchor="ctr">
                    <a:noFill/>
                  </a:tcPr>
                </a:tc>
                <a:extLst>
                  <a:ext uri="{0D108BD9-81ED-4DB2-BD59-A6C34878D82A}">
                    <a16:rowId xmlns:a16="http://schemas.microsoft.com/office/drawing/2014/main" val="1205418875"/>
                  </a:ext>
                </a:extLst>
              </a:tr>
              <a:tr h="127863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b="1" dirty="0"/>
                        <a:t>メタン生成菌</a:t>
                      </a:r>
                      <a:r>
                        <a:rPr kumimoji="1" lang="en-US" altLang="ja-JP" sz="1200" b="1" baseline="30000" dirty="0"/>
                        <a:t>※3</a:t>
                      </a:r>
                      <a:endParaRPr kumimoji="1" lang="ja-JP" altLang="en-US" sz="1200" b="1" baseline="30000" dirty="0"/>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n-lt"/>
                          <a:ea typeface="+mn-ea"/>
                          <a:cs typeface="+mn-cs"/>
                        </a:rPr>
                        <a:t>有機物質は最終的にメタン生成菌によりメタンと炭酸ガスになる。一般的に高分子物質は加水分解酵素によって構成単位</a:t>
                      </a:r>
                      <a:r>
                        <a:rPr kumimoji="1" lang="en-US" altLang="ja-JP" sz="1200" kern="1200" dirty="0">
                          <a:solidFill>
                            <a:schemeClr val="tx1"/>
                          </a:solidFill>
                          <a:latin typeface="+mn-lt"/>
                          <a:ea typeface="+mn-ea"/>
                          <a:cs typeface="+mn-cs"/>
                        </a:rPr>
                        <a:t>(</a:t>
                      </a:r>
                      <a:r>
                        <a:rPr kumimoji="1" lang="ja-JP" altLang="en-US" sz="1200" kern="1200" dirty="0">
                          <a:solidFill>
                            <a:schemeClr val="tx1"/>
                          </a:solidFill>
                          <a:latin typeface="+mn-lt"/>
                          <a:ea typeface="+mn-ea"/>
                          <a:cs typeface="+mn-cs"/>
                        </a:rPr>
                        <a:t>糖、アミノ酸など</a:t>
                      </a:r>
                      <a:r>
                        <a:rPr kumimoji="1" lang="en-US" altLang="ja-JP" sz="1200" kern="1200" dirty="0">
                          <a:solidFill>
                            <a:schemeClr val="tx1"/>
                          </a:solidFill>
                          <a:latin typeface="+mn-lt"/>
                          <a:ea typeface="+mn-ea"/>
                          <a:cs typeface="+mn-cs"/>
                        </a:rPr>
                        <a:t>)</a:t>
                      </a:r>
                      <a:r>
                        <a:rPr kumimoji="1" lang="ja-JP" altLang="en-US" sz="1200" kern="1200" dirty="0">
                          <a:solidFill>
                            <a:schemeClr val="tx1"/>
                          </a:solidFill>
                          <a:latin typeface="+mn-lt"/>
                          <a:ea typeface="+mn-ea"/>
                          <a:cs typeface="+mn-cs"/>
                        </a:rPr>
                        <a:t>となり、これらは酸発酵され、アルコール、低級脂肪酸、水素、炭酸ガスを生成</a:t>
                      </a:r>
                      <a:r>
                        <a:rPr kumimoji="1" lang="en-US" altLang="ja-JP" sz="1200" kern="1200" dirty="0">
                          <a:solidFill>
                            <a:schemeClr val="tx1"/>
                          </a:solidFill>
                          <a:latin typeface="+mn-lt"/>
                          <a:ea typeface="+mn-ea"/>
                          <a:cs typeface="+mn-cs"/>
                        </a:rPr>
                        <a:t>(</a:t>
                      </a:r>
                      <a:r>
                        <a:rPr kumimoji="1" lang="ja-JP" altLang="en-US" sz="1200" kern="1200" dirty="0">
                          <a:solidFill>
                            <a:schemeClr val="tx1"/>
                          </a:solidFill>
                          <a:latin typeface="+mn-lt"/>
                          <a:ea typeface="+mn-ea"/>
                          <a:cs typeface="+mn-cs"/>
                        </a:rPr>
                        <a:t>加水分解・酸生成</a:t>
                      </a:r>
                      <a:r>
                        <a:rPr kumimoji="1" lang="en-US" altLang="ja-JP" sz="1200" kern="1200" dirty="0">
                          <a:solidFill>
                            <a:schemeClr val="tx1"/>
                          </a:solidFill>
                          <a:latin typeface="+mn-lt"/>
                          <a:ea typeface="+mn-ea"/>
                          <a:cs typeface="+mn-cs"/>
                        </a:rPr>
                        <a:t>)</a:t>
                      </a:r>
                      <a:r>
                        <a:rPr kumimoji="1" lang="ja-JP" altLang="en-US" sz="1200" kern="1200" dirty="0">
                          <a:solidFill>
                            <a:schemeClr val="tx1"/>
                          </a:solidFill>
                          <a:latin typeface="+mn-lt"/>
                          <a:ea typeface="+mn-ea"/>
                          <a:cs typeface="+mn-cs"/>
                        </a:rPr>
                        <a:t>し、ついでアルコール、低級脂肪酸</a:t>
                      </a:r>
                      <a:r>
                        <a:rPr kumimoji="1" lang="en-US" altLang="ja-JP" sz="1200" kern="1200" dirty="0">
                          <a:solidFill>
                            <a:schemeClr val="tx1"/>
                          </a:solidFill>
                          <a:latin typeface="+mn-lt"/>
                          <a:ea typeface="+mn-ea"/>
                          <a:cs typeface="+mn-cs"/>
                        </a:rPr>
                        <a:t>(C</a:t>
                      </a:r>
                      <a:r>
                        <a:rPr kumimoji="1" lang="en-US" altLang="ja-JP" sz="1200" kern="1200" baseline="-25000" dirty="0">
                          <a:solidFill>
                            <a:schemeClr val="tx1"/>
                          </a:solidFill>
                          <a:latin typeface="+mn-lt"/>
                          <a:ea typeface="+mn-ea"/>
                          <a:cs typeface="+mn-cs"/>
                        </a:rPr>
                        <a:t>3</a:t>
                      </a:r>
                      <a:r>
                        <a:rPr kumimoji="1" lang="ja-JP" altLang="en-US" sz="1200" kern="1200" dirty="0">
                          <a:solidFill>
                            <a:schemeClr val="tx1"/>
                          </a:solidFill>
                          <a:latin typeface="+mn-lt"/>
                          <a:ea typeface="+mn-ea"/>
                          <a:cs typeface="+mn-cs"/>
                        </a:rPr>
                        <a:t>以上</a:t>
                      </a:r>
                      <a:r>
                        <a:rPr kumimoji="1" lang="en-US" altLang="ja-JP" sz="1200" kern="1200" dirty="0">
                          <a:solidFill>
                            <a:schemeClr val="tx1"/>
                          </a:solidFill>
                          <a:latin typeface="+mn-lt"/>
                          <a:ea typeface="+mn-ea"/>
                          <a:cs typeface="+mn-cs"/>
                        </a:rPr>
                        <a:t>)</a:t>
                      </a:r>
                      <a:r>
                        <a:rPr kumimoji="1" lang="ja-JP" altLang="en-US" sz="1200" kern="1200" dirty="0">
                          <a:solidFill>
                            <a:schemeClr val="tx1"/>
                          </a:solidFill>
                          <a:latin typeface="+mn-lt"/>
                          <a:ea typeface="+mn-ea"/>
                          <a:cs typeface="+mn-cs"/>
                        </a:rPr>
                        <a:t>などはプロトン還元菌によって、水素および酢酸となる</a:t>
                      </a:r>
                      <a:r>
                        <a:rPr kumimoji="1" lang="en-US" altLang="ja-JP" sz="1200" kern="1200" dirty="0">
                          <a:solidFill>
                            <a:schemeClr val="tx1"/>
                          </a:solidFill>
                          <a:latin typeface="+mn-lt"/>
                          <a:ea typeface="+mn-ea"/>
                          <a:cs typeface="+mn-cs"/>
                        </a:rPr>
                        <a:t>(</a:t>
                      </a:r>
                      <a:r>
                        <a:rPr kumimoji="1" lang="ja-JP" altLang="en-US" sz="1200" kern="1200" dirty="0">
                          <a:solidFill>
                            <a:schemeClr val="tx1"/>
                          </a:solidFill>
                          <a:latin typeface="+mn-lt"/>
                          <a:ea typeface="+mn-ea"/>
                          <a:cs typeface="+mn-cs"/>
                        </a:rPr>
                        <a:t>水素・酢酸生成</a:t>
                      </a:r>
                      <a:r>
                        <a:rPr kumimoji="1" lang="en-US" altLang="ja-JP" sz="1200" kern="1200" dirty="0">
                          <a:solidFill>
                            <a:schemeClr val="tx1"/>
                          </a:solidFill>
                          <a:latin typeface="+mn-lt"/>
                          <a:ea typeface="+mn-ea"/>
                          <a:cs typeface="+mn-cs"/>
                        </a:rPr>
                        <a:t>)</a:t>
                      </a:r>
                      <a:r>
                        <a:rPr kumimoji="1" lang="ja-JP" altLang="en-US" sz="1200" kern="1200" dirty="0" err="1">
                          <a:solidFill>
                            <a:schemeClr val="tx1"/>
                          </a:solidFill>
                          <a:latin typeface="+mn-lt"/>
                          <a:ea typeface="+mn-ea"/>
                          <a:cs typeface="+mn-cs"/>
                        </a:rPr>
                        <a:t>。</a:t>
                      </a:r>
                      <a:r>
                        <a:rPr kumimoji="1" lang="ja-JP" altLang="en-US" sz="1200" kern="1200" dirty="0">
                          <a:solidFill>
                            <a:schemeClr val="tx1"/>
                          </a:solidFill>
                          <a:latin typeface="+mn-lt"/>
                          <a:ea typeface="+mn-ea"/>
                          <a:cs typeface="+mn-cs"/>
                        </a:rPr>
                        <a:t>こうして生成した</a:t>
                      </a:r>
                      <a:r>
                        <a:rPr kumimoji="1" lang="en-US" altLang="ja-JP" sz="1200" kern="1200" dirty="0">
                          <a:solidFill>
                            <a:schemeClr val="tx1"/>
                          </a:solidFill>
                          <a:latin typeface="+mn-lt"/>
                          <a:ea typeface="+mn-ea"/>
                          <a:cs typeface="+mn-cs"/>
                        </a:rPr>
                        <a:t>H</a:t>
                      </a:r>
                      <a:r>
                        <a:rPr kumimoji="1" lang="en-US" altLang="ja-JP" sz="1200" kern="1200" baseline="-25000" dirty="0">
                          <a:solidFill>
                            <a:schemeClr val="tx1"/>
                          </a:solidFill>
                          <a:latin typeface="+mn-lt"/>
                          <a:ea typeface="+mn-ea"/>
                          <a:cs typeface="+mn-cs"/>
                        </a:rPr>
                        <a:t>2</a:t>
                      </a:r>
                      <a:r>
                        <a:rPr kumimoji="1" lang="en-US" altLang="ja-JP" sz="1200" kern="1200" dirty="0">
                          <a:solidFill>
                            <a:schemeClr val="tx1"/>
                          </a:solidFill>
                          <a:latin typeface="+mn-lt"/>
                          <a:ea typeface="+mn-ea"/>
                          <a:cs typeface="+mn-cs"/>
                        </a:rPr>
                        <a:t>/CO</a:t>
                      </a:r>
                      <a:r>
                        <a:rPr kumimoji="1" lang="en-US" altLang="ja-JP" sz="1200" kern="1200" baseline="-25000" dirty="0">
                          <a:solidFill>
                            <a:schemeClr val="tx1"/>
                          </a:solidFill>
                          <a:latin typeface="+mn-lt"/>
                          <a:ea typeface="+mn-ea"/>
                          <a:cs typeface="+mn-cs"/>
                        </a:rPr>
                        <a:t>2</a:t>
                      </a:r>
                      <a:r>
                        <a:rPr kumimoji="1" lang="ja-JP" altLang="en-US" sz="1200" kern="1200" dirty="0">
                          <a:solidFill>
                            <a:schemeClr val="tx1"/>
                          </a:solidFill>
                          <a:latin typeface="+mn-lt"/>
                          <a:ea typeface="+mn-ea"/>
                          <a:cs typeface="+mn-cs"/>
                        </a:rPr>
                        <a:t>および酢酸よりメタン生成菌によってメタン化され</a:t>
                      </a:r>
                      <a:r>
                        <a:rPr kumimoji="1" lang="en-US" altLang="ja-JP" sz="1200" kern="1200" dirty="0">
                          <a:solidFill>
                            <a:schemeClr val="tx1"/>
                          </a:solidFill>
                          <a:latin typeface="+mn-lt"/>
                          <a:ea typeface="+mn-ea"/>
                          <a:cs typeface="+mn-cs"/>
                        </a:rPr>
                        <a:t>(</a:t>
                      </a:r>
                      <a:r>
                        <a:rPr kumimoji="1" lang="ja-JP" altLang="en-US" sz="1200" kern="1200" dirty="0">
                          <a:solidFill>
                            <a:schemeClr val="tx1"/>
                          </a:solidFill>
                          <a:latin typeface="+mn-lt"/>
                          <a:ea typeface="+mn-ea"/>
                          <a:cs typeface="+mn-cs"/>
                        </a:rPr>
                        <a:t>メタン生成</a:t>
                      </a:r>
                      <a:r>
                        <a:rPr kumimoji="1" lang="en-US" altLang="ja-JP" sz="1200" kern="1200" dirty="0">
                          <a:solidFill>
                            <a:schemeClr val="tx1"/>
                          </a:solidFill>
                          <a:latin typeface="+mn-lt"/>
                          <a:ea typeface="+mn-ea"/>
                          <a:cs typeface="+mn-cs"/>
                        </a:rPr>
                        <a:t>)</a:t>
                      </a:r>
                      <a:r>
                        <a:rPr kumimoji="1" lang="ja-JP" altLang="en-US" sz="1200" kern="1200" dirty="0">
                          <a:solidFill>
                            <a:schemeClr val="tx1"/>
                          </a:solidFill>
                          <a:latin typeface="+mn-lt"/>
                          <a:ea typeface="+mn-ea"/>
                          <a:cs typeface="+mn-cs"/>
                        </a:rPr>
                        <a:t>一連の反応は終結する。</a:t>
                      </a:r>
                    </a:p>
                  </a:txBody>
                  <a:tcPr marL="142071" marR="142071" marT="71035" marB="71035" anchor="ctr">
                    <a:solidFill>
                      <a:schemeClr val="accent1">
                        <a:lumMod val="20000"/>
                        <a:lumOff val="80000"/>
                      </a:schemeClr>
                    </a:solidFill>
                  </a:tcPr>
                </a:tc>
                <a:extLst>
                  <a:ext uri="{0D108BD9-81ED-4DB2-BD59-A6C34878D82A}">
                    <a16:rowId xmlns:a16="http://schemas.microsoft.com/office/drawing/2014/main" val="4028171186"/>
                  </a:ext>
                </a:extLst>
              </a:tr>
              <a:tr h="89978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1200" b="1" dirty="0"/>
                        <a:t>脱窒菌</a:t>
                      </a:r>
                      <a:r>
                        <a:rPr lang="en-US" altLang="ja-JP" sz="1200" b="1" baseline="30000" dirty="0"/>
                        <a:t>※4</a:t>
                      </a:r>
                    </a:p>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1200" dirty="0"/>
                        <a:t>脱窒とは、嫌気条件で酸素の代わりに硝酸、亜硝酸を終末電子受容体として利用し、</a:t>
                      </a:r>
                      <a:r>
                        <a:rPr lang="en-US" altLang="ja-JP" sz="1200" dirty="0"/>
                        <a:t>N</a:t>
                      </a:r>
                      <a:r>
                        <a:rPr lang="en-US" altLang="ja-JP" sz="1200" baseline="-25000" dirty="0"/>
                        <a:t>2</a:t>
                      </a:r>
                      <a:r>
                        <a:rPr lang="ja-JP" altLang="en-US" sz="1200" dirty="0" err="1"/>
                        <a:t>、</a:t>
                      </a:r>
                      <a:r>
                        <a:rPr lang="en-US" altLang="ja-JP" sz="1200" dirty="0"/>
                        <a:t>N</a:t>
                      </a:r>
                      <a:r>
                        <a:rPr lang="en-US" altLang="ja-JP" sz="1200" baseline="-25000" dirty="0"/>
                        <a:t>2</a:t>
                      </a:r>
                      <a:r>
                        <a:rPr lang="en-US" altLang="ja-JP" sz="1200" dirty="0"/>
                        <a:t>O</a:t>
                      </a:r>
                      <a:r>
                        <a:rPr lang="ja-JP" altLang="en-US" sz="1200" dirty="0"/>
                        <a:t>を放出する現象である。このような脱窒を行う菌は多くの属にわたって知られており、いずれも通性嫌気性細菌である。また、</a:t>
                      </a:r>
                      <a:r>
                        <a:rPr lang="en-US" altLang="ja-JP" sz="1200" i="1" dirty="0" err="1"/>
                        <a:t>Thiobacillus</a:t>
                      </a:r>
                      <a:r>
                        <a:rPr lang="en-US" altLang="ja-JP" sz="1200" i="1" dirty="0"/>
                        <a:t> </a:t>
                      </a:r>
                      <a:r>
                        <a:rPr lang="en-US" altLang="ja-JP" sz="1200" i="1" dirty="0" err="1"/>
                        <a:t>denitrificans</a:t>
                      </a:r>
                      <a:r>
                        <a:rPr lang="ja-JP" altLang="en-US" sz="1200" dirty="0"/>
                        <a:t>を除けば、いずれも従属栄養細菌である。</a:t>
                      </a:r>
                    </a:p>
                  </a:txBody>
                  <a:tcPr marL="142071" marR="142071" marT="71035" marB="71035" anchor="ctr">
                    <a:solidFill>
                      <a:schemeClr val="bg1"/>
                    </a:solidFill>
                  </a:tcPr>
                </a:tc>
                <a:extLst>
                  <a:ext uri="{0D108BD9-81ED-4DB2-BD59-A6C34878D82A}">
                    <a16:rowId xmlns:a16="http://schemas.microsoft.com/office/drawing/2014/main" val="1778922106"/>
                  </a:ext>
                </a:extLst>
              </a:tr>
              <a:tr h="7103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b="1" dirty="0"/>
                        <a:t>生物分類体系</a:t>
                      </a:r>
                      <a:r>
                        <a:rPr kumimoji="1" lang="en-US" altLang="ja-JP" sz="1200" b="1" baseline="30000" dirty="0"/>
                        <a:t>※5</a:t>
                      </a:r>
                      <a:endParaRPr kumimoji="1" lang="ja-JP" altLang="en-US" sz="1200" b="1" baseline="30000" dirty="0"/>
                    </a:p>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1200" dirty="0"/>
                        <a:t>ドメイン→界→門→綱→目→科→属→種</a:t>
                      </a:r>
                      <a:endParaRPr lang="en-US" altLang="ja-JP" sz="1200" dirty="0"/>
                    </a:p>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1200" dirty="0"/>
                        <a:t>ヒトの場合、真核生物→動物界→脊椎動物門→哺乳綱→サル（霊長）目→ヒト科→ヒト属→ヒト</a:t>
                      </a:r>
                    </a:p>
                  </a:txBody>
                  <a:tcPr marL="142071" marR="142071" marT="71035" marB="71035" anchor="ctr">
                    <a:solidFill>
                      <a:schemeClr val="accent1">
                        <a:lumMod val="20000"/>
                        <a:lumOff val="80000"/>
                      </a:schemeClr>
                    </a:solidFill>
                  </a:tcPr>
                </a:tc>
                <a:extLst>
                  <a:ext uri="{0D108BD9-81ED-4DB2-BD59-A6C34878D82A}">
                    <a16:rowId xmlns:a16="http://schemas.microsoft.com/office/drawing/2014/main" val="3610779932"/>
                  </a:ext>
                </a:extLst>
              </a:tr>
              <a:tr h="108920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1200" b="1" dirty="0"/>
                        <a:t>古細菌</a:t>
                      </a:r>
                      <a:r>
                        <a:rPr lang="en-US" altLang="ja-JP" sz="1200" b="1" baseline="30000" dirty="0"/>
                        <a:t>※1</a:t>
                      </a:r>
                      <a:endParaRPr lang="en-US" altLang="ja-JP" sz="1200" baseline="30000" dirty="0"/>
                    </a:p>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1200" dirty="0"/>
                        <a:t>生物の分類の一つ。従来原核生物とされていた生物は真正細菌と古細菌に分けられ、真核生物と合わせて、全生物は大きく三つに分類される。古細菌の多くは極端な環境を好み、塩分濃度が高い環境で生育する好塩菌、高温環境を好む好熱菌、有機物からメタンを作り出してエネルギーを得るメタン生成菌などが知られている。アーキア。アルケア。始原菌。</a:t>
                      </a:r>
                      <a:endParaRPr lang="en-US" altLang="ja-JP" sz="1200" dirty="0"/>
                    </a:p>
                  </a:txBody>
                  <a:tcPr marL="142071" marR="142071" marT="71035" marB="71035" anchor="ctr">
                    <a:solidFill>
                      <a:schemeClr val="bg1"/>
                    </a:solidFill>
                  </a:tcPr>
                </a:tc>
                <a:extLst>
                  <a:ext uri="{0D108BD9-81ED-4DB2-BD59-A6C34878D82A}">
                    <a16:rowId xmlns:a16="http://schemas.microsoft.com/office/drawing/2014/main" val="1108791470"/>
                  </a:ext>
                </a:extLst>
              </a:tr>
              <a:tr h="89978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1200" b="1" dirty="0"/>
                        <a:t>真正細菌</a:t>
                      </a:r>
                      <a:r>
                        <a:rPr lang="en-US" altLang="ja-JP" sz="1200" b="1" baseline="30000" dirty="0"/>
                        <a:t>※1</a:t>
                      </a:r>
                      <a:endParaRPr lang="ja-JP" altLang="en-US" sz="1200" b="1" baseline="30000" dirty="0"/>
                    </a:p>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1200" dirty="0"/>
                        <a:t>生物の分類の一つ。大腸菌や藍藻などの一般的な細菌、バクテリアを指す。従来原核生物とされていた生物は真正細菌と古細菌に分けられ、真核生物と合わせて、全生物は大きく三つに分類される。</a:t>
                      </a:r>
                    </a:p>
                  </a:txBody>
                  <a:tcPr marL="142071" marR="142071" marT="71035" marB="71035" anchor="ctr">
                    <a:solidFill>
                      <a:schemeClr val="accent1">
                        <a:lumMod val="20000"/>
                        <a:lumOff val="80000"/>
                      </a:schemeClr>
                    </a:solidFill>
                  </a:tcPr>
                </a:tc>
                <a:extLst>
                  <a:ext uri="{0D108BD9-81ED-4DB2-BD59-A6C34878D82A}">
                    <a16:rowId xmlns:a16="http://schemas.microsoft.com/office/drawing/2014/main" val="1489859656"/>
                  </a:ext>
                </a:extLst>
              </a:tr>
              <a:tr h="52092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1200" b="1" dirty="0"/>
                        <a:t>デルタプロテオバクテリア綱</a:t>
                      </a:r>
                      <a:r>
                        <a:rPr lang="en-US" altLang="ja-JP" sz="1200" b="1" baseline="30000" dirty="0"/>
                        <a:t>※6</a:t>
                      </a:r>
                      <a:r>
                        <a:rPr lang="ja-JP" altLang="en-US" sz="1200" b="1" baseline="30000" dirty="0"/>
                        <a:t>​</a:t>
                      </a:r>
                    </a:p>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1200" dirty="0"/>
                        <a:t>プロテオバクテリア門の一種。グラム陰性菌。硫酸還元細菌、硫黄還元細菌等が含まれる。</a:t>
                      </a:r>
                    </a:p>
                  </a:txBody>
                  <a:tcPr marL="142071" marR="142071" marT="71035" marB="71035" anchor="ctr">
                    <a:noFill/>
                  </a:tcPr>
                </a:tc>
                <a:extLst>
                  <a:ext uri="{0D108BD9-81ED-4DB2-BD59-A6C34878D82A}">
                    <a16:rowId xmlns:a16="http://schemas.microsoft.com/office/drawing/2014/main" val="273108975"/>
                  </a:ext>
                </a:extLst>
              </a:tr>
              <a:tr h="7103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1200" b="1" dirty="0"/>
                        <a:t>ガンマプロテオバクテリア綱</a:t>
                      </a:r>
                      <a:r>
                        <a:rPr lang="en-US" altLang="ja-JP" sz="1200" b="1" baseline="30000" dirty="0"/>
                        <a:t>※6</a:t>
                      </a:r>
                      <a:endParaRPr lang="ja-JP" altLang="en-US" sz="1200" b="1" baseline="30000" dirty="0"/>
                    </a:p>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1200" dirty="0"/>
                        <a:t>プロテオバクテリア門の一種。グラム陰性菌。大腸菌やペスト菌などの病原菌、紅色硫黄細菌、硫黄酸化細菌等が含まれる。</a:t>
                      </a:r>
                    </a:p>
                  </a:txBody>
                  <a:tcPr marL="142071" marR="142071" marT="71035" marB="71035" anchor="ctr">
                    <a:solidFill>
                      <a:schemeClr val="accent1">
                        <a:lumMod val="20000"/>
                        <a:lumOff val="80000"/>
                      </a:schemeClr>
                    </a:solidFill>
                  </a:tcPr>
                </a:tc>
                <a:extLst>
                  <a:ext uri="{0D108BD9-81ED-4DB2-BD59-A6C34878D82A}">
                    <a16:rowId xmlns:a16="http://schemas.microsoft.com/office/drawing/2014/main" val="1394749382"/>
                  </a:ext>
                </a:extLst>
              </a:tr>
            </a:tbl>
          </a:graphicData>
        </a:graphic>
      </p:graphicFrame>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46</a:t>
            </a:fld>
            <a:endParaRPr kumimoji="1" lang="ja-JP" altLang="en-US" dirty="0"/>
          </a:p>
        </p:txBody>
      </p:sp>
    </p:spTree>
    <p:extLst>
      <p:ext uri="{BB962C8B-B14F-4D97-AF65-F5344CB8AC3E}">
        <p14:creationId xmlns:p14="http://schemas.microsoft.com/office/powerpoint/2010/main" val="34781966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正方形/長方形 37">
            <a:extLst>
              <a:ext uri="{FF2B5EF4-FFF2-40B4-BE49-F238E27FC236}">
                <a16:creationId xmlns:a16="http://schemas.microsoft.com/office/drawing/2014/main" id="{F30AE2CE-8B43-4A7D-B30A-5FB69720C609}"/>
              </a:ext>
            </a:extLst>
          </p:cNvPr>
          <p:cNvSpPr/>
          <p:nvPr/>
        </p:nvSpPr>
        <p:spPr>
          <a:xfrm>
            <a:off x="341155" y="1356692"/>
            <a:ext cx="14314713" cy="4673689"/>
          </a:xfrm>
          <a:prstGeom prst="rect">
            <a:avLst/>
          </a:prstGeom>
          <a:noFill/>
          <a:ln w="28575">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64">
              <a:latin typeface="ＭＳ ゴシック" panose="020B0609070205080204" pitchFamily="49" charset="-128"/>
              <a:ea typeface="ＭＳ ゴシック" panose="020B0609070205080204" pitchFamily="49" charset="-128"/>
            </a:endParaRPr>
          </a:p>
        </p:txBody>
      </p:sp>
      <p:sp>
        <p:nvSpPr>
          <p:cNvPr id="39" name="テキスト ボックス 38">
            <a:extLst>
              <a:ext uri="{FF2B5EF4-FFF2-40B4-BE49-F238E27FC236}">
                <a16:creationId xmlns:a16="http://schemas.microsoft.com/office/drawing/2014/main" id="{49081437-CCA0-4513-A061-3DC478EAF146}"/>
              </a:ext>
            </a:extLst>
          </p:cNvPr>
          <p:cNvSpPr txBox="1"/>
          <p:nvPr/>
        </p:nvSpPr>
        <p:spPr>
          <a:xfrm>
            <a:off x="417235" y="1338662"/>
            <a:ext cx="4607675" cy="427040"/>
          </a:xfrm>
          <a:prstGeom prst="rect">
            <a:avLst/>
          </a:prstGeom>
          <a:noFill/>
          <a:ln cmpd="dbl">
            <a:noFill/>
          </a:ln>
        </p:spPr>
        <p:txBody>
          <a:bodyPr wrap="square" rtlCol="0">
            <a:spAutoFit/>
          </a:bodyPr>
          <a:lstStyle/>
          <a:p>
            <a:r>
              <a:rPr lang="ja-JP" altLang="en-US" sz="2175" b="1" dirty="0">
                <a:solidFill>
                  <a:srgbClr val="333399"/>
                </a:solidFill>
                <a:latin typeface="ＭＳ ゴシック" panose="020B0609070205080204" pitchFamily="49" charset="-128"/>
                <a:ea typeface="ＭＳ ゴシック" panose="020B0609070205080204" pitchFamily="49" charset="-128"/>
              </a:rPr>
              <a:t>試行</a:t>
            </a:r>
            <a:r>
              <a:rPr lang="ja-JP" altLang="en-US" sz="2175" b="1">
                <a:solidFill>
                  <a:srgbClr val="333399"/>
                </a:solidFill>
                <a:latin typeface="ＭＳ ゴシック" panose="020B0609070205080204" pitchFamily="49" charset="-128"/>
                <a:ea typeface="ＭＳ ゴシック" panose="020B0609070205080204" pitchFamily="49" charset="-128"/>
              </a:rPr>
              <a:t>実施の実績</a:t>
            </a:r>
            <a:endParaRPr lang="ja-JP" altLang="en-US" sz="2175" b="1" dirty="0">
              <a:solidFill>
                <a:srgbClr val="333399"/>
              </a:solidFill>
              <a:latin typeface="ＭＳ ゴシック" panose="020B0609070205080204" pitchFamily="49" charset="-128"/>
              <a:ea typeface="ＭＳ ゴシック" panose="020B0609070205080204" pitchFamily="49" charset="-128"/>
            </a:endParaRPr>
          </a:p>
        </p:txBody>
      </p:sp>
      <p:graphicFrame>
        <p:nvGraphicFramePr>
          <p:cNvPr id="42" name="表 2">
            <a:extLst>
              <a:ext uri="{FF2B5EF4-FFF2-40B4-BE49-F238E27FC236}">
                <a16:creationId xmlns:a16="http://schemas.microsoft.com/office/drawing/2014/main" id="{AB56150E-B378-41E7-8C58-31CE3948BA48}"/>
              </a:ext>
            </a:extLst>
          </p:cNvPr>
          <p:cNvGraphicFramePr>
            <a:graphicFrameLocks noGrp="1"/>
          </p:cNvGraphicFramePr>
          <p:nvPr/>
        </p:nvGraphicFramePr>
        <p:xfrm>
          <a:off x="592017" y="4615992"/>
          <a:ext cx="9396798" cy="1274196"/>
        </p:xfrm>
        <a:graphic>
          <a:graphicData uri="http://schemas.openxmlformats.org/drawingml/2006/table">
            <a:tbl>
              <a:tblPr firstRow="1" firstCol="1" bandRow="1">
                <a:tableStyleId>{5940675A-B579-460E-94D1-54222C63F5DA}</a:tableStyleId>
              </a:tblPr>
              <a:tblGrid>
                <a:gridCol w="2260334">
                  <a:extLst>
                    <a:ext uri="{9D8B030D-6E8A-4147-A177-3AD203B41FA5}">
                      <a16:colId xmlns:a16="http://schemas.microsoft.com/office/drawing/2014/main" val="1583453166"/>
                    </a:ext>
                  </a:extLst>
                </a:gridCol>
                <a:gridCol w="873660">
                  <a:extLst>
                    <a:ext uri="{9D8B030D-6E8A-4147-A177-3AD203B41FA5}">
                      <a16:colId xmlns:a16="http://schemas.microsoft.com/office/drawing/2014/main" val="2940148757"/>
                    </a:ext>
                  </a:extLst>
                </a:gridCol>
                <a:gridCol w="873660">
                  <a:extLst>
                    <a:ext uri="{9D8B030D-6E8A-4147-A177-3AD203B41FA5}">
                      <a16:colId xmlns:a16="http://schemas.microsoft.com/office/drawing/2014/main" val="8879281"/>
                    </a:ext>
                  </a:extLst>
                </a:gridCol>
                <a:gridCol w="873660">
                  <a:extLst>
                    <a:ext uri="{9D8B030D-6E8A-4147-A177-3AD203B41FA5}">
                      <a16:colId xmlns:a16="http://schemas.microsoft.com/office/drawing/2014/main" val="2759734783"/>
                    </a:ext>
                  </a:extLst>
                </a:gridCol>
                <a:gridCol w="873660">
                  <a:extLst>
                    <a:ext uri="{9D8B030D-6E8A-4147-A177-3AD203B41FA5}">
                      <a16:colId xmlns:a16="http://schemas.microsoft.com/office/drawing/2014/main" val="2047857331"/>
                    </a:ext>
                  </a:extLst>
                </a:gridCol>
                <a:gridCol w="873660">
                  <a:extLst>
                    <a:ext uri="{9D8B030D-6E8A-4147-A177-3AD203B41FA5}">
                      <a16:colId xmlns:a16="http://schemas.microsoft.com/office/drawing/2014/main" val="3892223433"/>
                    </a:ext>
                  </a:extLst>
                </a:gridCol>
                <a:gridCol w="873660">
                  <a:extLst>
                    <a:ext uri="{9D8B030D-6E8A-4147-A177-3AD203B41FA5}">
                      <a16:colId xmlns:a16="http://schemas.microsoft.com/office/drawing/2014/main" val="957521082"/>
                    </a:ext>
                  </a:extLst>
                </a:gridCol>
                <a:gridCol w="939705">
                  <a:extLst>
                    <a:ext uri="{9D8B030D-6E8A-4147-A177-3AD203B41FA5}">
                      <a16:colId xmlns:a16="http://schemas.microsoft.com/office/drawing/2014/main" val="1693726671"/>
                    </a:ext>
                  </a:extLst>
                </a:gridCol>
                <a:gridCol w="954799">
                  <a:extLst>
                    <a:ext uri="{9D8B030D-6E8A-4147-A177-3AD203B41FA5}">
                      <a16:colId xmlns:a16="http://schemas.microsoft.com/office/drawing/2014/main" val="272913544"/>
                    </a:ext>
                  </a:extLst>
                </a:gridCol>
              </a:tblGrid>
              <a:tr h="0">
                <a:tc rowSpan="2">
                  <a:txBody>
                    <a:bodyPr/>
                    <a:lstStyle/>
                    <a:p>
                      <a:pPr algn="ctr"/>
                      <a:r>
                        <a:rPr kumimoji="1" lang="en-US" altLang="ja-JP" sz="1400" dirty="0">
                          <a:latin typeface="ＭＳ ゴシック" panose="020B0609070205080204" pitchFamily="49" charset="-128"/>
                          <a:ea typeface="ＭＳ ゴシック" panose="020B0609070205080204" pitchFamily="49" charset="-128"/>
                        </a:rPr>
                        <a:t>(</a:t>
                      </a:r>
                      <a:r>
                        <a:rPr kumimoji="1" lang="ja-JP" altLang="en-US" sz="1400" dirty="0">
                          <a:latin typeface="ＭＳ ゴシック" panose="020B0609070205080204" pitchFamily="49" charset="-128"/>
                          <a:ea typeface="ＭＳ ゴシック" panose="020B0609070205080204" pitchFamily="49" charset="-128"/>
                        </a:rPr>
                        <a:t>参考</a:t>
                      </a:r>
                      <a:r>
                        <a:rPr kumimoji="1" lang="en-US" altLang="ja-JP" sz="1400" dirty="0">
                          <a:latin typeface="ＭＳ ゴシック" panose="020B0609070205080204" pitchFamily="49" charset="-128"/>
                          <a:ea typeface="ＭＳ ゴシック" panose="020B0609070205080204" pitchFamily="49" charset="-128"/>
                        </a:rPr>
                        <a:t>)</a:t>
                      </a:r>
                    </a:p>
                    <a:p>
                      <a:pPr algn="ctr"/>
                      <a:r>
                        <a:rPr kumimoji="1" lang="en-US" altLang="ja-JP" sz="1400" dirty="0">
                          <a:latin typeface="ＭＳ ゴシック" panose="020B0609070205080204" pitchFamily="49" charset="-128"/>
                          <a:ea typeface="ＭＳ ゴシック" panose="020B0609070205080204" pitchFamily="49" charset="-128"/>
                        </a:rPr>
                        <a:t>R2</a:t>
                      </a:r>
                      <a:r>
                        <a:rPr kumimoji="1" lang="ja-JP" altLang="en-US" sz="1400" dirty="0">
                          <a:latin typeface="ＭＳ ゴシック" panose="020B0609070205080204" pitchFamily="49" charset="-128"/>
                          <a:ea typeface="ＭＳ ゴシック" panose="020B0609070205080204" pitchFamily="49" charset="-128"/>
                        </a:rPr>
                        <a:t>実証実験</a:t>
                      </a:r>
                    </a:p>
                  </a:txBody>
                  <a:tcPr marL="89860" marR="89860" marT="0" marB="0">
                    <a:solidFill>
                      <a:schemeClr val="accent6">
                        <a:lumMod val="40000"/>
                        <a:lumOff val="60000"/>
                      </a:schemeClr>
                    </a:solidFill>
                  </a:tcPr>
                </a:tc>
                <a:tc gridSpan="8">
                  <a:txBody>
                    <a:bodyPr/>
                    <a:lstStyle/>
                    <a:p>
                      <a:pPr algn="ctr">
                        <a:lnSpc>
                          <a:spcPct val="100000"/>
                        </a:lnSpc>
                      </a:pPr>
                      <a:r>
                        <a:rPr kumimoji="1" lang="ja-JP" altLang="en-US" sz="1400" dirty="0">
                          <a:latin typeface="ＭＳ ゴシック" panose="020B0609070205080204" pitchFamily="49" charset="-128"/>
                          <a:ea typeface="ＭＳ ゴシック" panose="020B0609070205080204" pitchFamily="49" charset="-128"/>
                        </a:rPr>
                        <a:t>令和</a:t>
                      </a:r>
                      <a:r>
                        <a:rPr kumimoji="1" lang="en-US" altLang="ja-JP" sz="1400" dirty="0">
                          <a:latin typeface="ＭＳ ゴシック" panose="020B0609070205080204" pitchFamily="49" charset="-128"/>
                          <a:ea typeface="ＭＳ ゴシック" panose="020B0609070205080204" pitchFamily="49" charset="-128"/>
                        </a:rPr>
                        <a:t>2</a:t>
                      </a:r>
                      <a:r>
                        <a:rPr kumimoji="1" lang="ja-JP" altLang="en-US" sz="1400" dirty="0">
                          <a:latin typeface="ＭＳ ゴシック" panose="020B0609070205080204" pitchFamily="49" charset="-128"/>
                          <a:ea typeface="ＭＳ ゴシック" panose="020B0609070205080204" pitchFamily="49" charset="-128"/>
                        </a:rPr>
                        <a:t>年</a:t>
                      </a:r>
                    </a:p>
                  </a:txBody>
                  <a:tcPr marL="89860" marR="89860" marT="0" marB="0">
                    <a:solidFill>
                      <a:schemeClr val="accent6">
                        <a:lumMod val="40000"/>
                        <a:lumOff val="60000"/>
                      </a:schemeClr>
                    </a:solidFill>
                  </a:tcPr>
                </a:tc>
                <a:tc hMerge="1">
                  <a:txBody>
                    <a:bodyPr/>
                    <a:lstStyle/>
                    <a:p>
                      <a:pPr algn="ctr"/>
                      <a:endParaRPr kumimoji="1" lang="ja-JP" altLang="en-US" sz="900" dirty="0">
                        <a:latin typeface="ＭＳ ゴシック" panose="020B0609070205080204" pitchFamily="49" charset="-128"/>
                        <a:ea typeface="ＭＳ ゴシック" panose="020B0609070205080204" pitchFamily="49" charset="-128"/>
                      </a:endParaRPr>
                    </a:p>
                  </a:txBody>
                  <a:tcPr marL="57836" marR="57836" marT="28918" marB="28918">
                    <a:solidFill>
                      <a:schemeClr val="accent6">
                        <a:lumMod val="40000"/>
                        <a:lumOff val="60000"/>
                      </a:schemeClr>
                    </a:solidFill>
                  </a:tcPr>
                </a:tc>
                <a:tc hMerge="1">
                  <a:txBody>
                    <a:bodyPr/>
                    <a:lstStyle/>
                    <a:p>
                      <a:pPr algn="ctr"/>
                      <a:endParaRPr kumimoji="1" lang="ja-JP" altLang="en-US" sz="900" dirty="0">
                        <a:latin typeface="ＭＳ ゴシック" panose="020B0609070205080204" pitchFamily="49" charset="-128"/>
                        <a:ea typeface="ＭＳ ゴシック" panose="020B0609070205080204" pitchFamily="49" charset="-128"/>
                      </a:endParaRPr>
                    </a:p>
                  </a:txBody>
                  <a:tcPr marL="57836" marR="57836" marT="28918" marB="28918">
                    <a:solidFill>
                      <a:schemeClr val="accent6">
                        <a:lumMod val="40000"/>
                        <a:lumOff val="60000"/>
                      </a:schemeClr>
                    </a:solidFill>
                  </a:tcPr>
                </a:tc>
                <a:tc hMerge="1">
                  <a:txBody>
                    <a:bodyPr/>
                    <a:lstStyle/>
                    <a:p>
                      <a:pPr algn="ctr"/>
                      <a:r>
                        <a:rPr kumimoji="1" lang="ja-JP" altLang="en-US" sz="900" dirty="0">
                          <a:latin typeface="ＭＳ ゴシック" panose="020B0609070205080204" pitchFamily="49" charset="-128"/>
                          <a:ea typeface="ＭＳ ゴシック" panose="020B0609070205080204" pitchFamily="49" charset="-128"/>
                        </a:rPr>
                        <a:t>令和</a:t>
                      </a:r>
                      <a:r>
                        <a:rPr kumimoji="1" lang="en-US" altLang="ja-JP" sz="900" dirty="0">
                          <a:latin typeface="ＭＳ ゴシック" panose="020B0609070205080204" pitchFamily="49" charset="-128"/>
                          <a:ea typeface="ＭＳ ゴシック" panose="020B0609070205080204" pitchFamily="49" charset="-128"/>
                        </a:rPr>
                        <a:t>2</a:t>
                      </a:r>
                      <a:r>
                        <a:rPr kumimoji="1" lang="ja-JP" altLang="en-US" sz="900" dirty="0">
                          <a:latin typeface="ＭＳ ゴシック" panose="020B0609070205080204" pitchFamily="49" charset="-128"/>
                          <a:ea typeface="ＭＳ ゴシック" panose="020B0609070205080204" pitchFamily="49" charset="-128"/>
                        </a:rPr>
                        <a:t>年</a:t>
                      </a:r>
                    </a:p>
                  </a:txBody>
                  <a:tcPr marL="57836" marR="57836" marT="28918" marB="28918">
                    <a:solidFill>
                      <a:schemeClr val="accent6">
                        <a:lumMod val="40000"/>
                        <a:lumOff val="60000"/>
                      </a:schemeClr>
                    </a:solidFill>
                  </a:tcPr>
                </a:tc>
                <a:tc hMerge="1">
                  <a:txBody>
                    <a:bodyPr/>
                    <a:lstStyle/>
                    <a:p>
                      <a:endParaRPr kumimoji="1" lang="ja-JP" altLang="en-US" sz="900"/>
                    </a:p>
                  </a:txBody>
                  <a:tcPr marL="57836" marR="57836" marT="28918" marB="28918"/>
                </a:tc>
                <a:tc hMerge="1">
                  <a:txBody>
                    <a:bodyPr/>
                    <a:lstStyle/>
                    <a:p>
                      <a:endParaRPr kumimoji="1" lang="ja-JP" altLang="en-US" sz="900" dirty="0"/>
                    </a:p>
                  </a:txBody>
                  <a:tcPr marL="57836" marR="57836" marT="28918" marB="28918"/>
                </a:tc>
                <a:tc hMerge="1">
                  <a:txBody>
                    <a:bodyPr/>
                    <a:lstStyle/>
                    <a:p>
                      <a:endParaRPr kumimoji="1" lang="ja-JP" altLang="en-US" sz="900" dirty="0"/>
                    </a:p>
                  </a:txBody>
                  <a:tcPr marL="57836" marR="57836" marT="28918" marB="28918"/>
                </a:tc>
                <a:tc hMerge="1">
                  <a:txBody>
                    <a:bodyPr/>
                    <a:lstStyle/>
                    <a:p>
                      <a:endParaRPr kumimoji="1" lang="ja-JP" altLang="en-US" sz="900" dirty="0"/>
                    </a:p>
                  </a:txBody>
                  <a:tcPr marL="57836" marR="57836" marT="28918" marB="28918"/>
                </a:tc>
                <a:extLst>
                  <a:ext uri="{0D108BD9-81ED-4DB2-BD59-A6C34878D82A}">
                    <a16:rowId xmlns:a16="http://schemas.microsoft.com/office/drawing/2014/main" val="195929653"/>
                  </a:ext>
                </a:extLst>
              </a:tr>
              <a:tr h="268356">
                <a:tc vMerge="1">
                  <a:txBody>
                    <a:bodyPr/>
                    <a:lstStyle/>
                    <a:p>
                      <a:endParaRPr kumimoji="1" lang="ja-JP" altLang="en-US" sz="900" dirty="0"/>
                    </a:p>
                  </a:txBody>
                  <a:tcPr marL="57836" marR="57836" marT="28918" marB="28918"/>
                </a:tc>
                <a:tc>
                  <a:txBody>
                    <a:bodyPr/>
                    <a:lstStyle/>
                    <a:p>
                      <a:pPr marL="31750" indent="-31750" algn="ctr"/>
                      <a:r>
                        <a:rPr lang="en-US" altLang="ja-JP" sz="1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5</a:t>
                      </a:r>
                      <a:r>
                        <a:rPr lang="ja-JP" altLang="en-US" sz="1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月</a:t>
                      </a:r>
                      <a:endParaRPr lang="ja-JP" sz="1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06553" marR="106553" marT="0" marB="0">
                    <a:solidFill>
                      <a:schemeClr val="accent6">
                        <a:lumMod val="40000"/>
                        <a:lumOff val="60000"/>
                      </a:schemeClr>
                    </a:solidFill>
                  </a:tcPr>
                </a:tc>
                <a:tc>
                  <a:txBody>
                    <a:bodyPr/>
                    <a:lstStyle/>
                    <a:p>
                      <a:pPr marL="31750" indent="-31750" algn="ctr"/>
                      <a:r>
                        <a:rPr lang="en-US" altLang="ja-JP" sz="1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6</a:t>
                      </a:r>
                      <a:r>
                        <a:rPr lang="ja-JP" altLang="en-US" sz="1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月</a:t>
                      </a:r>
                      <a:endParaRPr lang="ja-JP" sz="1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06553" marR="106553" marT="0" marB="0">
                    <a:solidFill>
                      <a:schemeClr val="accent6">
                        <a:lumMod val="40000"/>
                        <a:lumOff val="60000"/>
                      </a:schemeClr>
                    </a:solidFill>
                  </a:tcPr>
                </a:tc>
                <a:tc>
                  <a:txBody>
                    <a:bodyPr/>
                    <a:lstStyle/>
                    <a:p>
                      <a:pPr marL="31750" indent="-31750" algn="ctr"/>
                      <a:r>
                        <a:rPr lang="en-US" altLang="ja-JP" sz="1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7</a:t>
                      </a:r>
                      <a:r>
                        <a:rPr lang="ja-JP" altLang="en-US" sz="1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月</a:t>
                      </a:r>
                      <a:endParaRPr lang="ja-JP" sz="1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06553" marR="106553" marT="0" marB="0">
                    <a:solidFill>
                      <a:schemeClr val="accent6">
                        <a:lumMod val="40000"/>
                        <a:lumOff val="60000"/>
                      </a:schemeClr>
                    </a:solidFill>
                  </a:tcPr>
                </a:tc>
                <a:tc>
                  <a:txBody>
                    <a:bodyPr/>
                    <a:lstStyle/>
                    <a:p>
                      <a:pPr marL="31750" indent="-31750" algn="ctr"/>
                      <a:r>
                        <a:rPr lang="en-US" sz="1400" kern="100" dirty="0">
                          <a:effectLst/>
                          <a:latin typeface="ＭＳ ゴシック" panose="020B0609070205080204" pitchFamily="49" charset="-128"/>
                          <a:ea typeface="ＭＳ ゴシック" panose="020B0609070205080204" pitchFamily="49" charset="-128"/>
                        </a:rPr>
                        <a:t>8</a:t>
                      </a:r>
                      <a:r>
                        <a:rPr lang="ja-JP" sz="1400" kern="100" dirty="0">
                          <a:solidFill>
                            <a:srgbClr val="000000"/>
                          </a:solidFill>
                          <a:effectLst/>
                          <a:latin typeface="ＭＳ ゴシック" panose="020B0609070205080204" pitchFamily="49" charset="-128"/>
                          <a:ea typeface="ＭＳ ゴシック" panose="020B0609070205080204" pitchFamily="49" charset="-128"/>
                        </a:rPr>
                        <a:t>月</a:t>
                      </a:r>
                      <a:endParaRPr lang="ja-JP" sz="1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06553" marR="106553" marT="0" marB="0">
                    <a:solidFill>
                      <a:schemeClr val="accent6">
                        <a:lumMod val="40000"/>
                        <a:lumOff val="60000"/>
                      </a:schemeClr>
                    </a:solidFill>
                  </a:tcPr>
                </a:tc>
                <a:tc>
                  <a:txBody>
                    <a:bodyPr/>
                    <a:lstStyle/>
                    <a:p>
                      <a:pPr marL="31750" indent="-31750" algn="ctr"/>
                      <a:r>
                        <a:rPr lang="en-US" sz="1400" kern="100" dirty="0">
                          <a:solidFill>
                            <a:srgbClr val="000000"/>
                          </a:solidFill>
                          <a:effectLst/>
                          <a:latin typeface="ＭＳ ゴシック" panose="020B0609070205080204" pitchFamily="49" charset="-128"/>
                          <a:ea typeface="ＭＳ ゴシック" panose="020B0609070205080204" pitchFamily="49" charset="-128"/>
                        </a:rPr>
                        <a:t>9</a:t>
                      </a:r>
                      <a:r>
                        <a:rPr lang="ja-JP" sz="1400" kern="100" dirty="0">
                          <a:solidFill>
                            <a:srgbClr val="000000"/>
                          </a:solidFill>
                          <a:effectLst/>
                          <a:latin typeface="ＭＳ ゴシック" panose="020B0609070205080204" pitchFamily="49" charset="-128"/>
                          <a:ea typeface="ＭＳ ゴシック" panose="020B0609070205080204" pitchFamily="49" charset="-128"/>
                        </a:rPr>
                        <a:t>月中旬</a:t>
                      </a:r>
                      <a:endParaRPr lang="ja-JP" sz="1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06553" marR="106553" marT="0" marB="0">
                    <a:solidFill>
                      <a:schemeClr val="accent6">
                        <a:lumMod val="40000"/>
                        <a:lumOff val="60000"/>
                      </a:schemeClr>
                    </a:solidFill>
                  </a:tcPr>
                </a:tc>
                <a:tc>
                  <a:txBody>
                    <a:bodyPr/>
                    <a:lstStyle/>
                    <a:p>
                      <a:pPr marL="31750" indent="-31750" algn="ctr"/>
                      <a:r>
                        <a:rPr lang="en-US" sz="1400" kern="100" dirty="0">
                          <a:solidFill>
                            <a:srgbClr val="000000"/>
                          </a:solidFill>
                          <a:effectLst/>
                          <a:latin typeface="ＭＳ ゴシック" panose="020B0609070205080204" pitchFamily="49" charset="-128"/>
                          <a:ea typeface="ＭＳ ゴシック" panose="020B0609070205080204" pitchFamily="49" charset="-128"/>
                        </a:rPr>
                        <a:t>9</a:t>
                      </a:r>
                      <a:r>
                        <a:rPr lang="ja-JP" sz="1400" kern="100" dirty="0">
                          <a:solidFill>
                            <a:srgbClr val="000000"/>
                          </a:solidFill>
                          <a:effectLst/>
                          <a:latin typeface="ＭＳ ゴシック" panose="020B0609070205080204" pitchFamily="49" charset="-128"/>
                          <a:ea typeface="ＭＳ ゴシック" panose="020B0609070205080204" pitchFamily="49" charset="-128"/>
                        </a:rPr>
                        <a:t>月下旬</a:t>
                      </a:r>
                      <a:endParaRPr lang="ja-JP" sz="1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06553" marR="106553" marT="0" marB="0">
                    <a:solidFill>
                      <a:schemeClr val="accent6">
                        <a:lumMod val="40000"/>
                        <a:lumOff val="60000"/>
                      </a:schemeClr>
                    </a:solidFill>
                  </a:tcPr>
                </a:tc>
                <a:tc>
                  <a:txBody>
                    <a:bodyPr/>
                    <a:lstStyle/>
                    <a:p>
                      <a:pPr marL="31750" indent="-31750" algn="ctr"/>
                      <a:r>
                        <a:rPr lang="en-US" sz="1400" kern="100" dirty="0">
                          <a:solidFill>
                            <a:srgbClr val="000000"/>
                          </a:solidFill>
                          <a:effectLst/>
                          <a:latin typeface="ＭＳ ゴシック" panose="020B0609070205080204" pitchFamily="49" charset="-128"/>
                          <a:ea typeface="ＭＳ ゴシック" panose="020B0609070205080204" pitchFamily="49" charset="-128"/>
                        </a:rPr>
                        <a:t>10</a:t>
                      </a:r>
                      <a:r>
                        <a:rPr lang="ja-JP" sz="1400" kern="100" dirty="0">
                          <a:solidFill>
                            <a:srgbClr val="000000"/>
                          </a:solidFill>
                          <a:effectLst/>
                          <a:latin typeface="ＭＳ ゴシック" panose="020B0609070205080204" pitchFamily="49" charset="-128"/>
                          <a:ea typeface="ＭＳ ゴシック" panose="020B0609070205080204" pitchFamily="49" charset="-128"/>
                        </a:rPr>
                        <a:t>月</a:t>
                      </a:r>
                      <a:endParaRPr lang="ja-JP" sz="1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06553" marR="106553" marT="0" marB="0">
                    <a:solidFill>
                      <a:schemeClr val="accent6">
                        <a:lumMod val="40000"/>
                        <a:lumOff val="60000"/>
                      </a:schemeClr>
                    </a:solidFill>
                  </a:tcPr>
                </a:tc>
                <a:tc>
                  <a:txBody>
                    <a:bodyPr/>
                    <a:lstStyle/>
                    <a:p>
                      <a:pPr marL="31750" indent="-31750" algn="ctr"/>
                      <a:r>
                        <a:rPr lang="en-US" sz="1400" kern="100" dirty="0">
                          <a:solidFill>
                            <a:srgbClr val="000000"/>
                          </a:solidFill>
                          <a:effectLst/>
                          <a:latin typeface="ＭＳ ゴシック" panose="020B0609070205080204" pitchFamily="49" charset="-128"/>
                          <a:ea typeface="ＭＳ ゴシック" panose="020B0609070205080204" pitchFamily="49" charset="-128"/>
                        </a:rPr>
                        <a:t>11</a:t>
                      </a:r>
                      <a:r>
                        <a:rPr lang="ja-JP" sz="1400" kern="100" dirty="0">
                          <a:solidFill>
                            <a:srgbClr val="000000"/>
                          </a:solidFill>
                          <a:effectLst/>
                          <a:latin typeface="ＭＳ ゴシック" panose="020B0609070205080204" pitchFamily="49" charset="-128"/>
                          <a:ea typeface="ＭＳ ゴシック" panose="020B0609070205080204" pitchFamily="49" charset="-128"/>
                        </a:rPr>
                        <a:t>月</a:t>
                      </a:r>
                      <a:endParaRPr lang="ja-JP" sz="1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06553" marR="106553" marT="0" marB="0">
                    <a:solidFill>
                      <a:schemeClr val="accent6">
                        <a:lumMod val="40000"/>
                        <a:lumOff val="60000"/>
                      </a:schemeClr>
                    </a:solidFill>
                  </a:tcPr>
                </a:tc>
                <a:extLst>
                  <a:ext uri="{0D108BD9-81ED-4DB2-BD59-A6C34878D82A}">
                    <a16:rowId xmlns:a16="http://schemas.microsoft.com/office/drawing/2014/main" val="2536481758"/>
                  </a:ext>
                </a:extLst>
              </a:tr>
              <a:tr h="371949">
                <a:tc>
                  <a:txBody>
                    <a:bodyPr/>
                    <a:lstStyle/>
                    <a:p>
                      <a:pPr marL="31750" marR="0" lvl="0" indent="-31750" algn="ctr" defTabSz="685800" rtl="0" eaLnBrk="1" fontAlgn="auto" latinLnBrk="0" hangingPunct="1">
                        <a:lnSpc>
                          <a:spcPts val="1000"/>
                        </a:lnSpc>
                        <a:spcBef>
                          <a:spcPts val="400"/>
                        </a:spcBef>
                        <a:spcAft>
                          <a:spcPts val="400"/>
                        </a:spcAft>
                        <a:buClrTx/>
                        <a:buSzTx/>
                        <a:buFontTx/>
                        <a:buNone/>
                        <a:tabLst/>
                        <a:defRPr/>
                      </a:pPr>
                      <a:r>
                        <a:rPr lang="ja-JP" altLang="en-US" sz="1400" kern="100" dirty="0">
                          <a:effectLst/>
                          <a:latin typeface="ＭＳ ゴシック" panose="020B0609070205080204" pitchFamily="49" charset="-128"/>
                          <a:ea typeface="ＭＳ ゴシック" panose="020B0609070205080204" pitchFamily="49" charset="-128"/>
                        </a:rPr>
                        <a:t>底質試料採取</a:t>
                      </a:r>
                      <a:r>
                        <a:rPr lang="ja-JP" altLang="ja-JP" sz="1400" kern="100" dirty="0">
                          <a:effectLst/>
                          <a:latin typeface="ＭＳ ゴシック" panose="020B0609070205080204" pitchFamily="49" charset="-128"/>
                          <a:ea typeface="ＭＳ ゴシック" panose="020B0609070205080204" pitchFamily="49" charset="-128"/>
                        </a:rPr>
                        <a:t>・水質</a:t>
                      </a:r>
                      <a:r>
                        <a:rPr lang="ja-JP" altLang="en-US" sz="1400" kern="100" dirty="0">
                          <a:effectLst/>
                          <a:latin typeface="ＭＳ ゴシック" panose="020B0609070205080204" pitchFamily="49" charset="-128"/>
                          <a:ea typeface="ＭＳ ゴシック" panose="020B0609070205080204" pitchFamily="49" charset="-128"/>
                        </a:rPr>
                        <a:t>測定</a:t>
                      </a:r>
                      <a:endParaRPr lang="ja-JP" altLang="ja-JP" sz="2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06553" marR="106553" marT="0" marB="0" anchor="ctr">
                    <a:solidFill>
                      <a:schemeClr val="accent6">
                        <a:lumMod val="40000"/>
                        <a:lumOff val="60000"/>
                      </a:schemeClr>
                    </a:solidFill>
                  </a:tcPr>
                </a:tc>
                <a:tc>
                  <a:txBody>
                    <a:bodyPr/>
                    <a:lstStyle/>
                    <a:p>
                      <a:pPr marL="31750" marR="0" lvl="0" indent="-31750" algn="ctr" defTabSz="685800" rtl="0" eaLnBrk="1" fontAlgn="auto" latinLnBrk="0" hangingPunct="1">
                        <a:lnSpc>
                          <a:spcPct val="100000"/>
                        </a:lnSpc>
                        <a:spcBef>
                          <a:spcPts val="0"/>
                        </a:spcBef>
                        <a:spcAft>
                          <a:spcPts val="0"/>
                        </a:spcAft>
                        <a:buClrTx/>
                        <a:buSzTx/>
                        <a:buFontTx/>
                        <a:buNone/>
                        <a:tabLst/>
                        <a:defRPr/>
                      </a:pPr>
                      <a:endParaRPr lang="ja-JP" altLang="ja-JP" sz="1200" b="1"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06553" marR="106553" marT="0" marB="0" anchor="ctr">
                    <a:noFill/>
                  </a:tcPr>
                </a:tc>
                <a:tc>
                  <a:txBody>
                    <a:bodyPr/>
                    <a:lstStyle/>
                    <a:p>
                      <a:pPr marL="31750" marR="0" lvl="0" indent="-31750" algn="ctr" defTabSz="685800" rtl="0" eaLnBrk="1" fontAlgn="auto" latinLnBrk="0" hangingPunct="1">
                        <a:lnSpc>
                          <a:spcPct val="100000"/>
                        </a:lnSpc>
                        <a:spcBef>
                          <a:spcPts val="0"/>
                        </a:spcBef>
                        <a:spcAft>
                          <a:spcPts val="0"/>
                        </a:spcAft>
                        <a:buClrTx/>
                        <a:buSzTx/>
                        <a:buFontTx/>
                        <a:buNone/>
                        <a:tabLst/>
                        <a:defRPr/>
                      </a:pPr>
                      <a:endParaRPr lang="ja-JP" altLang="ja-JP" sz="1200" b="1"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06553" marR="106553" marT="0" marB="0" anchor="ctr">
                    <a:noFill/>
                  </a:tcPr>
                </a:tc>
                <a:tc>
                  <a:txBody>
                    <a:bodyPr/>
                    <a:lstStyle/>
                    <a:p>
                      <a:pPr marL="31750" marR="0" lvl="0" indent="-31750" algn="ctr" defTabSz="685800" rtl="0" eaLnBrk="1" fontAlgn="auto" latinLnBrk="0" hangingPunct="1">
                        <a:lnSpc>
                          <a:spcPct val="100000"/>
                        </a:lnSpc>
                        <a:spcBef>
                          <a:spcPts val="0"/>
                        </a:spcBef>
                        <a:spcAft>
                          <a:spcPts val="0"/>
                        </a:spcAft>
                        <a:buClrTx/>
                        <a:buSzTx/>
                        <a:buFontTx/>
                        <a:buNone/>
                        <a:tabLst/>
                        <a:defRPr/>
                      </a:pPr>
                      <a:endParaRPr lang="ja-JP" altLang="ja-JP" sz="1200" b="1"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06553" marR="106553" marT="0" marB="0" anchor="ctr">
                    <a:noFill/>
                  </a:tcPr>
                </a:tc>
                <a:tc>
                  <a:txBody>
                    <a:bodyPr/>
                    <a:lstStyle/>
                    <a:p>
                      <a:pPr marL="31750" indent="-31750" algn="ctr">
                        <a:lnSpc>
                          <a:spcPct val="100000"/>
                        </a:lnSpc>
                        <a:spcBef>
                          <a:spcPts val="0"/>
                        </a:spcBef>
                        <a:spcAft>
                          <a:spcPts val="0"/>
                        </a:spcAft>
                      </a:pPr>
                      <a:r>
                        <a:rPr lang="ja-JP" sz="1400" kern="100" dirty="0">
                          <a:solidFill>
                            <a:srgbClr val="000000"/>
                          </a:solidFill>
                          <a:effectLst/>
                          <a:latin typeface="ＭＳ ゴシック" panose="020B0609070205080204" pitchFamily="49" charset="-128"/>
                          <a:ea typeface="ＭＳ ゴシック" panose="020B0609070205080204" pitchFamily="49" charset="-128"/>
                        </a:rPr>
                        <a:t>散布前</a:t>
                      </a:r>
                      <a:endParaRPr lang="en-US" altLang="ja-JP" sz="1400" kern="100" dirty="0">
                        <a:solidFill>
                          <a:srgbClr val="000000"/>
                        </a:solidFill>
                        <a:effectLst/>
                        <a:latin typeface="ＭＳ ゴシック" panose="020B0609070205080204" pitchFamily="49" charset="-128"/>
                        <a:ea typeface="ＭＳ ゴシック" panose="020B0609070205080204" pitchFamily="49" charset="-128"/>
                      </a:endParaRPr>
                    </a:p>
                    <a:p>
                      <a:pPr marL="31750" marR="0" lvl="0" indent="-31750" algn="ctr" defTabSz="685800" rtl="0" eaLnBrk="1" fontAlgn="auto" latinLnBrk="0" hangingPunct="1">
                        <a:lnSpc>
                          <a:spcPct val="100000"/>
                        </a:lnSpc>
                        <a:spcBef>
                          <a:spcPts val="0"/>
                        </a:spcBef>
                        <a:spcAft>
                          <a:spcPts val="0"/>
                        </a:spcAft>
                        <a:buClrTx/>
                        <a:buSzTx/>
                        <a:buFontTx/>
                        <a:buNone/>
                        <a:tabLst/>
                        <a:defRPr/>
                      </a:pPr>
                      <a:r>
                        <a:rPr lang="en-US" altLang="ja-JP" sz="1200" b="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(8/25)</a:t>
                      </a:r>
                      <a:endParaRPr lang="ja-JP" altLang="ja-JP" sz="1200" b="1"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06553" marR="106553" marT="0" marB="0" anchor="ctr">
                    <a:solidFill>
                      <a:schemeClr val="accent4">
                        <a:lumMod val="20000"/>
                        <a:lumOff val="80000"/>
                      </a:schemeClr>
                    </a:solidFill>
                  </a:tcPr>
                </a:tc>
                <a:tc>
                  <a:txBody>
                    <a:bodyPr/>
                    <a:lstStyle/>
                    <a:p>
                      <a:pPr marL="31750" marR="0" lvl="0" indent="-31750" algn="ctr" defTabSz="685800" rtl="0" eaLnBrk="1" fontAlgn="auto" latinLnBrk="0" hangingPunct="1">
                        <a:lnSpc>
                          <a:spcPct val="100000"/>
                        </a:lnSpc>
                        <a:spcBef>
                          <a:spcPts val="0"/>
                        </a:spcBef>
                        <a:spcAft>
                          <a:spcPts val="0"/>
                        </a:spcAft>
                        <a:buClrTx/>
                        <a:buSzTx/>
                        <a:buFontTx/>
                        <a:buNone/>
                        <a:tabLst/>
                        <a:defRPr/>
                      </a:pPr>
                      <a:r>
                        <a:rPr lang="en-US" sz="1400" kern="100" dirty="0">
                          <a:solidFill>
                            <a:srgbClr val="000000"/>
                          </a:solidFill>
                          <a:effectLst/>
                          <a:latin typeface="ＭＳ ゴシック" panose="020B0609070205080204" pitchFamily="49" charset="-128"/>
                          <a:ea typeface="ＭＳ ゴシック" panose="020B0609070205080204" pitchFamily="49" charset="-128"/>
                        </a:rPr>
                        <a:t>2</a:t>
                      </a:r>
                      <a:r>
                        <a:rPr lang="ja-JP" sz="1400" kern="100" dirty="0">
                          <a:solidFill>
                            <a:srgbClr val="000000"/>
                          </a:solidFill>
                          <a:effectLst/>
                          <a:latin typeface="ＭＳ ゴシック" panose="020B0609070205080204" pitchFamily="49" charset="-128"/>
                          <a:ea typeface="ＭＳ ゴシック" panose="020B0609070205080204" pitchFamily="49" charset="-128"/>
                        </a:rPr>
                        <a:t>週間後</a:t>
                      </a:r>
                      <a:endParaRPr lang="en-US" altLang="ja-JP" sz="1400" kern="100" dirty="0">
                        <a:solidFill>
                          <a:srgbClr val="000000"/>
                        </a:solidFill>
                        <a:effectLst/>
                        <a:latin typeface="ＭＳ ゴシック" panose="020B0609070205080204" pitchFamily="49" charset="-128"/>
                        <a:ea typeface="ＭＳ ゴシック" panose="020B0609070205080204" pitchFamily="49" charset="-128"/>
                      </a:endParaRPr>
                    </a:p>
                    <a:p>
                      <a:pPr marL="31750" marR="0" lvl="0" indent="-31750" algn="ctr" defTabSz="685800" rtl="0" eaLnBrk="1" fontAlgn="auto" latinLnBrk="0" hangingPunct="1">
                        <a:lnSpc>
                          <a:spcPct val="100000"/>
                        </a:lnSpc>
                        <a:spcBef>
                          <a:spcPts val="0"/>
                        </a:spcBef>
                        <a:spcAft>
                          <a:spcPts val="0"/>
                        </a:spcAft>
                        <a:buClrTx/>
                        <a:buSzTx/>
                        <a:buFontTx/>
                        <a:buNone/>
                        <a:tabLst/>
                        <a:defRPr/>
                      </a:pPr>
                      <a:r>
                        <a:rPr lang="en-US" altLang="ja-JP" sz="1200" b="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(9/10)</a:t>
                      </a:r>
                      <a:endParaRPr lang="ja-JP" altLang="ja-JP" sz="1400" b="1"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06553" marR="106553" marT="0" marB="0" anchor="ctr">
                    <a:solidFill>
                      <a:schemeClr val="accent4">
                        <a:lumMod val="20000"/>
                        <a:lumOff val="80000"/>
                      </a:schemeClr>
                    </a:solidFill>
                  </a:tcPr>
                </a:tc>
                <a:tc>
                  <a:txBody>
                    <a:bodyPr/>
                    <a:lstStyle/>
                    <a:p>
                      <a:pPr marL="31750" indent="-31750" algn="ctr">
                        <a:lnSpc>
                          <a:spcPct val="100000"/>
                        </a:lnSpc>
                        <a:spcBef>
                          <a:spcPts val="0"/>
                        </a:spcBef>
                        <a:spcAft>
                          <a:spcPts val="0"/>
                        </a:spcAft>
                      </a:pPr>
                      <a:r>
                        <a:rPr lang="en-US" sz="1400" kern="100" dirty="0">
                          <a:solidFill>
                            <a:srgbClr val="000000"/>
                          </a:solidFill>
                          <a:effectLst/>
                          <a:latin typeface="ＭＳ ゴシック" panose="020B0609070205080204" pitchFamily="49" charset="-128"/>
                          <a:ea typeface="ＭＳ ゴシック" panose="020B0609070205080204" pitchFamily="49" charset="-128"/>
                        </a:rPr>
                        <a:t>1</a:t>
                      </a:r>
                      <a:r>
                        <a:rPr lang="ja-JP" sz="1400" kern="100" dirty="0">
                          <a:solidFill>
                            <a:srgbClr val="000000"/>
                          </a:solidFill>
                          <a:effectLst/>
                          <a:latin typeface="ＭＳ ゴシック" panose="020B0609070205080204" pitchFamily="49" charset="-128"/>
                          <a:ea typeface="ＭＳ ゴシック" panose="020B0609070205080204" pitchFamily="49" charset="-128"/>
                        </a:rPr>
                        <a:t>か月後</a:t>
                      </a:r>
                      <a:endParaRPr lang="en-US" altLang="ja-JP" sz="1400" kern="100" dirty="0">
                        <a:solidFill>
                          <a:srgbClr val="000000"/>
                        </a:solidFill>
                        <a:effectLst/>
                        <a:latin typeface="ＭＳ ゴシック" panose="020B0609070205080204" pitchFamily="49" charset="-128"/>
                        <a:ea typeface="ＭＳ ゴシック" panose="020B0609070205080204" pitchFamily="49" charset="-128"/>
                      </a:endParaRPr>
                    </a:p>
                    <a:p>
                      <a:pPr marL="31750" marR="0" lvl="0" indent="-31750" algn="ctr" defTabSz="685800" rtl="0" eaLnBrk="1" fontAlgn="auto" latinLnBrk="0" hangingPunct="1">
                        <a:lnSpc>
                          <a:spcPct val="100000"/>
                        </a:lnSpc>
                        <a:spcBef>
                          <a:spcPts val="0"/>
                        </a:spcBef>
                        <a:spcAft>
                          <a:spcPts val="0"/>
                        </a:spcAft>
                        <a:buClrTx/>
                        <a:buSzTx/>
                        <a:buFontTx/>
                        <a:buNone/>
                        <a:tabLst/>
                        <a:defRPr/>
                      </a:pPr>
                      <a:r>
                        <a:rPr lang="en-US" altLang="ja-JP" sz="1200" b="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(9/29)</a:t>
                      </a:r>
                      <a:endParaRPr lang="ja-JP" altLang="ja-JP" sz="1200" b="1"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06553" marR="106553" marT="0" marB="0" anchor="ctr">
                    <a:solidFill>
                      <a:schemeClr val="accent4">
                        <a:lumMod val="20000"/>
                        <a:lumOff val="80000"/>
                      </a:schemeClr>
                    </a:solidFill>
                  </a:tcPr>
                </a:tc>
                <a:tc>
                  <a:txBody>
                    <a:bodyPr/>
                    <a:lstStyle/>
                    <a:p>
                      <a:pPr marL="31750" indent="-31750" algn="ctr">
                        <a:lnSpc>
                          <a:spcPct val="100000"/>
                        </a:lnSpc>
                        <a:spcBef>
                          <a:spcPts val="0"/>
                        </a:spcBef>
                        <a:spcAft>
                          <a:spcPts val="0"/>
                        </a:spcAft>
                      </a:pPr>
                      <a:r>
                        <a:rPr lang="en-US" sz="1400" kern="100" dirty="0">
                          <a:solidFill>
                            <a:srgbClr val="000000"/>
                          </a:solidFill>
                          <a:effectLst/>
                          <a:latin typeface="ＭＳ ゴシック" panose="020B0609070205080204" pitchFamily="49" charset="-128"/>
                          <a:ea typeface="ＭＳ ゴシック" panose="020B0609070205080204" pitchFamily="49" charset="-128"/>
                        </a:rPr>
                        <a:t>2</a:t>
                      </a:r>
                      <a:r>
                        <a:rPr lang="ja-JP" sz="1400" kern="100" dirty="0">
                          <a:solidFill>
                            <a:srgbClr val="000000"/>
                          </a:solidFill>
                          <a:effectLst/>
                          <a:latin typeface="ＭＳ ゴシック" panose="020B0609070205080204" pitchFamily="49" charset="-128"/>
                          <a:ea typeface="ＭＳ ゴシック" panose="020B0609070205080204" pitchFamily="49" charset="-128"/>
                        </a:rPr>
                        <a:t>か月後</a:t>
                      </a:r>
                      <a:endParaRPr lang="en-US" altLang="ja-JP" sz="1400" kern="100" dirty="0">
                        <a:solidFill>
                          <a:srgbClr val="000000"/>
                        </a:solidFill>
                        <a:effectLst/>
                        <a:latin typeface="ＭＳ ゴシック" panose="020B0609070205080204" pitchFamily="49" charset="-128"/>
                        <a:ea typeface="ＭＳ ゴシック" panose="020B0609070205080204" pitchFamily="49" charset="-128"/>
                      </a:endParaRPr>
                    </a:p>
                    <a:p>
                      <a:pPr marL="31750" marR="0" lvl="0" indent="-31750" algn="ctr" defTabSz="685800" rtl="0" eaLnBrk="1" fontAlgn="auto" latinLnBrk="0" hangingPunct="1">
                        <a:lnSpc>
                          <a:spcPct val="100000"/>
                        </a:lnSpc>
                        <a:spcBef>
                          <a:spcPts val="0"/>
                        </a:spcBef>
                        <a:spcAft>
                          <a:spcPts val="0"/>
                        </a:spcAft>
                        <a:buClrTx/>
                        <a:buSzTx/>
                        <a:buFontTx/>
                        <a:buNone/>
                        <a:tabLst/>
                        <a:defRPr/>
                      </a:pPr>
                      <a:r>
                        <a:rPr lang="en-US" altLang="ja-JP" sz="1200" b="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(10/29)</a:t>
                      </a:r>
                      <a:endParaRPr lang="ja-JP" altLang="ja-JP" sz="1200" b="1"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06553" marR="106553" marT="0" marB="0" anchor="ctr">
                    <a:solidFill>
                      <a:schemeClr val="accent4">
                        <a:lumMod val="20000"/>
                        <a:lumOff val="80000"/>
                      </a:schemeClr>
                    </a:solidFill>
                  </a:tcPr>
                </a:tc>
                <a:tc>
                  <a:txBody>
                    <a:bodyPr/>
                    <a:lstStyle/>
                    <a:p>
                      <a:pPr marL="31750" indent="-31750" algn="ctr">
                        <a:lnSpc>
                          <a:spcPct val="100000"/>
                        </a:lnSpc>
                        <a:spcBef>
                          <a:spcPts val="0"/>
                        </a:spcBef>
                        <a:spcAft>
                          <a:spcPts val="0"/>
                        </a:spcAft>
                      </a:pPr>
                      <a:r>
                        <a:rPr lang="en-US" sz="1400" kern="100" dirty="0">
                          <a:solidFill>
                            <a:srgbClr val="000000"/>
                          </a:solidFill>
                          <a:effectLst/>
                          <a:latin typeface="ＭＳ ゴシック" panose="020B0609070205080204" pitchFamily="49" charset="-128"/>
                          <a:ea typeface="ＭＳ ゴシック" panose="020B0609070205080204" pitchFamily="49" charset="-128"/>
                        </a:rPr>
                        <a:t>3</a:t>
                      </a:r>
                      <a:r>
                        <a:rPr lang="ja-JP" sz="1400" kern="100" dirty="0">
                          <a:solidFill>
                            <a:srgbClr val="000000"/>
                          </a:solidFill>
                          <a:effectLst/>
                          <a:latin typeface="ＭＳ ゴシック" panose="020B0609070205080204" pitchFamily="49" charset="-128"/>
                          <a:ea typeface="ＭＳ ゴシック" panose="020B0609070205080204" pitchFamily="49" charset="-128"/>
                        </a:rPr>
                        <a:t>ヶ月後</a:t>
                      </a:r>
                      <a:endParaRPr lang="en-US" altLang="ja-JP" sz="1400" kern="100" dirty="0">
                        <a:solidFill>
                          <a:srgbClr val="000000"/>
                        </a:solidFill>
                        <a:effectLst/>
                        <a:latin typeface="ＭＳ ゴシック" panose="020B0609070205080204" pitchFamily="49" charset="-128"/>
                        <a:ea typeface="ＭＳ ゴシック" panose="020B0609070205080204" pitchFamily="49" charset="-128"/>
                      </a:endParaRPr>
                    </a:p>
                    <a:p>
                      <a:pPr marL="31750" marR="0" lvl="0" indent="-31750" algn="ctr" defTabSz="685800" rtl="0" eaLnBrk="1" fontAlgn="auto" latinLnBrk="0" hangingPunct="1">
                        <a:lnSpc>
                          <a:spcPct val="100000"/>
                        </a:lnSpc>
                        <a:spcBef>
                          <a:spcPts val="0"/>
                        </a:spcBef>
                        <a:spcAft>
                          <a:spcPts val="0"/>
                        </a:spcAft>
                        <a:buClrTx/>
                        <a:buSzTx/>
                        <a:buFontTx/>
                        <a:buNone/>
                        <a:tabLst/>
                        <a:defRPr/>
                      </a:pPr>
                      <a:r>
                        <a:rPr lang="en-US" altLang="ja-JP" sz="1200" b="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(11/26)</a:t>
                      </a:r>
                      <a:endParaRPr lang="ja-JP" altLang="ja-JP" sz="1400" b="1"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06553" marR="106553" marT="0" marB="0" anchor="ctr">
                    <a:solidFill>
                      <a:schemeClr val="accent4">
                        <a:lumMod val="20000"/>
                        <a:lumOff val="80000"/>
                      </a:schemeClr>
                    </a:solidFill>
                  </a:tcPr>
                </a:tc>
                <a:extLst>
                  <a:ext uri="{0D108BD9-81ED-4DB2-BD59-A6C34878D82A}">
                    <a16:rowId xmlns:a16="http://schemas.microsoft.com/office/drawing/2014/main" val="4121750774"/>
                  </a:ext>
                </a:extLst>
              </a:tr>
              <a:tr h="371949">
                <a:tc>
                  <a:txBody>
                    <a:bodyPr/>
                    <a:lstStyle/>
                    <a:p>
                      <a:pPr marL="31750" indent="63500" algn="ctr">
                        <a:lnSpc>
                          <a:spcPts val="1000"/>
                        </a:lnSpc>
                        <a:spcBef>
                          <a:spcPts val="400"/>
                        </a:spcBef>
                        <a:spcAft>
                          <a:spcPts val="400"/>
                        </a:spcAft>
                      </a:pPr>
                      <a:r>
                        <a:rPr lang="ja-JP" altLang="en-US" sz="1400" kern="100" dirty="0">
                          <a:effectLst/>
                          <a:latin typeface="ＭＳ ゴシック" panose="020B0609070205080204" pitchFamily="49" charset="-128"/>
                          <a:ea typeface="ＭＳ ゴシック" panose="020B0609070205080204" pitchFamily="49" charset="-128"/>
                        </a:rPr>
                        <a:t>万才橋</a:t>
                      </a:r>
                      <a:r>
                        <a:rPr lang="en-US" altLang="ja-JP" sz="1400" kern="100" dirty="0">
                          <a:effectLst/>
                          <a:latin typeface="ＭＳ ゴシック" panose="020B0609070205080204" pitchFamily="49" charset="-128"/>
                          <a:ea typeface="ＭＳ ゴシック" panose="020B0609070205080204" pitchFamily="49" charset="-128"/>
                        </a:rPr>
                        <a:t>(</a:t>
                      </a:r>
                      <a:r>
                        <a:rPr lang="ja-JP" altLang="en-US" sz="1400" kern="100" dirty="0">
                          <a:effectLst/>
                          <a:latin typeface="ＭＳ ゴシック" panose="020B0609070205080204" pitchFamily="49" charset="-128"/>
                          <a:ea typeface="ＭＳ ゴシック" panose="020B0609070205080204" pitchFamily="49" charset="-128"/>
                        </a:rPr>
                        <a:t>下流左岸側</a:t>
                      </a:r>
                      <a:r>
                        <a:rPr lang="en-US" altLang="ja-JP" sz="1400" kern="100" dirty="0">
                          <a:effectLst/>
                          <a:latin typeface="ＭＳ ゴシック" panose="020B0609070205080204" pitchFamily="49" charset="-128"/>
                          <a:ea typeface="ＭＳ ゴシック" panose="020B0609070205080204" pitchFamily="49" charset="-128"/>
                        </a:rPr>
                        <a:t>)</a:t>
                      </a:r>
                      <a:endParaRPr lang="ja-JP" sz="1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06553" marR="106553" marT="0" marB="0" anchor="ctr">
                    <a:solidFill>
                      <a:schemeClr val="accent6">
                        <a:lumMod val="40000"/>
                        <a:lumOff val="60000"/>
                      </a:schemeClr>
                    </a:solidFill>
                  </a:tcPr>
                </a:tc>
                <a:tc>
                  <a:txBody>
                    <a:bodyPr/>
                    <a:lstStyle/>
                    <a:p>
                      <a:pPr marL="0" indent="0" algn="ctr">
                        <a:lnSpc>
                          <a:spcPct val="100000"/>
                        </a:lnSpc>
                        <a:spcBef>
                          <a:spcPts val="400"/>
                        </a:spcBef>
                        <a:spcAft>
                          <a:spcPts val="400"/>
                        </a:spcAft>
                      </a:pPr>
                      <a:endParaRPr lang="ja-JP" sz="1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06553" marR="106553" marT="0" marB="0" anchor="ctr">
                    <a:noFill/>
                  </a:tcPr>
                </a:tc>
                <a:tc>
                  <a:txBody>
                    <a:bodyPr/>
                    <a:lstStyle/>
                    <a:p>
                      <a:pPr marL="0" indent="0" algn="ctr">
                        <a:lnSpc>
                          <a:spcPct val="100000"/>
                        </a:lnSpc>
                        <a:spcBef>
                          <a:spcPts val="400"/>
                        </a:spcBef>
                        <a:spcAft>
                          <a:spcPts val="400"/>
                        </a:spcAft>
                      </a:pPr>
                      <a:endParaRPr lang="ja-JP" sz="1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06553" marR="106553" marT="0" marB="0" anchor="ctr">
                    <a:noFill/>
                  </a:tcPr>
                </a:tc>
                <a:tc>
                  <a:txBody>
                    <a:bodyPr/>
                    <a:lstStyle/>
                    <a:p>
                      <a:pPr marL="0" indent="0" algn="ctr">
                        <a:lnSpc>
                          <a:spcPct val="100000"/>
                        </a:lnSpc>
                        <a:spcBef>
                          <a:spcPts val="400"/>
                        </a:spcBef>
                        <a:spcAft>
                          <a:spcPts val="400"/>
                        </a:spcAft>
                      </a:pPr>
                      <a:endParaRPr lang="ja-JP" sz="1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06553" marR="106553" marT="0" marB="0" anchor="ctr">
                    <a:noFill/>
                  </a:tcPr>
                </a:tc>
                <a:tc>
                  <a:txBody>
                    <a:bodyPr/>
                    <a:lstStyle/>
                    <a:p>
                      <a:pPr marL="0" indent="0" algn="ctr">
                        <a:lnSpc>
                          <a:spcPct val="100000"/>
                        </a:lnSpc>
                        <a:spcBef>
                          <a:spcPts val="400"/>
                        </a:spcBef>
                        <a:spcAft>
                          <a:spcPts val="400"/>
                        </a:spcAft>
                      </a:pPr>
                      <a:r>
                        <a:rPr lang="ja-JP" sz="1400" b="1" kern="100" dirty="0">
                          <a:solidFill>
                            <a:srgbClr val="FF0000"/>
                          </a:solidFill>
                          <a:effectLst/>
                          <a:latin typeface="ＭＳ ゴシック" panose="020B0609070205080204" pitchFamily="49" charset="-128"/>
                          <a:ea typeface="ＭＳ ゴシック" panose="020B0609070205080204" pitchFamily="49" charset="-128"/>
                        </a:rPr>
                        <a:t>散布</a:t>
                      </a:r>
                      <a:r>
                        <a:rPr lang="en-US" altLang="ja-JP" sz="1200" b="0"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(8/26)</a:t>
                      </a:r>
                      <a:endParaRPr lang="ja-JP" sz="1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06553" marR="106553" marT="0" marB="0" anchor="ctr">
                    <a:solidFill>
                      <a:srgbClr val="FFCCFF"/>
                    </a:solidFill>
                  </a:tcPr>
                </a:tc>
                <a:tc>
                  <a:txBody>
                    <a:bodyPr/>
                    <a:lstStyle/>
                    <a:p>
                      <a:pPr marL="31750" indent="63500" algn="ctr">
                        <a:lnSpc>
                          <a:spcPct val="100000"/>
                        </a:lnSpc>
                        <a:spcBef>
                          <a:spcPts val="400"/>
                        </a:spcBef>
                        <a:spcAft>
                          <a:spcPts val="400"/>
                        </a:spcAft>
                      </a:pPr>
                      <a:endParaRPr lang="ja-JP" sz="1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06553" marR="106553" marT="0" marB="0" anchor="ctr"/>
                </a:tc>
                <a:tc>
                  <a:txBody>
                    <a:bodyPr/>
                    <a:lstStyle/>
                    <a:p>
                      <a:pPr marL="31750" indent="63500" algn="ctr">
                        <a:lnSpc>
                          <a:spcPct val="100000"/>
                        </a:lnSpc>
                        <a:spcBef>
                          <a:spcPts val="400"/>
                        </a:spcBef>
                        <a:spcAft>
                          <a:spcPts val="400"/>
                        </a:spcAft>
                      </a:pPr>
                      <a:r>
                        <a:rPr lang="en-US" sz="1400" kern="100" dirty="0">
                          <a:effectLst/>
                          <a:latin typeface="ＭＳ ゴシック" panose="020B0609070205080204" pitchFamily="49" charset="-128"/>
                          <a:ea typeface="ＭＳ ゴシック" panose="020B0609070205080204" pitchFamily="49" charset="-128"/>
                        </a:rPr>
                        <a:t> </a:t>
                      </a:r>
                      <a:endParaRPr lang="ja-JP" sz="1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06553" marR="106553" marT="0" marB="0" anchor="ctr"/>
                </a:tc>
                <a:tc>
                  <a:txBody>
                    <a:bodyPr/>
                    <a:lstStyle/>
                    <a:p>
                      <a:pPr marL="31750" indent="63500" algn="ctr">
                        <a:lnSpc>
                          <a:spcPct val="100000"/>
                        </a:lnSpc>
                        <a:spcBef>
                          <a:spcPts val="400"/>
                        </a:spcBef>
                        <a:spcAft>
                          <a:spcPts val="400"/>
                        </a:spcAft>
                      </a:pPr>
                      <a:r>
                        <a:rPr lang="en-US" sz="1400" kern="100" dirty="0">
                          <a:effectLst/>
                          <a:latin typeface="ＭＳ ゴシック" panose="020B0609070205080204" pitchFamily="49" charset="-128"/>
                          <a:ea typeface="ＭＳ ゴシック" panose="020B0609070205080204" pitchFamily="49" charset="-128"/>
                        </a:rPr>
                        <a:t> </a:t>
                      </a:r>
                      <a:endParaRPr lang="ja-JP" sz="1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06553" marR="106553" marT="0" marB="0" anchor="ctr"/>
                </a:tc>
                <a:tc>
                  <a:txBody>
                    <a:bodyPr/>
                    <a:lstStyle/>
                    <a:p>
                      <a:pPr marL="31750" indent="63500" algn="ctr">
                        <a:lnSpc>
                          <a:spcPct val="100000"/>
                        </a:lnSpc>
                        <a:spcBef>
                          <a:spcPts val="400"/>
                        </a:spcBef>
                        <a:spcAft>
                          <a:spcPts val="400"/>
                        </a:spcAft>
                      </a:pPr>
                      <a:r>
                        <a:rPr lang="en-US" sz="1400" kern="100" dirty="0">
                          <a:effectLst/>
                          <a:latin typeface="ＭＳ ゴシック" panose="020B0609070205080204" pitchFamily="49" charset="-128"/>
                          <a:ea typeface="ＭＳ ゴシック" panose="020B0609070205080204" pitchFamily="49" charset="-128"/>
                        </a:rPr>
                        <a:t> </a:t>
                      </a:r>
                      <a:endParaRPr lang="ja-JP" sz="1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06553" marR="106553" marT="0" marB="0" anchor="ctr"/>
                </a:tc>
                <a:extLst>
                  <a:ext uri="{0D108BD9-81ED-4DB2-BD59-A6C34878D82A}">
                    <a16:rowId xmlns:a16="http://schemas.microsoft.com/office/drawing/2014/main" val="3068072410"/>
                  </a:ext>
                </a:extLst>
              </a:tr>
            </a:tbl>
          </a:graphicData>
        </a:graphic>
      </p:graphicFrame>
      <p:graphicFrame>
        <p:nvGraphicFramePr>
          <p:cNvPr id="45" name="表 44">
            <a:extLst>
              <a:ext uri="{FF2B5EF4-FFF2-40B4-BE49-F238E27FC236}">
                <a16:creationId xmlns:a16="http://schemas.microsoft.com/office/drawing/2014/main" id="{DCEED95F-E11B-46A4-A843-68C1C345A51A}"/>
              </a:ext>
            </a:extLst>
          </p:cNvPr>
          <p:cNvGraphicFramePr>
            <a:graphicFrameLocks noGrp="1"/>
          </p:cNvGraphicFramePr>
          <p:nvPr/>
        </p:nvGraphicFramePr>
        <p:xfrm>
          <a:off x="592013" y="1930685"/>
          <a:ext cx="13828988" cy="2569371"/>
        </p:xfrm>
        <a:graphic>
          <a:graphicData uri="http://schemas.openxmlformats.org/drawingml/2006/table">
            <a:tbl>
              <a:tblPr firstRow="1" firstCol="1" bandRow="1">
                <a:tableStyleId>{5940675A-B579-460E-94D1-54222C63F5DA}</a:tableStyleId>
              </a:tblPr>
              <a:tblGrid>
                <a:gridCol w="2248588">
                  <a:extLst>
                    <a:ext uri="{9D8B030D-6E8A-4147-A177-3AD203B41FA5}">
                      <a16:colId xmlns:a16="http://schemas.microsoft.com/office/drawing/2014/main" val="2070626514"/>
                    </a:ext>
                  </a:extLst>
                </a:gridCol>
                <a:gridCol w="890800">
                  <a:extLst>
                    <a:ext uri="{9D8B030D-6E8A-4147-A177-3AD203B41FA5}">
                      <a16:colId xmlns:a16="http://schemas.microsoft.com/office/drawing/2014/main" val="311228358"/>
                    </a:ext>
                  </a:extLst>
                </a:gridCol>
                <a:gridCol w="890800">
                  <a:extLst>
                    <a:ext uri="{9D8B030D-6E8A-4147-A177-3AD203B41FA5}">
                      <a16:colId xmlns:a16="http://schemas.microsoft.com/office/drawing/2014/main" val="2079844042"/>
                    </a:ext>
                  </a:extLst>
                </a:gridCol>
                <a:gridCol w="890800">
                  <a:extLst>
                    <a:ext uri="{9D8B030D-6E8A-4147-A177-3AD203B41FA5}">
                      <a16:colId xmlns:a16="http://schemas.microsoft.com/office/drawing/2014/main" val="1153047855"/>
                    </a:ext>
                  </a:extLst>
                </a:gridCol>
                <a:gridCol w="890800">
                  <a:extLst>
                    <a:ext uri="{9D8B030D-6E8A-4147-A177-3AD203B41FA5}">
                      <a16:colId xmlns:a16="http://schemas.microsoft.com/office/drawing/2014/main" val="600787205"/>
                    </a:ext>
                  </a:extLst>
                </a:gridCol>
                <a:gridCol w="890800">
                  <a:extLst>
                    <a:ext uri="{9D8B030D-6E8A-4147-A177-3AD203B41FA5}">
                      <a16:colId xmlns:a16="http://schemas.microsoft.com/office/drawing/2014/main" val="3717716992"/>
                    </a:ext>
                  </a:extLst>
                </a:gridCol>
                <a:gridCol w="890800">
                  <a:extLst>
                    <a:ext uri="{9D8B030D-6E8A-4147-A177-3AD203B41FA5}">
                      <a16:colId xmlns:a16="http://schemas.microsoft.com/office/drawing/2014/main" val="3486884906"/>
                    </a:ext>
                  </a:extLst>
                </a:gridCol>
                <a:gridCol w="890800">
                  <a:extLst>
                    <a:ext uri="{9D8B030D-6E8A-4147-A177-3AD203B41FA5}">
                      <a16:colId xmlns:a16="http://schemas.microsoft.com/office/drawing/2014/main" val="2540120527"/>
                    </a:ext>
                  </a:extLst>
                </a:gridCol>
                <a:gridCol w="890800">
                  <a:extLst>
                    <a:ext uri="{9D8B030D-6E8A-4147-A177-3AD203B41FA5}">
                      <a16:colId xmlns:a16="http://schemas.microsoft.com/office/drawing/2014/main" val="565724988"/>
                    </a:ext>
                  </a:extLst>
                </a:gridCol>
                <a:gridCol w="890800">
                  <a:extLst>
                    <a:ext uri="{9D8B030D-6E8A-4147-A177-3AD203B41FA5}">
                      <a16:colId xmlns:a16="http://schemas.microsoft.com/office/drawing/2014/main" val="597784861"/>
                    </a:ext>
                  </a:extLst>
                </a:gridCol>
                <a:gridCol w="890800">
                  <a:extLst>
                    <a:ext uri="{9D8B030D-6E8A-4147-A177-3AD203B41FA5}">
                      <a16:colId xmlns:a16="http://schemas.microsoft.com/office/drawing/2014/main" val="964021714"/>
                    </a:ext>
                  </a:extLst>
                </a:gridCol>
                <a:gridCol w="890800">
                  <a:extLst>
                    <a:ext uri="{9D8B030D-6E8A-4147-A177-3AD203B41FA5}">
                      <a16:colId xmlns:a16="http://schemas.microsoft.com/office/drawing/2014/main" val="1536218066"/>
                    </a:ext>
                  </a:extLst>
                </a:gridCol>
                <a:gridCol w="890800">
                  <a:extLst>
                    <a:ext uri="{9D8B030D-6E8A-4147-A177-3AD203B41FA5}">
                      <a16:colId xmlns:a16="http://schemas.microsoft.com/office/drawing/2014/main" val="222381766"/>
                    </a:ext>
                  </a:extLst>
                </a:gridCol>
                <a:gridCol w="890800">
                  <a:extLst>
                    <a:ext uri="{9D8B030D-6E8A-4147-A177-3AD203B41FA5}">
                      <a16:colId xmlns:a16="http://schemas.microsoft.com/office/drawing/2014/main" val="1384830867"/>
                    </a:ext>
                  </a:extLst>
                </a:gridCol>
              </a:tblGrid>
              <a:tr h="213106">
                <a:tc rowSpan="2">
                  <a:txBody>
                    <a:bodyPr/>
                    <a:lstStyle/>
                    <a:p>
                      <a:pPr marL="0" indent="0" algn="ctr"/>
                      <a:r>
                        <a:rPr lang="en-US" altLang="ja-JP" sz="1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R3</a:t>
                      </a:r>
                      <a:r>
                        <a:rPr lang="ja-JP" altLang="en-US" sz="1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試行実施</a:t>
                      </a:r>
                      <a:endParaRPr lang="ja-JP" sz="1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03161" marR="103161" marT="0" marB="0" anchor="ctr">
                    <a:solidFill>
                      <a:schemeClr val="accent6">
                        <a:lumMod val="40000"/>
                        <a:lumOff val="60000"/>
                      </a:schemeClr>
                    </a:solidFill>
                  </a:tcPr>
                </a:tc>
                <a:tc gridSpan="8">
                  <a:txBody>
                    <a:bodyPr/>
                    <a:lstStyle/>
                    <a:p>
                      <a:pPr marL="0" indent="1588" algn="ctr"/>
                      <a:r>
                        <a:rPr lang="ja-JP" altLang="en-US" sz="1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令和</a:t>
                      </a:r>
                      <a:r>
                        <a:rPr lang="en-US" altLang="ja-JP" sz="1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3</a:t>
                      </a:r>
                      <a:r>
                        <a:rPr lang="ja-JP" altLang="en-US" sz="1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年</a:t>
                      </a:r>
                      <a:endParaRPr lang="ja-JP" sz="1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03161" marR="103161" marT="0" marB="0" anchor="ctr">
                    <a:solidFill>
                      <a:schemeClr val="accent6">
                        <a:lumMod val="40000"/>
                        <a:lumOff val="60000"/>
                      </a:schemeClr>
                    </a:solidFill>
                  </a:tcPr>
                </a:tc>
                <a:tc hMerge="1">
                  <a:txBody>
                    <a:bodyPr/>
                    <a:lstStyle/>
                    <a:p>
                      <a:pPr marL="26988" indent="-53975" algn="ct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6397" marR="66397" marT="0" marB="0" anchor="ctr"/>
                </a:tc>
                <a:tc hMerge="1">
                  <a:txBody>
                    <a:bodyPr/>
                    <a:lstStyle/>
                    <a:p>
                      <a:pPr marL="31750" indent="63500" algn="ct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6397" marR="66397" marT="0" marB="0" anchor="ctr"/>
                </a:tc>
                <a:tc hMerge="1">
                  <a:txBody>
                    <a:bodyPr/>
                    <a:lstStyle/>
                    <a:p>
                      <a:pPr marL="0" indent="3175" algn="ct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6397" marR="66397" marT="0" marB="0" anchor="ctr"/>
                </a:tc>
                <a:tc hMerge="1">
                  <a:txBody>
                    <a:bodyPr/>
                    <a:lstStyle/>
                    <a:p>
                      <a:pPr marL="31750" indent="63500" algn="ct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6397" marR="66397" marT="0" marB="0" anchor="ctr"/>
                </a:tc>
                <a:tc hMerge="1">
                  <a:txBody>
                    <a:bodyPr/>
                    <a:lstStyle/>
                    <a:p>
                      <a:pPr marL="31750" indent="63500" algn="ct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6397" marR="66397" marT="0" marB="0" anchor="ctr"/>
                </a:tc>
                <a:tc hMerge="1">
                  <a:txBody>
                    <a:bodyPr/>
                    <a:lstStyle/>
                    <a:p>
                      <a:pPr marL="0" indent="3175" algn="ct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6397" marR="66397" marT="0" marB="0" anchor="ctr"/>
                </a:tc>
                <a:tc hMerge="1">
                  <a:txBody>
                    <a:bodyPr/>
                    <a:lstStyle/>
                    <a:p>
                      <a:pPr marL="31750" indent="63500" algn="ct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6397" marR="66397" marT="0" marB="0" anchor="ctr"/>
                </a:tc>
                <a:tc gridSpan="5">
                  <a:txBody>
                    <a:bodyPr/>
                    <a:lstStyle/>
                    <a:p>
                      <a:pPr marL="31750" indent="63500" algn="ctr"/>
                      <a:r>
                        <a:rPr lang="ja-JP" altLang="en-US" sz="1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令和</a:t>
                      </a:r>
                      <a:r>
                        <a:rPr lang="en-US" altLang="ja-JP" sz="1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4</a:t>
                      </a:r>
                      <a:r>
                        <a:rPr lang="ja-JP" altLang="en-US" sz="1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年</a:t>
                      </a:r>
                      <a:endParaRPr lang="ja-JP" sz="14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03161" marR="103161" marT="0" marB="0" anchor="ctr">
                    <a:solidFill>
                      <a:schemeClr val="accent6">
                        <a:lumMod val="40000"/>
                        <a:lumOff val="60000"/>
                      </a:schemeClr>
                    </a:solidFill>
                  </a:tcPr>
                </a:tc>
                <a:tc hMerge="1">
                  <a:txBody>
                    <a:bodyPr/>
                    <a:lstStyle/>
                    <a:p>
                      <a:pPr marL="42863" indent="-85725" algn="ct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6397" marR="66397" marT="0" marB="0" anchor="ctr"/>
                </a:tc>
                <a:tc hMerge="1">
                  <a:txBody>
                    <a:bodyPr/>
                    <a:lstStyle/>
                    <a:p>
                      <a:pPr marL="31750" indent="63500" algn="ct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6397" marR="66397" marT="0" marB="0" anchor="ctr"/>
                </a:tc>
                <a:tc hMerge="1">
                  <a:txBody>
                    <a:bodyPr/>
                    <a:lstStyle/>
                    <a:p>
                      <a:pPr marL="31750" indent="63500" algn="ct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6397" marR="66397" marT="0" marB="0" anchor="ctr"/>
                </a:tc>
                <a:tc hMerge="1">
                  <a:txBody>
                    <a:bodyPr/>
                    <a:lstStyle/>
                    <a:p>
                      <a:pPr marL="58738" indent="-117475" algn="ct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6397" marR="66397" marT="0" marB="0" anchor="ctr"/>
                </a:tc>
                <a:extLst>
                  <a:ext uri="{0D108BD9-81ED-4DB2-BD59-A6C34878D82A}">
                    <a16:rowId xmlns:a16="http://schemas.microsoft.com/office/drawing/2014/main" val="2544971548"/>
                  </a:ext>
                </a:extLst>
              </a:tr>
              <a:tr h="213106">
                <a:tc vMerge="1">
                  <a:txBody>
                    <a:bodyPr/>
                    <a:lstStyle/>
                    <a:p>
                      <a:pPr marL="0" indent="0" algn="ctr"/>
                      <a:endPar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6397" marR="66397" marT="0" marB="0" anchor="ctr">
                    <a:solidFill>
                      <a:schemeClr val="accent6">
                        <a:lumMod val="40000"/>
                        <a:lumOff val="60000"/>
                      </a:schemeClr>
                    </a:solidFill>
                  </a:tcPr>
                </a:tc>
                <a:tc>
                  <a:txBody>
                    <a:bodyPr/>
                    <a:lstStyle/>
                    <a:p>
                      <a:pPr marL="0" indent="3175" algn="ctr"/>
                      <a:r>
                        <a:rPr lang="en-US" sz="1400" kern="100" dirty="0">
                          <a:effectLst/>
                          <a:latin typeface="ＭＳ ゴシック" panose="020B0609070205080204" pitchFamily="49" charset="-128"/>
                          <a:ea typeface="ＭＳ ゴシック" panose="020B0609070205080204" pitchFamily="49" charset="-128"/>
                        </a:rPr>
                        <a:t>5</a:t>
                      </a:r>
                      <a:r>
                        <a:rPr lang="ja-JP" sz="1400" kern="100" dirty="0">
                          <a:effectLst/>
                          <a:latin typeface="ＭＳ ゴシック" panose="020B0609070205080204" pitchFamily="49" charset="-128"/>
                          <a:ea typeface="ＭＳ ゴシック" panose="020B0609070205080204" pitchFamily="49" charset="-128"/>
                        </a:rPr>
                        <a:t>月</a:t>
                      </a:r>
                      <a:endParaRPr lang="ja-JP" sz="2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96522" marR="196522" marT="0" marB="0">
                    <a:solidFill>
                      <a:schemeClr val="accent6">
                        <a:lumMod val="40000"/>
                        <a:lumOff val="60000"/>
                      </a:schemeClr>
                    </a:solidFill>
                  </a:tcPr>
                </a:tc>
                <a:tc>
                  <a:txBody>
                    <a:bodyPr/>
                    <a:lstStyle/>
                    <a:p>
                      <a:pPr marL="0" indent="3175" algn="ctr"/>
                      <a:r>
                        <a:rPr lang="en-US" sz="1400" kern="100" dirty="0">
                          <a:effectLst/>
                          <a:latin typeface="ＭＳ ゴシック" panose="020B0609070205080204" pitchFamily="49" charset="-128"/>
                          <a:ea typeface="ＭＳ ゴシック" panose="020B0609070205080204" pitchFamily="49" charset="-128"/>
                        </a:rPr>
                        <a:t>6</a:t>
                      </a:r>
                      <a:r>
                        <a:rPr lang="ja-JP" sz="1400" kern="100" dirty="0">
                          <a:effectLst/>
                          <a:latin typeface="ＭＳ ゴシック" panose="020B0609070205080204" pitchFamily="49" charset="-128"/>
                          <a:ea typeface="ＭＳ ゴシック" panose="020B0609070205080204" pitchFamily="49" charset="-128"/>
                        </a:rPr>
                        <a:t>月</a:t>
                      </a:r>
                      <a:endParaRPr lang="ja-JP" sz="2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96522" marR="196522" marT="0" marB="0">
                    <a:solidFill>
                      <a:schemeClr val="accent6">
                        <a:lumMod val="40000"/>
                        <a:lumOff val="60000"/>
                      </a:schemeClr>
                    </a:solidFill>
                  </a:tcPr>
                </a:tc>
                <a:tc>
                  <a:txBody>
                    <a:bodyPr/>
                    <a:lstStyle/>
                    <a:p>
                      <a:pPr marL="0" indent="3175" algn="ctr"/>
                      <a:r>
                        <a:rPr lang="en-US" sz="1400" kern="100" dirty="0">
                          <a:effectLst/>
                          <a:latin typeface="ＭＳ ゴシック" panose="020B0609070205080204" pitchFamily="49" charset="-128"/>
                          <a:ea typeface="ＭＳ ゴシック" panose="020B0609070205080204" pitchFamily="49" charset="-128"/>
                        </a:rPr>
                        <a:t>7</a:t>
                      </a:r>
                      <a:r>
                        <a:rPr lang="ja-JP" sz="1400" kern="100" dirty="0">
                          <a:effectLst/>
                          <a:latin typeface="ＭＳ ゴシック" panose="020B0609070205080204" pitchFamily="49" charset="-128"/>
                          <a:ea typeface="ＭＳ ゴシック" panose="020B0609070205080204" pitchFamily="49" charset="-128"/>
                        </a:rPr>
                        <a:t>月</a:t>
                      </a:r>
                      <a:endParaRPr lang="ja-JP" sz="2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96522" marR="196522" marT="0" marB="0">
                    <a:solidFill>
                      <a:schemeClr val="accent6">
                        <a:lumMod val="40000"/>
                        <a:lumOff val="60000"/>
                      </a:schemeClr>
                    </a:solidFill>
                  </a:tcPr>
                </a:tc>
                <a:tc>
                  <a:txBody>
                    <a:bodyPr/>
                    <a:lstStyle/>
                    <a:p>
                      <a:pPr marL="0" indent="3175" algn="ctr"/>
                      <a:r>
                        <a:rPr lang="en-US" sz="1400" kern="100" dirty="0">
                          <a:effectLst/>
                          <a:latin typeface="ＭＳ ゴシック" panose="020B0609070205080204" pitchFamily="49" charset="-128"/>
                          <a:ea typeface="ＭＳ ゴシック" panose="020B0609070205080204" pitchFamily="49" charset="-128"/>
                        </a:rPr>
                        <a:t>8</a:t>
                      </a:r>
                      <a:r>
                        <a:rPr lang="ja-JP" sz="1400" kern="100" dirty="0">
                          <a:effectLst/>
                          <a:latin typeface="ＭＳ ゴシック" panose="020B0609070205080204" pitchFamily="49" charset="-128"/>
                          <a:ea typeface="ＭＳ ゴシック" panose="020B0609070205080204" pitchFamily="49" charset="-128"/>
                        </a:rPr>
                        <a:t>月</a:t>
                      </a:r>
                      <a:endParaRPr lang="ja-JP" sz="2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96522" marR="196522" marT="0" marB="0">
                    <a:solidFill>
                      <a:schemeClr val="accent6">
                        <a:lumMod val="40000"/>
                        <a:lumOff val="60000"/>
                      </a:schemeClr>
                    </a:solidFill>
                  </a:tcPr>
                </a:tc>
                <a:tc>
                  <a:txBody>
                    <a:bodyPr/>
                    <a:lstStyle/>
                    <a:p>
                      <a:pPr marL="20638" indent="-41275" algn="ctr"/>
                      <a:r>
                        <a:rPr lang="en-US" sz="1400" kern="100" dirty="0">
                          <a:effectLst/>
                          <a:latin typeface="ＭＳ ゴシック" panose="020B0609070205080204" pitchFamily="49" charset="-128"/>
                          <a:ea typeface="ＭＳ ゴシック" panose="020B0609070205080204" pitchFamily="49" charset="-128"/>
                        </a:rPr>
                        <a:t>9</a:t>
                      </a:r>
                      <a:r>
                        <a:rPr lang="ja-JP" sz="1400" kern="100" dirty="0">
                          <a:effectLst/>
                          <a:latin typeface="ＭＳ ゴシック" panose="020B0609070205080204" pitchFamily="49" charset="-128"/>
                          <a:ea typeface="ＭＳ ゴシック" panose="020B0609070205080204" pitchFamily="49" charset="-128"/>
                        </a:rPr>
                        <a:t>月</a:t>
                      </a:r>
                      <a:endParaRPr lang="ja-JP" sz="2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96522" marR="196522" marT="0" marB="0">
                    <a:solidFill>
                      <a:schemeClr val="accent6">
                        <a:lumMod val="40000"/>
                        <a:lumOff val="60000"/>
                      </a:schemeClr>
                    </a:solidFill>
                  </a:tcPr>
                </a:tc>
                <a:tc>
                  <a:txBody>
                    <a:bodyPr/>
                    <a:lstStyle/>
                    <a:p>
                      <a:pPr marL="0" indent="3175" algn="ctr"/>
                      <a:r>
                        <a:rPr lang="en-US" sz="1400" kern="100" dirty="0">
                          <a:effectLst/>
                          <a:latin typeface="ＭＳ ゴシック" panose="020B0609070205080204" pitchFamily="49" charset="-128"/>
                          <a:ea typeface="ＭＳ ゴシック" panose="020B0609070205080204" pitchFamily="49" charset="-128"/>
                        </a:rPr>
                        <a:t>10</a:t>
                      </a:r>
                      <a:r>
                        <a:rPr lang="ja-JP" sz="1400" kern="100" dirty="0">
                          <a:effectLst/>
                          <a:latin typeface="ＭＳ ゴシック" panose="020B0609070205080204" pitchFamily="49" charset="-128"/>
                          <a:ea typeface="ＭＳ ゴシック" panose="020B0609070205080204" pitchFamily="49" charset="-128"/>
                        </a:rPr>
                        <a:t>月</a:t>
                      </a:r>
                      <a:endParaRPr lang="ja-JP" sz="2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96522" marR="196522" marT="0" marB="0">
                    <a:solidFill>
                      <a:schemeClr val="accent6">
                        <a:lumMod val="40000"/>
                        <a:lumOff val="60000"/>
                      </a:schemeClr>
                    </a:solidFill>
                  </a:tcPr>
                </a:tc>
                <a:tc>
                  <a:txBody>
                    <a:bodyPr/>
                    <a:lstStyle/>
                    <a:p>
                      <a:pPr marL="0" indent="3175" algn="ctr"/>
                      <a:r>
                        <a:rPr lang="en-US" sz="1400" kern="100" dirty="0">
                          <a:effectLst/>
                          <a:latin typeface="ＭＳ ゴシック" panose="020B0609070205080204" pitchFamily="49" charset="-128"/>
                          <a:ea typeface="ＭＳ ゴシック" panose="020B0609070205080204" pitchFamily="49" charset="-128"/>
                        </a:rPr>
                        <a:t>11</a:t>
                      </a:r>
                      <a:r>
                        <a:rPr lang="ja-JP" sz="1400" kern="100" dirty="0">
                          <a:effectLst/>
                          <a:latin typeface="ＭＳ ゴシック" panose="020B0609070205080204" pitchFamily="49" charset="-128"/>
                          <a:ea typeface="ＭＳ ゴシック" panose="020B0609070205080204" pitchFamily="49" charset="-128"/>
                        </a:rPr>
                        <a:t>月</a:t>
                      </a:r>
                      <a:endParaRPr lang="ja-JP" sz="2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96522" marR="196522" marT="0" marB="0">
                    <a:solidFill>
                      <a:schemeClr val="accent6">
                        <a:lumMod val="40000"/>
                        <a:lumOff val="60000"/>
                      </a:schemeClr>
                    </a:solidFill>
                  </a:tcPr>
                </a:tc>
                <a:tc>
                  <a:txBody>
                    <a:bodyPr/>
                    <a:lstStyle/>
                    <a:p>
                      <a:pPr marL="0" indent="3175" algn="ctr"/>
                      <a:r>
                        <a:rPr lang="en-US" sz="1400" kern="100" dirty="0">
                          <a:effectLst/>
                          <a:latin typeface="ＭＳ ゴシック" panose="020B0609070205080204" pitchFamily="49" charset="-128"/>
                          <a:ea typeface="ＭＳ ゴシック" panose="020B0609070205080204" pitchFamily="49" charset="-128"/>
                        </a:rPr>
                        <a:t>12</a:t>
                      </a:r>
                      <a:r>
                        <a:rPr lang="ja-JP" sz="1400" kern="100" dirty="0">
                          <a:effectLst/>
                          <a:latin typeface="ＭＳ ゴシック" panose="020B0609070205080204" pitchFamily="49" charset="-128"/>
                          <a:ea typeface="ＭＳ ゴシック" panose="020B0609070205080204" pitchFamily="49" charset="-128"/>
                        </a:rPr>
                        <a:t>月</a:t>
                      </a:r>
                      <a:endParaRPr lang="ja-JP" sz="2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96522" marR="196522" marT="0" marB="0">
                    <a:solidFill>
                      <a:schemeClr val="accent6">
                        <a:lumMod val="40000"/>
                        <a:lumOff val="60000"/>
                      </a:schemeClr>
                    </a:solidFill>
                  </a:tcPr>
                </a:tc>
                <a:tc>
                  <a:txBody>
                    <a:bodyPr/>
                    <a:lstStyle/>
                    <a:p>
                      <a:pPr marL="0" indent="3175" algn="ctr"/>
                      <a:r>
                        <a:rPr lang="en-US" sz="1400" kern="100" dirty="0">
                          <a:effectLst/>
                          <a:latin typeface="ＭＳ ゴシック" panose="020B0609070205080204" pitchFamily="49" charset="-128"/>
                          <a:ea typeface="ＭＳ ゴシック" panose="020B0609070205080204" pitchFamily="49" charset="-128"/>
                        </a:rPr>
                        <a:t>1</a:t>
                      </a:r>
                      <a:r>
                        <a:rPr lang="ja-JP" sz="1400" kern="100" dirty="0">
                          <a:effectLst/>
                          <a:latin typeface="ＭＳ ゴシック" panose="020B0609070205080204" pitchFamily="49" charset="-128"/>
                          <a:ea typeface="ＭＳ ゴシック" panose="020B0609070205080204" pitchFamily="49" charset="-128"/>
                        </a:rPr>
                        <a:t>月</a:t>
                      </a:r>
                      <a:endParaRPr lang="ja-JP" sz="2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96522" marR="196522" marT="0" marB="0">
                    <a:solidFill>
                      <a:schemeClr val="accent6">
                        <a:lumMod val="40000"/>
                        <a:lumOff val="60000"/>
                      </a:schemeClr>
                    </a:solidFill>
                  </a:tcPr>
                </a:tc>
                <a:tc>
                  <a:txBody>
                    <a:bodyPr/>
                    <a:lstStyle/>
                    <a:p>
                      <a:pPr marL="42863" indent="-85725" algn="ctr"/>
                      <a:r>
                        <a:rPr lang="en-US" sz="1400" kern="100" dirty="0">
                          <a:effectLst/>
                          <a:latin typeface="ＭＳ ゴシック" panose="020B0609070205080204" pitchFamily="49" charset="-128"/>
                          <a:ea typeface="ＭＳ ゴシック" panose="020B0609070205080204" pitchFamily="49" charset="-128"/>
                        </a:rPr>
                        <a:t>2</a:t>
                      </a:r>
                      <a:r>
                        <a:rPr lang="ja-JP" sz="1400" kern="100" dirty="0">
                          <a:effectLst/>
                          <a:latin typeface="ＭＳ ゴシック" panose="020B0609070205080204" pitchFamily="49" charset="-128"/>
                          <a:ea typeface="ＭＳ ゴシック" panose="020B0609070205080204" pitchFamily="49" charset="-128"/>
                        </a:rPr>
                        <a:t>月</a:t>
                      </a:r>
                      <a:endParaRPr lang="ja-JP" sz="2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96522" marR="196522" marT="0" marB="0">
                    <a:solidFill>
                      <a:schemeClr val="accent6">
                        <a:lumMod val="40000"/>
                        <a:lumOff val="60000"/>
                      </a:schemeClr>
                    </a:solidFill>
                  </a:tcPr>
                </a:tc>
                <a:tc>
                  <a:txBody>
                    <a:bodyPr/>
                    <a:lstStyle/>
                    <a:p>
                      <a:pPr marL="50800" indent="-101600" algn="ctr"/>
                      <a:r>
                        <a:rPr lang="en-US" sz="1400" kern="100" dirty="0">
                          <a:effectLst/>
                          <a:latin typeface="ＭＳ ゴシック" panose="020B0609070205080204" pitchFamily="49" charset="-128"/>
                          <a:ea typeface="ＭＳ ゴシック" panose="020B0609070205080204" pitchFamily="49" charset="-128"/>
                        </a:rPr>
                        <a:t>3</a:t>
                      </a:r>
                      <a:r>
                        <a:rPr lang="ja-JP" sz="1400" kern="100" dirty="0">
                          <a:effectLst/>
                          <a:latin typeface="ＭＳ ゴシック" panose="020B0609070205080204" pitchFamily="49" charset="-128"/>
                          <a:ea typeface="ＭＳ ゴシック" panose="020B0609070205080204" pitchFamily="49" charset="-128"/>
                        </a:rPr>
                        <a:t>月</a:t>
                      </a:r>
                      <a:endParaRPr lang="ja-JP" sz="2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96522" marR="196522" marT="0" marB="0">
                    <a:solidFill>
                      <a:schemeClr val="accent6">
                        <a:lumMod val="40000"/>
                        <a:lumOff val="60000"/>
                      </a:schemeClr>
                    </a:solidFill>
                  </a:tcPr>
                </a:tc>
                <a:tc>
                  <a:txBody>
                    <a:bodyPr/>
                    <a:lstStyle/>
                    <a:p>
                      <a:pPr marL="50800" indent="-101600" algn="ctr"/>
                      <a:r>
                        <a:rPr lang="en-US" sz="1400" kern="100" dirty="0">
                          <a:effectLst/>
                          <a:latin typeface="ＭＳ ゴシック" panose="020B0609070205080204" pitchFamily="49" charset="-128"/>
                          <a:ea typeface="ＭＳ ゴシック" panose="020B0609070205080204" pitchFamily="49" charset="-128"/>
                        </a:rPr>
                        <a:t>4</a:t>
                      </a:r>
                      <a:r>
                        <a:rPr lang="ja-JP" sz="1400" kern="100" dirty="0">
                          <a:effectLst/>
                          <a:latin typeface="ＭＳ ゴシック" panose="020B0609070205080204" pitchFamily="49" charset="-128"/>
                          <a:ea typeface="ＭＳ ゴシック" panose="020B0609070205080204" pitchFamily="49" charset="-128"/>
                        </a:rPr>
                        <a:t>月</a:t>
                      </a:r>
                      <a:endParaRPr lang="ja-JP" sz="2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96522" marR="196522" marT="0" marB="0">
                    <a:solidFill>
                      <a:schemeClr val="accent6">
                        <a:lumMod val="40000"/>
                        <a:lumOff val="60000"/>
                      </a:schemeClr>
                    </a:solidFill>
                  </a:tcPr>
                </a:tc>
                <a:tc>
                  <a:txBody>
                    <a:bodyPr/>
                    <a:lstStyle/>
                    <a:p>
                      <a:pPr marL="31750" indent="-90488" algn="ctr"/>
                      <a:r>
                        <a:rPr lang="en-US" sz="1400" kern="100" dirty="0">
                          <a:effectLst/>
                          <a:latin typeface="ＭＳ ゴシック" panose="020B0609070205080204" pitchFamily="49" charset="-128"/>
                          <a:ea typeface="ＭＳ ゴシック" panose="020B0609070205080204" pitchFamily="49" charset="-128"/>
                        </a:rPr>
                        <a:t>5</a:t>
                      </a:r>
                      <a:r>
                        <a:rPr lang="ja-JP" sz="1400" kern="100" dirty="0">
                          <a:effectLst/>
                          <a:latin typeface="ＭＳ ゴシック" panose="020B0609070205080204" pitchFamily="49" charset="-128"/>
                          <a:ea typeface="ＭＳ ゴシック" panose="020B0609070205080204" pitchFamily="49" charset="-128"/>
                        </a:rPr>
                        <a:t>月</a:t>
                      </a:r>
                      <a:endParaRPr lang="ja-JP" sz="2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96522" marR="196522" marT="0" marB="0">
                    <a:solidFill>
                      <a:schemeClr val="accent6">
                        <a:lumMod val="40000"/>
                        <a:lumOff val="60000"/>
                      </a:schemeClr>
                    </a:solidFill>
                  </a:tcPr>
                </a:tc>
                <a:extLst>
                  <a:ext uri="{0D108BD9-81ED-4DB2-BD59-A6C34878D82A}">
                    <a16:rowId xmlns:a16="http://schemas.microsoft.com/office/drawing/2014/main" val="535830950"/>
                  </a:ext>
                </a:extLst>
              </a:tr>
              <a:tr h="541149">
                <a:tc>
                  <a:txBody>
                    <a:bodyPr/>
                    <a:lstStyle/>
                    <a:p>
                      <a:pPr marL="0" indent="0" algn="ctr">
                        <a:lnSpc>
                          <a:spcPts val="900"/>
                        </a:lnSpc>
                      </a:pPr>
                      <a:r>
                        <a:rPr lang="ja-JP" altLang="en-US" sz="1400" kern="100" dirty="0">
                          <a:effectLst/>
                          <a:latin typeface="ＭＳ ゴシック" panose="020B0609070205080204" pitchFamily="49" charset="-128"/>
                          <a:ea typeface="ＭＳ ゴシック" panose="020B0609070205080204" pitchFamily="49" charset="-128"/>
                        </a:rPr>
                        <a:t>底質試料採取</a:t>
                      </a:r>
                      <a:r>
                        <a:rPr lang="ja-JP" sz="1400" kern="100" dirty="0">
                          <a:effectLst/>
                          <a:latin typeface="ＭＳ ゴシック" panose="020B0609070205080204" pitchFamily="49" charset="-128"/>
                          <a:ea typeface="ＭＳ ゴシック" panose="020B0609070205080204" pitchFamily="49" charset="-128"/>
                        </a:rPr>
                        <a:t>・水質</a:t>
                      </a:r>
                      <a:r>
                        <a:rPr lang="ja-JP" altLang="en-US" sz="1400" kern="100" dirty="0">
                          <a:effectLst/>
                          <a:latin typeface="ＭＳ ゴシック" panose="020B0609070205080204" pitchFamily="49" charset="-128"/>
                          <a:ea typeface="ＭＳ ゴシック" panose="020B0609070205080204" pitchFamily="49" charset="-128"/>
                        </a:rPr>
                        <a:t>測定</a:t>
                      </a:r>
                      <a:endParaRPr lang="ja-JP" sz="2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03161" marR="103161" marT="0" marB="0" anchor="ctr">
                    <a:solidFill>
                      <a:schemeClr val="accent6">
                        <a:lumMod val="40000"/>
                        <a:lumOff val="60000"/>
                      </a:schemeClr>
                    </a:solidFill>
                  </a:tcPr>
                </a:tc>
                <a:tc>
                  <a:txBody>
                    <a:bodyPr/>
                    <a:lstStyle/>
                    <a:p>
                      <a:pPr marL="0" indent="1588" algn="ctr">
                        <a:lnSpc>
                          <a:spcPct val="100000"/>
                        </a:lnSpc>
                      </a:pPr>
                      <a:r>
                        <a:rPr lang="ja-JP" sz="1400" kern="100" dirty="0">
                          <a:effectLst/>
                          <a:latin typeface="ＭＳ ゴシック" panose="020B0609070205080204" pitchFamily="49" charset="-128"/>
                          <a:ea typeface="ＭＳ ゴシック" panose="020B0609070205080204" pitchFamily="49" charset="-128"/>
                        </a:rPr>
                        <a:t>散布前</a:t>
                      </a:r>
                      <a:endParaRPr lang="en-US" altLang="ja-JP" sz="1400" kern="100" dirty="0">
                        <a:effectLst/>
                        <a:latin typeface="ＭＳ ゴシック" panose="020B0609070205080204" pitchFamily="49" charset="-128"/>
                        <a:ea typeface="ＭＳ ゴシック" panose="020B0609070205080204" pitchFamily="49" charset="-128"/>
                      </a:endParaRPr>
                    </a:p>
                    <a:p>
                      <a:pPr marL="0" marR="0" lvl="0" indent="1588" algn="ctr" defTabSz="685800" rtl="0" eaLnBrk="1" fontAlgn="auto" latinLnBrk="0" hangingPunct="1">
                        <a:lnSpc>
                          <a:spcPct val="100000"/>
                        </a:lnSpc>
                        <a:spcBef>
                          <a:spcPts val="0"/>
                        </a:spcBef>
                        <a:spcAft>
                          <a:spcPts val="0"/>
                        </a:spcAft>
                        <a:buClrTx/>
                        <a:buSzTx/>
                        <a:buFontTx/>
                        <a:buNone/>
                        <a:tabLst/>
                        <a:defRPr/>
                      </a:pPr>
                      <a:r>
                        <a:rPr lang="en-US" altLang="ja-JP" sz="1100" b="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(5/12</a:t>
                      </a:r>
                      <a:r>
                        <a:rPr lang="ja-JP" altLang="en-US" sz="1100" b="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en-US" altLang="ja-JP" sz="1100" b="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13)</a:t>
                      </a:r>
                      <a:endParaRPr lang="ja-JP" altLang="ja-JP" sz="1100" b="1" kern="100" baseline="300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26988" indent="-53975" algn="ctr">
                        <a:lnSpc>
                          <a:spcPct val="100000"/>
                        </a:lnSpc>
                      </a:pPr>
                      <a:r>
                        <a:rPr lang="en-US" sz="1400" kern="100" dirty="0">
                          <a:effectLst/>
                          <a:latin typeface="ＭＳ ゴシック" panose="020B0609070205080204" pitchFamily="49" charset="-128"/>
                          <a:ea typeface="ＭＳ ゴシック" panose="020B0609070205080204" pitchFamily="49" charset="-128"/>
                        </a:rPr>
                        <a:t>1</a:t>
                      </a:r>
                      <a:r>
                        <a:rPr lang="ja-JP" sz="1400" kern="100" dirty="0">
                          <a:effectLst/>
                          <a:latin typeface="ＭＳ ゴシック" panose="020B0609070205080204" pitchFamily="49" charset="-128"/>
                          <a:ea typeface="ＭＳ ゴシック" panose="020B0609070205080204" pitchFamily="49" charset="-128"/>
                        </a:rPr>
                        <a:t>か月後</a:t>
                      </a:r>
                      <a:endParaRPr lang="en-US" altLang="ja-JP" sz="1400" kern="100" dirty="0">
                        <a:effectLst/>
                        <a:latin typeface="ＭＳ ゴシック" panose="020B0609070205080204" pitchFamily="49" charset="-128"/>
                        <a:ea typeface="ＭＳ ゴシック" panose="020B0609070205080204" pitchFamily="49" charset="-128"/>
                      </a:endParaRPr>
                    </a:p>
                    <a:p>
                      <a:pPr marL="26988" marR="0" lvl="0" indent="-53975" algn="ctr" defTabSz="685800" rtl="0" eaLnBrk="1" fontAlgn="auto" latinLnBrk="0" hangingPunct="1">
                        <a:lnSpc>
                          <a:spcPct val="100000"/>
                        </a:lnSpc>
                        <a:spcBef>
                          <a:spcPts val="0"/>
                        </a:spcBef>
                        <a:spcAft>
                          <a:spcPts val="0"/>
                        </a:spcAft>
                        <a:buClrTx/>
                        <a:buSzTx/>
                        <a:buFontTx/>
                        <a:buNone/>
                        <a:tabLst/>
                        <a:defRPr/>
                      </a:pPr>
                      <a:r>
                        <a:rPr lang="en-US" altLang="ja-JP" sz="1200" b="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(6/25)</a:t>
                      </a:r>
                      <a:endParaRPr lang="ja-JP" altLang="ja-JP" sz="1200" b="1"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1750" indent="63500" algn="ctr">
                        <a:lnSpc>
                          <a:spcPct val="100000"/>
                        </a:lnSpc>
                      </a:pPr>
                      <a:r>
                        <a:rPr lang="en-US" sz="1400" kern="100" dirty="0">
                          <a:effectLst/>
                          <a:latin typeface="ＭＳ ゴシック" panose="020B0609070205080204" pitchFamily="49" charset="-128"/>
                          <a:ea typeface="ＭＳ ゴシック" panose="020B0609070205080204" pitchFamily="49" charset="-128"/>
                        </a:rPr>
                        <a:t> </a:t>
                      </a:r>
                      <a:endParaRPr lang="ja-JP" sz="2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0" indent="3175" algn="ctr">
                        <a:lnSpc>
                          <a:spcPct val="100000"/>
                        </a:lnSpc>
                      </a:pPr>
                      <a:r>
                        <a:rPr lang="en-US" sz="1400" kern="100" dirty="0">
                          <a:effectLst/>
                          <a:latin typeface="ＭＳ ゴシック" panose="020B0609070205080204" pitchFamily="49" charset="-128"/>
                          <a:ea typeface="ＭＳ ゴシック" panose="020B0609070205080204" pitchFamily="49" charset="-128"/>
                        </a:rPr>
                        <a:t>3</a:t>
                      </a:r>
                      <a:r>
                        <a:rPr lang="ja-JP" altLang="ja-JP" sz="1400" kern="100" dirty="0">
                          <a:effectLst/>
                          <a:latin typeface="ＭＳ ゴシック" panose="020B0609070205080204" pitchFamily="49" charset="-128"/>
                          <a:ea typeface="ＭＳ ゴシック" panose="020B0609070205080204" pitchFamily="49" charset="-128"/>
                        </a:rPr>
                        <a:t>か</a:t>
                      </a:r>
                      <a:r>
                        <a:rPr lang="ja-JP" sz="1400" kern="100" dirty="0">
                          <a:effectLst/>
                          <a:latin typeface="ＭＳ ゴシック" panose="020B0609070205080204" pitchFamily="49" charset="-128"/>
                          <a:ea typeface="ＭＳ ゴシック" panose="020B0609070205080204" pitchFamily="49" charset="-128"/>
                        </a:rPr>
                        <a:t>月後</a:t>
                      </a:r>
                      <a:r>
                        <a:rPr lang="en-US" altLang="ja-JP" sz="1400" kern="100" dirty="0">
                          <a:effectLst/>
                          <a:latin typeface="ＭＳ ゴシック" panose="020B0609070205080204" pitchFamily="49" charset="-128"/>
                          <a:ea typeface="ＭＳ ゴシック" panose="020B0609070205080204" pitchFamily="49" charset="-128"/>
                        </a:rPr>
                        <a:t>(</a:t>
                      </a:r>
                      <a:r>
                        <a:rPr lang="ja-JP" altLang="en-US" sz="1400" kern="100" dirty="0">
                          <a:effectLst/>
                          <a:latin typeface="ＭＳ ゴシック" panose="020B0609070205080204" pitchFamily="49" charset="-128"/>
                          <a:ea typeface="ＭＳ ゴシック" panose="020B0609070205080204" pitchFamily="49" charset="-128"/>
                        </a:rPr>
                        <a:t>大雨後</a:t>
                      </a:r>
                      <a:r>
                        <a:rPr lang="en-US" altLang="ja-JP" sz="1400" kern="100" dirty="0">
                          <a:effectLst/>
                          <a:latin typeface="ＭＳ ゴシック" panose="020B0609070205080204" pitchFamily="49" charset="-128"/>
                          <a:ea typeface="ＭＳ ゴシック" panose="020B0609070205080204" pitchFamily="49" charset="-128"/>
                        </a:rPr>
                        <a:t>)</a:t>
                      </a:r>
                      <a:endParaRPr lang="en-US" altLang="ja-JP" sz="1400" kern="100" dirty="0">
                        <a:solidFill>
                          <a:schemeClr val="tx1"/>
                        </a:solidFill>
                        <a:effectLst/>
                        <a:latin typeface="ＭＳ ゴシック" panose="020B0609070205080204" pitchFamily="49" charset="-128"/>
                        <a:ea typeface="ＭＳ ゴシック" panose="020B0609070205080204" pitchFamily="49" charset="-128"/>
                      </a:endParaRPr>
                    </a:p>
                    <a:p>
                      <a:pPr marL="0" marR="0" lvl="0" indent="3175" algn="ctr" defTabSz="685800" rtl="0" eaLnBrk="1" fontAlgn="auto" latinLnBrk="0" hangingPunct="1">
                        <a:lnSpc>
                          <a:spcPct val="100000"/>
                        </a:lnSpc>
                        <a:spcBef>
                          <a:spcPts val="0"/>
                        </a:spcBef>
                        <a:spcAft>
                          <a:spcPts val="0"/>
                        </a:spcAft>
                        <a:buClrTx/>
                        <a:buSzTx/>
                        <a:buFontTx/>
                        <a:buNone/>
                        <a:tabLst/>
                        <a:defRPr/>
                      </a:pPr>
                      <a:r>
                        <a:rPr lang="en-US" altLang="ja-JP" sz="1200" b="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(8/23)</a:t>
                      </a:r>
                      <a:endParaRPr lang="ja-JP" altLang="ja-JP" sz="1200" b="1"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0" indent="3175" algn="ctr">
                        <a:lnSpc>
                          <a:spcPct val="100000"/>
                        </a:lnSpc>
                      </a:pPr>
                      <a:r>
                        <a:rPr lang="en-US" altLang="ja-JP" sz="1400" kern="100" dirty="0">
                          <a:effectLst/>
                          <a:latin typeface="ＭＳ ゴシック" panose="020B0609070205080204" pitchFamily="49" charset="-128"/>
                          <a:ea typeface="ＭＳ ゴシック" panose="020B0609070205080204" pitchFamily="49" charset="-128"/>
                        </a:rPr>
                        <a:t>4</a:t>
                      </a:r>
                      <a:r>
                        <a:rPr lang="ja-JP" altLang="ja-JP" sz="1400" kern="100" dirty="0">
                          <a:effectLst/>
                          <a:latin typeface="ＭＳ ゴシック" panose="020B0609070205080204" pitchFamily="49" charset="-128"/>
                          <a:ea typeface="ＭＳ ゴシック" panose="020B0609070205080204" pitchFamily="49" charset="-128"/>
                        </a:rPr>
                        <a:t>か月後</a:t>
                      </a:r>
                      <a:r>
                        <a:rPr lang="en-US" altLang="ja-JP" sz="1200" b="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(9/27)</a:t>
                      </a:r>
                      <a:endParaRPr lang="ja-JP" sz="2600" b="1"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1750" marR="0" lvl="0" indent="63500" algn="ctr" defTabSz="685800" rtl="0" eaLnBrk="1" fontAlgn="auto" latinLnBrk="0" hangingPunct="1">
                        <a:lnSpc>
                          <a:spcPct val="100000"/>
                        </a:lnSpc>
                        <a:spcBef>
                          <a:spcPts val="0"/>
                        </a:spcBef>
                        <a:spcAft>
                          <a:spcPts val="0"/>
                        </a:spcAft>
                        <a:buClrTx/>
                        <a:buSzTx/>
                        <a:buFontTx/>
                        <a:buNone/>
                        <a:tabLst/>
                        <a:defRPr/>
                      </a:pPr>
                      <a:r>
                        <a:rPr lang="en-US" altLang="ja-JP" sz="1400" kern="100" dirty="0">
                          <a:effectLst/>
                          <a:latin typeface="ＭＳ ゴシック" panose="020B0609070205080204" pitchFamily="49" charset="-128"/>
                          <a:ea typeface="ＭＳ ゴシック" panose="020B0609070205080204" pitchFamily="49" charset="-128"/>
                        </a:rPr>
                        <a:t>5</a:t>
                      </a:r>
                      <a:r>
                        <a:rPr lang="ja-JP" altLang="ja-JP" sz="1400" kern="100" dirty="0">
                          <a:effectLst/>
                          <a:latin typeface="ＭＳ ゴシック" panose="020B0609070205080204" pitchFamily="49" charset="-128"/>
                          <a:ea typeface="ＭＳ ゴシック" panose="020B0609070205080204" pitchFamily="49" charset="-128"/>
                        </a:rPr>
                        <a:t>か月後</a:t>
                      </a:r>
                      <a:r>
                        <a:rPr lang="en-US" altLang="ja-JP" sz="1200" b="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(10/25)</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0" indent="3175" algn="ctr">
                        <a:lnSpc>
                          <a:spcPct val="100000"/>
                        </a:lnSpc>
                      </a:pPr>
                      <a:r>
                        <a:rPr lang="en-US" sz="1400" kern="100" dirty="0">
                          <a:effectLst/>
                          <a:latin typeface="ＭＳ ゴシック" panose="020B0609070205080204" pitchFamily="49" charset="-128"/>
                          <a:ea typeface="ＭＳ ゴシック" panose="020B0609070205080204" pitchFamily="49" charset="-128"/>
                        </a:rPr>
                        <a:t>6</a:t>
                      </a:r>
                      <a:r>
                        <a:rPr lang="ja-JP" sz="1400" kern="100" dirty="0">
                          <a:effectLst/>
                          <a:latin typeface="ＭＳ ゴシック" panose="020B0609070205080204" pitchFamily="49" charset="-128"/>
                          <a:ea typeface="ＭＳ ゴシック" panose="020B0609070205080204" pitchFamily="49" charset="-128"/>
                        </a:rPr>
                        <a:t>か月後</a:t>
                      </a:r>
                      <a:endParaRPr lang="en-US" altLang="ja-JP" sz="1400" kern="100" dirty="0">
                        <a:effectLst/>
                        <a:latin typeface="ＭＳ ゴシック" panose="020B0609070205080204" pitchFamily="49" charset="-128"/>
                        <a:ea typeface="ＭＳ ゴシック" panose="020B0609070205080204" pitchFamily="49" charset="-128"/>
                      </a:endParaRPr>
                    </a:p>
                    <a:p>
                      <a:pPr marL="0" indent="3175" algn="ctr">
                        <a:lnSpc>
                          <a:spcPct val="100000"/>
                        </a:lnSpc>
                      </a:pPr>
                      <a:r>
                        <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(11/22)</a:t>
                      </a: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1750" indent="63500" algn="ctr">
                        <a:lnSpc>
                          <a:spcPct val="100000"/>
                        </a:lnSpc>
                      </a:pPr>
                      <a:r>
                        <a:rPr lang="en-US" sz="1400" kern="100" dirty="0">
                          <a:effectLst/>
                          <a:latin typeface="ＭＳ ゴシック" panose="020B0609070205080204" pitchFamily="49" charset="-128"/>
                          <a:ea typeface="ＭＳ ゴシック" panose="020B0609070205080204" pitchFamily="49" charset="-128"/>
                        </a:rPr>
                        <a:t> </a:t>
                      </a:r>
                      <a:endParaRPr lang="ja-JP" sz="2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31750" indent="63500" algn="ctr">
                        <a:lnSpc>
                          <a:spcPct val="100000"/>
                        </a:lnSpc>
                      </a:pPr>
                      <a:r>
                        <a:rPr lang="en-US" sz="1400" kern="100" dirty="0">
                          <a:effectLst/>
                          <a:latin typeface="ＭＳ ゴシック" panose="020B0609070205080204" pitchFamily="49" charset="-128"/>
                          <a:ea typeface="ＭＳ ゴシック" panose="020B0609070205080204" pitchFamily="49" charset="-128"/>
                        </a:rPr>
                        <a:t> </a:t>
                      </a:r>
                      <a:endParaRPr lang="ja-JP" sz="2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42863" indent="-85725" algn="ctr">
                        <a:lnSpc>
                          <a:spcPct val="100000"/>
                        </a:lnSpc>
                      </a:pPr>
                      <a:r>
                        <a:rPr lang="en-US" sz="1400" kern="100">
                          <a:effectLst/>
                          <a:latin typeface="ＭＳ ゴシック" panose="020B0609070205080204" pitchFamily="49" charset="-128"/>
                          <a:ea typeface="ＭＳ ゴシック" panose="020B0609070205080204" pitchFamily="49" charset="-128"/>
                        </a:rPr>
                        <a:t>9</a:t>
                      </a:r>
                      <a:r>
                        <a:rPr lang="ja-JP" sz="1400" kern="100">
                          <a:effectLst/>
                          <a:latin typeface="ＭＳ ゴシック" panose="020B0609070205080204" pitchFamily="49" charset="-128"/>
                          <a:ea typeface="ＭＳ ゴシック" panose="020B0609070205080204" pitchFamily="49" charset="-128"/>
                        </a:rPr>
                        <a:t>か月後</a:t>
                      </a:r>
                      <a:endParaRPr lang="en-US" altLang="ja-JP" sz="1400" kern="100">
                        <a:effectLst/>
                        <a:latin typeface="ＭＳ ゴシック" panose="020B0609070205080204" pitchFamily="49" charset="-128"/>
                        <a:ea typeface="ＭＳ ゴシック" panose="020B0609070205080204" pitchFamily="49" charset="-128"/>
                      </a:endParaRPr>
                    </a:p>
                    <a:p>
                      <a:pPr marL="42863" indent="-85725" algn="ctr">
                        <a:lnSpc>
                          <a:spcPct val="100000"/>
                        </a:lnSpc>
                      </a:pPr>
                      <a:r>
                        <a:rPr kumimoji="1" lang="ja-JP" altLang="en-US" sz="1200" kern="10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kumimoji="1" lang="en-US" altLang="ja-JP" sz="1200" kern="10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2/13</a:t>
                      </a:r>
                      <a:r>
                        <a:rPr kumimoji="1" lang="ja-JP" altLang="en-US" sz="1200" kern="10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endParaRPr kumimoji="1" lang="ja-JP" sz="120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1750" indent="63500" algn="ctr">
                        <a:lnSpc>
                          <a:spcPct val="100000"/>
                        </a:lnSpc>
                      </a:pPr>
                      <a:r>
                        <a:rPr lang="en-US" sz="1400" kern="100" dirty="0">
                          <a:effectLst/>
                          <a:latin typeface="ＭＳ ゴシック" panose="020B0609070205080204" pitchFamily="49" charset="-128"/>
                          <a:ea typeface="ＭＳ ゴシック" panose="020B0609070205080204" pitchFamily="49" charset="-128"/>
                        </a:rPr>
                        <a:t> </a:t>
                      </a:r>
                      <a:endParaRPr lang="ja-JP" sz="2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31750" indent="63500" algn="ctr">
                        <a:lnSpc>
                          <a:spcPct val="100000"/>
                        </a:lnSpc>
                      </a:pPr>
                      <a:r>
                        <a:rPr lang="en-US" sz="1400" kern="100" dirty="0">
                          <a:effectLst/>
                          <a:latin typeface="ＭＳ ゴシック" panose="020B0609070205080204" pitchFamily="49" charset="-128"/>
                          <a:ea typeface="ＭＳ ゴシック" panose="020B0609070205080204" pitchFamily="49" charset="-128"/>
                        </a:rPr>
                        <a:t> </a:t>
                      </a:r>
                      <a:endParaRPr lang="ja-JP" sz="26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58738" indent="-117475" algn="ctr">
                        <a:lnSpc>
                          <a:spcPct val="100000"/>
                        </a:lnSpc>
                      </a:pPr>
                      <a:r>
                        <a:rPr lang="en-US" sz="1400" kern="100">
                          <a:effectLst/>
                          <a:latin typeface="ＭＳ ゴシック" panose="020B0609070205080204" pitchFamily="49" charset="-128"/>
                          <a:ea typeface="ＭＳ ゴシック" panose="020B0609070205080204" pitchFamily="49" charset="-128"/>
                        </a:rPr>
                        <a:t>12</a:t>
                      </a:r>
                      <a:r>
                        <a:rPr lang="ja-JP" sz="1400" kern="100">
                          <a:effectLst/>
                          <a:latin typeface="ＭＳ ゴシック" panose="020B0609070205080204" pitchFamily="49" charset="-128"/>
                          <a:ea typeface="ＭＳ ゴシック" panose="020B0609070205080204" pitchFamily="49" charset="-128"/>
                        </a:rPr>
                        <a:t>か月後</a:t>
                      </a:r>
                      <a:endParaRPr lang="en-US" altLang="ja-JP" sz="1400" kern="100">
                        <a:effectLst/>
                        <a:latin typeface="ＭＳ ゴシック" panose="020B0609070205080204" pitchFamily="49" charset="-128"/>
                        <a:ea typeface="ＭＳ ゴシック" panose="020B0609070205080204" pitchFamily="49" charset="-128"/>
                      </a:endParaRPr>
                    </a:p>
                    <a:p>
                      <a:pPr marL="58738" marR="0" lvl="0" indent="-117475" algn="ctr" defTabSz="1420703" rtl="0" eaLnBrk="1" fontAlgn="auto" latinLnBrk="0" hangingPunct="1">
                        <a:lnSpc>
                          <a:spcPct val="100000"/>
                        </a:lnSpc>
                        <a:spcBef>
                          <a:spcPts val="0"/>
                        </a:spcBef>
                        <a:spcAft>
                          <a:spcPts val="0"/>
                        </a:spcAft>
                        <a:buClrTx/>
                        <a:buSzTx/>
                        <a:buFontTx/>
                        <a:buNone/>
                        <a:tabLst/>
                        <a:defRPr/>
                      </a:pPr>
                      <a:r>
                        <a:rPr kumimoji="1" lang="en-US" altLang="ja-JP" sz="1200" kern="10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(5/17)</a:t>
                      </a:r>
                      <a:endParaRPr kumimoji="1" lang="ja-JP" sz="120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solidFill>
                      <a:schemeClr val="accent4">
                        <a:lumMod val="20000"/>
                        <a:lumOff val="80000"/>
                      </a:schemeClr>
                    </a:solidFill>
                  </a:tcPr>
                </a:tc>
                <a:extLst>
                  <a:ext uri="{0D108BD9-81ED-4DB2-BD59-A6C34878D82A}">
                    <a16:rowId xmlns:a16="http://schemas.microsoft.com/office/drawing/2014/main" val="497189487"/>
                  </a:ext>
                </a:extLst>
              </a:tr>
              <a:tr h="511017">
                <a:tc>
                  <a:txBody>
                    <a:bodyPr/>
                    <a:lstStyle/>
                    <a:p>
                      <a:pPr marL="0" marR="0" lvl="0" indent="0" algn="ctr" defTabSz="1420703" rtl="0" eaLnBrk="1" fontAlgn="auto" latinLnBrk="0" hangingPunct="1">
                        <a:lnSpc>
                          <a:spcPct val="100000"/>
                        </a:lnSpc>
                        <a:spcBef>
                          <a:spcPts val="0"/>
                        </a:spcBef>
                        <a:spcAft>
                          <a:spcPts val="0"/>
                        </a:spcAft>
                        <a:buClrTx/>
                        <a:buSzTx/>
                        <a:buFontTx/>
                        <a:buNone/>
                        <a:tabLst/>
                        <a:defRPr/>
                      </a:pPr>
                      <a:r>
                        <a:rPr lang="ja-JP" sz="1400" kern="100" dirty="0">
                          <a:effectLst/>
                          <a:latin typeface="ＭＳ ゴシック" panose="020B0609070205080204" pitchFamily="49" charset="-128"/>
                          <a:ea typeface="ＭＳ ゴシック" panose="020B0609070205080204" pitchFamily="49" charset="-128"/>
                        </a:rPr>
                        <a:t>エリア１</a:t>
                      </a:r>
                      <a:r>
                        <a:rPr lang="en-US" altLang="ja-JP" sz="1400" kern="100" dirty="0">
                          <a:effectLst/>
                          <a:latin typeface="ＭＳ ゴシック" panose="020B0609070205080204" pitchFamily="49" charset="-128"/>
                          <a:ea typeface="ＭＳ ゴシック" panose="020B0609070205080204" pitchFamily="49" charset="-128"/>
                        </a:rPr>
                        <a:t>(</a:t>
                      </a:r>
                      <a:r>
                        <a:rPr lang="ja-JP" sz="1400" kern="100" dirty="0">
                          <a:effectLst/>
                          <a:latin typeface="ＭＳ ゴシック" panose="020B0609070205080204" pitchFamily="49" charset="-128"/>
                          <a:ea typeface="ＭＳ ゴシック" panose="020B0609070205080204" pitchFamily="49" charset="-128"/>
                        </a:rPr>
                        <a:t>万才</a:t>
                      </a:r>
                      <a:r>
                        <a:rPr lang="ja-JP" sz="1400" kern="100">
                          <a:effectLst/>
                          <a:latin typeface="ＭＳ ゴシック" panose="020B0609070205080204" pitchFamily="49" charset="-128"/>
                          <a:ea typeface="ＭＳ ゴシック" panose="020B0609070205080204" pitchFamily="49" charset="-128"/>
                        </a:rPr>
                        <a:t>橋</a:t>
                      </a:r>
                      <a:r>
                        <a:rPr kumimoji="1" lang="en-US" altLang="ja-JP" sz="1400" kern="100">
                          <a:solidFill>
                            <a:schemeClr val="tx1"/>
                          </a:solidFill>
                          <a:effectLst/>
                          <a:latin typeface="ＭＳ ゴシック" panose="020B0609070205080204" pitchFamily="49" charset="-128"/>
                          <a:ea typeface="ＭＳ ゴシック" panose="020B0609070205080204" pitchFamily="49" charset="-128"/>
                          <a:cs typeface="+mn-cs"/>
                        </a:rPr>
                        <a:t>)2.6k</a:t>
                      </a:r>
                      <a:endParaRPr kumimoji="1" lang="en-US" altLang="ja-JP" sz="1400" kern="100" dirty="0">
                        <a:solidFill>
                          <a:schemeClr val="tx1"/>
                        </a:solidFill>
                        <a:effectLst/>
                        <a:latin typeface="ＭＳ ゴシック" panose="020B0609070205080204" pitchFamily="49" charset="-128"/>
                        <a:ea typeface="ＭＳ ゴシック" panose="020B0609070205080204" pitchFamily="49" charset="-128"/>
                        <a:cs typeface="+mn-cs"/>
                      </a:endParaRPr>
                    </a:p>
                    <a:p>
                      <a:pPr marL="0" indent="0" algn="ctr">
                        <a:lnSpc>
                          <a:spcPct val="100000"/>
                        </a:lnSpc>
                      </a:pPr>
                      <a:r>
                        <a:rPr lang="en-US" sz="1400" kern="100" dirty="0">
                          <a:solidFill>
                            <a:srgbClr val="0000FF"/>
                          </a:solidFill>
                          <a:effectLst/>
                          <a:latin typeface="ＭＳ ゴシック" panose="020B0609070205080204" pitchFamily="49" charset="-128"/>
                          <a:ea typeface="ＭＳ ゴシック" panose="020B0609070205080204" pitchFamily="49" charset="-128"/>
                        </a:rPr>
                        <a:t>&lt;1</a:t>
                      </a:r>
                      <a:r>
                        <a:rPr lang="ja-JP" sz="1400" kern="100" dirty="0">
                          <a:solidFill>
                            <a:srgbClr val="0000FF"/>
                          </a:solidFill>
                          <a:effectLst/>
                          <a:latin typeface="ＭＳ ゴシック" panose="020B0609070205080204" pitchFamily="49" charset="-128"/>
                          <a:ea typeface="ＭＳ ゴシック" panose="020B0609070205080204" pitchFamily="49" charset="-128"/>
                        </a:rPr>
                        <a:t>回散布</a:t>
                      </a:r>
                      <a:r>
                        <a:rPr lang="en-US" altLang="ja-JP" sz="1400" kern="100" dirty="0">
                          <a:solidFill>
                            <a:srgbClr val="0000FF"/>
                          </a:solidFill>
                          <a:effectLst/>
                          <a:latin typeface="ＭＳ ゴシック" panose="020B0609070205080204" pitchFamily="49" charset="-128"/>
                          <a:ea typeface="ＭＳ ゴシック" panose="020B0609070205080204" pitchFamily="49" charset="-128"/>
                        </a:rPr>
                        <a:t>&gt;</a:t>
                      </a:r>
                      <a:endParaRPr lang="ja-JP" sz="2600" kern="100" dirty="0">
                        <a:solidFill>
                          <a:srgbClr val="0000FF"/>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03161" marR="103161" marT="0" marB="0" anchor="ctr">
                    <a:solidFill>
                      <a:schemeClr val="accent6">
                        <a:lumMod val="40000"/>
                        <a:lumOff val="60000"/>
                      </a:schemeClr>
                    </a:solidFill>
                  </a:tcPr>
                </a:tc>
                <a:tc>
                  <a:txBody>
                    <a:bodyPr/>
                    <a:lstStyle/>
                    <a:p>
                      <a:pPr marL="0" indent="1588" algn="ctr">
                        <a:lnSpc>
                          <a:spcPct val="100000"/>
                        </a:lnSpc>
                      </a:pPr>
                      <a:r>
                        <a:rPr lang="ja-JP" sz="1700" b="1" kern="100" dirty="0">
                          <a:solidFill>
                            <a:srgbClr val="FF0000"/>
                          </a:solidFill>
                          <a:effectLst/>
                          <a:latin typeface="ＭＳ ゴシック" panose="020B0609070205080204" pitchFamily="49" charset="-128"/>
                          <a:ea typeface="ＭＳ ゴシック" panose="020B0609070205080204" pitchFamily="49" charset="-128"/>
                        </a:rPr>
                        <a:t>散布</a:t>
                      </a:r>
                      <a:endParaRPr lang="en-US" altLang="ja-JP" sz="1700" b="1" kern="100" dirty="0">
                        <a:solidFill>
                          <a:srgbClr val="FF0000"/>
                        </a:solidFill>
                        <a:effectLst/>
                        <a:latin typeface="ＭＳ ゴシック" panose="020B0609070205080204" pitchFamily="49" charset="-128"/>
                        <a:ea typeface="ＭＳ ゴシック" panose="020B0609070205080204" pitchFamily="49" charset="-128"/>
                      </a:endParaRPr>
                    </a:p>
                    <a:p>
                      <a:pPr marL="0" marR="0" lvl="0" indent="1588" algn="ctr" defTabSz="685800" rtl="0" eaLnBrk="1" fontAlgn="auto" latinLnBrk="0" hangingPunct="1">
                        <a:lnSpc>
                          <a:spcPct val="100000"/>
                        </a:lnSpc>
                        <a:spcBef>
                          <a:spcPts val="0"/>
                        </a:spcBef>
                        <a:spcAft>
                          <a:spcPts val="0"/>
                        </a:spcAft>
                        <a:buClrTx/>
                        <a:buSzTx/>
                        <a:buFontTx/>
                        <a:buNone/>
                        <a:tabLst/>
                        <a:defRPr/>
                      </a:pPr>
                      <a:r>
                        <a:rPr lang="en-US" altLang="ja-JP" sz="1200" b="0"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(5/24)</a:t>
                      </a:r>
                      <a:endParaRPr lang="ja-JP" sz="1700" b="1"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solidFill>
                      <a:srgbClr val="FFCCFF"/>
                    </a:solidFill>
                  </a:tcPr>
                </a:tc>
                <a:tc>
                  <a:txBody>
                    <a:bodyPr/>
                    <a:lstStyle/>
                    <a:p>
                      <a:pPr marL="31750" indent="63500" algn="ctr">
                        <a:lnSpc>
                          <a:spcPct val="100000"/>
                        </a:lnSpc>
                      </a:pPr>
                      <a:r>
                        <a:rPr lang="en-US" sz="1700" kern="100" dirty="0">
                          <a:effectLst/>
                          <a:latin typeface="ＭＳ ゴシック" panose="020B0609070205080204" pitchFamily="49" charset="-128"/>
                          <a:ea typeface="ＭＳ ゴシック" panose="020B0609070205080204" pitchFamily="49" charset="-128"/>
                        </a:rPr>
                        <a:t> </a:t>
                      </a:r>
                      <a:endParaRPr lang="ja-JP" sz="17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31750" indent="63500" algn="ctr">
                        <a:lnSpc>
                          <a:spcPct val="100000"/>
                        </a:lnSpc>
                      </a:pPr>
                      <a:r>
                        <a:rPr lang="en-US" sz="1700" kern="100" dirty="0">
                          <a:effectLst/>
                          <a:latin typeface="ＭＳ ゴシック" panose="020B0609070205080204" pitchFamily="49" charset="-128"/>
                          <a:ea typeface="ＭＳ ゴシック" panose="020B0609070205080204" pitchFamily="49" charset="-128"/>
                        </a:rPr>
                        <a:t> </a:t>
                      </a:r>
                      <a:endParaRPr lang="ja-JP" sz="17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31750" indent="63500" algn="ctr">
                        <a:lnSpc>
                          <a:spcPct val="100000"/>
                        </a:lnSpc>
                      </a:pPr>
                      <a:r>
                        <a:rPr lang="en-US" sz="1700" kern="100" dirty="0">
                          <a:effectLst/>
                          <a:latin typeface="ＭＳ ゴシック" panose="020B0609070205080204" pitchFamily="49" charset="-128"/>
                          <a:ea typeface="ＭＳ ゴシック" panose="020B0609070205080204" pitchFamily="49" charset="-128"/>
                        </a:rPr>
                        <a:t> </a:t>
                      </a:r>
                      <a:endParaRPr lang="ja-JP" sz="17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31750" indent="63500" algn="ctr">
                        <a:lnSpc>
                          <a:spcPct val="100000"/>
                        </a:lnSpc>
                      </a:pPr>
                      <a:r>
                        <a:rPr lang="en-US" sz="1700" kern="100" dirty="0">
                          <a:effectLst/>
                          <a:latin typeface="ＭＳ ゴシック" panose="020B0609070205080204" pitchFamily="49" charset="-128"/>
                          <a:ea typeface="ＭＳ ゴシック" panose="020B0609070205080204" pitchFamily="49" charset="-128"/>
                        </a:rPr>
                        <a:t> </a:t>
                      </a:r>
                      <a:endParaRPr lang="ja-JP" sz="17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31750" indent="63500" algn="ctr">
                        <a:lnSpc>
                          <a:spcPct val="100000"/>
                        </a:lnSpc>
                      </a:pPr>
                      <a:r>
                        <a:rPr lang="en-US" sz="1700" kern="100" dirty="0">
                          <a:effectLst/>
                          <a:latin typeface="ＭＳ ゴシック" panose="020B0609070205080204" pitchFamily="49" charset="-128"/>
                          <a:ea typeface="ＭＳ ゴシック" panose="020B0609070205080204" pitchFamily="49" charset="-128"/>
                        </a:rPr>
                        <a:t> </a:t>
                      </a:r>
                      <a:endParaRPr lang="ja-JP" sz="17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31750" indent="63500" algn="ctr">
                        <a:lnSpc>
                          <a:spcPct val="100000"/>
                        </a:lnSpc>
                      </a:pPr>
                      <a:r>
                        <a:rPr lang="en-US" sz="1700" kern="100" dirty="0">
                          <a:effectLst/>
                          <a:latin typeface="ＭＳ ゴシック" panose="020B0609070205080204" pitchFamily="49" charset="-128"/>
                          <a:ea typeface="ＭＳ ゴシック" panose="020B0609070205080204" pitchFamily="49" charset="-128"/>
                        </a:rPr>
                        <a:t> </a:t>
                      </a:r>
                      <a:endParaRPr lang="ja-JP" sz="17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31750" indent="63500" algn="ctr">
                        <a:lnSpc>
                          <a:spcPct val="100000"/>
                        </a:lnSpc>
                      </a:pPr>
                      <a:r>
                        <a:rPr lang="en-US" sz="1700" kern="100" dirty="0">
                          <a:effectLst/>
                          <a:latin typeface="ＭＳ ゴシック" panose="020B0609070205080204" pitchFamily="49" charset="-128"/>
                          <a:ea typeface="ＭＳ ゴシック" panose="020B0609070205080204" pitchFamily="49" charset="-128"/>
                        </a:rPr>
                        <a:t> </a:t>
                      </a:r>
                      <a:endParaRPr lang="ja-JP" sz="17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31750" indent="63500" algn="ctr">
                        <a:lnSpc>
                          <a:spcPct val="100000"/>
                        </a:lnSpc>
                      </a:pPr>
                      <a:r>
                        <a:rPr lang="en-US" sz="1700" kern="100">
                          <a:effectLst/>
                          <a:latin typeface="ＭＳ ゴシック" panose="020B0609070205080204" pitchFamily="49" charset="-128"/>
                          <a:ea typeface="ＭＳ ゴシック" panose="020B0609070205080204" pitchFamily="49" charset="-128"/>
                        </a:rPr>
                        <a:t> </a:t>
                      </a:r>
                      <a:endParaRPr lang="ja-JP" sz="170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31750" indent="63500" algn="ctr">
                        <a:lnSpc>
                          <a:spcPct val="100000"/>
                        </a:lnSpc>
                      </a:pPr>
                      <a:r>
                        <a:rPr lang="en-US" sz="1700" kern="100" dirty="0">
                          <a:effectLst/>
                          <a:latin typeface="ＭＳ ゴシック" panose="020B0609070205080204" pitchFamily="49" charset="-128"/>
                          <a:ea typeface="ＭＳ ゴシック" panose="020B0609070205080204" pitchFamily="49" charset="-128"/>
                        </a:rPr>
                        <a:t> </a:t>
                      </a:r>
                      <a:endParaRPr lang="ja-JP" sz="17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31750" indent="63500" algn="ctr">
                        <a:lnSpc>
                          <a:spcPct val="100000"/>
                        </a:lnSpc>
                      </a:pPr>
                      <a:r>
                        <a:rPr lang="en-US" sz="1700" kern="100" dirty="0">
                          <a:effectLst/>
                          <a:latin typeface="ＭＳ ゴシック" panose="020B0609070205080204" pitchFamily="49" charset="-128"/>
                          <a:ea typeface="ＭＳ ゴシック" panose="020B0609070205080204" pitchFamily="49" charset="-128"/>
                        </a:rPr>
                        <a:t> </a:t>
                      </a:r>
                      <a:endParaRPr lang="ja-JP" sz="17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31750" indent="63500" algn="ctr">
                        <a:lnSpc>
                          <a:spcPct val="100000"/>
                        </a:lnSpc>
                      </a:pPr>
                      <a:r>
                        <a:rPr lang="en-US" sz="1700" kern="100" dirty="0">
                          <a:effectLst/>
                          <a:latin typeface="ＭＳ ゴシック" panose="020B0609070205080204" pitchFamily="49" charset="-128"/>
                          <a:ea typeface="ＭＳ ゴシック" panose="020B0609070205080204" pitchFamily="49" charset="-128"/>
                        </a:rPr>
                        <a:t> </a:t>
                      </a:r>
                      <a:endParaRPr lang="ja-JP" sz="17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31750" indent="63500" algn="ctr">
                        <a:lnSpc>
                          <a:spcPct val="100000"/>
                        </a:lnSpc>
                      </a:pPr>
                      <a:r>
                        <a:rPr lang="en-US" sz="1700" kern="100" dirty="0">
                          <a:effectLst/>
                          <a:latin typeface="ＭＳ ゴシック" panose="020B0609070205080204" pitchFamily="49" charset="-128"/>
                          <a:ea typeface="ＭＳ ゴシック" panose="020B0609070205080204" pitchFamily="49" charset="-128"/>
                        </a:rPr>
                        <a:t> </a:t>
                      </a:r>
                      <a:endParaRPr lang="ja-JP" sz="17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extLst>
                  <a:ext uri="{0D108BD9-81ED-4DB2-BD59-A6C34878D82A}">
                    <a16:rowId xmlns:a16="http://schemas.microsoft.com/office/drawing/2014/main" val="387384576"/>
                  </a:ext>
                </a:extLst>
              </a:tr>
              <a:tr h="511017">
                <a:tc>
                  <a:txBody>
                    <a:bodyPr/>
                    <a:lstStyle/>
                    <a:p>
                      <a:pPr marL="0" indent="0" algn="ctr">
                        <a:lnSpc>
                          <a:spcPct val="100000"/>
                        </a:lnSpc>
                      </a:pPr>
                      <a:r>
                        <a:rPr lang="ja-JP" altLang="ja-JP" sz="1400" kern="100" dirty="0">
                          <a:effectLst/>
                          <a:latin typeface="ＭＳ ゴシック" panose="020B0609070205080204" pitchFamily="49" charset="-128"/>
                          <a:ea typeface="ＭＳ ゴシック" panose="020B0609070205080204" pitchFamily="49" charset="-128"/>
                        </a:rPr>
                        <a:t>エリア</a:t>
                      </a:r>
                      <a:r>
                        <a:rPr lang="en-US" altLang="ja-JP" sz="1400" kern="100" dirty="0">
                          <a:effectLst/>
                          <a:latin typeface="ＭＳ ゴシック" panose="020B0609070205080204" pitchFamily="49" charset="-128"/>
                          <a:ea typeface="ＭＳ ゴシック" panose="020B0609070205080204" pitchFamily="49" charset="-128"/>
                        </a:rPr>
                        <a:t>2(</a:t>
                      </a:r>
                      <a:r>
                        <a:rPr lang="ja-JP" altLang="en-US" sz="1400" kern="100" dirty="0">
                          <a:effectLst/>
                          <a:latin typeface="ＭＳ ゴシック" panose="020B0609070205080204" pitchFamily="49" charset="-128"/>
                          <a:ea typeface="ＭＳ ゴシック" panose="020B0609070205080204" pitchFamily="49" charset="-128"/>
                        </a:rPr>
                        <a:t>千歳</a:t>
                      </a:r>
                      <a:r>
                        <a:rPr lang="ja-JP" altLang="ja-JP" sz="1400" kern="100">
                          <a:effectLst/>
                          <a:latin typeface="ＭＳ ゴシック" panose="020B0609070205080204" pitchFamily="49" charset="-128"/>
                          <a:ea typeface="ＭＳ ゴシック" panose="020B0609070205080204" pitchFamily="49" charset="-128"/>
                        </a:rPr>
                        <a:t>橋</a:t>
                      </a:r>
                      <a:r>
                        <a:rPr lang="en-US" altLang="ja-JP" sz="1400" kern="100">
                          <a:effectLst/>
                          <a:latin typeface="ＭＳ ゴシック" panose="020B0609070205080204" pitchFamily="49" charset="-128"/>
                          <a:ea typeface="ＭＳ ゴシック" panose="020B0609070205080204" pitchFamily="49" charset="-128"/>
                        </a:rPr>
                        <a:t>)2.9k</a:t>
                      </a:r>
                      <a:endParaRPr lang="en-US" altLang="ja-JP" sz="2600" kern="100" dirty="0">
                        <a:effectLst/>
                        <a:latin typeface="ＭＳ ゴシック" panose="020B0609070205080204" pitchFamily="49" charset="-128"/>
                        <a:ea typeface="ＭＳ ゴシック" panose="020B0609070205080204" pitchFamily="49" charset="-128"/>
                      </a:endParaRPr>
                    </a:p>
                    <a:p>
                      <a:pPr marL="0" indent="0" algn="ctr">
                        <a:lnSpc>
                          <a:spcPct val="100000"/>
                        </a:lnSpc>
                      </a:pPr>
                      <a:r>
                        <a:rPr lang="en-US" altLang="ja-JP" sz="1400" kern="100" dirty="0">
                          <a:solidFill>
                            <a:srgbClr val="0000FF"/>
                          </a:solidFill>
                          <a:effectLst/>
                          <a:latin typeface="ＭＳ ゴシック" panose="020B0609070205080204" pitchFamily="49" charset="-128"/>
                          <a:ea typeface="ＭＳ ゴシック" panose="020B0609070205080204" pitchFamily="49" charset="-128"/>
                        </a:rPr>
                        <a:t>&lt;4</a:t>
                      </a:r>
                      <a:r>
                        <a:rPr lang="ja-JP" altLang="ja-JP" sz="1400" kern="100" dirty="0">
                          <a:solidFill>
                            <a:srgbClr val="0000FF"/>
                          </a:solidFill>
                          <a:effectLst/>
                          <a:latin typeface="ＭＳ ゴシック" panose="020B0609070205080204" pitchFamily="49" charset="-128"/>
                          <a:ea typeface="ＭＳ ゴシック" panose="020B0609070205080204" pitchFamily="49" charset="-128"/>
                        </a:rPr>
                        <a:t>回散布</a:t>
                      </a:r>
                      <a:r>
                        <a:rPr lang="en-US" altLang="ja-JP" sz="1400" kern="100" dirty="0">
                          <a:solidFill>
                            <a:srgbClr val="0000FF"/>
                          </a:solidFill>
                          <a:effectLst/>
                          <a:latin typeface="ＭＳ ゴシック" panose="020B0609070205080204" pitchFamily="49" charset="-128"/>
                          <a:ea typeface="ＭＳ ゴシック" panose="020B0609070205080204" pitchFamily="49" charset="-128"/>
                        </a:rPr>
                        <a:t>&gt;</a:t>
                      </a:r>
                      <a:endParaRPr lang="ja-JP" altLang="ja-JP" sz="2600" kern="100" dirty="0">
                        <a:solidFill>
                          <a:srgbClr val="0000FF"/>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03161" marR="103161" marT="0" marB="0" anchor="ctr">
                    <a:solidFill>
                      <a:schemeClr val="accent6">
                        <a:lumMod val="40000"/>
                        <a:lumOff val="60000"/>
                      </a:schemeClr>
                    </a:solidFill>
                  </a:tcPr>
                </a:tc>
                <a:tc>
                  <a:txBody>
                    <a:bodyPr/>
                    <a:lstStyle/>
                    <a:p>
                      <a:pPr marL="0" marR="0" lvl="0" indent="1588" algn="ctr" defTabSz="685800" rtl="0" eaLnBrk="1" fontAlgn="auto" latinLnBrk="0" hangingPunct="1">
                        <a:lnSpc>
                          <a:spcPct val="100000"/>
                        </a:lnSpc>
                        <a:spcBef>
                          <a:spcPts val="0"/>
                        </a:spcBef>
                        <a:spcAft>
                          <a:spcPts val="0"/>
                        </a:spcAft>
                        <a:buClrTx/>
                        <a:buSzTx/>
                        <a:buFontTx/>
                        <a:buNone/>
                        <a:tabLst/>
                        <a:defRPr/>
                      </a:pPr>
                      <a:r>
                        <a:rPr lang="ja-JP" altLang="ja-JP" sz="1700" b="1" kern="100" dirty="0">
                          <a:solidFill>
                            <a:srgbClr val="FF0000"/>
                          </a:solidFill>
                          <a:effectLst/>
                          <a:latin typeface="ＭＳ ゴシック" panose="020B0609070205080204" pitchFamily="49" charset="-128"/>
                          <a:ea typeface="ＭＳ ゴシック" panose="020B0609070205080204" pitchFamily="49" charset="-128"/>
                        </a:rPr>
                        <a:t>散布</a:t>
                      </a:r>
                      <a:r>
                        <a:rPr lang="en-US" altLang="ja-JP" sz="1200" b="0"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(5/24)</a:t>
                      </a:r>
                      <a:endParaRPr lang="ja-JP" altLang="ja-JP" sz="1700" b="1"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solidFill>
                      <a:srgbClr val="FFCCFF"/>
                    </a:solidFill>
                  </a:tcPr>
                </a:tc>
                <a:tc>
                  <a:txBody>
                    <a:bodyPr/>
                    <a:lstStyle/>
                    <a:p>
                      <a:pPr marL="31750" indent="63500" algn="ctr">
                        <a:lnSpc>
                          <a:spcPct val="100000"/>
                        </a:lnSpc>
                      </a:pPr>
                      <a:r>
                        <a:rPr lang="en-US" sz="1700" kern="100" dirty="0">
                          <a:effectLst/>
                          <a:latin typeface="ＭＳ ゴシック" panose="020B0609070205080204" pitchFamily="49" charset="-128"/>
                          <a:ea typeface="ＭＳ ゴシック" panose="020B0609070205080204" pitchFamily="49" charset="-128"/>
                        </a:rPr>
                        <a:t> </a:t>
                      </a:r>
                      <a:endParaRPr lang="ja-JP" sz="17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31750" indent="63500" algn="ctr">
                        <a:lnSpc>
                          <a:spcPct val="100000"/>
                        </a:lnSpc>
                      </a:pPr>
                      <a:r>
                        <a:rPr lang="en-US" sz="1700" kern="100" dirty="0">
                          <a:effectLst/>
                          <a:latin typeface="ＭＳ ゴシック" panose="020B0609070205080204" pitchFamily="49" charset="-128"/>
                          <a:ea typeface="ＭＳ ゴシック" panose="020B0609070205080204" pitchFamily="49" charset="-128"/>
                        </a:rPr>
                        <a:t> </a:t>
                      </a:r>
                      <a:endParaRPr lang="ja-JP" sz="17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0" indent="1588" algn="ctr">
                        <a:lnSpc>
                          <a:spcPct val="100000"/>
                        </a:lnSpc>
                      </a:pPr>
                      <a:r>
                        <a:rPr lang="ja-JP" altLang="ja-JP" sz="1700" b="1" kern="100" dirty="0">
                          <a:solidFill>
                            <a:srgbClr val="FF0000"/>
                          </a:solidFill>
                          <a:effectLst/>
                          <a:latin typeface="ＭＳ ゴシック" panose="020B0609070205080204" pitchFamily="49" charset="-128"/>
                          <a:ea typeface="ＭＳ ゴシック" panose="020B0609070205080204" pitchFamily="49" charset="-128"/>
                        </a:rPr>
                        <a:t>散布</a:t>
                      </a:r>
                      <a:endParaRPr lang="en-US" altLang="ja-JP" sz="2800" b="0" kern="100" dirty="0">
                        <a:solidFill>
                          <a:srgbClr val="FF0000"/>
                        </a:solidFill>
                        <a:effectLst/>
                        <a:latin typeface="ＭＳ ゴシック" panose="020B0609070205080204" pitchFamily="49" charset="-128"/>
                        <a:ea typeface="ＭＳ ゴシック" panose="020B0609070205080204" pitchFamily="49" charset="-128"/>
                      </a:endParaRPr>
                    </a:p>
                    <a:p>
                      <a:pPr marL="0" indent="1588" algn="ctr">
                        <a:lnSpc>
                          <a:spcPct val="100000"/>
                        </a:lnSpc>
                      </a:pPr>
                      <a:r>
                        <a:rPr lang="en-US" altLang="ja-JP" sz="1200" b="0"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(8/26)</a:t>
                      </a:r>
                      <a:endParaRPr lang="ja-JP" altLang="ja-JP" sz="1200" b="1"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solidFill>
                      <a:srgbClr val="FFCCFF"/>
                    </a:solidFill>
                  </a:tcPr>
                </a:tc>
                <a:tc>
                  <a:txBody>
                    <a:bodyPr/>
                    <a:lstStyle/>
                    <a:p>
                      <a:pPr marL="31750" indent="63500" algn="ctr">
                        <a:lnSpc>
                          <a:spcPct val="100000"/>
                        </a:lnSpc>
                      </a:pPr>
                      <a:r>
                        <a:rPr lang="en-US" sz="1700" kern="100" dirty="0">
                          <a:effectLst/>
                          <a:latin typeface="ＭＳ ゴシック" panose="020B0609070205080204" pitchFamily="49" charset="-128"/>
                          <a:ea typeface="ＭＳ ゴシック" panose="020B0609070205080204" pitchFamily="49" charset="-128"/>
                        </a:rPr>
                        <a:t> </a:t>
                      </a:r>
                      <a:endParaRPr lang="ja-JP" sz="17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31750" indent="63500" algn="ctr">
                        <a:lnSpc>
                          <a:spcPct val="100000"/>
                        </a:lnSpc>
                      </a:pPr>
                      <a:r>
                        <a:rPr lang="en-US" sz="1700" kern="100" dirty="0">
                          <a:effectLst/>
                          <a:latin typeface="ＭＳ ゴシック" panose="020B0609070205080204" pitchFamily="49" charset="-128"/>
                          <a:ea typeface="ＭＳ ゴシック" panose="020B0609070205080204" pitchFamily="49" charset="-128"/>
                        </a:rPr>
                        <a:t> </a:t>
                      </a:r>
                      <a:endParaRPr lang="ja-JP" sz="17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0" indent="1588" algn="ctr">
                        <a:lnSpc>
                          <a:spcPct val="100000"/>
                        </a:lnSpc>
                      </a:pPr>
                      <a:r>
                        <a:rPr lang="ja-JP" altLang="ja-JP" sz="1600" b="1" kern="100" dirty="0">
                          <a:solidFill>
                            <a:srgbClr val="FF0000"/>
                          </a:solidFill>
                          <a:effectLst/>
                          <a:latin typeface="ＭＳ ゴシック" panose="020B0609070205080204" pitchFamily="49" charset="-128"/>
                          <a:ea typeface="ＭＳ ゴシック" panose="020B0609070205080204" pitchFamily="49" charset="-128"/>
                        </a:rPr>
                        <a:t>散布</a:t>
                      </a:r>
                      <a:endParaRPr lang="en-US" altLang="ja-JP" sz="1700" b="1" kern="100" dirty="0">
                        <a:solidFill>
                          <a:srgbClr val="FF0000"/>
                        </a:solidFill>
                        <a:effectLst/>
                        <a:latin typeface="ＭＳ ゴシック" panose="020B0609070205080204" pitchFamily="49" charset="-128"/>
                        <a:ea typeface="ＭＳ ゴシック" panose="020B0609070205080204" pitchFamily="49" charset="-128"/>
                      </a:endParaRPr>
                    </a:p>
                    <a:p>
                      <a:pPr marL="0" marR="0" lvl="0" indent="1588" algn="ctr" defTabSz="685800" rtl="0" eaLnBrk="1" fontAlgn="auto" latinLnBrk="0" hangingPunct="1">
                        <a:lnSpc>
                          <a:spcPct val="100000"/>
                        </a:lnSpc>
                        <a:spcBef>
                          <a:spcPts val="0"/>
                        </a:spcBef>
                        <a:spcAft>
                          <a:spcPts val="0"/>
                        </a:spcAft>
                        <a:buClrTx/>
                        <a:buSzTx/>
                        <a:buFontTx/>
                        <a:buNone/>
                        <a:tabLst/>
                        <a:defRPr/>
                      </a:pPr>
                      <a:r>
                        <a:rPr lang="en-US" altLang="ja-JP" sz="1200" b="0"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(11/24)</a:t>
                      </a:r>
                      <a:endParaRPr lang="ja-JP" altLang="ja-JP" sz="1200" b="1"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solidFill>
                      <a:srgbClr val="FFCCFF"/>
                    </a:solidFill>
                  </a:tcPr>
                </a:tc>
                <a:tc>
                  <a:txBody>
                    <a:bodyPr/>
                    <a:lstStyle/>
                    <a:p>
                      <a:pPr marL="31750" indent="63500" algn="ctr">
                        <a:lnSpc>
                          <a:spcPct val="100000"/>
                        </a:lnSpc>
                      </a:pPr>
                      <a:r>
                        <a:rPr lang="en-US" sz="1700" kern="100" dirty="0">
                          <a:effectLst/>
                          <a:latin typeface="ＭＳ ゴシック" panose="020B0609070205080204" pitchFamily="49" charset="-128"/>
                          <a:ea typeface="ＭＳ ゴシック" panose="020B0609070205080204" pitchFamily="49" charset="-128"/>
                        </a:rPr>
                        <a:t> </a:t>
                      </a:r>
                      <a:endParaRPr lang="ja-JP" sz="17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31750" indent="63500" algn="ctr">
                        <a:lnSpc>
                          <a:spcPct val="100000"/>
                        </a:lnSpc>
                      </a:pPr>
                      <a:r>
                        <a:rPr lang="en-US" sz="1700" kern="100" dirty="0">
                          <a:effectLst/>
                          <a:latin typeface="ＭＳ ゴシック" panose="020B0609070205080204" pitchFamily="49" charset="-128"/>
                          <a:ea typeface="ＭＳ ゴシック" panose="020B0609070205080204" pitchFamily="49" charset="-128"/>
                        </a:rPr>
                        <a:t> </a:t>
                      </a:r>
                      <a:endParaRPr lang="ja-JP" sz="17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0" indent="1588" algn="ctr">
                        <a:lnSpc>
                          <a:spcPct val="100000"/>
                        </a:lnSpc>
                      </a:pPr>
                      <a:r>
                        <a:rPr lang="ja-JP" altLang="ja-JP" sz="1700" b="1" kern="100">
                          <a:solidFill>
                            <a:srgbClr val="FF0000"/>
                          </a:solidFill>
                          <a:effectLst/>
                          <a:latin typeface="ＭＳ ゴシック" panose="020B0609070205080204" pitchFamily="49" charset="-128"/>
                          <a:ea typeface="ＭＳ ゴシック" panose="020B0609070205080204" pitchFamily="49" charset="-128"/>
                        </a:rPr>
                        <a:t>散布</a:t>
                      </a:r>
                      <a:endParaRPr lang="en-US" altLang="ja-JP" sz="1700" b="1" kern="100">
                        <a:solidFill>
                          <a:srgbClr val="FF0000"/>
                        </a:solidFill>
                        <a:effectLst/>
                        <a:latin typeface="ＭＳ ゴシック" panose="020B0609070205080204" pitchFamily="49" charset="-128"/>
                        <a:ea typeface="ＭＳ ゴシック" panose="020B0609070205080204" pitchFamily="49" charset="-128"/>
                      </a:endParaRPr>
                    </a:p>
                    <a:p>
                      <a:pPr marL="0" indent="1588" algn="ctr">
                        <a:lnSpc>
                          <a:spcPct val="100000"/>
                        </a:lnSpc>
                      </a:pPr>
                      <a:r>
                        <a:rPr kumimoji="1" lang="en-US" altLang="ja-JP" sz="1200" b="0" kern="10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(2/21)</a:t>
                      </a:r>
                      <a:endParaRPr kumimoji="1" lang="ja-JP" altLang="ja-JP" sz="1200" b="0"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solidFill>
                      <a:srgbClr val="FFCCFF"/>
                    </a:solidFill>
                  </a:tcPr>
                </a:tc>
                <a:tc>
                  <a:txBody>
                    <a:bodyPr/>
                    <a:lstStyle/>
                    <a:p>
                      <a:pPr marL="31750" indent="63500" algn="ctr">
                        <a:lnSpc>
                          <a:spcPct val="100000"/>
                        </a:lnSpc>
                      </a:pPr>
                      <a:r>
                        <a:rPr lang="en-US" sz="1700" kern="100" dirty="0">
                          <a:effectLst/>
                          <a:latin typeface="ＭＳ ゴシック" panose="020B0609070205080204" pitchFamily="49" charset="-128"/>
                          <a:ea typeface="ＭＳ ゴシック" panose="020B0609070205080204" pitchFamily="49" charset="-128"/>
                        </a:rPr>
                        <a:t> </a:t>
                      </a:r>
                      <a:endParaRPr lang="ja-JP" sz="17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31750" indent="63500" algn="ctr">
                        <a:lnSpc>
                          <a:spcPct val="100000"/>
                        </a:lnSpc>
                      </a:pPr>
                      <a:r>
                        <a:rPr lang="en-US" sz="1700" kern="100" dirty="0">
                          <a:effectLst/>
                          <a:latin typeface="ＭＳ ゴシック" panose="020B0609070205080204" pitchFamily="49" charset="-128"/>
                          <a:ea typeface="ＭＳ ゴシック" panose="020B0609070205080204" pitchFamily="49" charset="-128"/>
                        </a:rPr>
                        <a:t> </a:t>
                      </a:r>
                      <a:endParaRPr lang="ja-JP" sz="17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31750" indent="63500" algn="ctr">
                        <a:lnSpc>
                          <a:spcPct val="100000"/>
                        </a:lnSpc>
                      </a:pPr>
                      <a:r>
                        <a:rPr lang="en-US" sz="1700" kern="100" dirty="0">
                          <a:effectLst/>
                          <a:latin typeface="ＭＳ ゴシック" panose="020B0609070205080204" pitchFamily="49" charset="-128"/>
                          <a:ea typeface="ＭＳ ゴシック" panose="020B0609070205080204" pitchFamily="49" charset="-128"/>
                        </a:rPr>
                        <a:t> </a:t>
                      </a:r>
                      <a:endParaRPr lang="ja-JP" sz="17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extLst>
                  <a:ext uri="{0D108BD9-81ED-4DB2-BD59-A6C34878D82A}">
                    <a16:rowId xmlns:a16="http://schemas.microsoft.com/office/drawing/2014/main" val="1538826114"/>
                  </a:ext>
                </a:extLst>
              </a:tr>
              <a:tr h="511017">
                <a:tc>
                  <a:txBody>
                    <a:bodyPr/>
                    <a:lstStyle/>
                    <a:p>
                      <a:pPr marL="0" indent="0" algn="ctr">
                        <a:lnSpc>
                          <a:spcPct val="100000"/>
                        </a:lnSpc>
                      </a:pPr>
                      <a:r>
                        <a:rPr lang="ja-JP" altLang="ja-JP" sz="1400" kern="100" dirty="0">
                          <a:effectLst/>
                          <a:latin typeface="ＭＳ ゴシック" panose="020B0609070205080204" pitchFamily="49" charset="-128"/>
                          <a:ea typeface="ＭＳ ゴシック" panose="020B0609070205080204" pitchFamily="49" charset="-128"/>
                        </a:rPr>
                        <a:t>エリア</a:t>
                      </a:r>
                      <a:r>
                        <a:rPr lang="en-US" altLang="ja-JP" sz="1400" kern="100" dirty="0">
                          <a:effectLst/>
                          <a:latin typeface="ＭＳ ゴシック" panose="020B0609070205080204" pitchFamily="49" charset="-128"/>
                          <a:ea typeface="ＭＳ ゴシック" panose="020B0609070205080204" pitchFamily="49" charset="-128"/>
                        </a:rPr>
                        <a:t>3(</a:t>
                      </a:r>
                      <a:r>
                        <a:rPr lang="ja-JP" altLang="en-US" sz="1400" kern="100">
                          <a:effectLst/>
                          <a:latin typeface="ＭＳ ゴシック" panose="020B0609070205080204" pitchFamily="49" charset="-128"/>
                          <a:ea typeface="ＭＳ ゴシック" panose="020B0609070205080204" pitchFamily="49" charset="-128"/>
                        </a:rPr>
                        <a:t>南弁天</a:t>
                      </a:r>
                      <a:r>
                        <a:rPr lang="ja-JP" altLang="ja-JP" sz="1400" kern="100">
                          <a:effectLst/>
                          <a:latin typeface="ＭＳ ゴシック" panose="020B0609070205080204" pitchFamily="49" charset="-128"/>
                          <a:ea typeface="ＭＳ ゴシック" panose="020B0609070205080204" pitchFamily="49" charset="-128"/>
                        </a:rPr>
                        <a:t>橋</a:t>
                      </a:r>
                      <a:r>
                        <a:rPr lang="en-US" altLang="ja-JP" sz="1400" kern="100">
                          <a:effectLst/>
                          <a:latin typeface="ＭＳ ゴシック" panose="020B0609070205080204" pitchFamily="49" charset="-128"/>
                          <a:ea typeface="ＭＳ ゴシック" panose="020B0609070205080204" pitchFamily="49" charset="-128"/>
                        </a:rPr>
                        <a:t>)3.7k</a:t>
                      </a:r>
                      <a:endParaRPr lang="en-US" altLang="ja-JP" sz="2600" kern="100" dirty="0">
                        <a:effectLst/>
                        <a:latin typeface="ＭＳ ゴシック" panose="020B0609070205080204" pitchFamily="49" charset="-128"/>
                        <a:ea typeface="ＭＳ ゴシック" panose="020B0609070205080204" pitchFamily="49" charset="-128"/>
                      </a:endParaRPr>
                    </a:p>
                    <a:p>
                      <a:pPr marL="0" indent="0" algn="ctr">
                        <a:lnSpc>
                          <a:spcPct val="100000"/>
                        </a:lnSpc>
                      </a:pPr>
                      <a:r>
                        <a:rPr lang="en-US" altLang="ja-JP" sz="1400" kern="100" dirty="0">
                          <a:solidFill>
                            <a:srgbClr val="0000FF"/>
                          </a:solidFill>
                          <a:effectLst/>
                          <a:latin typeface="ＭＳ ゴシック" panose="020B0609070205080204" pitchFamily="49" charset="-128"/>
                          <a:ea typeface="ＭＳ ゴシック" panose="020B0609070205080204" pitchFamily="49" charset="-128"/>
                        </a:rPr>
                        <a:t>&lt;6</a:t>
                      </a:r>
                      <a:r>
                        <a:rPr lang="ja-JP" altLang="ja-JP" sz="1400" kern="100" dirty="0">
                          <a:solidFill>
                            <a:srgbClr val="0000FF"/>
                          </a:solidFill>
                          <a:effectLst/>
                          <a:latin typeface="ＭＳ ゴシック" panose="020B0609070205080204" pitchFamily="49" charset="-128"/>
                          <a:ea typeface="ＭＳ ゴシック" panose="020B0609070205080204" pitchFamily="49" charset="-128"/>
                        </a:rPr>
                        <a:t>回散布</a:t>
                      </a:r>
                      <a:r>
                        <a:rPr lang="en-US" altLang="ja-JP" sz="1400" kern="100" dirty="0">
                          <a:solidFill>
                            <a:srgbClr val="0000FF"/>
                          </a:solidFill>
                          <a:effectLst/>
                          <a:latin typeface="ＭＳ ゴシック" panose="020B0609070205080204" pitchFamily="49" charset="-128"/>
                          <a:ea typeface="ＭＳ ゴシック" panose="020B0609070205080204" pitchFamily="49" charset="-128"/>
                        </a:rPr>
                        <a:t>&gt;</a:t>
                      </a:r>
                      <a:endParaRPr lang="ja-JP" altLang="ja-JP" sz="2600" kern="100" dirty="0">
                        <a:solidFill>
                          <a:srgbClr val="0000FF"/>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103161" marR="103161" marT="0" marB="0" anchor="ctr">
                    <a:solidFill>
                      <a:schemeClr val="accent6">
                        <a:lumMod val="40000"/>
                        <a:lumOff val="60000"/>
                      </a:schemeClr>
                    </a:solidFill>
                  </a:tcPr>
                </a:tc>
                <a:tc>
                  <a:txBody>
                    <a:bodyPr/>
                    <a:lstStyle/>
                    <a:p>
                      <a:pPr marL="0" marR="0" lvl="0" indent="1588" algn="ctr" defTabSz="685800" rtl="0" eaLnBrk="1" fontAlgn="auto" latinLnBrk="0" hangingPunct="1">
                        <a:lnSpc>
                          <a:spcPct val="100000"/>
                        </a:lnSpc>
                        <a:spcBef>
                          <a:spcPts val="0"/>
                        </a:spcBef>
                        <a:spcAft>
                          <a:spcPts val="0"/>
                        </a:spcAft>
                        <a:buClrTx/>
                        <a:buSzTx/>
                        <a:buFontTx/>
                        <a:buNone/>
                        <a:tabLst/>
                        <a:defRPr/>
                      </a:pPr>
                      <a:r>
                        <a:rPr lang="ja-JP" altLang="ja-JP" sz="1700" b="1" kern="100" dirty="0">
                          <a:solidFill>
                            <a:srgbClr val="FF0000"/>
                          </a:solidFill>
                          <a:effectLst/>
                          <a:latin typeface="ＭＳ ゴシック" panose="020B0609070205080204" pitchFamily="49" charset="-128"/>
                          <a:ea typeface="ＭＳ ゴシック" panose="020B0609070205080204" pitchFamily="49" charset="-128"/>
                        </a:rPr>
                        <a:t>散布</a:t>
                      </a:r>
                      <a:r>
                        <a:rPr lang="en-US" altLang="ja-JP" sz="1200" b="0"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(5/24)</a:t>
                      </a:r>
                      <a:endParaRPr lang="ja-JP" altLang="ja-JP" sz="2800" b="1"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solidFill>
                      <a:srgbClr val="FFCCFF"/>
                    </a:solidFill>
                  </a:tcPr>
                </a:tc>
                <a:tc>
                  <a:txBody>
                    <a:bodyPr/>
                    <a:lstStyle/>
                    <a:p>
                      <a:pPr marL="31750" indent="63500" algn="ctr">
                        <a:lnSpc>
                          <a:spcPct val="100000"/>
                        </a:lnSpc>
                      </a:pPr>
                      <a:r>
                        <a:rPr lang="en-US" sz="1700" kern="100">
                          <a:effectLst/>
                          <a:latin typeface="ＭＳ ゴシック" panose="020B0609070205080204" pitchFamily="49" charset="-128"/>
                          <a:ea typeface="ＭＳ ゴシック" panose="020B0609070205080204" pitchFamily="49" charset="-128"/>
                        </a:rPr>
                        <a:t> </a:t>
                      </a:r>
                      <a:endParaRPr lang="ja-JP" sz="170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0" indent="1588" algn="ctr">
                        <a:lnSpc>
                          <a:spcPct val="100000"/>
                        </a:lnSpc>
                      </a:pPr>
                      <a:r>
                        <a:rPr lang="ja-JP" altLang="ja-JP" sz="1700" b="1" kern="100" dirty="0">
                          <a:solidFill>
                            <a:srgbClr val="FF0000"/>
                          </a:solidFill>
                          <a:effectLst/>
                          <a:latin typeface="ＭＳ ゴシック" panose="020B0609070205080204" pitchFamily="49" charset="-128"/>
                          <a:ea typeface="ＭＳ ゴシック" panose="020B0609070205080204" pitchFamily="49" charset="-128"/>
                        </a:rPr>
                        <a:t>散布</a:t>
                      </a:r>
                      <a:endParaRPr lang="en-US" altLang="ja-JP" sz="1700" b="0" kern="100" dirty="0">
                        <a:solidFill>
                          <a:srgbClr val="FF0000"/>
                        </a:solidFill>
                        <a:effectLst/>
                        <a:latin typeface="ＭＳ ゴシック" panose="020B0609070205080204" pitchFamily="49" charset="-128"/>
                        <a:ea typeface="ＭＳ ゴシック" panose="020B0609070205080204" pitchFamily="49" charset="-128"/>
                      </a:endParaRPr>
                    </a:p>
                    <a:p>
                      <a:pPr marL="0" indent="1588" algn="ctr">
                        <a:lnSpc>
                          <a:spcPct val="100000"/>
                        </a:lnSpc>
                      </a:pPr>
                      <a:r>
                        <a:rPr lang="en-US" altLang="ja-JP" sz="1200" b="0"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(7/20)</a:t>
                      </a:r>
                      <a:endParaRPr lang="ja-JP" altLang="ja-JP" sz="1200" b="0"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solidFill>
                      <a:srgbClr val="FFCCFF"/>
                    </a:solidFill>
                  </a:tcPr>
                </a:tc>
                <a:tc>
                  <a:txBody>
                    <a:bodyPr/>
                    <a:lstStyle/>
                    <a:p>
                      <a:pPr marL="31750" indent="63500" algn="ctr">
                        <a:lnSpc>
                          <a:spcPct val="100000"/>
                        </a:lnSpc>
                      </a:pPr>
                      <a:r>
                        <a:rPr lang="en-US" sz="1700" kern="100" dirty="0">
                          <a:effectLst/>
                          <a:latin typeface="ＭＳ ゴシック" panose="020B0609070205080204" pitchFamily="49" charset="-128"/>
                          <a:ea typeface="ＭＳ ゴシック" panose="020B0609070205080204" pitchFamily="49" charset="-128"/>
                        </a:rPr>
                        <a:t> </a:t>
                      </a:r>
                      <a:endParaRPr lang="ja-JP" sz="17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0" marR="0" lvl="0" indent="1588" algn="ctr" defTabSz="685800" rtl="0" eaLnBrk="1" fontAlgn="auto" latinLnBrk="0" hangingPunct="1">
                        <a:lnSpc>
                          <a:spcPct val="100000"/>
                        </a:lnSpc>
                        <a:spcBef>
                          <a:spcPts val="0"/>
                        </a:spcBef>
                        <a:spcAft>
                          <a:spcPts val="0"/>
                        </a:spcAft>
                        <a:buClrTx/>
                        <a:buSzTx/>
                        <a:buFontTx/>
                        <a:buNone/>
                        <a:tabLst/>
                        <a:defRPr/>
                      </a:pPr>
                      <a:r>
                        <a:rPr lang="ja-JP" altLang="ja-JP" sz="1700" b="1" kern="100" dirty="0">
                          <a:solidFill>
                            <a:srgbClr val="FF0000"/>
                          </a:solidFill>
                          <a:effectLst/>
                          <a:latin typeface="ＭＳ ゴシック" panose="020B0609070205080204" pitchFamily="49" charset="-128"/>
                          <a:ea typeface="ＭＳ ゴシック" panose="020B0609070205080204" pitchFamily="49" charset="-128"/>
                        </a:rPr>
                        <a:t>散布</a:t>
                      </a:r>
                      <a:r>
                        <a:rPr lang="en-US" altLang="ja-JP" sz="1200" b="0"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(9/28)</a:t>
                      </a:r>
                      <a:endPar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solidFill>
                      <a:srgbClr val="FFCCFF"/>
                    </a:solidFill>
                  </a:tcPr>
                </a:tc>
                <a:tc>
                  <a:txBody>
                    <a:bodyPr/>
                    <a:lstStyle/>
                    <a:p>
                      <a:pPr marL="31750" marR="0" lvl="0" indent="63500" algn="ctr" defTabSz="685800" rtl="0" eaLnBrk="1" fontAlgn="auto" latinLnBrk="0" hangingPunct="1">
                        <a:lnSpc>
                          <a:spcPct val="100000"/>
                        </a:lnSpc>
                        <a:spcBef>
                          <a:spcPts val="0"/>
                        </a:spcBef>
                        <a:spcAft>
                          <a:spcPts val="0"/>
                        </a:spcAft>
                        <a:buClrTx/>
                        <a:buSzTx/>
                        <a:buFontTx/>
                        <a:buNone/>
                        <a:tabLst/>
                        <a:defRPr/>
                      </a:pPr>
                      <a:endParaRPr 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noFill/>
                  </a:tcPr>
                </a:tc>
                <a:tc>
                  <a:txBody>
                    <a:bodyPr/>
                    <a:lstStyle/>
                    <a:p>
                      <a:pPr marL="0" indent="1588" algn="ctr">
                        <a:lnSpc>
                          <a:spcPct val="100000"/>
                        </a:lnSpc>
                      </a:pPr>
                      <a:r>
                        <a:rPr lang="ja-JP" altLang="ja-JP" sz="1600" b="1" kern="100" dirty="0">
                          <a:solidFill>
                            <a:srgbClr val="FF0000"/>
                          </a:solidFill>
                          <a:effectLst/>
                          <a:latin typeface="ＭＳ ゴシック" panose="020B0609070205080204" pitchFamily="49" charset="-128"/>
                          <a:ea typeface="ＭＳ ゴシック" panose="020B0609070205080204" pitchFamily="49" charset="-128"/>
                        </a:rPr>
                        <a:t>散布</a:t>
                      </a:r>
                      <a:r>
                        <a:rPr lang="en-US" altLang="ja-JP" sz="1200" b="0"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(11/24)</a:t>
                      </a:r>
                      <a:endParaRPr lang="ja-JP" altLang="ja-JP" sz="1200" b="1"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solidFill>
                      <a:srgbClr val="FFCCFF"/>
                    </a:solidFill>
                  </a:tcPr>
                </a:tc>
                <a:tc>
                  <a:txBody>
                    <a:bodyPr/>
                    <a:lstStyle/>
                    <a:p>
                      <a:pPr marL="31750" indent="63500" algn="ctr">
                        <a:lnSpc>
                          <a:spcPct val="100000"/>
                        </a:lnSpc>
                      </a:pPr>
                      <a:r>
                        <a:rPr lang="en-US" sz="1700" kern="100" dirty="0">
                          <a:effectLst/>
                          <a:latin typeface="ＭＳ ゴシック" panose="020B0609070205080204" pitchFamily="49" charset="-128"/>
                          <a:ea typeface="ＭＳ ゴシック" panose="020B0609070205080204" pitchFamily="49" charset="-128"/>
                        </a:rPr>
                        <a:t> </a:t>
                      </a:r>
                      <a:endParaRPr lang="ja-JP" sz="17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0" indent="1588" algn="ctr">
                        <a:lnSpc>
                          <a:spcPct val="100000"/>
                        </a:lnSpc>
                      </a:pPr>
                      <a:r>
                        <a:rPr lang="ja-JP" altLang="ja-JP" sz="1700" b="1" kern="100">
                          <a:solidFill>
                            <a:srgbClr val="FF0000"/>
                          </a:solidFill>
                          <a:effectLst/>
                          <a:latin typeface="ＭＳ ゴシック" panose="020B0609070205080204" pitchFamily="49" charset="-128"/>
                          <a:ea typeface="ＭＳ ゴシック" panose="020B0609070205080204" pitchFamily="49" charset="-128"/>
                        </a:rPr>
                        <a:t>散布</a:t>
                      </a:r>
                      <a:endParaRPr lang="en-US" altLang="ja-JP" sz="1700" b="1" kern="100">
                        <a:solidFill>
                          <a:srgbClr val="FF0000"/>
                        </a:solidFill>
                        <a:effectLst/>
                        <a:latin typeface="ＭＳ ゴシック" panose="020B0609070205080204" pitchFamily="49" charset="-128"/>
                        <a:ea typeface="ＭＳ ゴシック" panose="020B0609070205080204" pitchFamily="49" charset="-128"/>
                      </a:endParaRPr>
                    </a:p>
                    <a:p>
                      <a:pPr marL="0" indent="1588" algn="ctr">
                        <a:lnSpc>
                          <a:spcPct val="100000"/>
                        </a:lnSpc>
                      </a:pPr>
                      <a:r>
                        <a:rPr kumimoji="1" lang="en-US" altLang="ja-JP" sz="1200" b="0" kern="10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(1/18)</a:t>
                      </a:r>
                      <a:endParaRPr kumimoji="1" lang="en-US" altLang="ja-JP" sz="1200" b="0"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solidFill>
                      <a:srgbClr val="FFCCFF"/>
                    </a:solidFill>
                  </a:tcPr>
                </a:tc>
                <a:tc>
                  <a:txBody>
                    <a:bodyPr/>
                    <a:lstStyle/>
                    <a:p>
                      <a:pPr marL="31750" indent="63500" algn="ctr">
                        <a:lnSpc>
                          <a:spcPct val="100000"/>
                        </a:lnSpc>
                      </a:pPr>
                      <a:r>
                        <a:rPr lang="en-US" sz="1700" kern="100" dirty="0">
                          <a:effectLst/>
                          <a:latin typeface="ＭＳ ゴシック" panose="020B0609070205080204" pitchFamily="49" charset="-128"/>
                          <a:ea typeface="ＭＳ ゴシック" panose="020B0609070205080204" pitchFamily="49" charset="-128"/>
                        </a:rPr>
                        <a:t> </a:t>
                      </a:r>
                      <a:endParaRPr lang="ja-JP" sz="17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0" indent="1588" algn="ctr">
                        <a:lnSpc>
                          <a:spcPct val="100000"/>
                        </a:lnSpc>
                      </a:pPr>
                      <a:r>
                        <a:rPr lang="ja-JP" altLang="ja-JP" sz="1700" b="1" kern="100">
                          <a:solidFill>
                            <a:srgbClr val="FF0000"/>
                          </a:solidFill>
                          <a:effectLst/>
                          <a:latin typeface="ＭＳ ゴシック" panose="020B0609070205080204" pitchFamily="49" charset="-128"/>
                          <a:ea typeface="ＭＳ ゴシック" panose="020B0609070205080204" pitchFamily="49" charset="-128"/>
                        </a:rPr>
                        <a:t>散布</a:t>
                      </a:r>
                      <a:endParaRPr lang="en-US" altLang="ja-JP" sz="1700" b="1" kern="100">
                        <a:solidFill>
                          <a:srgbClr val="FF0000"/>
                        </a:solidFill>
                        <a:effectLst/>
                        <a:latin typeface="ＭＳ ゴシック" panose="020B0609070205080204" pitchFamily="49" charset="-128"/>
                        <a:ea typeface="ＭＳ ゴシック" panose="020B0609070205080204" pitchFamily="49" charset="-128"/>
                      </a:endParaRPr>
                    </a:p>
                    <a:p>
                      <a:pPr marL="0" indent="1588" algn="ctr">
                        <a:lnSpc>
                          <a:spcPct val="100000"/>
                        </a:lnSpc>
                      </a:pPr>
                      <a:r>
                        <a:rPr kumimoji="1" lang="en-US" altLang="ja-JP" sz="1200" b="0" kern="10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(3/23)</a:t>
                      </a:r>
                      <a:endParaRPr kumimoji="1" lang="ja-JP" altLang="ja-JP" sz="1200" b="0"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solidFill>
                      <a:srgbClr val="FFCCFF"/>
                    </a:solidFill>
                  </a:tcPr>
                </a:tc>
                <a:tc>
                  <a:txBody>
                    <a:bodyPr/>
                    <a:lstStyle/>
                    <a:p>
                      <a:pPr marL="31750" indent="63500" algn="ctr">
                        <a:lnSpc>
                          <a:spcPct val="100000"/>
                        </a:lnSpc>
                      </a:pPr>
                      <a:r>
                        <a:rPr lang="en-US" sz="1700" kern="100" dirty="0">
                          <a:effectLst/>
                          <a:latin typeface="ＭＳ ゴシック" panose="020B0609070205080204" pitchFamily="49" charset="-128"/>
                          <a:ea typeface="ＭＳ ゴシック" panose="020B0609070205080204" pitchFamily="49" charset="-128"/>
                        </a:rPr>
                        <a:t> </a:t>
                      </a:r>
                      <a:endParaRPr lang="ja-JP" sz="17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tc>
                  <a:txBody>
                    <a:bodyPr/>
                    <a:lstStyle/>
                    <a:p>
                      <a:pPr marL="31750" indent="63500" algn="ctr">
                        <a:lnSpc>
                          <a:spcPct val="100000"/>
                        </a:lnSpc>
                      </a:pPr>
                      <a:r>
                        <a:rPr lang="en-US" sz="1700" kern="100" dirty="0">
                          <a:effectLst/>
                          <a:latin typeface="ＭＳ ゴシック" panose="020B0609070205080204" pitchFamily="49" charset="-128"/>
                          <a:ea typeface="ＭＳ ゴシック" panose="020B0609070205080204" pitchFamily="49" charset="-128"/>
                        </a:rPr>
                        <a:t> </a:t>
                      </a:r>
                      <a:endParaRPr lang="ja-JP" sz="17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0" marR="0" marT="0" marB="0" anchor="ctr"/>
                </a:tc>
                <a:extLst>
                  <a:ext uri="{0D108BD9-81ED-4DB2-BD59-A6C34878D82A}">
                    <a16:rowId xmlns:a16="http://schemas.microsoft.com/office/drawing/2014/main" val="1375107357"/>
                  </a:ext>
                </a:extLst>
              </a:tr>
            </a:tbl>
          </a:graphicData>
        </a:graphic>
      </p:graphicFrame>
      <p:sp>
        <p:nvSpPr>
          <p:cNvPr id="48" name="正方形/長方形 47">
            <a:extLst>
              <a:ext uri="{FF2B5EF4-FFF2-40B4-BE49-F238E27FC236}">
                <a16:creationId xmlns:a16="http://schemas.microsoft.com/office/drawing/2014/main" id="{623310DD-104E-4B1B-BD31-C5EBD7CFD37E}"/>
              </a:ext>
            </a:extLst>
          </p:cNvPr>
          <p:cNvSpPr/>
          <p:nvPr/>
        </p:nvSpPr>
        <p:spPr>
          <a:xfrm>
            <a:off x="2422858" y="1663013"/>
            <a:ext cx="2934769" cy="276999"/>
          </a:xfrm>
          <a:prstGeom prst="rect">
            <a:avLst/>
          </a:prstGeom>
        </p:spPr>
        <p:txBody>
          <a:bodyPr wrap="square">
            <a:spAutoFit/>
          </a:bodyPr>
          <a:lstStyle/>
          <a:p>
            <a:r>
              <a:rPr lang="en-US" altLang="ja-JP" sz="1200" dirty="0">
                <a:latin typeface="ＭＳ ゴシック" panose="020B0609070205080204" pitchFamily="49" charset="-128"/>
                <a:ea typeface="ＭＳ ゴシック" panose="020B0609070205080204" pitchFamily="49" charset="-128"/>
              </a:rPr>
              <a:t>※5/12:</a:t>
            </a:r>
            <a:r>
              <a:rPr lang="ja-JP" altLang="en-US" sz="1200" dirty="0">
                <a:latin typeface="ＭＳ ゴシック" panose="020B0609070205080204" pitchFamily="49" charset="-128"/>
                <a:ea typeface="ＭＳ ゴシック" panose="020B0609070205080204" pitchFamily="49" charset="-128"/>
              </a:rPr>
              <a:t>水質測定　</a:t>
            </a:r>
            <a:r>
              <a:rPr lang="en-US" altLang="ja-JP" sz="1200" dirty="0">
                <a:latin typeface="ＭＳ ゴシック" panose="020B0609070205080204" pitchFamily="49" charset="-128"/>
                <a:ea typeface="ＭＳ ゴシック" panose="020B0609070205080204" pitchFamily="49" charset="-128"/>
              </a:rPr>
              <a:t>5/13:</a:t>
            </a:r>
            <a:r>
              <a:rPr lang="ja-JP" altLang="en-US" sz="1200" dirty="0">
                <a:latin typeface="ＭＳ ゴシック" panose="020B0609070205080204" pitchFamily="49" charset="-128"/>
                <a:ea typeface="ＭＳ ゴシック" panose="020B0609070205080204" pitchFamily="49" charset="-128"/>
              </a:rPr>
              <a:t>底質試料採取</a:t>
            </a:r>
            <a:endParaRPr lang="en-US" altLang="ja-JP" sz="1200" dirty="0">
              <a:latin typeface="ＭＳ ゴシック" panose="020B0609070205080204" pitchFamily="49" charset="-128"/>
              <a:ea typeface="ＭＳ ゴシック" panose="020B0609070205080204" pitchFamily="49" charset="-128"/>
            </a:endParaRPr>
          </a:p>
        </p:txBody>
      </p:sp>
      <p:sp>
        <p:nvSpPr>
          <p:cNvPr id="35" name="正方形/長方形 34">
            <a:extLst>
              <a:ext uri="{FF2B5EF4-FFF2-40B4-BE49-F238E27FC236}">
                <a16:creationId xmlns:a16="http://schemas.microsoft.com/office/drawing/2014/main" id="{2581561E-2B78-406F-B675-AE7126AB594B}"/>
              </a:ext>
            </a:extLst>
          </p:cNvPr>
          <p:cNvSpPr/>
          <p:nvPr/>
        </p:nvSpPr>
        <p:spPr>
          <a:xfrm>
            <a:off x="3437271" y="2322407"/>
            <a:ext cx="539003" cy="259751"/>
          </a:xfrm>
          <a:prstGeom prst="rect">
            <a:avLst/>
          </a:prstGeom>
        </p:spPr>
        <p:txBody>
          <a:bodyPr wrap="square">
            <a:spAutoFit/>
          </a:bodyPr>
          <a:lstStyle/>
          <a:p>
            <a:r>
              <a:rPr lang="en-US" altLang="ja-JP" sz="1088" dirty="0">
                <a:latin typeface="ＭＳ ゴシック" panose="020B0609070205080204" pitchFamily="49" charset="-128"/>
                <a:ea typeface="ＭＳ ゴシック" panose="020B0609070205080204" pitchFamily="49" charset="-128"/>
              </a:rPr>
              <a:t>※</a:t>
            </a:r>
            <a:endParaRPr lang="en-US" altLang="ja-JP" sz="932" dirty="0">
              <a:latin typeface="ＭＳ ゴシック" panose="020B0609070205080204" pitchFamily="49" charset="-128"/>
              <a:ea typeface="ＭＳ ゴシック" panose="020B0609070205080204" pitchFamily="49" charset="-128"/>
            </a:endParaRPr>
          </a:p>
        </p:txBody>
      </p:sp>
      <p:sp>
        <p:nvSpPr>
          <p:cNvPr id="40" name="正方形/長方形 39">
            <a:extLst>
              <a:ext uri="{FF2B5EF4-FFF2-40B4-BE49-F238E27FC236}">
                <a16:creationId xmlns:a16="http://schemas.microsoft.com/office/drawing/2014/main" id="{41B2EF0D-1E3C-4F5C-B05F-0E4BD736A2D7}"/>
              </a:ext>
            </a:extLst>
          </p:cNvPr>
          <p:cNvSpPr/>
          <p:nvPr/>
        </p:nvSpPr>
        <p:spPr>
          <a:xfrm>
            <a:off x="0" y="0"/>
            <a:ext cx="15119350" cy="615267"/>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sp>
        <p:nvSpPr>
          <p:cNvPr id="66" name="テキスト ボックス 3"/>
          <p:cNvSpPr txBox="1"/>
          <p:nvPr/>
        </p:nvSpPr>
        <p:spPr>
          <a:xfrm>
            <a:off x="0" y="-16013"/>
            <a:ext cx="8166267" cy="110474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２．薬剤散布による底質改善試行実施概要</a:t>
            </a:r>
          </a:p>
          <a:p>
            <a:pPr fontAlgn="auto">
              <a:spcBef>
                <a:spcPct val="10000"/>
              </a:spcBef>
              <a:spcAft>
                <a:spcPts val="0"/>
              </a:spcAft>
              <a:defRPr/>
            </a:pPr>
            <a:endPar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13" name="テキスト ボックス 12">
            <a:extLst>
              <a:ext uri="{FF2B5EF4-FFF2-40B4-BE49-F238E27FC236}">
                <a16:creationId xmlns:a16="http://schemas.microsoft.com/office/drawing/2014/main" id="{597146E8-9774-4AB8-8364-71000B3A7E68}"/>
              </a:ext>
            </a:extLst>
          </p:cNvPr>
          <p:cNvSpPr txBox="1"/>
          <p:nvPr/>
        </p:nvSpPr>
        <p:spPr>
          <a:xfrm>
            <a:off x="2712240" y="9853847"/>
            <a:ext cx="920050" cy="269478"/>
          </a:xfrm>
          <a:prstGeom prst="rect">
            <a:avLst/>
          </a:prstGeom>
          <a:noFill/>
        </p:spPr>
        <p:txBody>
          <a:bodyPr wrap="square" lIns="0" tIns="0" rIns="0" bIns="0" rtlCol="0" anchor="ctr" anchorCtr="0">
            <a:noAutofit/>
          </a:bodyPr>
          <a:lstStyle/>
          <a:p>
            <a:pPr algn="ctr"/>
            <a:r>
              <a:rPr kumimoji="1" lang="ja-JP" altLang="en-US" sz="1400" dirty="0">
                <a:latin typeface="ＭＳ ゴシック" panose="020B0609070205080204" pitchFamily="49" charset="-128"/>
                <a:ea typeface="ＭＳ ゴシック" panose="020B0609070205080204" pitchFamily="49" charset="-128"/>
              </a:rPr>
              <a:t>南弁天橋</a:t>
            </a:r>
          </a:p>
        </p:txBody>
      </p:sp>
      <p:cxnSp>
        <p:nvCxnSpPr>
          <p:cNvPr id="14" name="直線コネクタ 13">
            <a:extLst>
              <a:ext uri="{FF2B5EF4-FFF2-40B4-BE49-F238E27FC236}">
                <a16:creationId xmlns:a16="http://schemas.microsoft.com/office/drawing/2014/main" id="{51A9B2EB-EABE-411A-B425-CA71F876D901}"/>
              </a:ext>
            </a:extLst>
          </p:cNvPr>
          <p:cNvCxnSpPr>
            <a:cxnSpLocks/>
          </p:cNvCxnSpPr>
          <p:nvPr/>
        </p:nvCxnSpPr>
        <p:spPr>
          <a:xfrm flipV="1">
            <a:off x="3237983" y="9584370"/>
            <a:ext cx="328589" cy="3031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8501EBB8-303B-4C29-AF5A-D06FE0077FC2}"/>
              </a:ext>
            </a:extLst>
          </p:cNvPr>
          <p:cNvSpPr txBox="1"/>
          <p:nvPr/>
        </p:nvSpPr>
        <p:spPr>
          <a:xfrm>
            <a:off x="3698008" y="9853847"/>
            <a:ext cx="657179" cy="269478"/>
          </a:xfrm>
          <a:prstGeom prst="rect">
            <a:avLst/>
          </a:prstGeom>
          <a:noFill/>
        </p:spPr>
        <p:txBody>
          <a:bodyPr wrap="square" lIns="0" tIns="0" rIns="0" bIns="0" rtlCol="0" anchor="ctr" anchorCtr="0">
            <a:noAutofit/>
          </a:bodyPr>
          <a:lstStyle/>
          <a:p>
            <a:pPr algn="ctr"/>
            <a:r>
              <a:rPr kumimoji="1" lang="ja-JP" altLang="en-US" sz="1400" dirty="0">
                <a:latin typeface="ＭＳ ゴシック" panose="020B0609070205080204" pitchFamily="49" charset="-128"/>
                <a:ea typeface="ＭＳ ゴシック" panose="020B0609070205080204" pitchFamily="49" charset="-128"/>
              </a:rPr>
              <a:t>千歳橋</a:t>
            </a:r>
          </a:p>
        </p:txBody>
      </p:sp>
      <p:cxnSp>
        <p:nvCxnSpPr>
          <p:cNvPr id="16" name="直線コネクタ 15">
            <a:extLst>
              <a:ext uri="{FF2B5EF4-FFF2-40B4-BE49-F238E27FC236}">
                <a16:creationId xmlns:a16="http://schemas.microsoft.com/office/drawing/2014/main" id="{9A0044DC-B514-402C-9948-EEFF91562002}"/>
              </a:ext>
            </a:extLst>
          </p:cNvPr>
          <p:cNvCxnSpPr>
            <a:cxnSpLocks/>
          </p:cNvCxnSpPr>
          <p:nvPr/>
        </p:nvCxnSpPr>
        <p:spPr>
          <a:xfrm flipH="1" flipV="1">
            <a:off x="3812390" y="9559982"/>
            <a:ext cx="197154" cy="3031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690D3D33-3D4F-4E0C-8ABC-1C6AECB4FE4D}"/>
              </a:ext>
            </a:extLst>
          </p:cNvPr>
          <p:cNvSpPr txBox="1"/>
          <p:nvPr/>
        </p:nvSpPr>
        <p:spPr>
          <a:xfrm>
            <a:off x="4092315" y="9517000"/>
            <a:ext cx="657179" cy="269478"/>
          </a:xfrm>
          <a:prstGeom prst="rect">
            <a:avLst/>
          </a:prstGeom>
          <a:noFill/>
        </p:spPr>
        <p:txBody>
          <a:bodyPr wrap="square" lIns="0" tIns="0" rIns="0" bIns="0" rtlCol="0" anchor="ctr" anchorCtr="0">
            <a:noAutofit/>
          </a:bodyPr>
          <a:lstStyle/>
          <a:p>
            <a:pPr algn="ctr"/>
            <a:r>
              <a:rPr kumimoji="1" lang="ja-JP" altLang="en-US" sz="1400" dirty="0">
                <a:latin typeface="ＭＳ ゴシック" panose="020B0609070205080204" pitchFamily="49" charset="-128"/>
                <a:ea typeface="ＭＳ ゴシック" panose="020B0609070205080204" pitchFamily="49" charset="-128"/>
              </a:rPr>
              <a:t>万才橋</a:t>
            </a:r>
          </a:p>
        </p:txBody>
      </p:sp>
      <p:sp>
        <p:nvSpPr>
          <p:cNvPr id="18" name="テキスト ボックス 17">
            <a:extLst>
              <a:ext uri="{FF2B5EF4-FFF2-40B4-BE49-F238E27FC236}">
                <a16:creationId xmlns:a16="http://schemas.microsoft.com/office/drawing/2014/main" id="{9CB29042-2D4A-4CA9-B13A-FD6FEFB34743}"/>
              </a:ext>
            </a:extLst>
          </p:cNvPr>
          <p:cNvSpPr txBox="1"/>
          <p:nvPr/>
        </p:nvSpPr>
        <p:spPr>
          <a:xfrm>
            <a:off x="6063851" y="8910676"/>
            <a:ext cx="1642946" cy="269478"/>
          </a:xfrm>
          <a:prstGeom prst="rect">
            <a:avLst/>
          </a:prstGeom>
          <a:noFill/>
        </p:spPr>
        <p:txBody>
          <a:bodyPr wrap="square" lIns="0" tIns="0" rIns="0" bIns="0" rtlCol="0" anchor="ctr" anchorCtr="0">
            <a:noAutofit/>
          </a:bodyPr>
          <a:lstStyle/>
          <a:p>
            <a:pPr algn="ctr"/>
            <a:r>
              <a:rPr kumimoji="1" lang="ja-JP" altLang="en-US" sz="1400" dirty="0">
                <a:latin typeface="ＭＳ ゴシック" panose="020B0609070205080204" pitchFamily="49" charset="-128"/>
                <a:ea typeface="ＭＳ ゴシック" panose="020B0609070205080204" pitchFamily="49" charset="-128"/>
              </a:rPr>
              <a:t>平野市町抽水所</a:t>
            </a:r>
          </a:p>
        </p:txBody>
      </p:sp>
      <p:sp>
        <p:nvSpPr>
          <p:cNvPr id="19" name="テキスト ボックス 18">
            <a:extLst>
              <a:ext uri="{FF2B5EF4-FFF2-40B4-BE49-F238E27FC236}">
                <a16:creationId xmlns:a16="http://schemas.microsoft.com/office/drawing/2014/main" id="{BC27A2D6-33C7-48AB-B293-FB9CC3805D3E}"/>
              </a:ext>
            </a:extLst>
          </p:cNvPr>
          <p:cNvSpPr txBox="1"/>
          <p:nvPr/>
        </p:nvSpPr>
        <p:spPr>
          <a:xfrm>
            <a:off x="7743191" y="7174631"/>
            <a:ext cx="1380075" cy="269478"/>
          </a:xfrm>
          <a:prstGeom prst="rect">
            <a:avLst/>
          </a:prstGeom>
          <a:noFill/>
        </p:spPr>
        <p:txBody>
          <a:bodyPr wrap="square" lIns="0" tIns="0" rIns="0" bIns="0" rtlCol="0" anchor="ctr" anchorCtr="0">
            <a:noAutofit/>
          </a:bodyPr>
          <a:lstStyle/>
          <a:p>
            <a:pPr algn="ctr"/>
            <a:r>
              <a:rPr kumimoji="1" lang="ja-JP" altLang="en-US" sz="1400" dirty="0">
                <a:latin typeface="ＭＳ ゴシック" panose="020B0609070205080204" pitchFamily="49" charset="-128"/>
                <a:ea typeface="ＭＳ ゴシック" panose="020B0609070205080204" pitchFamily="49" charset="-128"/>
              </a:rPr>
              <a:t>長吉ポンプ場</a:t>
            </a:r>
          </a:p>
        </p:txBody>
      </p:sp>
      <p:sp>
        <p:nvSpPr>
          <p:cNvPr id="20" name="テキスト ボックス 19">
            <a:extLst>
              <a:ext uri="{FF2B5EF4-FFF2-40B4-BE49-F238E27FC236}">
                <a16:creationId xmlns:a16="http://schemas.microsoft.com/office/drawing/2014/main" id="{F6F4E20E-4611-4F60-803C-68F9A418370C}"/>
              </a:ext>
            </a:extLst>
          </p:cNvPr>
          <p:cNvSpPr txBox="1"/>
          <p:nvPr/>
        </p:nvSpPr>
        <p:spPr>
          <a:xfrm>
            <a:off x="7343428" y="7669533"/>
            <a:ext cx="920050" cy="269478"/>
          </a:xfrm>
          <a:prstGeom prst="rect">
            <a:avLst/>
          </a:prstGeom>
          <a:noFill/>
        </p:spPr>
        <p:txBody>
          <a:bodyPr wrap="square" lIns="0" tIns="0" rIns="0" bIns="0" rtlCol="0" anchor="ctr" anchorCtr="0">
            <a:noAutofit/>
          </a:bodyPr>
          <a:lstStyle/>
          <a:p>
            <a:pPr algn="ctr"/>
            <a:r>
              <a:rPr kumimoji="1" lang="ja-JP" altLang="en-US" sz="1400" dirty="0">
                <a:latin typeface="ＭＳ ゴシック" panose="020B0609070205080204" pitchFamily="49" charset="-128"/>
                <a:ea typeface="ＭＳ ゴシック" panose="020B0609070205080204" pitchFamily="49" charset="-128"/>
              </a:rPr>
              <a:t>中竹渕橋</a:t>
            </a:r>
          </a:p>
        </p:txBody>
      </p:sp>
      <p:cxnSp>
        <p:nvCxnSpPr>
          <p:cNvPr id="21" name="直線コネクタ 20">
            <a:extLst>
              <a:ext uri="{FF2B5EF4-FFF2-40B4-BE49-F238E27FC236}">
                <a16:creationId xmlns:a16="http://schemas.microsoft.com/office/drawing/2014/main" id="{A64F9432-BD5E-48B1-8113-78611D7F8C32}"/>
              </a:ext>
            </a:extLst>
          </p:cNvPr>
          <p:cNvCxnSpPr>
            <a:cxnSpLocks/>
          </p:cNvCxnSpPr>
          <p:nvPr/>
        </p:nvCxnSpPr>
        <p:spPr>
          <a:xfrm flipH="1">
            <a:off x="1746472" y="9112784"/>
            <a:ext cx="197154" cy="2021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10E6893E-B530-4105-8796-E097E524EB61}"/>
              </a:ext>
            </a:extLst>
          </p:cNvPr>
          <p:cNvSpPr txBox="1"/>
          <p:nvPr/>
        </p:nvSpPr>
        <p:spPr>
          <a:xfrm>
            <a:off x="1810213" y="8843306"/>
            <a:ext cx="657179" cy="269478"/>
          </a:xfrm>
          <a:prstGeom prst="rect">
            <a:avLst/>
          </a:prstGeom>
          <a:noFill/>
        </p:spPr>
        <p:txBody>
          <a:bodyPr wrap="square" lIns="0" tIns="0" rIns="0" bIns="0" rtlCol="0" anchor="ctr" anchorCtr="0">
            <a:noAutofit/>
          </a:bodyPr>
          <a:lstStyle/>
          <a:p>
            <a:pPr algn="ctr"/>
            <a:r>
              <a:rPr kumimoji="1" lang="ja-JP" altLang="en-US" sz="1400" dirty="0">
                <a:latin typeface="ＭＳ ゴシック" panose="020B0609070205080204" pitchFamily="49" charset="-128"/>
                <a:ea typeface="ＭＳ ゴシック" panose="020B0609070205080204" pitchFamily="49" charset="-128"/>
              </a:rPr>
              <a:t>城見橋</a:t>
            </a:r>
          </a:p>
        </p:txBody>
      </p:sp>
      <p:cxnSp>
        <p:nvCxnSpPr>
          <p:cNvPr id="23" name="直線コネクタ 22">
            <a:extLst>
              <a:ext uri="{FF2B5EF4-FFF2-40B4-BE49-F238E27FC236}">
                <a16:creationId xmlns:a16="http://schemas.microsoft.com/office/drawing/2014/main" id="{C59D27D4-1E3F-47E1-84A1-BCC18838DD27}"/>
              </a:ext>
            </a:extLst>
          </p:cNvPr>
          <p:cNvCxnSpPr>
            <a:cxnSpLocks/>
          </p:cNvCxnSpPr>
          <p:nvPr/>
        </p:nvCxnSpPr>
        <p:spPr>
          <a:xfrm>
            <a:off x="3190288" y="9180153"/>
            <a:ext cx="230012" cy="2694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8471CBF8-BF7C-4525-BBFD-2222468E140C}"/>
              </a:ext>
            </a:extLst>
          </p:cNvPr>
          <p:cNvSpPr txBox="1"/>
          <p:nvPr/>
        </p:nvSpPr>
        <p:spPr>
          <a:xfrm>
            <a:off x="2849700" y="8937719"/>
            <a:ext cx="657179" cy="269478"/>
          </a:xfrm>
          <a:prstGeom prst="rect">
            <a:avLst/>
          </a:prstGeom>
          <a:noFill/>
        </p:spPr>
        <p:txBody>
          <a:bodyPr wrap="square" lIns="0" tIns="0" rIns="0" bIns="0" rtlCol="0" anchor="ctr" anchorCtr="0">
            <a:noAutofit/>
          </a:bodyPr>
          <a:lstStyle/>
          <a:p>
            <a:pPr algn="ctr"/>
            <a:r>
              <a:rPr kumimoji="1" lang="ja-JP" altLang="en-US" sz="1400" dirty="0">
                <a:latin typeface="ＭＳ ゴシック" panose="020B0609070205080204" pitchFamily="49" charset="-128"/>
                <a:ea typeface="ＭＳ ゴシック" panose="020B0609070205080204" pitchFamily="49" charset="-128"/>
              </a:rPr>
              <a:t>剣橋</a:t>
            </a:r>
          </a:p>
        </p:txBody>
      </p:sp>
      <p:sp>
        <p:nvSpPr>
          <p:cNvPr id="25" name="テキスト ボックス 24">
            <a:extLst>
              <a:ext uri="{FF2B5EF4-FFF2-40B4-BE49-F238E27FC236}">
                <a16:creationId xmlns:a16="http://schemas.microsoft.com/office/drawing/2014/main" id="{CE3A357C-CEA4-407B-9917-A8CFCA672540}"/>
              </a:ext>
            </a:extLst>
          </p:cNvPr>
          <p:cNvSpPr txBox="1"/>
          <p:nvPr/>
        </p:nvSpPr>
        <p:spPr>
          <a:xfrm>
            <a:off x="4953495" y="9615605"/>
            <a:ext cx="1182921" cy="269478"/>
          </a:xfrm>
          <a:prstGeom prst="rect">
            <a:avLst/>
          </a:prstGeom>
          <a:noFill/>
        </p:spPr>
        <p:txBody>
          <a:bodyPr wrap="square" lIns="0" tIns="0" rIns="0" bIns="0" rtlCol="0" anchor="ctr" anchorCtr="0">
            <a:noAutofit/>
          </a:bodyPr>
          <a:lstStyle/>
          <a:p>
            <a:pPr algn="ctr"/>
            <a:r>
              <a:rPr kumimoji="1" lang="ja-JP" altLang="en-US" sz="1400" dirty="0">
                <a:latin typeface="ＭＳ ゴシック" panose="020B0609070205080204" pitchFamily="49" charset="-128"/>
                <a:ea typeface="ＭＳ ゴシック" panose="020B0609070205080204" pitchFamily="49" charset="-128"/>
              </a:rPr>
              <a:t>三川合流点</a:t>
            </a:r>
          </a:p>
        </p:txBody>
      </p:sp>
      <p:sp>
        <p:nvSpPr>
          <p:cNvPr id="26" name="テキスト ボックス 25">
            <a:extLst>
              <a:ext uri="{FF2B5EF4-FFF2-40B4-BE49-F238E27FC236}">
                <a16:creationId xmlns:a16="http://schemas.microsoft.com/office/drawing/2014/main" id="{8471CBF8-BF7C-4525-BBFD-2222468E140C}"/>
              </a:ext>
            </a:extLst>
          </p:cNvPr>
          <p:cNvSpPr txBox="1"/>
          <p:nvPr/>
        </p:nvSpPr>
        <p:spPr>
          <a:xfrm>
            <a:off x="2379523" y="10302092"/>
            <a:ext cx="2505533" cy="396287"/>
          </a:xfrm>
          <a:prstGeom prst="rect">
            <a:avLst/>
          </a:prstGeom>
          <a:noFill/>
        </p:spPr>
        <p:txBody>
          <a:bodyPr wrap="square" lIns="0" tIns="0" rIns="0" bIns="0" rtlCol="0" anchor="ctr" anchorCtr="0">
            <a:noAutofit/>
          </a:bodyPr>
          <a:lstStyle/>
          <a:p>
            <a:pPr algn="ctr"/>
            <a:r>
              <a:rPr kumimoji="1" lang="ja-JP" altLang="en-US" sz="1400">
                <a:latin typeface="ＭＳ ゴシック" panose="020B0609070205080204" pitchFamily="49" charset="-128"/>
                <a:ea typeface="ＭＳ ゴシック" panose="020B0609070205080204" pitchFamily="49" charset="-128"/>
              </a:rPr>
              <a:t>常時カメラ撮影区間</a:t>
            </a:r>
            <a:endParaRPr kumimoji="1" lang="ja-JP" altLang="en-US" sz="1400" dirty="0">
              <a:latin typeface="ＭＳ ゴシック" panose="020B0609070205080204" pitchFamily="49" charset="-128"/>
              <a:ea typeface="ＭＳ ゴシック" panose="020B0609070205080204" pitchFamily="49" charset="-128"/>
            </a:endParaRPr>
          </a:p>
        </p:txBody>
      </p:sp>
      <p:sp>
        <p:nvSpPr>
          <p:cNvPr id="27" name="テキスト ボックス 26">
            <a:extLst>
              <a:ext uri="{FF2B5EF4-FFF2-40B4-BE49-F238E27FC236}">
                <a16:creationId xmlns:a16="http://schemas.microsoft.com/office/drawing/2014/main" id="{7EBF8958-57B0-4915-95F7-18F52AD712AA}"/>
              </a:ext>
            </a:extLst>
          </p:cNvPr>
          <p:cNvSpPr txBox="1"/>
          <p:nvPr/>
        </p:nvSpPr>
        <p:spPr>
          <a:xfrm>
            <a:off x="7351512" y="7541694"/>
            <a:ext cx="1462963" cy="184665"/>
          </a:xfrm>
          <a:prstGeom prst="rect">
            <a:avLst/>
          </a:prstGeom>
          <a:noFill/>
        </p:spPr>
        <p:txBody>
          <a:bodyPr wrap="square" rtlCol="0">
            <a:spAutoFit/>
          </a:bodyPr>
          <a:lstStyle/>
          <a:p>
            <a:r>
              <a:rPr kumimoji="1" lang="ja-JP" altLang="en-US" sz="600" dirty="0">
                <a:latin typeface="ＭＳ Ｐゴシック" panose="020B0600070205080204" pitchFamily="50" charset="-128"/>
                <a:ea typeface="ＭＳ Ｐゴシック" panose="020B0600070205080204" pitchFamily="50" charset="-128"/>
              </a:rPr>
              <a:t>なかたけ</a:t>
            </a:r>
            <a:r>
              <a:rPr kumimoji="1" lang="ja-JP" altLang="en-US" sz="600" dirty="0" err="1">
                <a:latin typeface="ＭＳ Ｐゴシック" panose="020B0600070205080204" pitchFamily="50" charset="-128"/>
                <a:ea typeface="ＭＳ Ｐゴシック" panose="020B0600070205080204" pitchFamily="50" charset="-128"/>
              </a:rPr>
              <a:t>ふちば</a:t>
            </a:r>
            <a:r>
              <a:rPr kumimoji="1" lang="ja-JP" altLang="en-US" sz="600" dirty="0">
                <a:latin typeface="ＭＳ Ｐゴシック" panose="020B0600070205080204" pitchFamily="50" charset="-128"/>
                <a:ea typeface="ＭＳ Ｐゴシック" panose="020B0600070205080204" pitchFamily="50" charset="-128"/>
              </a:rPr>
              <a:t>し</a:t>
            </a:r>
          </a:p>
        </p:txBody>
      </p:sp>
      <p:cxnSp>
        <p:nvCxnSpPr>
          <p:cNvPr id="31" name="直線矢印コネクタ 30"/>
          <p:cNvCxnSpPr/>
          <p:nvPr/>
        </p:nvCxnSpPr>
        <p:spPr>
          <a:xfrm flipH="1" flipV="1">
            <a:off x="1835376" y="10478192"/>
            <a:ext cx="739361" cy="127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a:off x="4860562" y="10478193"/>
            <a:ext cx="60252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四角形: 角を丸くする 11">
            <a:extLst>
              <a:ext uri="{FF2B5EF4-FFF2-40B4-BE49-F238E27FC236}">
                <a16:creationId xmlns:a16="http://schemas.microsoft.com/office/drawing/2014/main" id="{64B1E244-F5B1-419A-9F67-AF3FE7DF4C0F}"/>
              </a:ext>
            </a:extLst>
          </p:cNvPr>
          <p:cNvSpPr/>
          <p:nvPr/>
        </p:nvSpPr>
        <p:spPr>
          <a:xfrm>
            <a:off x="9955153" y="2332346"/>
            <a:ext cx="4465847" cy="2211078"/>
          </a:xfrm>
          <a:prstGeom prst="roundRect">
            <a:avLst>
              <a:gd name="adj" fmla="val 3531"/>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a:p>
        </p:txBody>
      </p:sp>
      <p:sp>
        <p:nvSpPr>
          <p:cNvPr id="34" name="フローチャート: 代替処理 33">
            <a:extLst>
              <a:ext uri="{FF2B5EF4-FFF2-40B4-BE49-F238E27FC236}">
                <a16:creationId xmlns:a16="http://schemas.microsoft.com/office/drawing/2014/main" id="{2FF3C09B-65B7-41CD-8D64-A4DE2AFB8D93}"/>
              </a:ext>
            </a:extLst>
          </p:cNvPr>
          <p:cNvSpPr/>
          <p:nvPr/>
        </p:nvSpPr>
        <p:spPr>
          <a:xfrm>
            <a:off x="10239677" y="4565483"/>
            <a:ext cx="2144616" cy="401503"/>
          </a:xfrm>
          <a:prstGeom prst="flowChartAlternateProces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27967" tIns="27967" rIns="27967" bIns="27967" rtlCol="0" anchor="ctr"/>
          <a:lstStyle/>
          <a:p>
            <a:pPr algn="ctr"/>
            <a:r>
              <a:rPr lang="ja-JP" altLang="en-US" sz="1864" b="1"/>
              <a:t>今回追加報告</a:t>
            </a:r>
            <a:endParaRPr lang="ja-JP" altLang="en-US" sz="1864" b="1" dirty="0"/>
          </a:p>
        </p:txBody>
      </p:sp>
      <p:pic>
        <p:nvPicPr>
          <p:cNvPr id="1026" name="図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6200000">
            <a:off x="561901" y="9330856"/>
            <a:ext cx="561396" cy="143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テキスト ボックス 20"/>
          <p:cNvSpPr txBox="1"/>
          <p:nvPr/>
        </p:nvSpPr>
        <p:spPr>
          <a:xfrm>
            <a:off x="7433190" y="8622253"/>
            <a:ext cx="1948163" cy="334103"/>
          </a:xfrm>
          <a:prstGeom prst="rect">
            <a:avLst/>
          </a:prstGeom>
          <a:noFill/>
          <a:ln w="6350">
            <a:noFill/>
          </a:ln>
        </p:spPr>
        <p:txBody>
          <a:bodyPr rot="0" spcFirstLastPara="0" vert="horz" wrap="square" lIns="1800" tIns="1800" rIns="1800" bIns="1800" numCol="1" spcCol="0" rtlCol="0" fromWordArt="0" anchor="t" anchorCtr="0" forceAA="0" compatLnSpc="1">
            <a:prstTxWarp prst="textNoShape">
              <a:avLst/>
            </a:prstTxWarp>
            <a:noAutofit/>
          </a:bodyPr>
          <a:lstStyle/>
          <a:p>
            <a:pPr algn="just">
              <a:spcAft>
                <a:spcPts val="0"/>
              </a:spcAft>
            </a:pPr>
            <a:r>
              <a:rPr lang="ja-JP" sz="1200" kern="100" dirty="0">
                <a:solidFill>
                  <a:srgbClr val="C00000"/>
                </a:solidFill>
                <a:effectLst/>
                <a:latin typeface="Century" panose="02040604050505020304" pitchFamily="18" charset="0"/>
                <a:ea typeface="ＭＳ ゴシック" panose="020B0609070205080204" pitchFamily="49" charset="-128"/>
                <a:cs typeface="Times New Roman" panose="02020603050405020304" pitchFamily="18" charset="0"/>
              </a:rPr>
              <a:t>河床勾配：約</a:t>
            </a:r>
            <a:r>
              <a:rPr lang="en-US" sz="1200" kern="100" dirty="0">
                <a:solidFill>
                  <a:srgbClr val="C00000"/>
                </a:solidFill>
                <a:effectLst/>
                <a:latin typeface="Century" panose="02040604050505020304" pitchFamily="18" charset="0"/>
                <a:ea typeface="ＭＳ ゴシック" panose="020B0609070205080204" pitchFamily="49" charset="-128"/>
                <a:cs typeface="Times New Roman" panose="02020603050405020304" pitchFamily="18" charset="0"/>
              </a:rPr>
              <a:t>1/1,000</a:t>
            </a:r>
            <a:endParaRPr 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41" name="直線矢印コネクタ 40"/>
          <p:cNvCxnSpPr/>
          <p:nvPr/>
        </p:nvCxnSpPr>
        <p:spPr>
          <a:xfrm flipV="1">
            <a:off x="6308113" y="6983755"/>
            <a:ext cx="2320368" cy="2548466"/>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a:xfrm>
            <a:off x="1728324" y="10146603"/>
            <a:ext cx="3939367"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テキスト ボックス 20"/>
          <p:cNvSpPr txBox="1"/>
          <p:nvPr/>
        </p:nvSpPr>
        <p:spPr>
          <a:xfrm>
            <a:off x="3039620" y="10182077"/>
            <a:ext cx="2086246" cy="346915"/>
          </a:xfrm>
          <a:prstGeom prst="rect">
            <a:avLst/>
          </a:prstGeom>
          <a:noFill/>
          <a:ln w="6350">
            <a:noFill/>
          </a:ln>
        </p:spPr>
        <p:txBody>
          <a:bodyPr rot="0" spcFirstLastPara="0" vert="horz" wrap="square" lIns="1800" tIns="1800" rIns="1800" bIns="1800" numCol="1" spcCol="0" rtlCol="0" fromWordArt="0" anchor="t" anchorCtr="0" forceAA="0" compatLnSpc="1">
            <a:prstTxWarp prst="textNoShape">
              <a:avLst/>
            </a:prstTxWarp>
            <a:noAutofit/>
          </a:bodyPr>
          <a:lstStyle/>
          <a:p>
            <a:pPr algn="just">
              <a:spcAft>
                <a:spcPts val="0"/>
              </a:spcAft>
            </a:pPr>
            <a:r>
              <a:rPr lang="ja-JP" sz="1200" kern="100" dirty="0">
                <a:solidFill>
                  <a:srgbClr val="C00000"/>
                </a:solidFill>
                <a:effectLst/>
                <a:latin typeface="Century" panose="02040604050505020304" pitchFamily="18" charset="0"/>
                <a:ea typeface="ＭＳ ゴシック" panose="020B0609070205080204" pitchFamily="49" charset="-128"/>
                <a:cs typeface="Times New Roman" panose="02020603050405020304" pitchFamily="18" charset="0"/>
              </a:rPr>
              <a:t>河床勾配：約</a:t>
            </a:r>
            <a:r>
              <a:rPr lang="en-US" altLang="ja-JP" sz="1200" kern="100" dirty="0">
                <a:solidFill>
                  <a:srgbClr val="C00000"/>
                </a:solidFill>
                <a:effectLst/>
                <a:latin typeface="Century" panose="02040604050505020304" pitchFamily="18" charset="0"/>
                <a:ea typeface="ＭＳ ゴシック" panose="020B0609070205080204" pitchFamily="49" charset="-128"/>
                <a:cs typeface="Times New Roman" panose="02020603050405020304" pitchFamily="18" charset="0"/>
              </a:rPr>
              <a:t>1/3</a:t>
            </a:r>
            <a:r>
              <a:rPr lang="en-US" sz="1200" kern="100" dirty="0">
                <a:solidFill>
                  <a:srgbClr val="C00000"/>
                </a:solidFill>
                <a:effectLst/>
                <a:latin typeface="Century" panose="02040604050505020304" pitchFamily="18" charset="0"/>
                <a:ea typeface="ＭＳ ゴシック" panose="020B0609070205080204" pitchFamily="49" charset="-128"/>
                <a:cs typeface="Times New Roman" panose="02020603050405020304" pitchFamily="18" charset="0"/>
              </a:rPr>
              <a:t>,000</a:t>
            </a:r>
            <a:endParaRPr 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47" name="テキスト ボックス 46">
            <a:extLst>
              <a:ext uri="{FF2B5EF4-FFF2-40B4-BE49-F238E27FC236}">
                <a16:creationId xmlns:a16="http://schemas.microsoft.com/office/drawing/2014/main" id="{5650FD9B-1185-45D2-9240-D2FCC4ED3E41}"/>
              </a:ext>
            </a:extLst>
          </p:cNvPr>
          <p:cNvSpPr txBox="1"/>
          <p:nvPr/>
        </p:nvSpPr>
        <p:spPr>
          <a:xfrm>
            <a:off x="311244" y="621989"/>
            <a:ext cx="14344623" cy="668481"/>
          </a:xfrm>
          <a:prstGeom prst="rect">
            <a:avLst/>
          </a:prstGeom>
          <a:solidFill>
            <a:srgbClr val="FFFFCC"/>
          </a:solidFill>
          <a:ln>
            <a:solidFill>
              <a:srgbClr val="333300"/>
            </a:solidFill>
          </a:ln>
        </p:spPr>
        <p:txBody>
          <a:bodyPr wrap="square" lIns="72000" tIns="72000" rIns="72000" bIns="0" rtlCol="0">
            <a:noAutofit/>
          </a:bodyPr>
          <a:lstStyle/>
          <a:p>
            <a:r>
              <a:rPr lang="ja-JP" altLang="en-US" sz="1600" dirty="0">
                <a:latin typeface="ＭＳ ゴシック" panose="020B0609070205080204" pitchFamily="49" charset="-128"/>
                <a:ea typeface="ＭＳ ゴシック" panose="020B0609070205080204" pitchFamily="49" charset="-128"/>
              </a:rPr>
              <a:t>◆今回の報告では、令和</a:t>
            </a:r>
            <a:r>
              <a:rPr lang="en-US" altLang="ja-JP" sz="1600" dirty="0">
                <a:latin typeface="ＭＳ ゴシック" panose="020B0609070205080204" pitchFamily="49" charset="-128"/>
                <a:ea typeface="ＭＳ ゴシック" panose="020B0609070205080204" pitchFamily="49" charset="-128"/>
              </a:rPr>
              <a:t>4</a:t>
            </a:r>
            <a:r>
              <a:rPr lang="ja-JP" altLang="en-US" sz="1600" dirty="0">
                <a:latin typeface="ＭＳ ゴシック" panose="020B0609070205080204" pitchFamily="49" charset="-128"/>
                <a:ea typeface="ＭＳ ゴシック" panose="020B0609070205080204" pitchFamily="49" charset="-128"/>
              </a:rPr>
              <a:t>年</a:t>
            </a:r>
            <a:r>
              <a:rPr lang="en-US" altLang="ja-JP" sz="1600" dirty="0">
                <a:latin typeface="ＭＳ ゴシック" panose="020B0609070205080204" pitchFamily="49" charset="-128"/>
                <a:ea typeface="ＭＳ ゴシック" panose="020B0609070205080204" pitchFamily="49" charset="-128"/>
              </a:rPr>
              <a:t>1</a:t>
            </a:r>
            <a:r>
              <a:rPr lang="ja-JP" altLang="en-US" sz="1600" dirty="0">
                <a:latin typeface="ＭＳ ゴシック" panose="020B0609070205080204" pitchFamily="49" charset="-128"/>
                <a:ea typeface="ＭＳ ゴシック" panose="020B0609070205080204" pitchFamily="49" charset="-128"/>
              </a:rPr>
              <a:t>月以降の結果を追加して通年の試行の結果を評価している。</a:t>
            </a:r>
            <a:endParaRPr lang="en-US" altLang="ja-JP" sz="1600" dirty="0">
              <a:latin typeface="ＭＳ ゴシック" panose="020B0609070205080204" pitchFamily="49" charset="-128"/>
              <a:ea typeface="ＭＳ ゴシック" panose="020B0609070205080204" pitchFamily="49" charset="-128"/>
            </a:endParaRPr>
          </a:p>
          <a:p>
            <a:r>
              <a:rPr lang="ja-JP" altLang="en-US" sz="1600" dirty="0">
                <a:latin typeface="ＭＳ ゴシック" panose="020B0609070205080204" pitchFamily="49" charset="-128"/>
                <a:ea typeface="ＭＳ ゴシック" panose="020B0609070205080204" pitchFamily="49" charset="-128"/>
              </a:rPr>
              <a:t>◆令和</a:t>
            </a:r>
            <a:r>
              <a:rPr lang="en-US" altLang="ja-JP" sz="1600" dirty="0">
                <a:latin typeface="ＭＳ ゴシック" panose="020B0609070205080204" pitchFamily="49" charset="-128"/>
                <a:ea typeface="ＭＳ ゴシック" panose="020B0609070205080204" pitchFamily="49" charset="-128"/>
              </a:rPr>
              <a:t>4</a:t>
            </a:r>
            <a:r>
              <a:rPr lang="ja-JP" altLang="en-US" sz="1600" dirty="0">
                <a:latin typeface="ＭＳ ゴシック" panose="020B0609070205080204" pitchFamily="49" charset="-128"/>
                <a:ea typeface="ＭＳ ゴシック" panose="020B0609070205080204" pitchFamily="49" charset="-128"/>
              </a:rPr>
              <a:t>年</a:t>
            </a:r>
            <a:r>
              <a:rPr lang="en-US" altLang="ja-JP" sz="1600" dirty="0">
                <a:latin typeface="ＭＳ ゴシック" panose="020B0609070205080204" pitchFamily="49" charset="-128"/>
                <a:ea typeface="ＭＳ ゴシック" panose="020B0609070205080204" pitchFamily="49" charset="-128"/>
              </a:rPr>
              <a:t>1</a:t>
            </a:r>
            <a:r>
              <a:rPr lang="ja-JP" altLang="en-US" sz="1600" dirty="0">
                <a:latin typeface="ＭＳ ゴシック" panose="020B0609070205080204" pitchFamily="49" charset="-128"/>
                <a:ea typeface="ＭＳ ゴシック" panose="020B0609070205080204" pitchFamily="49" charset="-128"/>
              </a:rPr>
              <a:t>月以降、千歳橋で</a:t>
            </a:r>
            <a:r>
              <a:rPr lang="en-US" altLang="ja-JP" sz="1600" dirty="0">
                <a:latin typeface="ＭＳ ゴシック" panose="020B0609070205080204" pitchFamily="49" charset="-128"/>
                <a:ea typeface="ＭＳ ゴシック" panose="020B0609070205080204" pitchFamily="49" charset="-128"/>
              </a:rPr>
              <a:t>1</a:t>
            </a:r>
            <a:r>
              <a:rPr lang="ja-JP" altLang="en-US" sz="1600" dirty="0">
                <a:latin typeface="ＭＳ ゴシック" panose="020B0609070205080204" pitchFamily="49" charset="-128"/>
                <a:ea typeface="ＭＳ ゴシック" panose="020B0609070205080204" pitchFamily="49" charset="-128"/>
              </a:rPr>
              <a:t>回、南弁天橋で</a:t>
            </a:r>
            <a:r>
              <a:rPr lang="en-US" altLang="ja-JP" sz="1600" dirty="0">
                <a:latin typeface="ＭＳ ゴシック" panose="020B0609070205080204" pitchFamily="49" charset="-128"/>
                <a:ea typeface="ＭＳ ゴシック" panose="020B0609070205080204" pitchFamily="49" charset="-128"/>
              </a:rPr>
              <a:t>2</a:t>
            </a:r>
            <a:r>
              <a:rPr lang="ja-JP" altLang="en-US" sz="1600" dirty="0">
                <a:latin typeface="ＭＳ ゴシック" panose="020B0609070205080204" pitchFamily="49" charset="-128"/>
                <a:ea typeface="ＭＳ ゴシック" panose="020B0609070205080204" pitchFamily="49" charset="-128"/>
              </a:rPr>
              <a:t>回の薬剤散布を行った</a:t>
            </a:r>
            <a:r>
              <a:rPr lang="ja-JP" altLang="en-US" sz="1600" dirty="0" smtClean="0">
                <a:latin typeface="ＭＳ ゴシック" panose="020B0609070205080204" pitchFamily="49" charset="-128"/>
                <a:ea typeface="ＭＳ ゴシック" panose="020B0609070205080204" pitchFamily="49" charset="-128"/>
              </a:rPr>
              <a:t>。</a:t>
            </a:r>
            <a:endParaRPr lang="en-US" altLang="ja-JP" sz="1600" dirty="0" smtClean="0">
              <a:latin typeface="ＭＳ ゴシック" panose="020B0609070205080204" pitchFamily="49" charset="-128"/>
              <a:ea typeface="ＭＳ ゴシック" panose="020B0609070205080204" pitchFamily="49" charset="-128"/>
            </a:endParaRPr>
          </a:p>
          <a:p>
            <a:endParaRPr lang="ja-JP" altLang="en-US" sz="1600" dirty="0">
              <a:latin typeface="ＭＳ ゴシック" panose="020B0609070205080204" pitchFamily="49" charset="-128"/>
              <a:ea typeface="ＭＳ ゴシック" panose="020B0609070205080204" pitchFamily="49" charset="-128"/>
            </a:endParaRPr>
          </a:p>
        </p:txBody>
      </p:sp>
      <p:sp>
        <p:nvSpPr>
          <p:cNvPr id="3" name="下矢印 2"/>
          <p:cNvSpPr/>
          <p:nvPr/>
        </p:nvSpPr>
        <p:spPr>
          <a:xfrm>
            <a:off x="1151913" y="7541694"/>
            <a:ext cx="408047" cy="6116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下矢印 48"/>
          <p:cNvSpPr/>
          <p:nvPr/>
        </p:nvSpPr>
        <p:spPr>
          <a:xfrm rot="5876404">
            <a:off x="3656118" y="7924178"/>
            <a:ext cx="408047" cy="6116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下矢印 49"/>
          <p:cNvSpPr/>
          <p:nvPr/>
        </p:nvSpPr>
        <p:spPr>
          <a:xfrm rot="5876404">
            <a:off x="4723066" y="9650195"/>
            <a:ext cx="408047" cy="6116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7098419" y="10228344"/>
            <a:ext cx="2273379" cy="369332"/>
          </a:xfrm>
          <a:prstGeom prst="rect">
            <a:avLst/>
          </a:prstGeom>
          <a:noFill/>
        </p:spPr>
        <p:txBody>
          <a:bodyPr wrap="none" rtlCol="0">
            <a:spAutoFit/>
          </a:bodyPr>
          <a:lstStyle/>
          <a:p>
            <a:r>
              <a:rPr kumimoji="1" lang="en-US" altLang="ja-JP" dirty="0"/>
              <a:t>R3</a:t>
            </a:r>
            <a:r>
              <a:rPr kumimoji="1" lang="ja-JP" altLang="en-US" dirty="0"/>
              <a:t>底質改善試行箇所</a:t>
            </a:r>
          </a:p>
        </p:txBody>
      </p:sp>
      <p:sp>
        <p:nvSpPr>
          <p:cNvPr id="5" name="正方形/長方形 4"/>
          <p:cNvSpPr/>
          <p:nvPr/>
        </p:nvSpPr>
        <p:spPr>
          <a:xfrm>
            <a:off x="6857609" y="10302092"/>
            <a:ext cx="191322" cy="191322"/>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 name="直線矢印コネクタ 50"/>
          <p:cNvCxnSpPr/>
          <p:nvPr/>
        </p:nvCxnSpPr>
        <p:spPr>
          <a:xfrm flipV="1">
            <a:off x="5989794" y="9532223"/>
            <a:ext cx="318319" cy="35286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テキスト ボックス 20"/>
          <p:cNvSpPr txBox="1"/>
          <p:nvPr/>
        </p:nvSpPr>
        <p:spPr>
          <a:xfrm>
            <a:off x="6504524" y="9532221"/>
            <a:ext cx="1948163" cy="334103"/>
          </a:xfrm>
          <a:prstGeom prst="rect">
            <a:avLst/>
          </a:prstGeom>
          <a:noFill/>
          <a:ln w="6350">
            <a:noFill/>
          </a:ln>
        </p:spPr>
        <p:txBody>
          <a:bodyPr rot="0" spcFirstLastPara="0" vert="horz" wrap="square" lIns="1800" tIns="1800" rIns="1800" bIns="1800" numCol="1" spcCol="0" rtlCol="0" fromWordArt="0" anchor="t" anchorCtr="0" forceAA="0" compatLnSpc="1">
            <a:prstTxWarp prst="textNoShape">
              <a:avLst/>
            </a:prstTxWarp>
            <a:noAutofit/>
          </a:bodyPr>
          <a:lstStyle/>
          <a:p>
            <a:pPr algn="just">
              <a:spcAft>
                <a:spcPts val="0"/>
              </a:spcAft>
            </a:pPr>
            <a:r>
              <a:rPr lang="ja-JP" sz="1200" kern="100" dirty="0">
                <a:solidFill>
                  <a:srgbClr val="C00000"/>
                </a:solidFill>
                <a:effectLst/>
                <a:latin typeface="Century" panose="02040604050505020304" pitchFamily="18" charset="0"/>
                <a:ea typeface="ＭＳ ゴシック" panose="020B0609070205080204" pitchFamily="49" charset="-128"/>
                <a:cs typeface="Times New Roman" panose="02020603050405020304" pitchFamily="18" charset="0"/>
              </a:rPr>
              <a:t>河床勾配：約</a:t>
            </a:r>
            <a:r>
              <a:rPr lang="en-US" sz="1200" kern="100" dirty="0">
                <a:solidFill>
                  <a:srgbClr val="C00000"/>
                </a:solidFill>
                <a:effectLst/>
                <a:latin typeface="Century" panose="02040604050505020304" pitchFamily="18" charset="0"/>
                <a:ea typeface="ＭＳ ゴシック" panose="020B0609070205080204" pitchFamily="49" charset="-128"/>
                <a:cs typeface="Times New Roman" panose="02020603050405020304" pitchFamily="18" charset="0"/>
              </a:rPr>
              <a:t>1/2,000</a:t>
            </a:r>
            <a:endParaRPr 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grpSp>
        <p:nvGrpSpPr>
          <p:cNvPr id="28" name="Group 4"/>
          <p:cNvGrpSpPr>
            <a:grpSpLocks noChangeAspect="1"/>
          </p:cNvGrpSpPr>
          <p:nvPr/>
        </p:nvGrpSpPr>
        <p:grpSpPr bwMode="auto">
          <a:xfrm>
            <a:off x="1397976" y="6073750"/>
            <a:ext cx="7165975" cy="3771900"/>
            <a:chOff x="2547" y="3770"/>
            <a:chExt cx="4514" cy="2376"/>
          </a:xfrm>
        </p:grpSpPr>
        <p:sp>
          <p:nvSpPr>
            <p:cNvPr id="29" name="AutoShape 3"/>
            <p:cNvSpPr>
              <a:spLocks noChangeAspect="1" noChangeArrowheads="1" noTextEdit="1"/>
            </p:cNvSpPr>
            <p:nvPr/>
          </p:nvSpPr>
          <p:spPr bwMode="auto">
            <a:xfrm>
              <a:off x="2547" y="3770"/>
              <a:ext cx="4514" cy="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Freeform 5"/>
            <p:cNvSpPr>
              <a:spLocks/>
            </p:cNvSpPr>
            <p:nvPr/>
          </p:nvSpPr>
          <p:spPr bwMode="auto">
            <a:xfrm>
              <a:off x="2708" y="3785"/>
              <a:ext cx="4340" cy="2219"/>
            </a:xfrm>
            <a:custGeom>
              <a:avLst/>
              <a:gdLst>
                <a:gd name="T0" fmla="*/ 19076 w 19076"/>
                <a:gd name="T1" fmla="*/ 0 h 9516"/>
                <a:gd name="T2" fmla="*/ 18618 w 19076"/>
                <a:gd name="T3" fmla="*/ 400 h 9516"/>
                <a:gd name="T4" fmla="*/ 18360 w 19076"/>
                <a:gd name="T5" fmla="*/ 425 h 9516"/>
                <a:gd name="T6" fmla="*/ 18043 w 19076"/>
                <a:gd name="T7" fmla="*/ 525 h 9516"/>
                <a:gd name="T8" fmla="*/ 17885 w 19076"/>
                <a:gd name="T9" fmla="*/ 684 h 9516"/>
                <a:gd name="T10" fmla="*/ 17693 w 19076"/>
                <a:gd name="T11" fmla="*/ 767 h 9516"/>
                <a:gd name="T12" fmla="*/ 17535 w 19076"/>
                <a:gd name="T13" fmla="*/ 1050 h 9516"/>
                <a:gd name="T14" fmla="*/ 17476 w 19076"/>
                <a:gd name="T15" fmla="*/ 1292 h 9516"/>
                <a:gd name="T16" fmla="*/ 17343 w 19076"/>
                <a:gd name="T17" fmla="*/ 1384 h 9516"/>
                <a:gd name="T18" fmla="*/ 17318 w 19076"/>
                <a:gd name="T19" fmla="*/ 1750 h 9516"/>
                <a:gd name="T20" fmla="*/ 17235 w 19076"/>
                <a:gd name="T21" fmla="*/ 1909 h 9516"/>
                <a:gd name="T22" fmla="*/ 17010 w 19076"/>
                <a:gd name="T23" fmla="*/ 2234 h 9516"/>
                <a:gd name="T24" fmla="*/ 16685 w 19076"/>
                <a:gd name="T25" fmla="*/ 2517 h 9516"/>
                <a:gd name="T26" fmla="*/ 16360 w 19076"/>
                <a:gd name="T27" fmla="*/ 2767 h 9516"/>
                <a:gd name="T28" fmla="*/ 16035 w 19076"/>
                <a:gd name="T29" fmla="*/ 3542 h 9516"/>
                <a:gd name="T30" fmla="*/ 15668 w 19076"/>
                <a:gd name="T31" fmla="*/ 4392 h 9516"/>
                <a:gd name="T32" fmla="*/ 15368 w 19076"/>
                <a:gd name="T33" fmla="*/ 4650 h 9516"/>
                <a:gd name="T34" fmla="*/ 15201 w 19076"/>
                <a:gd name="T35" fmla="*/ 5033 h 9516"/>
                <a:gd name="T36" fmla="*/ 14876 w 19076"/>
                <a:gd name="T37" fmla="*/ 5275 h 9516"/>
                <a:gd name="T38" fmla="*/ 14568 w 19076"/>
                <a:gd name="T39" fmla="*/ 5417 h 9516"/>
                <a:gd name="T40" fmla="*/ 14418 w 19076"/>
                <a:gd name="T41" fmla="*/ 5717 h 9516"/>
                <a:gd name="T42" fmla="*/ 14118 w 19076"/>
                <a:gd name="T43" fmla="*/ 6042 h 9516"/>
                <a:gd name="T44" fmla="*/ 13618 w 19076"/>
                <a:gd name="T45" fmla="*/ 6008 h 9516"/>
                <a:gd name="T46" fmla="*/ 13076 w 19076"/>
                <a:gd name="T47" fmla="*/ 6325 h 9516"/>
                <a:gd name="T48" fmla="*/ 12918 w 19076"/>
                <a:gd name="T49" fmla="*/ 6783 h 9516"/>
                <a:gd name="T50" fmla="*/ 12501 w 19076"/>
                <a:gd name="T51" fmla="*/ 7200 h 9516"/>
                <a:gd name="T52" fmla="*/ 12109 w 19076"/>
                <a:gd name="T53" fmla="*/ 7725 h 9516"/>
                <a:gd name="T54" fmla="*/ 11726 w 19076"/>
                <a:gd name="T55" fmla="*/ 8042 h 9516"/>
                <a:gd name="T56" fmla="*/ 11284 w 19076"/>
                <a:gd name="T57" fmla="*/ 8083 h 9516"/>
                <a:gd name="T58" fmla="*/ 11143 w 19076"/>
                <a:gd name="T59" fmla="*/ 8850 h 9516"/>
                <a:gd name="T60" fmla="*/ 11026 w 19076"/>
                <a:gd name="T61" fmla="*/ 9516 h 9516"/>
                <a:gd name="T62" fmla="*/ 10018 w 19076"/>
                <a:gd name="T63" fmla="*/ 9408 h 9516"/>
                <a:gd name="T64" fmla="*/ 9343 w 19076"/>
                <a:gd name="T65" fmla="*/ 9300 h 9516"/>
                <a:gd name="T66" fmla="*/ 8659 w 19076"/>
                <a:gd name="T67" fmla="*/ 8983 h 9516"/>
                <a:gd name="T68" fmla="*/ 6909 w 19076"/>
                <a:gd name="T69" fmla="*/ 9058 h 9516"/>
                <a:gd name="T70" fmla="*/ 5126 w 19076"/>
                <a:gd name="T71" fmla="*/ 9158 h 9516"/>
                <a:gd name="T72" fmla="*/ 4101 w 19076"/>
                <a:gd name="T73" fmla="*/ 9191 h 9516"/>
                <a:gd name="T74" fmla="*/ 3742 w 19076"/>
                <a:gd name="T75" fmla="*/ 9075 h 9516"/>
                <a:gd name="T76" fmla="*/ 2842 w 19076"/>
                <a:gd name="T77" fmla="*/ 9291 h 9516"/>
                <a:gd name="T78" fmla="*/ 2359 w 19076"/>
                <a:gd name="T79" fmla="*/ 8933 h 9516"/>
                <a:gd name="T80" fmla="*/ 1759 w 19076"/>
                <a:gd name="T81" fmla="*/ 8942 h 9516"/>
                <a:gd name="T82" fmla="*/ 1217 w 19076"/>
                <a:gd name="T83" fmla="*/ 8983 h 9516"/>
                <a:gd name="T84" fmla="*/ 792 w 19076"/>
                <a:gd name="T85" fmla="*/ 8875 h 9516"/>
                <a:gd name="T86" fmla="*/ 242 w 19076"/>
                <a:gd name="T87" fmla="*/ 8725 h 9516"/>
                <a:gd name="T88" fmla="*/ 0 w 19076"/>
                <a:gd name="T89" fmla="*/ 9000 h 9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076" h="9516">
                  <a:moveTo>
                    <a:pt x="19076" y="0"/>
                  </a:moveTo>
                  <a:cubicBezTo>
                    <a:pt x="18907" y="165"/>
                    <a:pt x="18738" y="330"/>
                    <a:pt x="18618" y="400"/>
                  </a:cubicBezTo>
                  <a:cubicBezTo>
                    <a:pt x="18499" y="471"/>
                    <a:pt x="18456" y="405"/>
                    <a:pt x="18360" y="425"/>
                  </a:cubicBezTo>
                  <a:cubicBezTo>
                    <a:pt x="18264" y="446"/>
                    <a:pt x="18122" y="482"/>
                    <a:pt x="18043" y="525"/>
                  </a:cubicBezTo>
                  <a:cubicBezTo>
                    <a:pt x="17964" y="568"/>
                    <a:pt x="17943" y="643"/>
                    <a:pt x="17885" y="684"/>
                  </a:cubicBezTo>
                  <a:cubicBezTo>
                    <a:pt x="17826" y="724"/>
                    <a:pt x="17751" y="706"/>
                    <a:pt x="17693" y="767"/>
                  </a:cubicBezTo>
                  <a:cubicBezTo>
                    <a:pt x="17635" y="828"/>
                    <a:pt x="17571" y="963"/>
                    <a:pt x="17535" y="1050"/>
                  </a:cubicBezTo>
                  <a:cubicBezTo>
                    <a:pt x="17499" y="1138"/>
                    <a:pt x="17508" y="1236"/>
                    <a:pt x="17476" y="1292"/>
                  </a:cubicBezTo>
                  <a:cubicBezTo>
                    <a:pt x="17444" y="1348"/>
                    <a:pt x="17369" y="1307"/>
                    <a:pt x="17343" y="1384"/>
                  </a:cubicBezTo>
                  <a:cubicBezTo>
                    <a:pt x="17317" y="1460"/>
                    <a:pt x="17336" y="1663"/>
                    <a:pt x="17318" y="1750"/>
                  </a:cubicBezTo>
                  <a:cubicBezTo>
                    <a:pt x="17300" y="1838"/>
                    <a:pt x="17286" y="1828"/>
                    <a:pt x="17235" y="1909"/>
                  </a:cubicBezTo>
                  <a:cubicBezTo>
                    <a:pt x="17183" y="1989"/>
                    <a:pt x="17101" y="2132"/>
                    <a:pt x="17010" y="2234"/>
                  </a:cubicBezTo>
                  <a:cubicBezTo>
                    <a:pt x="16918" y="2335"/>
                    <a:pt x="16793" y="2428"/>
                    <a:pt x="16685" y="2517"/>
                  </a:cubicBezTo>
                  <a:cubicBezTo>
                    <a:pt x="16576" y="2606"/>
                    <a:pt x="16482" y="2624"/>
                    <a:pt x="16360" y="2767"/>
                  </a:cubicBezTo>
                  <a:cubicBezTo>
                    <a:pt x="16237" y="2910"/>
                    <a:pt x="16150" y="3271"/>
                    <a:pt x="16035" y="3542"/>
                  </a:cubicBezTo>
                  <a:cubicBezTo>
                    <a:pt x="15919" y="3813"/>
                    <a:pt x="15793" y="4219"/>
                    <a:pt x="15668" y="4392"/>
                  </a:cubicBezTo>
                  <a:cubicBezTo>
                    <a:pt x="15582" y="4510"/>
                    <a:pt x="15469" y="4561"/>
                    <a:pt x="15368" y="4650"/>
                  </a:cubicBezTo>
                  <a:cubicBezTo>
                    <a:pt x="15267" y="4739"/>
                    <a:pt x="15296" y="4938"/>
                    <a:pt x="15201" y="5033"/>
                  </a:cubicBezTo>
                  <a:cubicBezTo>
                    <a:pt x="15107" y="5129"/>
                    <a:pt x="14975" y="5218"/>
                    <a:pt x="14876" y="5275"/>
                  </a:cubicBezTo>
                  <a:cubicBezTo>
                    <a:pt x="14778" y="5332"/>
                    <a:pt x="14654" y="5347"/>
                    <a:pt x="14568" y="5417"/>
                  </a:cubicBezTo>
                  <a:cubicBezTo>
                    <a:pt x="14482" y="5486"/>
                    <a:pt x="14453" y="5593"/>
                    <a:pt x="14418" y="5717"/>
                  </a:cubicBezTo>
                  <a:cubicBezTo>
                    <a:pt x="14376" y="5863"/>
                    <a:pt x="14283" y="6014"/>
                    <a:pt x="14118" y="6042"/>
                  </a:cubicBezTo>
                  <a:cubicBezTo>
                    <a:pt x="14003" y="6094"/>
                    <a:pt x="13782" y="5946"/>
                    <a:pt x="13618" y="6008"/>
                  </a:cubicBezTo>
                  <a:cubicBezTo>
                    <a:pt x="13454" y="6071"/>
                    <a:pt x="13234" y="6204"/>
                    <a:pt x="13076" y="6325"/>
                  </a:cubicBezTo>
                  <a:cubicBezTo>
                    <a:pt x="12943" y="6438"/>
                    <a:pt x="13064" y="6610"/>
                    <a:pt x="12918" y="6783"/>
                  </a:cubicBezTo>
                  <a:cubicBezTo>
                    <a:pt x="12822" y="6937"/>
                    <a:pt x="12629" y="7127"/>
                    <a:pt x="12501" y="7200"/>
                  </a:cubicBezTo>
                  <a:cubicBezTo>
                    <a:pt x="12346" y="7361"/>
                    <a:pt x="12265" y="7564"/>
                    <a:pt x="12109" y="7725"/>
                  </a:cubicBezTo>
                  <a:cubicBezTo>
                    <a:pt x="11961" y="7844"/>
                    <a:pt x="11866" y="7980"/>
                    <a:pt x="11726" y="8042"/>
                  </a:cubicBezTo>
                  <a:cubicBezTo>
                    <a:pt x="11586" y="8103"/>
                    <a:pt x="11416" y="8014"/>
                    <a:pt x="11284" y="8083"/>
                  </a:cubicBezTo>
                  <a:cubicBezTo>
                    <a:pt x="11177" y="8186"/>
                    <a:pt x="11186" y="8611"/>
                    <a:pt x="11143" y="8850"/>
                  </a:cubicBezTo>
                  <a:cubicBezTo>
                    <a:pt x="11100" y="9089"/>
                    <a:pt x="11100" y="9269"/>
                    <a:pt x="11026" y="9516"/>
                  </a:cubicBezTo>
                  <a:cubicBezTo>
                    <a:pt x="10719" y="9480"/>
                    <a:pt x="10298" y="9444"/>
                    <a:pt x="10018" y="9408"/>
                  </a:cubicBezTo>
                  <a:cubicBezTo>
                    <a:pt x="9737" y="9372"/>
                    <a:pt x="9569" y="9371"/>
                    <a:pt x="9343" y="9300"/>
                  </a:cubicBezTo>
                  <a:cubicBezTo>
                    <a:pt x="9116" y="9229"/>
                    <a:pt x="8933" y="9055"/>
                    <a:pt x="8659" y="8983"/>
                  </a:cubicBezTo>
                  <a:lnTo>
                    <a:pt x="6909" y="9058"/>
                  </a:lnTo>
                  <a:lnTo>
                    <a:pt x="5126" y="9158"/>
                  </a:lnTo>
                  <a:cubicBezTo>
                    <a:pt x="4658" y="9180"/>
                    <a:pt x="4331" y="9205"/>
                    <a:pt x="4101" y="9191"/>
                  </a:cubicBezTo>
                  <a:cubicBezTo>
                    <a:pt x="3848" y="9197"/>
                    <a:pt x="3942" y="9054"/>
                    <a:pt x="3742" y="9075"/>
                  </a:cubicBezTo>
                  <a:cubicBezTo>
                    <a:pt x="3542" y="9096"/>
                    <a:pt x="3051" y="9335"/>
                    <a:pt x="2842" y="9291"/>
                  </a:cubicBezTo>
                  <a:cubicBezTo>
                    <a:pt x="2535" y="9276"/>
                    <a:pt x="2546" y="8994"/>
                    <a:pt x="2359" y="8933"/>
                  </a:cubicBezTo>
                  <a:cubicBezTo>
                    <a:pt x="2171" y="8872"/>
                    <a:pt x="1908" y="8939"/>
                    <a:pt x="1759" y="8942"/>
                  </a:cubicBezTo>
                  <a:cubicBezTo>
                    <a:pt x="1667" y="8942"/>
                    <a:pt x="1309" y="8983"/>
                    <a:pt x="1217" y="8983"/>
                  </a:cubicBezTo>
                  <a:cubicBezTo>
                    <a:pt x="1066" y="8976"/>
                    <a:pt x="955" y="8918"/>
                    <a:pt x="792" y="8875"/>
                  </a:cubicBezTo>
                  <a:cubicBezTo>
                    <a:pt x="630" y="8832"/>
                    <a:pt x="374" y="8704"/>
                    <a:pt x="242" y="8725"/>
                  </a:cubicBezTo>
                  <a:cubicBezTo>
                    <a:pt x="110" y="8746"/>
                    <a:pt x="62" y="8867"/>
                    <a:pt x="0" y="9000"/>
                  </a:cubicBezTo>
                </a:path>
              </a:pathLst>
            </a:custGeom>
            <a:noFill/>
            <a:ln w="603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Freeform 6"/>
            <p:cNvSpPr>
              <a:spLocks/>
            </p:cNvSpPr>
            <p:nvPr/>
          </p:nvSpPr>
          <p:spPr bwMode="auto">
            <a:xfrm>
              <a:off x="2680" y="3957"/>
              <a:ext cx="691" cy="2167"/>
            </a:xfrm>
            <a:custGeom>
              <a:avLst/>
              <a:gdLst>
                <a:gd name="T0" fmla="*/ 691 w 691"/>
                <a:gd name="T1" fmla="*/ 0 h 2167"/>
                <a:gd name="T2" fmla="*/ 603 w 691"/>
                <a:gd name="T3" fmla="*/ 67 h 2167"/>
                <a:gd name="T4" fmla="*/ 514 w 691"/>
                <a:gd name="T5" fmla="*/ 117 h 2167"/>
                <a:gd name="T6" fmla="*/ 389 w 691"/>
                <a:gd name="T7" fmla="*/ 186 h 2167"/>
                <a:gd name="T8" fmla="*/ 244 w 691"/>
                <a:gd name="T9" fmla="*/ 297 h 2167"/>
                <a:gd name="T10" fmla="*/ 159 w 691"/>
                <a:gd name="T11" fmla="*/ 391 h 2167"/>
                <a:gd name="T12" fmla="*/ 122 w 691"/>
                <a:gd name="T13" fmla="*/ 536 h 2167"/>
                <a:gd name="T14" fmla="*/ 111 w 691"/>
                <a:gd name="T15" fmla="*/ 787 h 2167"/>
                <a:gd name="T16" fmla="*/ 142 w 691"/>
                <a:gd name="T17" fmla="*/ 863 h 2167"/>
                <a:gd name="T18" fmla="*/ 111 w 691"/>
                <a:gd name="T19" fmla="*/ 1128 h 2167"/>
                <a:gd name="T20" fmla="*/ 99 w 691"/>
                <a:gd name="T21" fmla="*/ 1300 h 2167"/>
                <a:gd name="T22" fmla="*/ 78 w 691"/>
                <a:gd name="T23" fmla="*/ 1589 h 2167"/>
                <a:gd name="T24" fmla="*/ 42 w 691"/>
                <a:gd name="T25" fmla="*/ 1804 h 2167"/>
                <a:gd name="T26" fmla="*/ 19 w 691"/>
                <a:gd name="T27" fmla="*/ 2008 h 2167"/>
                <a:gd name="T28" fmla="*/ 0 w 691"/>
                <a:gd name="T29" fmla="*/ 2167 h 2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1" h="2167">
                  <a:moveTo>
                    <a:pt x="691" y="0"/>
                  </a:moveTo>
                  <a:cubicBezTo>
                    <a:pt x="661" y="24"/>
                    <a:pt x="632" y="47"/>
                    <a:pt x="603" y="67"/>
                  </a:cubicBezTo>
                  <a:cubicBezTo>
                    <a:pt x="573" y="86"/>
                    <a:pt x="514" y="117"/>
                    <a:pt x="514" y="117"/>
                  </a:cubicBezTo>
                  <a:cubicBezTo>
                    <a:pt x="479" y="136"/>
                    <a:pt x="434" y="156"/>
                    <a:pt x="389" y="186"/>
                  </a:cubicBezTo>
                  <a:cubicBezTo>
                    <a:pt x="344" y="217"/>
                    <a:pt x="283" y="263"/>
                    <a:pt x="244" y="297"/>
                  </a:cubicBezTo>
                  <a:cubicBezTo>
                    <a:pt x="206" y="331"/>
                    <a:pt x="180" y="351"/>
                    <a:pt x="159" y="391"/>
                  </a:cubicBezTo>
                  <a:cubicBezTo>
                    <a:pt x="139" y="430"/>
                    <a:pt x="130" y="470"/>
                    <a:pt x="122" y="536"/>
                  </a:cubicBezTo>
                  <a:cubicBezTo>
                    <a:pt x="114" y="602"/>
                    <a:pt x="108" y="733"/>
                    <a:pt x="111" y="787"/>
                  </a:cubicBezTo>
                  <a:cubicBezTo>
                    <a:pt x="114" y="841"/>
                    <a:pt x="142" y="806"/>
                    <a:pt x="142" y="863"/>
                  </a:cubicBezTo>
                  <a:cubicBezTo>
                    <a:pt x="142" y="920"/>
                    <a:pt x="118" y="1055"/>
                    <a:pt x="111" y="1128"/>
                  </a:cubicBezTo>
                  <a:cubicBezTo>
                    <a:pt x="104" y="1201"/>
                    <a:pt x="102" y="1232"/>
                    <a:pt x="99" y="1300"/>
                  </a:cubicBezTo>
                  <a:cubicBezTo>
                    <a:pt x="96" y="1368"/>
                    <a:pt x="88" y="1505"/>
                    <a:pt x="78" y="1589"/>
                  </a:cubicBezTo>
                  <a:cubicBezTo>
                    <a:pt x="68" y="1672"/>
                    <a:pt x="52" y="1735"/>
                    <a:pt x="42" y="1804"/>
                  </a:cubicBezTo>
                  <a:cubicBezTo>
                    <a:pt x="31" y="1874"/>
                    <a:pt x="27" y="1949"/>
                    <a:pt x="19" y="2008"/>
                  </a:cubicBezTo>
                  <a:cubicBezTo>
                    <a:pt x="11" y="2068"/>
                    <a:pt x="10" y="2098"/>
                    <a:pt x="0" y="2167"/>
                  </a:cubicBezTo>
                </a:path>
              </a:pathLst>
            </a:custGeom>
            <a:noFill/>
            <a:ln w="587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3" name="Freeform 7"/>
            <p:cNvSpPr>
              <a:spLocks/>
            </p:cNvSpPr>
            <p:nvPr/>
          </p:nvSpPr>
          <p:spPr bwMode="auto">
            <a:xfrm>
              <a:off x="2572" y="5242"/>
              <a:ext cx="2969" cy="279"/>
            </a:xfrm>
            <a:custGeom>
              <a:avLst/>
              <a:gdLst>
                <a:gd name="T0" fmla="*/ 26104 w 26104"/>
                <a:gd name="T1" fmla="*/ 2018 h 2389"/>
                <a:gd name="T2" fmla="*/ 22441 w 26104"/>
                <a:gd name="T3" fmla="*/ 2180 h 2389"/>
                <a:gd name="T4" fmla="*/ 19979 w 26104"/>
                <a:gd name="T5" fmla="*/ 2268 h 2389"/>
                <a:gd name="T6" fmla="*/ 18128 w 26104"/>
                <a:gd name="T7" fmla="*/ 2356 h 2389"/>
                <a:gd name="T8" fmla="*/ 17378 w 26104"/>
                <a:gd name="T9" fmla="*/ 2356 h 2389"/>
                <a:gd name="T10" fmla="*/ 16428 w 26104"/>
                <a:gd name="T11" fmla="*/ 2155 h 2389"/>
                <a:gd name="T12" fmla="*/ 14590 w 26104"/>
                <a:gd name="T13" fmla="*/ 1792 h 2389"/>
                <a:gd name="T14" fmla="*/ 13027 w 26104"/>
                <a:gd name="T15" fmla="*/ 1429 h 2389"/>
                <a:gd name="T16" fmla="*/ 11852 w 26104"/>
                <a:gd name="T17" fmla="*/ 1266 h 2389"/>
                <a:gd name="T18" fmla="*/ 9252 w 26104"/>
                <a:gd name="T19" fmla="*/ 903 h 2389"/>
                <a:gd name="T20" fmla="*/ 7052 w 26104"/>
                <a:gd name="T21" fmla="*/ 577 h 2389"/>
                <a:gd name="T22" fmla="*/ 5676 w 26104"/>
                <a:gd name="T23" fmla="*/ 376 h 2389"/>
                <a:gd name="T24" fmla="*/ 4576 w 26104"/>
                <a:gd name="T25" fmla="*/ 251 h 2389"/>
                <a:gd name="T26" fmla="*/ 3326 w 26104"/>
                <a:gd name="T27" fmla="*/ 201 h 2389"/>
                <a:gd name="T28" fmla="*/ 1813 w 26104"/>
                <a:gd name="T29" fmla="*/ 151 h 2389"/>
                <a:gd name="T30" fmla="*/ 0 w 26104"/>
                <a:gd name="T31" fmla="*/ 0 h 2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104" h="2389">
                  <a:moveTo>
                    <a:pt x="26104" y="2018"/>
                  </a:moveTo>
                  <a:lnTo>
                    <a:pt x="22441" y="2180"/>
                  </a:lnTo>
                  <a:cubicBezTo>
                    <a:pt x="21433" y="2218"/>
                    <a:pt x="20695" y="2222"/>
                    <a:pt x="19979" y="2268"/>
                  </a:cubicBezTo>
                  <a:lnTo>
                    <a:pt x="18128" y="2356"/>
                  </a:lnTo>
                  <a:cubicBezTo>
                    <a:pt x="17695" y="2377"/>
                    <a:pt x="17662" y="2389"/>
                    <a:pt x="17378" y="2356"/>
                  </a:cubicBezTo>
                  <a:cubicBezTo>
                    <a:pt x="17095" y="2322"/>
                    <a:pt x="16428" y="2155"/>
                    <a:pt x="16428" y="2155"/>
                  </a:cubicBezTo>
                  <a:lnTo>
                    <a:pt x="14590" y="1792"/>
                  </a:lnTo>
                  <a:cubicBezTo>
                    <a:pt x="13986" y="1658"/>
                    <a:pt x="13484" y="1516"/>
                    <a:pt x="13027" y="1429"/>
                  </a:cubicBezTo>
                  <a:cubicBezTo>
                    <a:pt x="12571" y="1341"/>
                    <a:pt x="12222" y="1318"/>
                    <a:pt x="11852" y="1266"/>
                  </a:cubicBezTo>
                  <a:lnTo>
                    <a:pt x="9252" y="903"/>
                  </a:lnTo>
                  <a:lnTo>
                    <a:pt x="7052" y="577"/>
                  </a:lnTo>
                  <a:lnTo>
                    <a:pt x="5676" y="376"/>
                  </a:lnTo>
                  <a:cubicBezTo>
                    <a:pt x="5264" y="322"/>
                    <a:pt x="4968" y="280"/>
                    <a:pt x="4576" y="251"/>
                  </a:cubicBezTo>
                  <a:cubicBezTo>
                    <a:pt x="4184" y="222"/>
                    <a:pt x="3326" y="201"/>
                    <a:pt x="3326" y="201"/>
                  </a:cubicBezTo>
                  <a:lnTo>
                    <a:pt x="1813" y="151"/>
                  </a:lnTo>
                  <a:cubicBezTo>
                    <a:pt x="1622" y="134"/>
                    <a:pt x="555" y="17"/>
                    <a:pt x="0" y="0"/>
                  </a:cubicBezTo>
                </a:path>
              </a:pathLst>
            </a:custGeom>
            <a:noFill/>
            <a:ln w="587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4" name="Rectangle 8"/>
            <p:cNvSpPr>
              <a:spLocks noChangeArrowheads="1"/>
            </p:cNvSpPr>
            <p:nvPr/>
          </p:nvSpPr>
          <p:spPr bwMode="auto">
            <a:xfrm>
              <a:off x="4025" y="5881"/>
              <a:ext cx="86" cy="89"/>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5" name="Rectangle 9"/>
            <p:cNvSpPr>
              <a:spLocks noChangeArrowheads="1"/>
            </p:cNvSpPr>
            <p:nvPr/>
          </p:nvSpPr>
          <p:spPr bwMode="auto">
            <a:xfrm>
              <a:off x="4025" y="5881"/>
              <a:ext cx="86" cy="89"/>
            </a:xfrm>
            <a:prstGeom prst="rect">
              <a:avLst/>
            </a:prstGeom>
            <a:noFill/>
            <a:ln w="4763" cap="flat">
              <a:solidFill>
                <a:srgbClr val="00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6" name="Rectangle 10"/>
            <p:cNvSpPr>
              <a:spLocks noChangeArrowheads="1"/>
            </p:cNvSpPr>
            <p:nvPr/>
          </p:nvSpPr>
          <p:spPr bwMode="auto">
            <a:xfrm>
              <a:off x="3889" y="5891"/>
              <a:ext cx="86" cy="88"/>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 name="Rectangle 11"/>
            <p:cNvSpPr>
              <a:spLocks noChangeArrowheads="1"/>
            </p:cNvSpPr>
            <p:nvPr/>
          </p:nvSpPr>
          <p:spPr bwMode="auto">
            <a:xfrm>
              <a:off x="3889" y="5891"/>
              <a:ext cx="86" cy="88"/>
            </a:xfrm>
            <a:prstGeom prst="rect">
              <a:avLst/>
            </a:prstGeom>
            <a:noFill/>
            <a:ln w="4763" cap="flat">
              <a:solidFill>
                <a:srgbClr val="00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Rectangle 12"/>
            <p:cNvSpPr>
              <a:spLocks noChangeArrowheads="1"/>
            </p:cNvSpPr>
            <p:nvPr/>
          </p:nvSpPr>
          <p:spPr bwMode="auto">
            <a:xfrm>
              <a:off x="4411" y="5861"/>
              <a:ext cx="85" cy="88"/>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Rectangle 13"/>
            <p:cNvSpPr>
              <a:spLocks noChangeArrowheads="1"/>
            </p:cNvSpPr>
            <p:nvPr/>
          </p:nvSpPr>
          <p:spPr bwMode="auto">
            <a:xfrm>
              <a:off x="4411" y="5861"/>
              <a:ext cx="85" cy="88"/>
            </a:xfrm>
            <a:prstGeom prst="rect">
              <a:avLst/>
            </a:prstGeom>
            <a:noFill/>
            <a:ln w="4763" cap="flat">
              <a:solidFill>
                <a:srgbClr val="00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Freeform 14"/>
            <p:cNvSpPr>
              <a:spLocks/>
            </p:cNvSpPr>
            <p:nvPr/>
          </p:nvSpPr>
          <p:spPr bwMode="auto">
            <a:xfrm>
              <a:off x="5606" y="5468"/>
              <a:ext cx="107" cy="109"/>
            </a:xfrm>
            <a:custGeom>
              <a:avLst/>
              <a:gdLst>
                <a:gd name="T0" fmla="*/ 107 w 107"/>
                <a:gd name="T1" fmla="*/ 78 h 109"/>
                <a:gd name="T2" fmla="*/ 46 w 107"/>
                <a:gd name="T3" fmla="*/ 15 h 109"/>
                <a:gd name="T4" fmla="*/ 61 w 107"/>
                <a:gd name="T5" fmla="*/ 0 h 109"/>
                <a:gd name="T6" fmla="*/ 0 w 107"/>
                <a:gd name="T7" fmla="*/ 0 h 109"/>
                <a:gd name="T8" fmla="*/ 0 w 107"/>
                <a:gd name="T9" fmla="*/ 62 h 109"/>
                <a:gd name="T10" fmla="*/ 15 w 107"/>
                <a:gd name="T11" fmla="*/ 47 h 109"/>
                <a:gd name="T12" fmla="*/ 76 w 107"/>
                <a:gd name="T13" fmla="*/ 109 h 109"/>
                <a:gd name="T14" fmla="*/ 107 w 107"/>
                <a:gd name="T15" fmla="*/ 7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09">
                  <a:moveTo>
                    <a:pt x="107" y="78"/>
                  </a:moveTo>
                  <a:lnTo>
                    <a:pt x="46" y="15"/>
                  </a:lnTo>
                  <a:lnTo>
                    <a:pt x="61" y="0"/>
                  </a:lnTo>
                  <a:lnTo>
                    <a:pt x="0" y="0"/>
                  </a:lnTo>
                  <a:lnTo>
                    <a:pt x="0" y="62"/>
                  </a:lnTo>
                  <a:lnTo>
                    <a:pt x="15" y="47"/>
                  </a:lnTo>
                  <a:lnTo>
                    <a:pt x="76" y="109"/>
                  </a:lnTo>
                  <a:lnTo>
                    <a:pt x="107" y="78"/>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15"/>
            <p:cNvSpPr>
              <a:spLocks/>
            </p:cNvSpPr>
            <p:nvPr/>
          </p:nvSpPr>
          <p:spPr bwMode="auto">
            <a:xfrm>
              <a:off x="5606" y="5468"/>
              <a:ext cx="107" cy="109"/>
            </a:xfrm>
            <a:custGeom>
              <a:avLst/>
              <a:gdLst>
                <a:gd name="T0" fmla="*/ 107 w 107"/>
                <a:gd name="T1" fmla="*/ 78 h 109"/>
                <a:gd name="T2" fmla="*/ 46 w 107"/>
                <a:gd name="T3" fmla="*/ 15 h 109"/>
                <a:gd name="T4" fmla="*/ 61 w 107"/>
                <a:gd name="T5" fmla="*/ 0 h 109"/>
                <a:gd name="T6" fmla="*/ 0 w 107"/>
                <a:gd name="T7" fmla="*/ 0 h 109"/>
                <a:gd name="T8" fmla="*/ 0 w 107"/>
                <a:gd name="T9" fmla="*/ 62 h 109"/>
                <a:gd name="T10" fmla="*/ 15 w 107"/>
                <a:gd name="T11" fmla="*/ 47 h 109"/>
                <a:gd name="T12" fmla="*/ 76 w 107"/>
                <a:gd name="T13" fmla="*/ 109 h 109"/>
                <a:gd name="T14" fmla="*/ 107 w 107"/>
                <a:gd name="T15" fmla="*/ 7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09">
                  <a:moveTo>
                    <a:pt x="107" y="78"/>
                  </a:moveTo>
                  <a:lnTo>
                    <a:pt x="46" y="15"/>
                  </a:lnTo>
                  <a:lnTo>
                    <a:pt x="61" y="0"/>
                  </a:lnTo>
                  <a:lnTo>
                    <a:pt x="0" y="0"/>
                  </a:lnTo>
                  <a:lnTo>
                    <a:pt x="0" y="62"/>
                  </a:lnTo>
                  <a:lnTo>
                    <a:pt x="15" y="47"/>
                  </a:lnTo>
                  <a:lnTo>
                    <a:pt x="76" y="109"/>
                  </a:lnTo>
                  <a:lnTo>
                    <a:pt x="107" y="78"/>
                  </a:lnTo>
                  <a:close/>
                </a:path>
              </a:pathLst>
            </a:custGeom>
            <a:noFill/>
            <a:ln w="4763" cap="flat">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4" name="Oval 18"/>
            <p:cNvSpPr>
              <a:spLocks noChangeArrowheads="1"/>
            </p:cNvSpPr>
            <p:nvPr/>
          </p:nvSpPr>
          <p:spPr bwMode="auto">
            <a:xfrm>
              <a:off x="6201" y="4789"/>
              <a:ext cx="108" cy="110"/>
            </a:xfrm>
            <a:prstGeom prst="ellipse">
              <a:avLst/>
            </a:pr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5" name="Oval 19"/>
            <p:cNvSpPr>
              <a:spLocks noChangeArrowheads="1"/>
            </p:cNvSpPr>
            <p:nvPr/>
          </p:nvSpPr>
          <p:spPr bwMode="auto">
            <a:xfrm>
              <a:off x="6201" y="4789"/>
              <a:ext cx="108" cy="110"/>
            </a:xfrm>
            <a:prstGeom prst="ellipse">
              <a:avLst/>
            </a:prstGeom>
            <a:noFill/>
            <a:ln w="4763" cap="flat">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7" name="Rectangle 20"/>
            <p:cNvSpPr>
              <a:spLocks noChangeArrowheads="1"/>
            </p:cNvSpPr>
            <p:nvPr/>
          </p:nvSpPr>
          <p:spPr bwMode="auto">
            <a:xfrm>
              <a:off x="3253" y="5993"/>
              <a:ext cx="234"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平野川</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68" name="Freeform 21"/>
            <p:cNvSpPr>
              <a:spLocks noEditPoints="1"/>
            </p:cNvSpPr>
            <p:nvPr/>
          </p:nvSpPr>
          <p:spPr bwMode="auto">
            <a:xfrm>
              <a:off x="3316" y="5346"/>
              <a:ext cx="532" cy="150"/>
            </a:xfrm>
            <a:custGeom>
              <a:avLst/>
              <a:gdLst>
                <a:gd name="T0" fmla="*/ 1226 w 9358"/>
                <a:gd name="T1" fmla="*/ 449 h 2573"/>
                <a:gd name="T2" fmla="*/ 0 w 9358"/>
                <a:gd name="T3" fmla="*/ 776 h 2573"/>
                <a:gd name="T4" fmla="*/ 168 w 9358"/>
                <a:gd name="T5" fmla="*/ 118 h 2573"/>
                <a:gd name="T6" fmla="*/ 824 w 9358"/>
                <a:gd name="T7" fmla="*/ 210 h 2573"/>
                <a:gd name="T8" fmla="*/ 731 w 9358"/>
                <a:gd name="T9" fmla="*/ 878 h 2573"/>
                <a:gd name="T10" fmla="*/ 346 w 9358"/>
                <a:gd name="T11" fmla="*/ 244 h 2573"/>
                <a:gd name="T12" fmla="*/ 346 w 9358"/>
                <a:gd name="T13" fmla="*/ 244 h 2573"/>
                <a:gd name="T14" fmla="*/ 2594 w 9358"/>
                <a:gd name="T15" fmla="*/ 1582 h 2573"/>
                <a:gd name="T16" fmla="*/ 2454 w 9358"/>
                <a:gd name="T17" fmla="*/ 1550 h 2573"/>
                <a:gd name="T18" fmla="*/ 2369 w 9358"/>
                <a:gd name="T19" fmla="*/ 806 h 2573"/>
                <a:gd name="T20" fmla="*/ 3007 w 9358"/>
                <a:gd name="T21" fmla="*/ 984 h 2573"/>
                <a:gd name="T22" fmla="*/ 2678 w 9358"/>
                <a:gd name="T23" fmla="*/ 584 h 2573"/>
                <a:gd name="T24" fmla="*/ 2913 w 9358"/>
                <a:gd name="T25" fmla="*/ 352 h 2573"/>
                <a:gd name="T26" fmla="*/ 2744 w 9358"/>
                <a:gd name="T27" fmla="*/ 656 h 2573"/>
                <a:gd name="T28" fmla="*/ 2583 w 9358"/>
                <a:gd name="T29" fmla="*/ 495 h 2573"/>
                <a:gd name="T30" fmla="*/ 1500 w 9358"/>
                <a:gd name="T31" fmla="*/ 1334 h 2573"/>
                <a:gd name="T32" fmla="*/ 1596 w 9358"/>
                <a:gd name="T33" fmla="*/ 1006 h 2573"/>
                <a:gd name="T34" fmla="*/ 1626 w 9358"/>
                <a:gd name="T35" fmla="*/ 840 h 2573"/>
                <a:gd name="T36" fmla="*/ 2022 w 9358"/>
                <a:gd name="T37" fmla="*/ 896 h 2573"/>
                <a:gd name="T38" fmla="*/ 1982 w 9358"/>
                <a:gd name="T39" fmla="*/ 1180 h 2573"/>
                <a:gd name="T40" fmla="*/ 1977 w 9358"/>
                <a:gd name="T41" fmla="*/ 315 h 2573"/>
                <a:gd name="T42" fmla="*/ 1977 w 9358"/>
                <a:gd name="T43" fmla="*/ 315 h 2573"/>
                <a:gd name="T44" fmla="*/ 1764 w 9358"/>
                <a:gd name="T45" fmla="*/ 758 h 2573"/>
                <a:gd name="T46" fmla="*/ 2101 w 9358"/>
                <a:gd name="T47" fmla="*/ 332 h 2573"/>
                <a:gd name="T48" fmla="*/ 2210 w 9358"/>
                <a:gd name="T49" fmla="*/ 638 h 2573"/>
                <a:gd name="T50" fmla="*/ 3440 w 9358"/>
                <a:gd name="T51" fmla="*/ 458 h 2573"/>
                <a:gd name="T52" fmla="*/ 3193 w 9358"/>
                <a:gd name="T53" fmla="*/ 1723 h 2573"/>
                <a:gd name="T54" fmla="*/ 4377 w 9358"/>
                <a:gd name="T55" fmla="*/ 577 h 2573"/>
                <a:gd name="T56" fmla="*/ 4196 w 9358"/>
                <a:gd name="T57" fmla="*/ 1864 h 2573"/>
                <a:gd name="T58" fmla="*/ 3890 w 9358"/>
                <a:gd name="T59" fmla="*/ 1663 h 2573"/>
                <a:gd name="T60" fmla="*/ 5879 w 9358"/>
                <a:gd name="T61" fmla="*/ 1337 h 2573"/>
                <a:gd name="T62" fmla="*/ 5383 w 9358"/>
                <a:gd name="T63" fmla="*/ 1905 h 2573"/>
                <a:gd name="T64" fmla="*/ 5380 w 9358"/>
                <a:gd name="T65" fmla="*/ 1387 h 2573"/>
                <a:gd name="T66" fmla="*/ 5227 w 9358"/>
                <a:gd name="T67" fmla="*/ 1441 h 2573"/>
                <a:gd name="T68" fmla="*/ 5879 w 9358"/>
                <a:gd name="T69" fmla="*/ 1337 h 2573"/>
                <a:gd name="T70" fmla="*/ 5301 w 9358"/>
                <a:gd name="T71" fmla="*/ 650 h 2573"/>
                <a:gd name="T72" fmla="*/ 5666 w 9358"/>
                <a:gd name="T73" fmla="*/ 745 h 2573"/>
                <a:gd name="T74" fmla="*/ 7585 w 9358"/>
                <a:gd name="T75" fmla="*/ 2271 h 2573"/>
                <a:gd name="T76" fmla="*/ 6761 w 9358"/>
                <a:gd name="T77" fmla="*/ 2250 h 2573"/>
                <a:gd name="T78" fmla="*/ 7079 w 9358"/>
                <a:gd name="T79" fmla="*/ 881 h 2573"/>
                <a:gd name="T80" fmla="*/ 7233 w 9358"/>
                <a:gd name="T81" fmla="*/ 1451 h 2573"/>
                <a:gd name="T82" fmla="*/ 7274 w 9358"/>
                <a:gd name="T83" fmla="*/ 1564 h 2573"/>
                <a:gd name="T84" fmla="*/ 6297 w 9358"/>
                <a:gd name="T85" fmla="*/ 2090 h 2573"/>
                <a:gd name="T86" fmla="*/ 6447 w 9358"/>
                <a:gd name="T87" fmla="*/ 1158 h 2573"/>
                <a:gd name="T88" fmla="*/ 6931 w 9358"/>
                <a:gd name="T89" fmla="*/ 1308 h 2573"/>
                <a:gd name="T90" fmla="*/ 8698 w 9358"/>
                <a:gd name="T91" fmla="*/ 2345 h 2573"/>
                <a:gd name="T92" fmla="*/ 8993 w 9358"/>
                <a:gd name="T93" fmla="*/ 2488 h 2573"/>
                <a:gd name="T94" fmla="*/ 8627 w 9358"/>
                <a:gd name="T95" fmla="*/ 1950 h 2573"/>
                <a:gd name="T96" fmla="*/ 8953 w 9358"/>
                <a:gd name="T97" fmla="*/ 1605 h 2573"/>
                <a:gd name="T98" fmla="*/ 8489 w 9358"/>
                <a:gd name="T99" fmla="*/ 1988 h 2573"/>
                <a:gd name="T100" fmla="*/ 8604 w 9358"/>
                <a:gd name="T101" fmla="*/ 1663 h 2573"/>
                <a:gd name="T102" fmla="*/ 8925 w 9358"/>
                <a:gd name="T103" fmla="*/ 1178 h 2573"/>
                <a:gd name="T104" fmla="*/ 9310 w 9358"/>
                <a:gd name="T105" fmla="*/ 1358 h 2573"/>
                <a:gd name="T106" fmla="*/ 9289 w 9358"/>
                <a:gd name="T107" fmla="*/ 2087 h 2573"/>
                <a:gd name="T108" fmla="*/ 8336 w 9358"/>
                <a:gd name="T109" fmla="*/ 1594 h 2573"/>
                <a:gd name="T110" fmla="*/ 8288 w 9358"/>
                <a:gd name="T111" fmla="*/ 1940 h 2573"/>
                <a:gd name="T112" fmla="*/ 7891 w 9358"/>
                <a:gd name="T113" fmla="*/ 2383 h 2573"/>
                <a:gd name="T114" fmla="*/ 7983 w 9358"/>
                <a:gd name="T115" fmla="*/ 1683 h 2573"/>
                <a:gd name="T116" fmla="*/ 8119 w 9358"/>
                <a:gd name="T117" fmla="*/ 2239 h 2573"/>
                <a:gd name="T118" fmla="*/ 8060 w 9358"/>
                <a:gd name="T119" fmla="*/ 1088 h 2573"/>
                <a:gd name="T120" fmla="*/ 8170 w 9358"/>
                <a:gd name="T121" fmla="*/ 1204 h 2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58" h="2573">
                  <a:moveTo>
                    <a:pt x="924" y="672"/>
                  </a:moveTo>
                  <a:cubicBezTo>
                    <a:pt x="993" y="568"/>
                    <a:pt x="1055" y="459"/>
                    <a:pt x="1108" y="344"/>
                  </a:cubicBezTo>
                  <a:lnTo>
                    <a:pt x="1244" y="414"/>
                  </a:lnTo>
                  <a:cubicBezTo>
                    <a:pt x="1275" y="435"/>
                    <a:pt x="1269" y="447"/>
                    <a:pt x="1226" y="449"/>
                  </a:cubicBezTo>
                  <a:cubicBezTo>
                    <a:pt x="1179" y="548"/>
                    <a:pt x="1121" y="647"/>
                    <a:pt x="1052" y="747"/>
                  </a:cubicBezTo>
                  <a:lnTo>
                    <a:pt x="924" y="672"/>
                  </a:lnTo>
                  <a:close/>
                  <a:moveTo>
                    <a:pt x="607" y="861"/>
                  </a:moveTo>
                  <a:lnTo>
                    <a:pt x="0" y="776"/>
                  </a:lnTo>
                  <a:lnTo>
                    <a:pt x="17" y="658"/>
                  </a:lnTo>
                  <a:lnTo>
                    <a:pt x="623" y="743"/>
                  </a:lnTo>
                  <a:lnTo>
                    <a:pt x="701" y="192"/>
                  </a:lnTo>
                  <a:lnTo>
                    <a:pt x="168" y="118"/>
                  </a:lnTo>
                  <a:lnTo>
                    <a:pt x="185" y="0"/>
                  </a:lnTo>
                  <a:lnTo>
                    <a:pt x="1367" y="166"/>
                  </a:lnTo>
                  <a:lnTo>
                    <a:pt x="1351" y="284"/>
                  </a:lnTo>
                  <a:lnTo>
                    <a:pt x="824" y="210"/>
                  </a:lnTo>
                  <a:lnTo>
                    <a:pt x="747" y="761"/>
                  </a:lnTo>
                  <a:lnTo>
                    <a:pt x="1360" y="847"/>
                  </a:lnTo>
                  <a:lnTo>
                    <a:pt x="1343" y="964"/>
                  </a:lnTo>
                  <a:lnTo>
                    <a:pt x="731" y="878"/>
                  </a:lnTo>
                  <a:lnTo>
                    <a:pt x="660" y="1380"/>
                  </a:lnTo>
                  <a:lnTo>
                    <a:pt x="536" y="1362"/>
                  </a:lnTo>
                  <a:lnTo>
                    <a:pt x="607" y="861"/>
                  </a:lnTo>
                  <a:close/>
                  <a:moveTo>
                    <a:pt x="346" y="244"/>
                  </a:moveTo>
                  <a:cubicBezTo>
                    <a:pt x="417" y="371"/>
                    <a:pt x="458" y="482"/>
                    <a:pt x="470" y="577"/>
                  </a:cubicBezTo>
                  <a:lnTo>
                    <a:pt x="325" y="619"/>
                  </a:lnTo>
                  <a:cubicBezTo>
                    <a:pt x="298" y="485"/>
                    <a:pt x="261" y="375"/>
                    <a:pt x="214" y="288"/>
                  </a:cubicBezTo>
                  <a:lnTo>
                    <a:pt x="346" y="244"/>
                  </a:lnTo>
                  <a:close/>
                  <a:moveTo>
                    <a:pt x="2666" y="1207"/>
                  </a:moveTo>
                  <a:cubicBezTo>
                    <a:pt x="2750" y="1122"/>
                    <a:pt x="2812" y="1051"/>
                    <a:pt x="2854" y="994"/>
                  </a:cubicBezTo>
                  <a:lnTo>
                    <a:pt x="2681" y="969"/>
                  </a:lnTo>
                  <a:lnTo>
                    <a:pt x="2594" y="1582"/>
                  </a:lnTo>
                  <a:cubicBezTo>
                    <a:pt x="2585" y="1652"/>
                    <a:pt x="2547" y="1683"/>
                    <a:pt x="2481" y="1673"/>
                  </a:cubicBezTo>
                  <a:lnTo>
                    <a:pt x="2369" y="1658"/>
                  </a:lnTo>
                  <a:lnTo>
                    <a:pt x="2361" y="1537"/>
                  </a:lnTo>
                  <a:lnTo>
                    <a:pt x="2454" y="1550"/>
                  </a:lnTo>
                  <a:cubicBezTo>
                    <a:pt x="2466" y="1551"/>
                    <a:pt x="2473" y="1546"/>
                    <a:pt x="2475" y="1534"/>
                  </a:cubicBezTo>
                  <a:lnTo>
                    <a:pt x="2557" y="952"/>
                  </a:lnTo>
                  <a:lnTo>
                    <a:pt x="2353" y="923"/>
                  </a:lnTo>
                  <a:lnTo>
                    <a:pt x="2369" y="806"/>
                  </a:lnTo>
                  <a:lnTo>
                    <a:pt x="2908" y="881"/>
                  </a:lnTo>
                  <a:lnTo>
                    <a:pt x="2943" y="855"/>
                  </a:lnTo>
                  <a:lnTo>
                    <a:pt x="3030" y="955"/>
                  </a:lnTo>
                  <a:cubicBezTo>
                    <a:pt x="3044" y="974"/>
                    <a:pt x="3036" y="984"/>
                    <a:pt x="3007" y="984"/>
                  </a:cubicBezTo>
                  <a:cubicBezTo>
                    <a:pt x="2942" y="1088"/>
                    <a:pt x="2860" y="1190"/>
                    <a:pt x="2762" y="1290"/>
                  </a:cubicBezTo>
                  <a:lnTo>
                    <a:pt x="2666" y="1207"/>
                  </a:lnTo>
                  <a:close/>
                  <a:moveTo>
                    <a:pt x="2583" y="495"/>
                  </a:moveTo>
                  <a:cubicBezTo>
                    <a:pt x="2610" y="515"/>
                    <a:pt x="2641" y="545"/>
                    <a:pt x="2678" y="584"/>
                  </a:cubicBezTo>
                  <a:lnTo>
                    <a:pt x="2809" y="457"/>
                  </a:lnTo>
                  <a:lnTo>
                    <a:pt x="2432" y="404"/>
                  </a:lnTo>
                  <a:lnTo>
                    <a:pt x="2448" y="287"/>
                  </a:lnTo>
                  <a:lnTo>
                    <a:pt x="2913" y="352"/>
                  </a:lnTo>
                  <a:lnTo>
                    <a:pt x="2934" y="336"/>
                  </a:lnTo>
                  <a:lnTo>
                    <a:pt x="3013" y="442"/>
                  </a:lnTo>
                  <a:cubicBezTo>
                    <a:pt x="3028" y="461"/>
                    <a:pt x="3020" y="470"/>
                    <a:pt x="2991" y="470"/>
                  </a:cubicBezTo>
                  <a:lnTo>
                    <a:pt x="2744" y="656"/>
                  </a:lnTo>
                  <a:lnTo>
                    <a:pt x="2802" y="734"/>
                  </a:lnTo>
                  <a:lnTo>
                    <a:pt x="2703" y="808"/>
                  </a:lnTo>
                  <a:cubicBezTo>
                    <a:pt x="2637" y="711"/>
                    <a:pt x="2569" y="628"/>
                    <a:pt x="2498" y="559"/>
                  </a:cubicBezTo>
                  <a:lnTo>
                    <a:pt x="2583" y="495"/>
                  </a:lnTo>
                  <a:close/>
                  <a:moveTo>
                    <a:pt x="2257" y="1471"/>
                  </a:moveTo>
                  <a:lnTo>
                    <a:pt x="1549" y="1479"/>
                  </a:lnTo>
                  <a:cubicBezTo>
                    <a:pt x="1540" y="1508"/>
                    <a:pt x="1529" y="1512"/>
                    <a:pt x="1515" y="1493"/>
                  </a:cubicBezTo>
                  <a:lnTo>
                    <a:pt x="1500" y="1334"/>
                  </a:lnTo>
                  <a:lnTo>
                    <a:pt x="1831" y="1355"/>
                  </a:lnTo>
                  <a:lnTo>
                    <a:pt x="1858" y="1163"/>
                  </a:lnTo>
                  <a:lnTo>
                    <a:pt x="1580" y="1124"/>
                  </a:lnTo>
                  <a:lnTo>
                    <a:pt x="1596" y="1006"/>
                  </a:lnTo>
                  <a:lnTo>
                    <a:pt x="1875" y="1045"/>
                  </a:lnTo>
                  <a:lnTo>
                    <a:pt x="1898" y="878"/>
                  </a:lnTo>
                  <a:lnTo>
                    <a:pt x="1762" y="859"/>
                  </a:lnTo>
                  <a:lnTo>
                    <a:pt x="1626" y="840"/>
                  </a:lnTo>
                  <a:lnTo>
                    <a:pt x="1719" y="178"/>
                  </a:lnTo>
                  <a:lnTo>
                    <a:pt x="2387" y="272"/>
                  </a:lnTo>
                  <a:lnTo>
                    <a:pt x="2294" y="934"/>
                  </a:lnTo>
                  <a:lnTo>
                    <a:pt x="2022" y="896"/>
                  </a:lnTo>
                  <a:lnTo>
                    <a:pt x="1998" y="1063"/>
                  </a:lnTo>
                  <a:lnTo>
                    <a:pt x="2277" y="1102"/>
                  </a:lnTo>
                  <a:lnTo>
                    <a:pt x="2260" y="1220"/>
                  </a:lnTo>
                  <a:lnTo>
                    <a:pt x="1982" y="1180"/>
                  </a:lnTo>
                  <a:lnTo>
                    <a:pt x="1957" y="1360"/>
                  </a:lnTo>
                  <a:lnTo>
                    <a:pt x="2265" y="1365"/>
                  </a:lnTo>
                  <a:lnTo>
                    <a:pt x="2257" y="1471"/>
                  </a:lnTo>
                  <a:close/>
                  <a:moveTo>
                    <a:pt x="1977" y="315"/>
                  </a:moveTo>
                  <a:lnTo>
                    <a:pt x="1829" y="294"/>
                  </a:lnTo>
                  <a:lnTo>
                    <a:pt x="1803" y="480"/>
                  </a:lnTo>
                  <a:lnTo>
                    <a:pt x="1951" y="501"/>
                  </a:lnTo>
                  <a:lnTo>
                    <a:pt x="1977" y="315"/>
                  </a:lnTo>
                  <a:close/>
                  <a:moveTo>
                    <a:pt x="1912" y="779"/>
                  </a:moveTo>
                  <a:lnTo>
                    <a:pt x="1937" y="600"/>
                  </a:lnTo>
                  <a:lnTo>
                    <a:pt x="1789" y="579"/>
                  </a:lnTo>
                  <a:lnTo>
                    <a:pt x="1764" y="758"/>
                  </a:lnTo>
                  <a:lnTo>
                    <a:pt x="1912" y="779"/>
                  </a:lnTo>
                  <a:close/>
                  <a:moveTo>
                    <a:pt x="2224" y="539"/>
                  </a:moveTo>
                  <a:lnTo>
                    <a:pt x="2250" y="353"/>
                  </a:lnTo>
                  <a:lnTo>
                    <a:pt x="2101" y="332"/>
                  </a:lnTo>
                  <a:lnTo>
                    <a:pt x="2075" y="518"/>
                  </a:lnTo>
                  <a:lnTo>
                    <a:pt x="2224" y="539"/>
                  </a:lnTo>
                  <a:close/>
                  <a:moveTo>
                    <a:pt x="2184" y="818"/>
                  </a:moveTo>
                  <a:lnTo>
                    <a:pt x="2210" y="638"/>
                  </a:lnTo>
                  <a:lnTo>
                    <a:pt x="2061" y="617"/>
                  </a:lnTo>
                  <a:lnTo>
                    <a:pt x="2036" y="797"/>
                  </a:lnTo>
                  <a:lnTo>
                    <a:pt x="2184" y="818"/>
                  </a:lnTo>
                  <a:close/>
                  <a:moveTo>
                    <a:pt x="3440" y="458"/>
                  </a:moveTo>
                  <a:lnTo>
                    <a:pt x="3577" y="477"/>
                  </a:lnTo>
                  <a:cubicBezTo>
                    <a:pt x="3617" y="491"/>
                    <a:pt x="3616" y="508"/>
                    <a:pt x="3576" y="527"/>
                  </a:cubicBezTo>
                  <a:lnTo>
                    <a:pt x="3481" y="1202"/>
                  </a:lnTo>
                  <a:cubicBezTo>
                    <a:pt x="3447" y="1441"/>
                    <a:pt x="3351" y="1615"/>
                    <a:pt x="3193" y="1723"/>
                  </a:cubicBezTo>
                  <a:lnTo>
                    <a:pt x="3089" y="1614"/>
                  </a:lnTo>
                  <a:cubicBezTo>
                    <a:pt x="3227" y="1528"/>
                    <a:pt x="3311" y="1382"/>
                    <a:pt x="3340" y="1176"/>
                  </a:cubicBezTo>
                  <a:lnTo>
                    <a:pt x="3440" y="458"/>
                  </a:lnTo>
                  <a:close/>
                  <a:moveTo>
                    <a:pt x="4377" y="577"/>
                  </a:moveTo>
                  <a:lnTo>
                    <a:pt x="4513" y="596"/>
                  </a:lnTo>
                  <a:cubicBezTo>
                    <a:pt x="4553" y="610"/>
                    <a:pt x="4553" y="627"/>
                    <a:pt x="4512" y="646"/>
                  </a:cubicBezTo>
                  <a:lnTo>
                    <a:pt x="4338" y="1884"/>
                  </a:lnTo>
                  <a:lnTo>
                    <a:pt x="4196" y="1864"/>
                  </a:lnTo>
                  <a:lnTo>
                    <a:pt x="4377" y="577"/>
                  </a:lnTo>
                  <a:close/>
                  <a:moveTo>
                    <a:pt x="4030" y="616"/>
                  </a:moveTo>
                  <a:cubicBezTo>
                    <a:pt x="4070" y="630"/>
                    <a:pt x="4070" y="647"/>
                    <a:pt x="4030" y="667"/>
                  </a:cubicBezTo>
                  <a:lnTo>
                    <a:pt x="3890" y="1663"/>
                  </a:lnTo>
                  <a:lnTo>
                    <a:pt x="3747" y="1643"/>
                  </a:lnTo>
                  <a:lnTo>
                    <a:pt x="3894" y="597"/>
                  </a:lnTo>
                  <a:lnTo>
                    <a:pt x="4030" y="616"/>
                  </a:lnTo>
                  <a:close/>
                  <a:moveTo>
                    <a:pt x="5879" y="1337"/>
                  </a:moveTo>
                  <a:lnTo>
                    <a:pt x="5784" y="1835"/>
                  </a:lnTo>
                  <a:cubicBezTo>
                    <a:pt x="5751" y="2007"/>
                    <a:pt x="5679" y="2085"/>
                    <a:pt x="5568" y="2069"/>
                  </a:cubicBezTo>
                  <a:lnTo>
                    <a:pt x="5382" y="2043"/>
                  </a:lnTo>
                  <a:lnTo>
                    <a:pt x="5383" y="1905"/>
                  </a:lnTo>
                  <a:lnTo>
                    <a:pt x="5538" y="1926"/>
                  </a:lnTo>
                  <a:cubicBezTo>
                    <a:pt x="5591" y="1934"/>
                    <a:pt x="5625" y="1903"/>
                    <a:pt x="5639" y="1833"/>
                  </a:cubicBezTo>
                  <a:lnTo>
                    <a:pt x="5720" y="1434"/>
                  </a:lnTo>
                  <a:lnTo>
                    <a:pt x="5380" y="1387"/>
                  </a:lnTo>
                  <a:lnTo>
                    <a:pt x="5367" y="1435"/>
                  </a:lnTo>
                  <a:cubicBezTo>
                    <a:pt x="5306" y="1658"/>
                    <a:pt x="5114" y="1844"/>
                    <a:pt x="4790" y="1992"/>
                  </a:cubicBezTo>
                  <a:lnTo>
                    <a:pt x="4714" y="1861"/>
                  </a:lnTo>
                  <a:cubicBezTo>
                    <a:pt x="5003" y="1746"/>
                    <a:pt x="5175" y="1606"/>
                    <a:pt x="5227" y="1441"/>
                  </a:cubicBezTo>
                  <a:lnTo>
                    <a:pt x="5250" y="1368"/>
                  </a:lnTo>
                  <a:lnTo>
                    <a:pt x="5015" y="1335"/>
                  </a:lnTo>
                  <a:lnTo>
                    <a:pt x="5031" y="1218"/>
                  </a:lnTo>
                  <a:lnTo>
                    <a:pt x="5879" y="1337"/>
                  </a:lnTo>
                  <a:close/>
                  <a:moveTo>
                    <a:pt x="5391" y="770"/>
                  </a:moveTo>
                  <a:cubicBezTo>
                    <a:pt x="5262" y="970"/>
                    <a:pt x="5075" y="1144"/>
                    <a:pt x="4832" y="1291"/>
                  </a:cubicBezTo>
                  <a:lnTo>
                    <a:pt x="4749" y="1159"/>
                  </a:lnTo>
                  <a:cubicBezTo>
                    <a:pt x="4985" y="1041"/>
                    <a:pt x="5168" y="871"/>
                    <a:pt x="5301" y="650"/>
                  </a:cubicBezTo>
                  <a:lnTo>
                    <a:pt x="5408" y="740"/>
                  </a:lnTo>
                  <a:cubicBezTo>
                    <a:pt x="5430" y="760"/>
                    <a:pt x="5425" y="770"/>
                    <a:pt x="5391" y="770"/>
                  </a:cubicBezTo>
                  <a:close/>
                  <a:moveTo>
                    <a:pt x="6076" y="1465"/>
                  </a:moveTo>
                  <a:cubicBezTo>
                    <a:pt x="5867" y="1301"/>
                    <a:pt x="5731" y="1061"/>
                    <a:pt x="5666" y="745"/>
                  </a:cubicBezTo>
                  <a:lnTo>
                    <a:pt x="5790" y="712"/>
                  </a:lnTo>
                  <a:cubicBezTo>
                    <a:pt x="5852" y="990"/>
                    <a:pt x="5984" y="1202"/>
                    <a:pt x="6187" y="1348"/>
                  </a:cubicBezTo>
                  <a:lnTo>
                    <a:pt x="6076" y="1465"/>
                  </a:lnTo>
                  <a:close/>
                  <a:moveTo>
                    <a:pt x="7585" y="2271"/>
                  </a:moveTo>
                  <a:cubicBezTo>
                    <a:pt x="7364" y="2071"/>
                    <a:pt x="7210" y="1806"/>
                    <a:pt x="7122" y="1474"/>
                  </a:cubicBezTo>
                  <a:lnTo>
                    <a:pt x="7022" y="2185"/>
                  </a:lnTo>
                  <a:cubicBezTo>
                    <a:pt x="7013" y="2251"/>
                    <a:pt x="6975" y="2280"/>
                    <a:pt x="6909" y="2271"/>
                  </a:cubicBezTo>
                  <a:lnTo>
                    <a:pt x="6761" y="2250"/>
                  </a:lnTo>
                  <a:lnTo>
                    <a:pt x="6753" y="2129"/>
                  </a:lnTo>
                  <a:lnTo>
                    <a:pt x="6876" y="2146"/>
                  </a:lnTo>
                  <a:cubicBezTo>
                    <a:pt x="6893" y="2148"/>
                    <a:pt x="6902" y="2141"/>
                    <a:pt x="6905" y="2125"/>
                  </a:cubicBezTo>
                  <a:lnTo>
                    <a:pt x="7079" y="881"/>
                  </a:lnTo>
                  <a:lnTo>
                    <a:pt x="7197" y="897"/>
                  </a:lnTo>
                  <a:cubicBezTo>
                    <a:pt x="7230" y="906"/>
                    <a:pt x="7230" y="919"/>
                    <a:pt x="7198" y="935"/>
                  </a:cubicBezTo>
                  <a:lnTo>
                    <a:pt x="7173" y="1115"/>
                  </a:lnTo>
                  <a:cubicBezTo>
                    <a:pt x="7160" y="1205"/>
                    <a:pt x="7180" y="1318"/>
                    <a:pt x="7233" y="1451"/>
                  </a:cubicBezTo>
                  <a:cubicBezTo>
                    <a:pt x="7337" y="1399"/>
                    <a:pt x="7457" y="1310"/>
                    <a:pt x="7592" y="1186"/>
                  </a:cubicBezTo>
                  <a:lnTo>
                    <a:pt x="7688" y="1313"/>
                  </a:lnTo>
                  <a:cubicBezTo>
                    <a:pt x="7704" y="1349"/>
                    <a:pt x="7690" y="1360"/>
                    <a:pt x="7645" y="1345"/>
                  </a:cubicBezTo>
                  <a:cubicBezTo>
                    <a:pt x="7534" y="1422"/>
                    <a:pt x="7410" y="1495"/>
                    <a:pt x="7274" y="1564"/>
                  </a:cubicBezTo>
                  <a:cubicBezTo>
                    <a:pt x="7364" y="1792"/>
                    <a:pt x="7499" y="1983"/>
                    <a:pt x="7679" y="2139"/>
                  </a:cubicBezTo>
                  <a:lnTo>
                    <a:pt x="7585" y="2271"/>
                  </a:lnTo>
                  <a:close/>
                  <a:moveTo>
                    <a:pt x="6931" y="1308"/>
                  </a:moveTo>
                  <a:cubicBezTo>
                    <a:pt x="6810" y="1691"/>
                    <a:pt x="6599" y="1951"/>
                    <a:pt x="6297" y="2090"/>
                  </a:cubicBezTo>
                  <a:lnTo>
                    <a:pt x="6248" y="1950"/>
                  </a:lnTo>
                  <a:cubicBezTo>
                    <a:pt x="6492" y="1854"/>
                    <a:pt x="6673" y="1646"/>
                    <a:pt x="6790" y="1326"/>
                  </a:cubicBezTo>
                  <a:lnTo>
                    <a:pt x="6431" y="1275"/>
                  </a:lnTo>
                  <a:lnTo>
                    <a:pt x="6447" y="1158"/>
                  </a:lnTo>
                  <a:lnTo>
                    <a:pt x="6806" y="1208"/>
                  </a:lnTo>
                  <a:lnTo>
                    <a:pt x="6850" y="1164"/>
                  </a:lnTo>
                  <a:lnTo>
                    <a:pt x="6945" y="1253"/>
                  </a:lnTo>
                  <a:cubicBezTo>
                    <a:pt x="6972" y="1274"/>
                    <a:pt x="6967" y="1292"/>
                    <a:pt x="6931" y="1308"/>
                  </a:cubicBezTo>
                  <a:close/>
                  <a:moveTo>
                    <a:pt x="9007" y="2389"/>
                  </a:moveTo>
                  <a:lnTo>
                    <a:pt x="9046" y="2110"/>
                  </a:lnTo>
                  <a:lnTo>
                    <a:pt x="8737" y="2067"/>
                  </a:lnTo>
                  <a:lnTo>
                    <a:pt x="8698" y="2345"/>
                  </a:lnTo>
                  <a:lnTo>
                    <a:pt x="9007" y="2389"/>
                  </a:lnTo>
                  <a:close/>
                  <a:moveTo>
                    <a:pt x="9107" y="2573"/>
                  </a:moveTo>
                  <a:lnTo>
                    <a:pt x="8984" y="2556"/>
                  </a:lnTo>
                  <a:lnTo>
                    <a:pt x="8993" y="2488"/>
                  </a:lnTo>
                  <a:lnTo>
                    <a:pt x="8684" y="2444"/>
                  </a:lnTo>
                  <a:lnTo>
                    <a:pt x="8672" y="2531"/>
                  </a:lnTo>
                  <a:lnTo>
                    <a:pt x="8548" y="2513"/>
                  </a:lnTo>
                  <a:lnTo>
                    <a:pt x="8627" y="1950"/>
                  </a:lnTo>
                  <a:lnTo>
                    <a:pt x="9184" y="2028"/>
                  </a:lnTo>
                  <a:lnTo>
                    <a:pt x="9107" y="2573"/>
                  </a:lnTo>
                  <a:close/>
                  <a:moveTo>
                    <a:pt x="8830" y="1360"/>
                  </a:moveTo>
                  <a:cubicBezTo>
                    <a:pt x="8842" y="1421"/>
                    <a:pt x="8883" y="1502"/>
                    <a:pt x="8953" y="1605"/>
                  </a:cubicBezTo>
                  <a:cubicBezTo>
                    <a:pt x="9041" y="1516"/>
                    <a:pt x="9099" y="1449"/>
                    <a:pt x="9127" y="1402"/>
                  </a:cubicBezTo>
                  <a:lnTo>
                    <a:pt x="8830" y="1360"/>
                  </a:lnTo>
                  <a:close/>
                  <a:moveTo>
                    <a:pt x="8929" y="1778"/>
                  </a:moveTo>
                  <a:cubicBezTo>
                    <a:pt x="8766" y="1890"/>
                    <a:pt x="8619" y="1960"/>
                    <a:pt x="8489" y="1988"/>
                  </a:cubicBezTo>
                  <a:lnTo>
                    <a:pt x="8451" y="1856"/>
                  </a:lnTo>
                  <a:cubicBezTo>
                    <a:pt x="8572" y="1835"/>
                    <a:pt x="8708" y="1774"/>
                    <a:pt x="8861" y="1674"/>
                  </a:cubicBezTo>
                  <a:cubicBezTo>
                    <a:pt x="8833" y="1636"/>
                    <a:pt x="8798" y="1570"/>
                    <a:pt x="8757" y="1476"/>
                  </a:cubicBezTo>
                  <a:cubicBezTo>
                    <a:pt x="8702" y="1565"/>
                    <a:pt x="8651" y="1628"/>
                    <a:pt x="8604" y="1663"/>
                  </a:cubicBezTo>
                  <a:lnTo>
                    <a:pt x="8524" y="1557"/>
                  </a:lnTo>
                  <a:cubicBezTo>
                    <a:pt x="8642" y="1439"/>
                    <a:pt x="8742" y="1285"/>
                    <a:pt x="8823" y="1094"/>
                  </a:cubicBezTo>
                  <a:lnTo>
                    <a:pt x="8948" y="1150"/>
                  </a:lnTo>
                  <a:cubicBezTo>
                    <a:pt x="8962" y="1168"/>
                    <a:pt x="8954" y="1178"/>
                    <a:pt x="8925" y="1178"/>
                  </a:cubicBezTo>
                  <a:lnTo>
                    <a:pt x="8883" y="1248"/>
                  </a:lnTo>
                  <a:lnTo>
                    <a:pt x="9199" y="1292"/>
                  </a:lnTo>
                  <a:lnTo>
                    <a:pt x="9222" y="1264"/>
                  </a:lnTo>
                  <a:lnTo>
                    <a:pt x="9310" y="1358"/>
                  </a:lnTo>
                  <a:cubicBezTo>
                    <a:pt x="9324" y="1373"/>
                    <a:pt x="9314" y="1384"/>
                    <a:pt x="9280" y="1392"/>
                  </a:cubicBezTo>
                  <a:cubicBezTo>
                    <a:pt x="9203" y="1516"/>
                    <a:pt x="9120" y="1618"/>
                    <a:pt x="9029" y="1697"/>
                  </a:cubicBezTo>
                  <a:cubicBezTo>
                    <a:pt x="9154" y="1824"/>
                    <a:pt x="9264" y="1911"/>
                    <a:pt x="9358" y="1958"/>
                  </a:cubicBezTo>
                  <a:lnTo>
                    <a:pt x="9289" y="2087"/>
                  </a:lnTo>
                  <a:cubicBezTo>
                    <a:pt x="9195" y="2041"/>
                    <a:pt x="9075" y="1937"/>
                    <a:pt x="8929" y="1778"/>
                  </a:cubicBezTo>
                  <a:close/>
                  <a:moveTo>
                    <a:pt x="8555" y="1157"/>
                  </a:moveTo>
                  <a:lnTo>
                    <a:pt x="8491" y="1615"/>
                  </a:lnTo>
                  <a:lnTo>
                    <a:pt x="8336" y="1594"/>
                  </a:lnTo>
                  <a:lnTo>
                    <a:pt x="8304" y="1823"/>
                  </a:lnTo>
                  <a:lnTo>
                    <a:pt x="8446" y="1843"/>
                  </a:lnTo>
                  <a:lnTo>
                    <a:pt x="8430" y="1960"/>
                  </a:lnTo>
                  <a:lnTo>
                    <a:pt x="8288" y="1940"/>
                  </a:lnTo>
                  <a:lnTo>
                    <a:pt x="8247" y="2225"/>
                  </a:lnTo>
                  <a:lnTo>
                    <a:pt x="8474" y="2187"/>
                  </a:lnTo>
                  <a:lnTo>
                    <a:pt x="8483" y="2302"/>
                  </a:lnTo>
                  <a:lnTo>
                    <a:pt x="7891" y="2383"/>
                  </a:lnTo>
                  <a:cubicBezTo>
                    <a:pt x="7882" y="2416"/>
                    <a:pt x="7871" y="2422"/>
                    <a:pt x="7856" y="2404"/>
                  </a:cubicBezTo>
                  <a:lnTo>
                    <a:pt x="7826" y="2260"/>
                  </a:lnTo>
                  <a:lnTo>
                    <a:pt x="7902" y="2259"/>
                  </a:lnTo>
                  <a:lnTo>
                    <a:pt x="7983" y="1683"/>
                  </a:lnTo>
                  <a:lnTo>
                    <a:pt x="8100" y="1699"/>
                  </a:lnTo>
                  <a:cubicBezTo>
                    <a:pt x="8133" y="1708"/>
                    <a:pt x="8133" y="1721"/>
                    <a:pt x="8101" y="1737"/>
                  </a:cubicBezTo>
                  <a:lnTo>
                    <a:pt x="8030" y="2245"/>
                  </a:lnTo>
                  <a:lnTo>
                    <a:pt x="8119" y="2239"/>
                  </a:lnTo>
                  <a:lnTo>
                    <a:pt x="8212" y="1576"/>
                  </a:lnTo>
                  <a:lnTo>
                    <a:pt x="8101" y="1561"/>
                  </a:lnTo>
                  <a:lnTo>
                    <a:pt x="7996" y="1546"/>
                  </a:lnTo>
                  <a:lnTo>
                    <a:pt x="8060" y="1088"/>
                  </a:lnTo>
                  <a:lnTo>
                    <a:pt x="8555" y="1157"/>
                  </a:lnTo>
                  <a:close/>
                  <a:moveTo>
                    <a:pt x="8381" y="1499"/>
                  </a:moveTo>
                  <a:lnTo>
                    <a:pt x="8418" y="1239"/>
                  </a:lnTo>
                  <a:lnTo>
                    <a:pt x="8170" y="1204"/>
                  </a:lnTo>
                  <a:lnTo>
                    <a:pt x="8134" y="1464"/>
                  </a:lnTo>
                  <a:lnTo>
                    <a:pt x="8381" y="149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9" name="Freeform 22"/>
            <p:cNvSpPr>
              <a:spLocks noEditPoints="1"/>
            </p:cNvSpPr>
            <p:nvPr/>
          </p:nvSpPr>
          <p:spPr bwMode="auto">
            <a:xfrm>
              <a:off x="5924" y="5097"/>
              <a:ext cx="238" cy="204"/>
            </a:xfrm>
            <a:custGeom>
              <a:avLst/>
              <a:gdLst>
                <a:gd name="T0" fmla="*/ 437 w 2090"/>
                <a:gd name="T1" fmla="*/ 1189 h 1745"/>
                <a:gd name="T2" fmla="*/ 516 w 2090"/>
                <a:gd name="T3" fmla="*/ 1181 h 1745"/>
                <a:gd name="T4" fmla="*/ 497 w 2090"/>
                <a:gd name="T5" fmla="*/ 1368 h 1745"/>
                <a:gd name="T6" fmla="*/ 226 w 2090"/>
                <a:gd name="T7" fmla="*/ 1745 h 1745"/>
                <a:gd name="T8" fmla="*/ 423 w 2090"/>
                <a:gd name="T9" fmla="*/ 1503 h 1745"/>
                <a:gd name="T10" fmla="*/ 38 w 2090"/>
                <a:gd name="T11" fmla="*/ 1462 h 1745"/>
                <a:gd name="T12" fmla="*/ 458 w 2090"/>
                <a:gd name="T13" fmla="*/ 1034 h 1745"/>
                <a:gd name="T14" fmla="*/ 292 w 2090"/>
                <a:gd name="T15" fmla="*/ 1250 h 1745"/>
                <a:gd name="T16" fmla="*/ 708 w 2090"/>
                <a:gd name="T17" fmla="*/ 1264 h 1745"/>
                <a:gd name="T18" fmla="*/ 509 w 2090"/>
                <a:gd name="T19" fmla="*/ 1509 h 1745"/>
                <a:gd name="T20" fmla="*/ 623 w 2090"/>
                <a:gd name="T21" fmla="*/ 1743 h 1745"/>
                <a:gd name="T22" fmla="*/ 144 w 2090"/>
                <a:gd name="T23" fmla="*/ 1439 h 1745"/>
                <a:gd name="T24" fmla="*/ 277 w 2090"/>
                <a:gd name="T25" fmla="*/ 1572 h 1745"/>
                <a:gd name="T26" fmla="*/ 144 w 2090"/>
                <a:gd name="T27" fmla="*/ 1439 h 1745"/>
                <a:gd name="T28" fmla="*/ 1263 w 2090"/>
                <a:gd name="T29" fmla="*/ 759 h 1745"/>
                <a:gd name="T30" fmla="*/ 1394 w 2090"/>
                <a:gd name="T31" fmla="*/ 1052 h 1745"/>
                <a:gd name="T32" fmla="*/ 1347 w 2090"/>
                <a:gd name="T33" fmla="*/ 1161 h 1745"/>
                <a:gd name="T34" fmla="*/ 1335 w 2090"/>
                <a:gd name="T35" fmla="*/ 1094 h 1745"/>
                <a:gd name="T36" fmla="*/ 1148 w 2090"/>
                <a:gd name="T37" fmla="*/ 855 h 1745"/>
                <a:gd name="T38" fmla="*/ 1031 w 2090"/>
                <a:gd name="T39" fmla="*/ 876 h 1745"/>
                <a:gd name="T40" fmla="*/ 1241 w 2090"/>
                <a:gd name="T41" fmla="*/ 679 h 1745"/>
                <a:gd name="T42" fmla="*/ 1310 w 2090"/>
                <a:gd name="T43" fmla="*/ 699 h 1745"/>
                <a:gd name="T44" fmla="*/ 1279 w 2090"/>
                <a:gd name="T45" fmla="*/ 900 h 1745"/>
                <a:gd name="T46" fmla="*/ 1052 w 2090"/>
                <a:gd name="T47" fmla="*/ 687 h 1745"/>
                <a:gd name="T48" fmla="*/ 903 w 2090"/>
                <a:gd name="T49" fmla="*/ 718 h 1745"/>
                <a:gd name="T50" fmla="*/ 1044 w 2090"/>
                <a:gd name="T51" fmla="*/ 522 h 1745"/>
                <a:gd name="T52" fmla="*/ 1111 w 2090"/>
                <a:gd name="T53" fmla="*/ 515 h 1745"/>
                <a:gd name="T54" fmla="*/ 1101 w 2090"/>
                <a:gd name="T55" fmla="*/ 687 h 1745"/>
                <a:gd name="T56" fmla="*/ 1144 w 2090"/>
                <a:gd name="T57" fmla="*/ 753 h 1745"/>
                <a:gd name="T58" fmla="*/ 987 w 2090"/>
                <a:gd name="T59" fmla="*/ 692 h 1745"/>
                <a:gd name="T60" fmla="*/ 1006 w 2090"/>
                <a:gd name="T61" fmla="*/ 1406 h 1745"/>
                <a:gd name="T62" fmla="*/ 935 w 2090"/>
                <a:gd name="T63" fmla="*/ 1376 h 1745"/>
                <a:gd name="T64" fmla="*/ 992 w 2090"/>
                <a:gd name="T65" fmla="*/ 1185 h 1745"/>
                <a:gd name="T66" fmla="*/ 846 w 2090"/>
                <a:gd name="T67" fmla="*/ 1230 h 1745"/>
                <a:gd name="T68" fmla="*/ 900 w 2090"/>
                <a:gd name="T69" fmla="*/ 1075 h 1745"/>
                <a:gd name="T70" fmla="*/ 794 w 2090"/>
                <a:gd name="T71" fmla="*/ 1163 h 1745"/>
                <a:gd name="T72" fmla="*/ 839 w 2090"/>
                <a:gd name="T73" fmla="*/ 690 h 1745"/>
                <a:gd name="T74" fmla="*/ 948 w 2090"/>
                <a:gd name="T75" fmla="*/ 1035 h 1745"/>
                <a:gd name="T76" fmla="*/ 1110 w 2090"/>
                <a:gd name="T77" fmla="*/ 1009 h 1745"/>
                <a:gd name="T78" fmla="*/ 1040 w 2090"/>
                <a:gd name="T79" fmla="*/ 1145 h 1745"/>
                <a:gd name="T80" fmla="*/ 1204 w 2090"/>
                <a:gd name="T81" fmla="*/ 1102 h 1745"/>
                <a:gd name="T82" fmla="*/ 717 w 2090"/>
                <a:gd name="T83" fmla="*/ 857 h 1745"/>
                <a:gd name="T84" fmla="*/ 720 w 2090"/>
                <a:gd name="T85" fmla="*/ 977 h 1745"/>
                <a:gd name="T86" fmla="*/ 717 w 2090"/>
                <a:gd name="T87" fmla="*/ 857 h 1745"/>
                <a:gd name="T88" fmla="*/ 810 w 2090"/>
                <a:gd name="T89" fmla="*/ 967 h 1745"/>
                <a:gd name="T90" fmla="*/ 810 w 2090"/>
                <a:gd name="T91" fmla="*/ 1085 h 1745"/>
                <a:gd name="T92" fmla="*/ 883 w 2090"/>
                <a:gd name="T93" fmla="*/ 841 h 1745"/>
                <a:gd name="T94" fmla="*/ 765 w 2090"/>
                <a:gd name="T95" fmla="*/ 817 h 1745"/>
                <a:gd name="T96" fmla="*/ 883 w 2090"/>
                <a:gd name="T97" fmla="*/ 841 h 1745"/>
                <a:gd name="T98" fmla="*/ 915 w 2090"/>
                <a:gd name="T99" fmla="*/ 879 h 1745"/>
                <a:gd name="T100" fmla="*/ 916 w 2090"/>
                <a:gd name="T101" fmla="*/ 997 h 1745"/>
                <a:gd name="T102" fmla="*/ 1260 w 2090"/>
                <a:gd name="T103" fmla="*/ 362 h 1745"/>
                <a:gd name="T104" fmla="*/ 1331 w 2090"/>
                <a:gd name="T105" fmla="*/ 335 h 1745"/>
                <a:gd name="T106" fmla="*/ 1647 w 2090"/>
                <a:gd name="T107" fmla="*/ 877 h 1745"/>
                <a:gd name="T108" fmla="*/ 1493 w 2090"/>
                <a:gd name="T109" fmla="*/ 640 h 1745"/>
                <a:gd name="T110" fmla="*/ 1618 w 2090"/>
                <a:gd name="T111" fmla="*/ 54 h 1745"/>
                <a:gd name="T112" fmla="*/ 1689 w 2090"/>
                <a:gd name="T113" fmla="*/ 27 h 1745"/>
                <a:gd name="T114" fmla="*/ 2035 w 2090"/>
                <a:gd name="T115" fmla="*/ 552 h 1745"/>
                <a:gd name="T116" fmla="*/ 1517 w 2090"/>
                <a:gd name="T117" fmla="*/ 196 h 1745"/>
                <a:gd name="T118" fmla="*/ 1858 w 2090"/>
                <a:gd name="T119" fmla="*/ 599 h 1745"/>
                <a:gd name="T120" fmla="*/ 1464 w 2090"/>
                <a:gd name="T121" fmla="*/ 240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90" h="1745">
                  <a:moveTo>
                    <a:pt x="497" y="1368"/>
                  </a:moveTo>
                  <a:cubicBezTo>
                    <a:pt x="481" y="1307"/>
                    <a:pt x="462" y="1248"/>
                    <a:pt x="437" y="1189"/>
                  </a:cubicBezTo>
                  <a:lnTo>
                    <a:pt x="508" y="1163"/>
                  </a:lnTo>
                  <a:cubicBezTo>
                    <a:pt x="526" y="1158"/>
                    <a:pt x="529" y="1164"/>
                    <a:pt x="516" y="1181"/>
                  </a:cubicBezTo>
                  <a:cubicBezTo>
                    <a:pt x="536" y="1232"/>
                    <a:pt x="554" y="1286"/>
                    <a:pt x="568" y="1345"/>
                  </a:cubicBezTo>
                  <a:lnTo>
                    <a:pt x="497" y="1368"/>
                  </a:lnTo>
                  <a:close/>
                  <a:moveTo>
                    <a:pt x="461" y="1549"/>
                  </a:moveTo>
                  <a:lnTo>
                    <a:pt x="226" y="1745"/>
                  </a:lnTo>
                  <a:lnTo>
                    <a:pt x="188" y="1700"/>
                  </a:lnTo>
                  <a:lnTo>
                    <a:pt x="423" y="1503"/>
                  </a:lnTo>
                  <a:lnTo>
                    <a:pt x="244" y="1290"/>
                  </a:lnTo>
                  <a:lnTo>
                    <a:pt x="38" y="1462"/>
                  </a:lnTo>
                  <a:lnTo>
                    <a:pt x="0" y="1417"/>
                  </a:lnTo>
                  <a:lnTo>
                    <a:pt x="458" y="1034"/>
                  </a:lnTo>
                  <a:lnTo>
                    <a:pt x="496" y="1079"/>
                  </a:lnTo>
                  <a:lnTo>
                    <a:pt x="292" y="1250"/>
                  </a:lnTo>
                  <a:lnTo>
                    <a:pt x="471" y="1463"/>
                  </a:lnTo>
                  <a:lnTo>
                    <a:pt x="708" y="1264"/>
                  </a:lnTo>
                  <a:lnTo>
                    <a:pt x="746" y="1310"/>
                  </a:lnTo>
                  <a:lnTo>
                    <a:pt x="509" y="1509"/>
                  </a:lnTo>
                  <a:lnTo>
                    <a:pt x="671" y="1703"/>
                  </a:lnTo>
                  <a:lnTo>
                    <a:pt x="623" y="1743"/>
                  </a:lnTo>
                  <a:lnTo>
                    <a:pt x="461" y="1549"/>
                  </a:lnTo>
                  <a:close/>
                  <a:moveTo>
                    <a:pt x="144" y="1439"/>
                  </a:moveTo>
                  <a:cubicBezTo>
                    <a:pt x="215" y="1455"/>
                    <a:pt x="270" y="1477"/>
                    <a:pt x="309" y="1504"/>
                  </a:cubicBezTo>
                  <a:lnTo>
                    <a:pt x="277" y="1572"/>
                  </a:lnTo>
                  <a:cubicBezTo>
                    <a:pt x="218" y="1538"/>
                    <a:pt x="164" y="1514"/>
                    <a:pt x="117" y="1503"/>
                  </a:cubicBezTo>
                  <a:lnTo>
                    <a:pt x="144" y="1439"/>
                  </a:lnTo>
                  <a:close/>
                  <a:moveTo>
                    <a:pt x="1279" y="900"/>
                  </a:moveTo>
                  <a:cubicBezTo>
                    <a:pt x="1276" y="841"/>
                    <a:pt x="1270" y="794"/>
                    <a:pt x="1263" y="759"/>
                  </a:cubicBezTo>
                  <a:lnTo>
                    <a:pt x="1196" y="815"/>
                  </a:lnTo>
                  <a:lnTo>
                    <a:pt x="1394" y="1052"/>
                  </a:lnTo>
                  <a:cubicBezTo>
                    <a:pt x="1417" y="1080"/>
                    <a:pt x="1416" y="1104"/>
                    <a:pt x="1390" y="1125"/>
                  </a:cubicBezTo>
                  <a:lnTo>
                    <a:pt x="1347" y="1161"/>
                  </a:lnTo>
                  <a:lnTo>
                    <a:pt x="1299" y="1124"/>
                  </a:lnTo>
                  <a:lnTo>
                    <a:pt x="1335" y="1094"/>
                  </a:lnTo>
                  <a:cubicBezTo>
                    <a:pt x="1340" y="1090"/>
                    <a:pt x="1340" y="1085"/>
                    <a:pt x="1336" y="1081"/>
                  </a:cubicBezTo>
                  <a:lnTo>
                    <a:pt x="1148" y="855"/>
                  </a:lnTo>
                  <a:lnTo>
                    <a:pt x="1069" y="922"/>
                  </a:lnTo>
                  <a:lnTo>
                    <a:pt x="1031" y="876"/>
                  </a:lnTo>
                  <a:lnTo>
                    <a:pt x="1239" y="701"/>
                  </a:lnTo>
                  <a:lnTo>
                    <a:pt x="1241" y="679"/>
                  </a:lnTo>
                  <a:lnTo>
                    <a:pt x="1307" y="681"/>
                  </a:lnTo>
                  <a:cubicBezTo>
                    <a:pt x="1319" y="682"/>
                    <a:pt x="1320" y="688"/>
                    <a:pt x="1310" y="699"/>
                  </a:cubicBezTo>
                  <a:cubicBezTo>
                    <a:pt x="1327" y="758"/>
                    <a:pt x="1338" y="823"/>
                    <a:pt x="1342" y="893"/>
                  </a:cubicBezTo>
                  <a:lnTo>
                    <a:pt x="1279" y="900"/>
                  </a:lnTo>
                  <a:close/>
                  <a:moveTo>
                    <a:pt x="987" y="692"/>
                  </a:moveTo>
                  <a:cubicBezTo>
                    <a:pt x="1004" y="690"/>
                    <a:pt x="1025" y="688"/>
                    <a:pt x="1052" y="687"/>
                  </a:cubicBezTo>
                  <a:lnTo>
                    <a:pt x="1049" y="596"/>
                  </a:lnTo>
                  <a:lnTo>
                    <a:pt x="903" y="718"/>
                  </a:lnTo>
                  <a:lnTo>
                    <a:pt x="865" y="673"/>
                  </a:lnTo>
                  <a:lnTo>
                    <a:pt x="1044" y="522"/>
                  </a:lnTo>
                  <a:lnTo>
                    <a:pt x="1045" y="509"/>
                  </a:lnTo>
                  <a:lnTo>
                    <a:pt x="1111" y="515"/>
                  </a:lnTo>
                  <a:cubicBezTo>
                    <a:pt x="1123" y="516"/>
                    <a:pt x="1124" y="522"/>
                    <a:pt x="1114" y="533"/>
                  </a:cubicBezTo>
                  <a:lnTo>
                    <a:pt x="1101" y="687"/>
                  </a:lnTo>
                  <a:lnTo>
                    <a:pt x="1149" y="691"/>
                  </a:lnTo>
                  <a:lnTo>
                    <a:pt x="1144" y="753"/>
                  </a:lnTo>
                  <a:cubicBezTo>
                    <a:pt x="1085" y="745"/>
                    <a:pt x="1031" y="742"/>
                    <a:pt x="982" y="745"/>
                  </a:cubicBezTo>
                  <a:lnTo>
                    <a:pt x="987" y="692"/>
                  </a:lnTo>
                  <a:close/>
                  <a:moveTo>
                    <a:pt x="1240" y="1141"/>
                  </a:moveTo>
                  <a:lnTo>
                    <a:pt x="1006" y="1406"/>
                  </a:lnTo>
                  <a:cubicBezTo>
                    <a:pt x="1014" y="1419"/>
                    <a:pt x="1012" y="1424"/>
                    <a:pt x="1000" y="1423"/>
                  </a:cubicBezTo>
                  <a:lnTo>
                    <a:pt x="935" y="1376"/>
                  </a:lnTo>
                  <a:lnTo>
                    <a:pt x="1054" y="1260"/>
                  </a:lnTo>
                  <a:lnTo>
                    <a:pt x="992" y="1185"/>
                  </a:lnTo>
                  <a:lnTo>
                    <a:pt x="884" y="1276"/>
                  </a:lnTo>
                  <a:lnTo>
                    <a:pt x="846" y="1230"/>
                  </a:lnTo>
                  <a:lnTo>
                    <a:pt x="954" y="1140"/>
                  </a:lnTo>
                  <a:lnTo>
                    <a:pt x="900" y="1075"/>
                  </a:lnTo>
                  <a:lnTo>
                    <a:pt x="847" y="1119"/>
                  </a:lnTo>
                  <a:lnTo>
                    <a:pt x="794" y="1163"/>
                  </a:lnTo>
                  <a:lnTo>
                    <a:pt x="580" y="907"/>
                  </a:lnTo>
                  <a:lnTo>
                    <a:pt x="839" y="690"/>
                  </a:lnTo>
                  <a:lnTo>
                    <a:pt x="1053" y="947"/>
                  </a:lnTo>
                  <a:lnTo>
                    <a:pt x="948" y="1035"/>
                  </a:lnTo>
                  <a:lnTo>
                    <a:pt x="1002" y="1100"/>
                  </a:lnTo>
                  <a:lnTo>
                    <a:pt x="1110" y="1009"/>
                  </a:lnTo>
                  <a:lnTo>
                    <a:pt x="1148" y="1055"/>
                  </a:lnTo>
                  <a:lnTo>
                    <a:pt x="1040" y="1145"/>
                  </a:lnTo>
                  <a:lnTo>
                    <a:pt x="1098" y="1215"/>
                  </a:lnTo>
                  <a:lnTo>
                    <a:pt x="1204" y="1102"/>
                  </a:lnTo>
                  <a:lnTo>
                    <a:pt x="1240" y="1141"/>
                  </a:lnTo>
                  <a:close/>
                  <a:moveTo>
                    <a:pt x="717" y="857"/>
                  </a:moveTo>
                  <a:lnTo>
                    <a:pt x="660" y="905"/>
                  </a:lnTo>
                  <a:lnTo>
                    <a:pt x="720" y="977"/>
                  </a:lnTo>
                  <a:lnTo>
                    <a:pt x="777" y="929"/>
                  </a:lnTo>
                  <a:lnTo>
                    <a:pt x="717" y="857"/>
                  </a:lnTo>
                  <a:close/>
                  <a:moveTo>
                    <a:pt x="868" y="1037"/>
                  </a:moveTo>
                  <a:lnTo>
                    <a:pt x="810" y="967"/>
                  </a:lnTo>
                  <a:lnTo>
                    <a:pt x="752" y="1016"/>
                  </a:lnTo>
                  <a:lnTo>
                    <a:pt x="810" y="1085"/>
                  </a:lnTo>
                  <a:lnTo>
                    <a:pt x="868" y="1037"/>
                  </a:lnTo>
                  <a:close/>
                  <a:moveTo>
                    <a:pt x="883" y="841"/>
                  </a:moveTo>
                  <a:lnTo>
                    <a:pt x="823" y="769"/>
                  </a:lnTo>
                  <a:lnTo>
                    <a:pt x="765" y="817"/>
                  </a:lnTo>
                  <a:lnTo>
                    <a:pt x="825" y="889"/>
                  </a:lnTo>
                  <a:lnTo>
                    <a:pt x="883" y="841"/>
                  </a:lnTo>
                  <a:close/>
                  <a:moveTo>
                    <a:pt x="973" y="949"/>
                  </a:moveTo>
                  <a:lnTo>
                    <a:pt x="915" y="879"/>
                  </a:lnTo>
                  <a:lnTo>
                    <a:pt x="857" y="927"/>
                  </a:lnTo>
                  <a:lnTo>
                    <a:pt x="916" y="997"/>
                  </a:lnTo>
                  <a:lnTo>
                    <a:pt x="973" y="949"/>
                  </a:lnTo>
                  <a:close/>
                  <a:moveTo>
                    <a:pt x="1260" y="362"/>
                  </a:moveTo>
                  <a:lnTo>
                    <a:pt x="1313" y="318"/>
                  </a:lnTo>
                  <a:cubicBezTo>
                    <a:pt x="1332" y="307"/>
                    <a:pt x="1338" y="313"/>
                    <a:pt x="1331" y="335"/>
                  </a:cubicBezTo>
                  <a:lnTo>
                    <a:pt x="1550" y="596"/>
                  </a:lnTo>
                  <a:cubicBezTo>
                    <a:pt x="1628" y="689"/>
                    <a:pt x="1660" y="782"/>
                    <a:pt x="1647" y="877"/>
                  </a:cubicBezTo>
                  <a:lnTo>
                    <a:pt x="1572" y="880"/>
                  </a:lnTo>
                  <a:cubicBezTo>
                    <a:pt x="1586" y="800"/>
                    <a:pt x="1560" y="720"/>
                    <a:pt x="1493" y="640"/>
                  </a:cubicBezTo>
                  <a:lnTo>
                    <a:pt x="1260" y="362"/>
                  </a:lnTo>
                  <a:close/>
                  <a:moveTo>
                    <a:pt x="1618" y="54"/>
                  </a:moveTo>
                  <a:lnTo>
                    <a:pt x="1671" y="10"/>
                  </a:lnTo>
                  <a:cubicBezTo>
                    <a:pt x="1689" y="0"/>
                    <a:pt x="1696" y="5"/>
                    <a:pt x="1689" y="27"/>
                  </a:cubicBezTo>
                  <a:lnTo>
                    <a:pt x="2090" y="506"/>
                  </a:lnTo>
                  <a:lnTo>
                    <a:pt x="2035" y="552"/>
                  </a:lnTo>
                  <a:lnTo>
                    <a:pt x="1618" y="54"/>
                  </a:lnTo>
                  <a:close/>
                  <a:moveTo>
                    <a:pt x="1517" y="196"/>
                  </a:moveTo>
                  <a:cubicBezTo>
                    <a:pt x="1535" y="186"/>
                    <a:pt x="1542" y="191"/>
                    <a:pt x="1535" y="213"/>
                  </a:cubicBezTo>
                  <a:lnTo>
                    <a:pt x="1858" y="599"/>
                  </a:lnTo>
                  <a:lnTo>
                    <a:pt x="1803" y="645"/>
                  </a:lnTo>
                  <a:lnTo>
                    <a:pt x="1464" y="240"/>
                  </a:lnTo>
                  <a:lnTo>
                    <a:pt x="1517" y="19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0" name="Freeform 23"/>
            <p:cNvSpPr>
              <a:spLocks noEditPoints="1"/>
            </p:cNvSpPr>
            <p:nvPr/>
          </p:nvSpPr>
          <p:spPr bwMode="auto">
            <a:xfrm>
              <a:off x="2604" y="5343"/>
              <a:ext cx="130" cy="452"/>
            </a:xfrm>
            <a:custGeom>
              <a:avLst/>
              <a:gdLst>
                <a:gd name="T0" fmla="*/ 526 w 1143"/>
                <a:gd name="T1" fmla="*/ 3755 h 3875"/>
                <a:gd name="T2" fmla="*/ 312 w 1143"/>
                <a:gd name="T3" fmla="*/ 3527 h 3875"/>
                <a:gd name="T4" fmla="*/ 451 w 1143"/>
                <a:gd name="T5" fmla="*/ 3267 h 3875"/>
                <a:gd name="T6" fmla="*/ 664 w 1143"/>
                <a:gd name="T7" fmla="*/ 3249 h 3875"/>
                <a:gd name="T8" fmla="*/ 660 w 1143"/>
                <a:gd name="T9" fmla="*/ 3337 h 3875"/>
                <a:gd name="T10" fmla="*/ 748 w 1143"/>
                <a:gd name="T11" fmla="*/ 3518 h 3875"/>
                <a:gd name="T12" fmla="*/ 631 w 1143"/>
                <a:gd name="T13" fmla="*/ 3875 h 3875"/>
                <a:gd name="T14" fmla="*/ 73 w 1143"/>
                <a:gd name="T15" fmla="*/ 3369 h 3875"/>
                <a:gd name="T16" fmla="*/ 184 w 1143"/>
                <a:gd name="T17" fmla="*/ 3291 h 3875"/>
                <a:gd name="T18" fmla="*/ 168 w 1143"/>
                <a:gd name="T19" fmla="*/ 3415 h 3875"/>
                <a:gd name="T20" fmla="*/ 98 w 1143"/>
                <a:gd name="T21" fmla="*/ 3498 h 3875"/>
                <a:gd name="T22" fmla="*/ 219 w 1143"/>
                <a:gd name="T23" fmla="*/ 3645 h 3875"/>
                <a:gd name="T24" fmla="*/ 168 w 1143"/>
                <a:gd name="T25" fmla="*/ 3853 h 3875"/>
                <a:gd name="T26" fmla="*/ 75 w 1143"/>
                <a:gd name="T27" fmla="*/ 3687 h 3875"/>
                <a:gd name="T28" fmla="*/ 320 w 1143"/>
                <a:gd name="T29" fmla="*/ 3465 h 3875"/>
                <a:gd name="T30" fmla="*/ 480 w 1143"/>
                <a:gd name="T31" fmla="*/ 3548 h 3875"/>
                <a:gd name="T32" fmla="*/ 334 w 1143"/>
                <a:gd name="T33" fmla="*/ 2447 h 3875"/>
                <a:gd name="T34" fmla="*/ 698 w 1143"/>
                <a:gd name="T35" fmla="*/ 2413 h 3875"/>
                <a:gd name="T36" fmla="*/ 698 w 1143"/>
                <a:gd name="T37" fmla="*/ 2413 h 3875"/>
                <a:gd name="T38" fmla="*/ 965 w 1143"/>
                <a:gd name="T39" fmla="*/ 1649 h 3875"/>
                <a:gd name="T40" fmla="*/ 826 w 1143"/>
                <a:gd name="T41" fmla="*/ 1903 h 3875"/>
                <a:gd name="T42" fmla="*/ 710 w 1143"/>
                <a:gd name="T43" fmla="*/ 1750 h 3875"/>
                <a:gd name="T44" fmla="*/ 740 w 1143"/>
                <a:gd name="T45" fmla="*/ 1914 h 3875"/>
                <a:gd name="T46" fmla="*/ 916 w 1143"/>
                <a:gd name="T47" fmla="*/ 2147 h 3875"/>
                <a:gd name="T48" fmla="*/ 760 w 1143"/>
                <a:gd name="T49" fmla="*/ 2285 h 3875"/>
                <a:gd name="T50" fmla="*/ 351 w 1143"/>
                <a:gd name="T51" fmla="*/ 2080 h 3875"/>
                <a:gd name="T52" fmla="*/ 396 w 1143"/>
                <a:gd name="T53" fmla="*/ 2177 h 3875"/>
                <a:gd name="T54" fmla="*/ 214 w 1143"/>
                <a:gd name="T55" fmla="*/ 1916 h 3875"/>
                <a:gd name="T56" fmla="*/ 333 w 1143"/>
                <a:gd name="T57" fmla="*/ 1565 h 3875"/>
                <a:gd name="T58" fmla="*/ 309 w 1143"/>
                <a:gd name="T59" fmla="*/ 2167 h 3875"/>
                <a:gd name="T60" fmla="*/ 553 w 1143"/>
                <a:gd name="T61" fmla="*/ 2023 h 3875"/>
                <a:gd name="T62" fmla="*/ 476 w 1143"/>
                <a:gd name="T63" fmla="*/ 2014 h 3875"/>
                <a:gd name="T64" fmla="*/ 401 w 1143"/>
                <a:gd name="T65" fmla="*/ 2005 h 3875"/>
                <a:gd name="T66" fmla="*/ 741 w 1143"/>
                <a:gd name="T67" fmla="*/ 1675 h 3875"/>
                <a:gd name="T68" fmla="*/ 699 w 1143"/>
                <a:gd name="T69" fmla="*/ 2092 h 3875"/>
                <a:gd name="T70" fmla="*/ 575 w 1143"/>
                <a:gd name="T71" fmla="*/ 2183 h 3875"/>
                <a:gd name="T72" fmla="*/ 679 w 1143"/>
                <a:gd name="T73" fmla="*/ 1330 h 3875"/>
                <a:gd name="T74" fmla="*/ 670 w 1143"/>
                <a:gd name="T75" fmla="*/ 1358 h 3875"/>
                <a:gd name="T76" fmla="*/ 321 w 1143"/>
                <a:gd name="T77" fmla="*/ 1378 h 3875"/>
                <a:gd name="T78" fmla="*/ 536 w 1143"/>
                <a:gd name="T79" fmla="*/ 1341 h 3875"/>
                <a:gd name="T80" fmla="*/ 782 w 1143"/>
                <a:gd name="T81" fmla="*/ 830 h 3875"/>
                <a:gd name="T82" fmla="*/ 831 w 1143"/>
                <a:gd name="T83" fmla="*/ 1072 h 3875"/>
                <a:gd name="T84" fmla="*/ 964 w 1143"/>
                <a:gd name="T85" fmla="*/ 1088 h 3875"/>
                <a:gd name="T86" fmla="*/ 924 w 1143"/>
                <a:gd name="T87" fmla="*/ 1411 h 3875"/>
                <a:gd name="T88" fmla="*/ 799 w 1143"/>
                <a:gd name="T89" fmla="*/ 1326 h 3875"/>
                <a:gd name="T90" fmla="*/ 741 w 1143"/>
                <a:gd name="T91" fmla="*/ 1316 h 3875"/>
                <a:gd name="T92" fmla="*/ 378 w 1143"/>
                <a:gd name="T93" fmla="*/ 1322 h 3875"/>
                <a:gd name="T94" fmla="*/ 700 w 1143"/>
                <a:gd name="T95" fmla="*/ 1163 h 3875"/>
                <a:gd name="T96" fmla="*/ 626 w 1143"/>
                <a:gd name="T97" fmla="*/ 1100 h 3875"/>
                <a:gd name="T98" fmla="*/ 809 w 1143"/>
                <a:gd name="T99" fmla="*/ 531 h 3875"/>
                <a:gd name="T100" fmla="*/ 437 w 1143"/>
                <a:gd name="T101" fmla="*/ 558 h 3875"/>
                <a:gd name="T102" fmla="*/ 1143 w 1143"/>
                <a:gd name="T103" fmla="*/ 96 h 3875"/>
                <a:gd name="T104" fmla="*/ 537 w 1143"/>
                <a:gd name="T105" fmla="*/ 261 h 3875"/>
                <a:gd name="T106" fmla="*/ 511 w 1143"/>
                <a:gd name="T107" fmla="*/ 261 h 3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3" h="3875">
                  <a:moveTo>
                    <a:pt x="631" y="3875"/>
                  </a:moveTo>
                  <a:cubicBezTo>
                    <a:pt x="620" y="3762"/>
                    <a:pt x="585" y="3666"/>
                    <a:pt x="525" y="3588"/>
                  </a:cubicBezTo>
                  <a:lnTo>
                    <a:pt x="506" y="3746"/>
                  </a:lnTo>
                  <a:lnTo>
                    <a:pt x="526" y="3755"/>
                  </a:lnTo>
                  <a:lnTo>
                    <a:pt x="506" y="3815"/>
                  </a:lnTo>
                  <a:cubicBezTo>
                    <a:pt x="451" y="3792"/>
                    <a:pt x="395" y="3777"/>
                    <a:pt x="339" y="3773"/>
                  </a:cubicBezTo>
                  <a:lnTo>
                    <a:pt x="368" y="3534"/>
                  </a:lnTo>
                  <a:lnTo>
                    <a:pt x="312" y="3527"/>
                  </a:lnTo>
                  <a:lnTo>
                    <a:pt x="281" y="3781"/>
                  </a:lnTo>
                  <a:lnTo>
                    <a:pt x="231" y="3775"/>
                  </a:lnTo>
                  <a:lnTo>
                    <a:pt x="296" y="3248"/>
                  </a:lnTo>
                  <a:lnTo>
                    <a:pt x="451" y="3267"/>
                  </a:lnTo>
                  <a:lnTo>
                    <a:pt x="425" y="3478"/>
                  </a:lnTo>
                  <a:lnTo>
                    <a:pt x="487" y="3486"/>
                  </a:lnTo>
                  <a:lnTo>
                    <a:pt x="521" y="3210"/>
                  </a:lnTo>
                  <a:lnTo>
                    <a:pt x="664" y="3249"/>
                  </a:lnTo>
                  <a:cubicBezTo>
                    <a:pt x="707" y="3261"/>
                    <a:pt x="726" y="3285"/>
                    <a:pt x="721" y="3322"/>
                  </a:cubicBezTo>
                  <a:lnTo>
                    <a:pt x="712" y="3400"/>
                  </a:lnTo>
                  <a:lnTo>
                    <a:pt x="652" y="3399"/>
                  </a:lnTo>
                  <a:lnTo>
                    <a:pt x="660" y="3337"/>
                  </a:lnTo>
                  <a:cubicBezTo>
                    <a:pt x="661" y="3322"/>
                    <a:pt x="655" y="3313"/>
                    <a:pt x="641" y="3309"/>
                  </a:cubicBezTo>
                  <a:lnTo>
                    <a:pt x="562" y="3287"/>
                  </a:lnTo>
                  <a:lnTo>
                    <a:pt x="537" y="3492"/>
                  </a:lnTo>
                  <a:lnTo>
                    <a:pt x="748" y="3518"/>
                  </a:lnTo>
                  <a:lnTo>
                    <a:pt x="740" y="3580"/>
                  </a:lnTo>
                  <a:lnTo>
                    <a:pt x="573" y="3559"/>
                  </a:lnTo>
                  <a:cubicBezTo>
                    <a:pt x="642" y="3641"/>
                    <a:pt x="684" y="3740"/>
                    <a:pt x="697" y="3854"/>
                  </a:cubicBezTo>
                  <a:lnTo>
                    <a:pt x="631" y="3875"/>
                  </a:lnTo>
                  <a:close/>
                  <a:moveTo>
                    <a:pt x="208" y="3530"/>
                  </a:moveTo>
                  <a:cubicBezTo>
                    <a:pt x="161" y="3480"/>
                    <a:pt x="103" y="3443"/>
                    <a:pt x="33" y="3417"/>
                  </a:cubicBezTo>
                  <a:lnTo>
                    <a:pt x="59" y="3357"/>
                  </a:lnTo>
                  <a:cubicBezTo>
                    <a:pt x="68" y="3350"/>
                    <a:pt x="73" y="3354"/>
                    <a:pt x="73" y="3369"/>
                  </a:cubicBezTo>
                  <a:lnTo>
                    <a:pt x="112" y="3386"/>
                  </a:lnTo>
                  <a:lnTo>
                    <a:pt x="142" y="3144"/>
                  </a:lnTo>
                  <a:lnTo>
                    <a:pt x="201" y="3151"/>
                  </a:lnTo>
                  <a:lnTo>
                    <a:pt x="184" y="3291"/>
                  </a:lnTo>
                  <a:lnTo>
                    <a:pt x="247" y="3264"/>
                  </a:lnTo>
                  <a:lnTo>
                    <a:pt x="257" y="3338"/>
                  </a:lnTo>
                  <a:lnTo>
                    <a:pt x="176" y="3356"/>
                  </a:lnTo>
                  <a:lnTo>
                    <a:pt x="168" y="3415"/>
                  </a:lnTo>
                  <a:cubicBezTo>
                    <a:pt x="198" y="3433"/>
                    <a:pt x="224" y="3456"/>
                    <a:pt x="248" y="3485"/>
                  </a:cubicBezTo>
                  <a:lnTo>
                    <a:pt x="208" y="3530"/>
                  </a:lnTo>
                  <a:close/>
                  <a:moveTo>
                    <a:pt x="75" y="3687"/>
                  </a:moveTo>
                  <a:lnTo>
                    <a:pt x="98" y="3498"/>
                  </a:lnTo>
                  <a:lnTo>
                    <a:pt x="157" y="3505"/>
                  </a:lnTo>
                  <a:lnTo>
                    <a:pt x="146" y="3601"/>
                  </a:lnTo>
                  <a:lnTo>
                    <a:pt x="211" y="3578"/>
                  </a:lnTo>
                  <a:lnTo>
                    <a:pt x="219" y="3645"/>
                  </a:lnTo>
                  <a:lnTo>
                    <a:pt x="138" y="3660"/>
                  </a:lnTo>
                  <a:lnTo>
                    <a:pt x="131" y="3722"/>
                  </a:lnTo>
                  <a:cubicBezTo>
                    <a:pt x="169" y="3752"/>
                    <a:pt x="199" y="3783"/>
                    <a:pt x="220" y="3815"/>
                  </a:cubicBezTo>
                  <a:lnTo>
                    <a:pt x="168" y="3853"/>
                  </a:lnTo>
                  <a:cubicBezTo>
                    <a:pt x="127" y="3795"/>
                    <a:pt x="71" y="3748"/>
                    <a:pt x="0" y="3712"/>
                  </a:cubicBezTo>
                  <a:lnTo>
                    <a:pt x="29" y="3656"/>
                  </a:lnTo>
                  <a:cubicBezTo>
                    <a:pt x="38" y="3649"/>
                    <a:pt x="43" y="3652"/>
                    <a:pt x="43" y="3667"/>
                  </a:cubicBezTo>
                  <a:lnTo>
                    <a:pt x="75" y="3687"/>
                  </a:lnTo>
                  <a:close/>
                  <a:moveTo>
                    <a:pt x="375" y="3472"/>
                  </a:moveTo>
                  <a:lnTo>
                    <a:pt x="394" y="3323"/>
                  </a:lnTo>
                  <a:lnTo>
                    <a:pt x="338" y="3316"/>
                  </a:lnTo>
                  <a:lnTo>
                    <a:pt x="320" y="3465"/>
                  </a:lnTo>
                  <a:lnTo>
                    <a:pt x="375" y="3472"/>
                  </a:lnTo>
                  <a:close/>
                  <a:moveTo>
                    <a:pt x="396" y="3717"/>
                  </a:moveTo>
                  <a:cubicBezTo>
                    <a:pt x="416" y="3721"/>
                    <a:pt x="437" y="3726"/>
                    <a:pt x="457" y="3731"/>
                  </a:cubicBezTo>
                  <a:lnTo>
                    <a:pt x="480" y="3548"/>
                  </a:lnTo>
                  <a:lnTo>
                    <a:pt x="417" y="3540"/>
                  </a:lnTo>
                  <a:lnTo>
                    <a:pt x="396" y="3717"/>
                  </a:lnTo>
                  <a:close/>
                  <a:moveTo>
                    <a:pt x="266" y="2438"/>
                  </a:moveTo>
                  <a:lnTo>
                    <a:pt x="334" y="2447"/>
                  </a:lnTo>
                  <a:lnTo>
                    <a:pt x="272" y="2955"/>
                  </a:lnTo>
                  <a:lnTo>
                    <a:pt x="204" y="2947"/>
                  </a:lnTo>
                  <a:lnTo>
                    <a:pt x="266" y="2438"/>
                  </a:lnTo>
                  <a:close/>
                  <a:moveTo>
                    <a:pt x="698" y="2413"/>
                  </a:moveTo>
                  <a:lnTo>
                    <a:pt x="766" y="2421"/>
                  </a:lnTo>
                  <a:lnTo>
                    <a:pt x="684" y="3091"/>
                  </a:lnTo>
                  <a:lnTo>
                    <a:pt x="615" y="3083"/>
                  </a:lnTo>
                  <a:lnTo>
                    <a:pt x="698" y="2413"/>
                  </a:lnTo>
                  <a:close/>
                  <a:moveTo>
                    <a:pt x="764" y="1716"/>
                  </a:moveTo>
                  <a:cubicBezTo>
                    <a:pt x="792" y="1746"/>
                    <a:pt x="815" y="1777"/>
                    <a:pt x="835" y="1809"/>
                  </a:cubicBezTo>
                  <a:cubicBezTo>
                    <a:pt x="864" y="1756"/>
                    <a:pt x="890" y="1694"/>
                    <a:pt x="911" y="1623"/>
                  </a:cubicBezTo>
                  <a:lnTo>
                    <a:pt x="965" y="1649"/>
                  </a:lnTo>
                  <a:cubicBezTo>
                    <a:pt x="940" y="1730"/>
                    <a:pt x="907" y="1800"/>
                    <a:pt x="866" y="1860"/>
                  </a:cubicBezTo>
                  <a:cubicBezTo>
                    <a:pt x="895" y="1918"/>
                    <a:pt x="913" y="1994"/>
                    <a:pt x="920" y="2087"/>
                  </a:cubicBezTo>
                  <a:lnTo>
                    <a:pt x="862" y="2099"/>
                  </a:lnTo>
                  <a:cubicBezTo>
                    <a:pt x="857" y="2019"/>
                    <a:pt x="845" y="1953"/>
                    <a:pt x="826" y="1903"/>
                  </a:cubicBezTo>
                  <a:cubicBezTo>
                    <a:pt x="804" y="1929"/>
                    <a:pt x="773" y="1953"/>
                    <a:pt x="733" y="1973"/>
                  </a:cubicBezTo>
                  <a:lnTo>
                    <a:pt x="728" y="2010"/>
                  </a:lnTo>
                  <a:lnTo>
                    <a:pt x="678" y="2004"/>
                  </a:lnTo>
                  <a:lnTo>
                    <a:pt x="710" y="1750"/>
                  </a:lnTo>
                  <a:lnTo>
                    <a:pt x="702" y="1739"/>
                  </a:lnTo>
                  <a:lnTo>
                    <a:pt x="747" y="1704"/>
                  </a:lnTo>
                  <a:cubicBezTo>
                    <a:pt x="757" y="1690"/>
                    <a:pt x="763" y="1694"/>
                    <a:pt x="764" y="1716"/>
                  </a:cubicBezTo>
                  <a:close/>
                  <a:moveTo>
                    <a:pt x="740" y="1914"/>
                  </a:moveTo>
                  <a:cubicBezTo>
                    <a:pt x="762" y="1902"/>
                    <a:pt x="784" y="1883"/>
                    <a:pt x="804" y="1856"/>
                  </a:cubicBezTo>
                  <a:cubicBezTo>
                    <a:pt x="792" y="1831"/>
                    <a:pt x="776" y="1808"/>
                    <a:pt x="756" y="1787"/>
                  </a:cubicBezTo>
                  <a:lnTo>
                    <a:pt x="740" y="1914"/>
                  </a:lnTo>
                  <a:close/>
                  <a:moveTo>
                    <a:pt x="916" y="2147"/>
                  </a:moveTo>
                  <a:lnTo>
                    <a:pt x="910" y="2199"/>
                  </a:lnTo>
                  <a:lnTo>
                    <a:pt x="714" y="2175"/>
                  </a:lnTo>
                  <a:lnTo>
                    <a:pt x="750" y="2268"/>
                  </a:lnTo>
                  <a:cubicBezTo>
                    <a:pt x="768" y="2272"/>
                    <a:pt x="772" y="2278"/>
                    <a:pt x="760" y="2285"/>
                  </a:cubicBezTo>
                  <a:lnTo>
                    <a:pt x="695" y="2308"/>
                  </a:lnTo>
                  <a:lnTo>
                    <a:pt x="652" y="2168"/>
                  </a:lnTo>
                  <a:lnTo>
                    <a:pt x="345" y="2130"/>
                  </a:lnTo>
                  <a:lnTo>
                    <a:pt x="351" y="2080"/>
                  </a:lnTo>
                  <a:cubicBezTo>
                    <a:pt x="355" y="2064"/>
                    <a:pt x="362" y="2064"/>
                    <a:pt x="370" y="2080"/>
                  </a:cubicBezTo>
                  <a:lnTo>
                    <a:pt x="916" y="2147"/>
                  </a:lnTo>
                  <a:close/>
                  <a:moveTo>
                    <a:pt x="309" y="2167"/>
                  </a:moveTo>
                  <a:lnTo>
                    <a:pt x="396" y="2177"/>
                  </a:lnTo>
                  <a:lnTo>
                    <a:pt x="388" y="2239"/>
                  </a:lnTo>
                  <a:lnTo>
                    <a:pt x="252" y="2222"/>
                  </a:lnTo>
                  <a:lnTo>
                    <a:pt x="288" y="1925"/>
                  </a:lnTo>
                  <a:lnTo>
                    <a:pt x="214" y="1916"/>
                  </a:lnTo>
                  <a:lnTo>
                    <a:pt x="222" y="1847"/>
                  </a:lnTo>
                  <a:cubicBezTo>
                    <a:pt x="229" y="1827"/>
                    <a:pt x="237" y="1827"/>
                    <a:pt x="247" y="1847"/>
                  </a:cubicBezTo>
                  <a:lnTo>
                    <a:pt x="297" y="1853"/>
                  </a:lnTo>
                  <a:lnTo>
                    <a:pt x="333" y="1565"/>
                  </a:lnTo>
                  <a:lnTo>
                    <a:pt x="463" y="1581"/>
                  </a:lnTo>
                  <a:lnTo>
                    <a:pt x="455" y="1643"/>
                  </a:lnTo>
                  <a:lnTo>
                    <a:pt x="375" y="1633"/>
                  </a:lnTo>
                  <a:lnTo>
                    <a:pt x="309" y="2167"/>
                  </a:lnTo>
                  <a:close/>
                  <a:moveTo>
                    <a:pt x="364" y="2000"/>
                  </a:moveTo>
                  <a:lnTo>
                    <a:pt x="405" y="1665"/>
                  </a:lnTo>
                  <a:lnTo>
                    <a:pt x="594" y="1688"/>
                  </a:lnTo>
                  <a:lnTo>
                    <a:pt x="553" y="2023"/>
                  </a:lnTo>
                  <a:lnTo>
                    <a:pt x="516" y="2019"/>
                  </a:lnTo>
                  <a:lnTo>
                    <a:pt x="551" y="1737"/>
                  </a:lnTo>
                  <a:lnTo>
                    <a:pt x="510" y="1732"/>
                  </a:lnTo>
                  <a:lnTo>
                    <a:pt x="476" y="2014"/>
                  </a:lnTo>
                  <a:lnTo>
                    <a:pt x="439" y="2009"/>
                  </a:lnTo>
                  <a:lnTo>
                    <a:pt x="473" y="1727"/>
                  </a:lnTo>
                  <a:lnTo>
                    <a:pt x="436" y="1722"/>
                  </a:lnTo>
                  <a:lnTo>
                    <a:pt x="401" y="2005"/>
                  </a:lnTo>
                  <a:lnTo>
                    <a:pt x="364" y="2000"/>
                  </a:lnTo>
                  <a:close/>
                  <a:moveTo>
                    <a:pt x="643" y="1600"/>
                  </a:moveTo>
                  <a:lnTo>
                    <a:pt x="749" y="1613"/>
                  </a:lnTo>
                  <a:lnTo>
                    <a:pt x="741" y="1675"/>
                  </a:lnTo>
                  <a:lnTo>
                    <a:pt x="685" y="1668"/>
                  </a:lnTo>
                  <a:lnTo>
                    <a:pt x="642" y="2022"/>
                  </a:lnTo>
                  <a:lnTo>
                    <a:pt x="707" y="2030"/>
                  </a:lnTo>
                  <a:lnTo>
                    <a:pt x="699" y="2092"/>
                  </a:lnTo>
                  <a:lnTo>
                    <a:pt x="584" y="2078"/>
                  </a:lnTo>
                  <a:lnTo>
                    <a:pt x="643" y="1600"/>
                  </a:lnTo>
                  <a:close/>
                  <a:moveTo>
                    <a:pt x="435" y="2191"/>
                  </a:moveTo>
                  <a:cubicBezTo>
                    <a:pt x="478" y="2180"/>
                    <a:pt x="525" y="2177"/>
                    <a:pt x="575" y="2183"/>
                  </a:cubicBezTo>
                  <a:lnTo>
                    <a:pt x="579" y="2247"/>
                  </a:lnTo>
                  <a:cubicBezTo>
                    <a:pt x="532" y="2241"/>
                    <a:pt x="486" y="2243"/>
                    <a:pt x="443" y="2252"/>
                  </a:cubicBezTo>
                  <a:lnTo>
                    <a:pt x="435" y="2191"/>
                  </a:lnTo>
                  <a:close/>
                  <a:moveTo>
                    <a:pt x="679" y="1330"/>
                  </a:moveTo>
                  <a:lnTo>
                    <a:pt x="693" y="1222"/>
                  </a:lnTo>
                  <a:lnTo>
                    <a:pt x="617" y="1175"/>
                  </a:lnTo>
                  <a:lnTo>
                    <a:pt x="595" y="1348"/>
                  </a:lnTo>
                  <a:lnTo>
                    <a:pt x="670" y="1358"/>
                  </a:lnTo>
                  <a:cubicBezTo>
                    <a:pt x="810" y="1375"/>
                    <a:pt x="913" y="1417"/>
                    <a:pt x="979" y="1484"/>
                  </a:cubicBezTo>
                  <a:lnTo>
                    <a:pt x="931" y="1535"/>
                  </a:lnTo>
                  <a:cubicBezTo>
                    <a:pt x="876" y="1473"/>
                    <a:pt x="782" y="1434"/>
                    <a:pt x="650" y="1418"/>
                  </a:cubicBezTo>
                  <a:lnTo>
                    <a:pt x="321" y="1378"/>
                  </a:lnTo>
                  <a:lnTo>
                    <a:pt x="391" y="810"/>
                  </a:lnTo>
                  <a:lnTo>
                    <a:pt x="549" y="830"/>
                  </a:lnTo>
                  <a:lnTo>
                    <a:pt x="487" y="1335"/>
                  </a:lnTo>
                  <a:lnTo>
                    <a:pt x="536" y="1341"/>
                  </a:lnTo>
                  <a:lnTo>
                    <a:pt x="604" y="792"/>
                  </a:lnTo>
                  <a:lnTo>
                    <a:pt x="663" y="799"/>
                  </a:lnTo>
                  <a:lnTo>
                    <a:pt x="643" y="961"/>
                  </a:lnTo>
                  <a:cubicBezTo>
                    <a:pt x="692" y="906"/>
                    <a:pt x="738" y="862"/>
                    <a:pt x="782" y="830"/>
                  </a:cubicBezTo>
                  <a:lnTo>
                    <a:pt x="812" y="887"/>
                  </a:lnTo>
                  <a:lnTo>
                    <a:pt x="764" y="925"/>
                  </a:lnTo>
                  <a:lnTo>
                    <a:pt x="756" y="1063"/>
                  </a:lnTo>
                  <a:lnTo>
                    <a:pt x="831" y="1072"/>
                  </a:lnTo>
                  <a:lnTo>
                    <a:pt x="854" y="880"/>
                  </a:lnTo>
                  <a:lnTo>
                    <a:pt x="913" y="887"/>
                  </a:lnTo>
                  <a:lnTo>
                    <a:pt x="890" y="1079"/>
                  </a:lnTo>
                  <a:lnTo>
                    <a:pt x="964" y="1088"/>
                  </a:lnTo>
                  <a:lnTo>
                    <a:pt x="997" y="818"/>
                  </a:lnTo>
                  <a:lnTo>
                    <a:pt x="1056" y="826"/>
                  </a:lnTo>
                  <a:lnTo>
                    <a:pt x="983" y="1418"/>
                  </a:lnTo>
                  <a:lnTo>
                    <a:pt x="924" y="1411"/>
                  </a:lnTo>
                  <a:lnTo>
                    <a:pt x="956" y="1150"/>
                  </a:lnTo>
                  <a:lnTo>
                    <a:pt x="882" y="1141"/>
                  </a:lnTo>
                  <a:lnTo>
                    <a:pt x="858" y="1334"/>
                  </a:lnTo>
                  <a:lnTo>
                    <a:pt x="799" y="1326"/>
                  </a:lnTo>
                  <a:lnTo>
                    <a:pt x="823" y="1134"/>
                  </a:lnTo>
                  <a:lnTo>
                    <a:pt x="755" y="1126"/>
                  </a:lnTo>
                  <a:lnTo>
                    <a:pt x="740" y="1294"/>
                  </a:lnTo>
                  <a:cubicBezTo>
                    <a:pt x="757" y="1300"/>
                    <a:pt x="757" y="1307"/>
                    <a:pt x="741" y="1316"/>
                  </a:cubicBezTo>
                  <a:lnTo>
                    <a:pt x="679" y="1330"/>
                  </a:lnTo>
                  <a:close/>
                  <a:moveTo>
                    <a:pt x="492" y="885"/>
                  </a:moveTo>
                  <a:lnTo>
                    <a:pt x="433" y="878"/>
                  </a:lnTo>
                  <a:lnTo>
                    <a:pt x="378" y="1322"/>
                  </a:lnTo>
                  <a:lnTo>
                    <a:pt x="437" y="1329"/>
                  </a:lnTo>
                  <a:lnTo>
                    <a:pt x="492" y="885"/>
                  </a:lnTo>
                  <a:close/>
                  <a:moveTo>
                    <a:pt x="626" y="1100"/>
                  </a:moveTo>
                  <a:lnTo>
                    <a:pt x="700" y="1163"/>
                  </a:lnTo>
                  <a:lnTo>
                    <a:pt x="718" y="967"/>
                  </a:lnTo>
                  <a:lnTo>
                    <a:pt x="671" y="1015"/>
                  </a:lnTo>
                  <a:lnTo>
                    <a:pt x="641" y="973"/>
                  </a:lnTo>
                  <a:lnTo>
                    <a:pt x="626" y="1100"/>
                  </a:lnTo>
                  <a:close/>
                  <a:moveTo>
                    <a:pt x="437" y="558"/>
                  </a:moveTo>
                  <a:lnTo>
                    <a:pt x="446" y="489"/>
                  </a:lnTo>
                  <a:cubicBezTo>
                    <a:pt x="452" y="469"/>
                    <a:pt x="461" y="469"/>
                    <a:pt x="471" y="489"/>
                  </a:cubicBezTo>
                  <a:lnTo>
                    <a:pt x="809" y="531"/>
                  </a:lnTo>
                  <a:cubicBezTo>
                    <a:pt x="929" y="546"/>
                    <a:pt x="1017" y="592"/>
                    <a:pt x="1072" y="670"/>
                  </a:cubicBezTo>
                  <a:lnTo>
                    <a:pt x="1018" y="723"/>
                  </a:lnTo>
                  <a:cubicBezTo>
                    <a:pt x="974" y="655"/>
                    <a:pt x="901" y="615"/>
                    <a:pt x="797" y="602"/>
                  </a:cubicBezTo>
                  <a:lnTo>
                    <a:pt x="437" y="558"/>
                  </a:lnTo>
                  <a:close/>
                  <a:moveTo>
                    <a:pt x="489" y="89"/>
                  </a:moveTo>
                  <a:lnTo>
                    <a:pt x="497" y="20"/>
                  </a:lnTo>
                  <a:cubicBezTo>
                    <a:pt x="504" y="0"/>
                    <a:pt x="512" y="0"/>
                    <a:pt x="522" y="20"/>
                  </a:cubicBezTo>
                  <a:lnTo>
                    <a:pt x="1143" y="96"/>
                  </a:lnTo>
                  <a:lnTo>
                    <a:pt x="1134" y="168"/>
                  </a:lnTo>
                  <a:lnTo>
                    <a:pt x="489" y="89"/>
                  </a:lnTo>
                  <a:close/>
                  <a:moveTo>
                    <a:pt x="511" y="261"/>
                  </a:moveTo>
                  <a:cubicBezTo>
                    <a:pt x="518" y="241"/>
                    <a:pt x="527" y="241"/>
                    <a:pt x="537" y="261"/>
                  </a:cubicBezTo>
                  <a:lnTo>
                    <a:pt x="1036" y="323"/>
                  </a:lnTo>
                  <a:lnTo>
                    <a:pt x="1027" y="394"/>
                  </a:lnTo>
                  <a:lnTo>
                    <a:pt x="503" y="330"/>
                  </a:lnTo>
                  <a:lnTo>
                    <a:pt x="511" y="26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1" name="Freeform 24"/>
            <p:cNvSpPr>
              <a:spLocks/>
            </p:cNvSpPr>
            <p:nvPr/>
          </p:nvSpPr>
          <p:spPr bwMode="auto">
            <a:xfrm>
              <a:off x="5167" y="5928"/>
              <a:ext cx="86" cy="88"/>
            </a:xfrm>
            <a:custGeom>
              <a:avLst/>
              <a:gdLst>
                <a:gd name="T0" fmla="*/ 0 w 86"/>
                <a:gd name="T1" fmla="*/ 88 h 88"/>
                <a:gd name="T2" fmla="*/ 43 w 86"/>
                <a:gd name="T3" fmla="*/ 0 h 88"/>
                <a:gd name="T4" fmla="*/ 86 w 86"/>
                <a:gd name="T5" fmla="*/ 88 h 88"/>
                <a:gd name="T6" fmla="*/ 0 w 86"/>
                <a:gd name="T7" fmla="*/ 88 h 88"/>
              </a:gdLst>
              <a:ahLst/>
              <a:cxnLst>
                <a:cxn ang="0">
                  <a:pos x="T0" y="T1"/>
                </a:cxn>
                <a:cxn ang="0">
                  <a:pos x="T2" y="T3"/>
                </a:cxn>
                <a:cxn ang="0">
                  <a:pos x="T4" y="T5"/>
                </a:cxn>
                <a:cxn ang="0">
                  <a:pos x="T6" y="T7"/>
                </a:cxn>
              </a:cxnLst>
              <a:rect l="0" t="0" r="r" b="b"/>
              <a:pathLst>
                <a:path w="86" h="88">
                  <a:moveTo>
                    <a:pt x="0" y="88"/>
                  </a:moveTo>
                  <a:lnTo>
                    <a:pt x="43" y="0"/>
                  </a:lnTo>
                  <a:lnTo>
                    <a:pt x="86" y="88"/>
                  </a:lnTo>
                  <a:lnTo>
                    <a:pt x="0" y="88"/>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Freeform 25"/>
            <p:cNvSpPr>
              <a:spLocks/>
            </p:cNvSpPr>
            <p:nvPr/>
          </p:nvSpPr>
          <p:spPr bwMode="auto">
            <a:xfrm>
              <a:off x="5167" y="5928"/>
              <a:ext cx="86" cy="88"/>
            </a:xfrm>
            <a:custGeom>
              <a:avLst/>
              <a:gdLst>
                <a:gd name="T0" fmla="*/ 0 w 86"/>
                <a:gd name="T1" fmla="*/ 88 h 88"/>
                <a:gd name="T2" fmla="*/ 43 w 86"/>
                <a:gd name="T3" fmla="*/ 0 h 88"/>
                <a:gd name="T4" fmla="*/ 86 w 86"/>
                <a:gd name="T5" fmla="*/ 88 h 88"/>
                <a:gd name="T6" fmla="*/ 0 w 86"/>
                <a:gd name="T7" fmla="*/ 88 h 88"/>
              </a:gdLst>
              <a:ahLst/>
              <a:cxnLst>
                <a:cxn ang="0">
                  <a:pos x="T0" y="T1"/>
                </a:cxn>
                <a:cxn ang="0">
                  <a:pos x="T2" y="T3"/>
                </a:cxn>
                <a:cxn ang="0">
                  <a:pos x="T4" y="T5"/>
                </a:cxn>
                <a:cxn ang="0">
                  <a:pos x="T6" y="T7"/>
                </a:cxn>
              </a:cxnLst>
              <a:rect l="0" t="0" r="r" b="b"/>
              <a:pathLst>
                <a:path w="86" h="88">
                  <a:moveTo>
                    <a:pt x="0" y="88"/>
                  </a:moveTo>
                  <a:lnTo>
                    <a:pt x="43" y="0"/>
                  </a:lnTo>
                  <a:lnTo>
                    <a:pt x="86" y="88"/>
                  </a:lnTo>
                  <a:lnTo>
                    <a:pt x="0" y="88"/>
                  </a:lnTo>
                  <a:close/>
                </a:path>
              </a:pathLst>
            </a:custGeom>
            <a:noFill/>
            <a:ln w="4763" cap="flat">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Freeform 26"/>
            <p:cNvSpPr>
              <a:spLocks/>
            </p:cNvSpPr>
            <p:nvPr/>
          </p:nvSpPr>
          <p:spPr bwMode="auto">
            <a:xfrm>
              <a:off x="3803" y="5861"/>
              <a:ext cx="86" cy="88"/>
            </a:xfrm>
            <a:custGeom>
              <a:avLst/>
              <a:gdLst>
                <a:gd name="T0" fmla="*/ 0 w 86"/>
                <a:gd name="T1" fmla="*/ 88 h 88"/>
                <a:gd name="T2" fmla="*/ 43 w 86"/>
                <a:gd name="T3" fmla="*/ 0 h 88"/>
                <a:gd name="T4" fmla="*/ 86 w 86"/>
                <a:gd name="T5" fmla="*/ 88 h 88"/>
                <a:gd name="T6" fmla="*/ 0 w 86"/>
                <a:gd name="T7" fmla="*/ 88 h 88"/>
              </a:gdLst>
              <a:ahLst/>
              <a:cxnLst>
                <a:cxn ang="0">
                  <a:pos x="T0" y="T1"/>
                </a:cxn>
                <a:cxn ang="0">
                  <a:pos x="T2" y="T3"/>
                </a:cxn>
                <a:cxn ang="0">
                  <a:pos x="T4" y="T5"/>
                </a:cxn>
                <a:cxn ang="0">
                  <a:pos x="T6" y="T7"/>
                </a:cxn>
              </a:cxnLst>
              <a:rect l="0" t="0" r="r" b="b"/>
              <a:pathLst>
                <a:path w="86" h="88">
                  <a:moveTo>
                    <a:pt x="0" y="88"/>
                  </a:moveTo>
                  <a:lnTo>
                    <a:pt x="43" y="0"/>
                  </a:lnTo>
                  <a:lnTo>
                    <a:pt x="86" y="88"/>
                  </a:lnTo>
                  <a:lnTo>
                    <a:pt x="0" y="88"/>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4" name="Freeform 27"/>
            <p:cNvSpPr>
              <a:spLocks/>
            </p:cNvSpPr>
            <p:nvPr/>
          </p:nvSpPr>
          <p:spPr bwMode="auto">
            <a:xfrm>
              <a:off x="3803" y="5861"/>
              <a:ext cx="86" cy="88"/>
            </a:xfrm>
            <a:custGeom>
              <a:avLst/>
              <a:gdLst>
                <a:gd name="T0" fmla="*/ 0 w 86"/>
                <a:gd name="T1" fmla="*/ 88 h 88"/>
                <a:gd name="T2" fmla="*/ 43 w 86"/>
                <a:gd name="T3" fmla="*/ 0 h 88"/>
                <a:gd name="T4" fmla="*/ 86 w 86"/>
                <a:gd name="T5" fmla="*/ 88 h 88"/>
                <a:gd name="T6" fmla="*/ 0 w 86"/>
                <a:gd name="T7" fmla="*/ 88 h 88"/>
              </a:gdLst>
              <a:ahLst/>
              <a:cxnLst>
                <a:cxn ang="0">
                  <a:pos x="T0" y="T1"/>
                </a:cxn>
                <a:cxn ang="0">
                  <a:pos x="T2" y="T3"/>
                </a:cxn>
                <a:cxn ang="0">
                  <a:pos x="T4" y="T5"/>
                </a:cxn>
                <a:cxn ang="0">
                  <a:pos x="T6" y="T7"/>
                </a:cxn>
              </a:cxnLst>
              <a:rect l="0" t="0" r="r" b="b"/>
              <a:pathLst>
                <a:path w="86" h="88">
                  <a:moveTo>
                    <a:pt x="0" y="88"/>
                  </a:moveTo>
                  <a:lnTo>
                    <a:pt x="43" y="0"/>
                  </a:lnTo>
                  <a:lnTo>
                    <a:pt x="86" y="88"/>
                  </a:lnTo>
                  <a:lnTo>
                    <a:pt x="0" y="88"/>
                  </a:lnTo>
                  <a:close/>
                </a:path>
              </a:pathLst>
            </a:custGeom>
            <a:noFill/>
            <a:ln w="4763" cap="flat">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Freeform 28"/>
            <p:cNvSpPr>
              <a:spLocks/>
            </p:cNvSpPr>
            <p:nvPr/>
          </p:nvSpPr>
          <p:spPr bwMode="auto">
            <a:xfrm>
              <a:off x="2708" y="5791"/>
              <a:ext cx="87" cy="88"/>
            </a:xfrm>
            <a:custGeom>
              <a:avLst/>
              <a:gdLst>
                <a:gd name="T0" fmla="*/ 0 w 87"/>
                <a:gd name="T1" fmla="*/ 88 h 88"/>
                <a:gd name="T2" fmla="*/ 43 w 87"/>
                <a:gd name="T3" fmla="*/ 0 h 88"/>
                <a:gd name="T4" fmla="*/ 87 w 87"/>
                <a:gd name="T5" fmla="*/ 88 h 88"/>
                <a:gd name="T6" fmla="*/ 0 w 87"/>
                <a:gd name="T7" fmla="*/ 88 h 88"/>
              </a:gdLst>
              <a:ahLst/>
              <a:cxnLst>
                <a:cxn ang="0">
                  <a:pos x="T0" y="T1"/>
                </a:cxn>
                <a:cxn ang="0">
                  <a:pos x="T2" y="T3"/>
                </a:cxn>
                <a:cxn ang="0">
                  <a:pos x="T4" y="T5"/>
                </a:cxn>
                <a:cxn ang="0">
                  <a:pos x="T6" y="T7"/>
                </a:cxn>
              </a:cxnLst>
              <a:rect l="0" t="0" r="r" b="b"/>
              <a:pathLst>
                <a:path w="87" h="88">
                  <a:moveTo>
                    <a:pt x="0" y="88"/>
                  </a:moveTo>
                  <a:lnTo>
                    <a:pt x="43" y="0"/>
                  </a:lnTo>
                  <a:lnTo>
                    <a:pt x="87" y="88"/>
                  </a:lnTo>
                  <a:lnTo>
                    <a:pt x="0" y="88"/>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Freeform 29"/>
            <p:cNvSpPr>
              <a:spLocks/>
            </p:cNvSpPr>
            <p:nvPr/>
          </p:nvSpPr>
          <p:spPr bwMode="auto">
            <a:xfrm>
              <a:off x="2708" y="5791"/>
              <a:ext cx="87" cy="88"/>
            </a:xfrm>
            <a:custGeom>
              <a:avLst/>
              <a:gdLst>
                <a:gd name="T0" fmla="*/ 0 w 87"/>
                <a:gd name="T1" fmla="*/ 88 h 88"/>
                <a:gd name="T2" fmla="*/ 43 w 87"/>
                <a:gd name="T3" fmla="*/ 0 h 88"/>
                <a:gd name="T4" fmla="*/ 87 w 87"/>
                <a:gd name="T5" fmla="*/ 88 h 88"/>
                <a:gd name="T6" fmla="*/ 0 w 87"/>
                <a:gd name="T7" fmla="*/ 88 h 88"/>
              </a:gdLst>
              <a:ahLst/>
              <a:cxnLst>
                <a:cxn ang="0">
                  <a:pos x="T0" y="T1"/>
                </a:cxn>
                <a:cxn ang="0">
                  <a:pos x="T2" y="T3"/>
                </a:cxn>
                <a:cxn ang="0">
                  <a:pos x="T4" y="T5"/>
                </a:cxn>
                <a:cxn ang="0">
                  <a:pos x="T6" y="T7"/>
                </a:cxn>
              </a:cxnLst>
              <a:rect l="0" t="0" r="r" b="b"/>
              <a:pathLst>
                <a:path w="87" h="88">
                  <a:moveTo>
                    <a:pt x="0" y="88"/>
                  </a:moveTo>
                  <a:lnTo>
                    <a:pt x="43" y="0"/>
                  </a:lnTo>
                  <a:lnTo>
                    <a:pt x="87" y="88"/>
                  </a:lnTo>
                  <a:lnTo>
                    <a:pt x="0" y="88"/>
                  </a:lnTo>
                  <a:close/>
                </a:path>
              </a:pathLst>
            </a:custGeom>
            <a:noFill/>
            <a:ln w="4763" cap="flat">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79" name="Freeform 15"/>
          <p:cNvSpPr>
            <a:spLocks/>
          </p:cNvSpPr>
          <p:nvPr/>
        </p:nvSpPr>
        <p:spPr bwMode="auto">
          <a:xfrm>
            <a:off x="7838233" y="6986502"/>
            <a:ext cx="169863" cy="173038"/>
          </a:xfrm>
          <a:custGeom>
            <a:avLst/>
            <a:gdLst>
              <a:gd name="T0" fmla="*/ 107 w 107"/>
              <a:gd name="T1" fmla="*/ 78 h 109"/>
              <a:gd name="T2" fmla="*/ 46 w 107"/>
              <a:gd name="T3" fmla="*/ 15 h 109"/>
              <a:gd name="T4" fmla="*/ 61 w 107"/>
              <a:gd name="T5" fmla="*/ 0 h 109"/>
              <a:gd name="T6" fmla="*/ 0 w 107"/>
              <a:gd name="T7" fmla="*/ 0 h 109"/>
              <a:gd name="T8" fmla="*/ 0 w 107"/>
              <a:gd name="T9" fmla="*/ 62 h 109"/>
              <a:gd name="T10" fmla="*/ 15 w 107"/>
              <a:gd name="T11" fmla="*/ 47 h 109"/>
              <a:gd name="T12" fmla="*/ 76 w 107"/>
              <a:gd name="T13" fmla="*/ 109 h 109"/>
              <a:gd name="T14" fmla="*/ 107 w 107"/>
              <a:gd name="T15" fmla="*/ 7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09">
                <a:moveTo>
                  <a:pt x="107" y="78"/>
                </a:moveTo>
                <a:lnTo>
                  <a:pt x="46" y="15"/>
                </a:lnTo>
                <a:lnTo>
                  <a:pt x="61" y="0"/>
                </a:lnTo>
                <a:lnTo>
                  <a:pt x="0" y="0"/>
                </a:lnTo>
                <a:lnTo>
                  <a:pt x="0" y="62"/>
                </a:lnTo>
                <a:lnTo>
                  <a:pt x="15" y="47"/>
                </a:lnTo>
                <a:lnTo>
                  <a:pt x="76" y="109"/>
                </a:lnTo>
                <a:lnTo>
                  <a:pt x="107" y="78"/>
                </a:lnTo>
                <a:close/>
              </a:path>
            </a:pathLst>
          </a:custGeom>
          <a:solidFill>
            <a:srgbClr val="FFCC99"/>
          </a:solidFill>
          <a:ln w="4763" cap="flat">
            <a:solidFill>
              <a:srgbClr val="FF66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81" name="グループ化 80"/>
          <p:cNvGrpSpPr/>
          <p:nvPr/>
        </p:nvGrpSpPr>
        <p:grpSpPr>
          <a:xfrm>
            <a:off x="9544274" y="6479422"/>
            <a:ext cx="5136799" cy="3323987"/>
            <a:chOff x="9544274" y="6479422"/>
            <a:chExt cx="5136799" cy="3323987"/>
          </a:xfrm>
        </p:grpSpPr>
        <p:sp>
          <p:nvSpPr>
            <p:cNvPr id="80" name="テキスト ボックス 79"/>
            <p:cNvSpPr txBox="1"/>
            <p:nvPr/>
          </p:nvSpPr>
          <p:spPr>
            <a:xfrm>
              <a:off x="9544274" y="6479422"/>
              <a:ext cx="5136799" cy="3323987"/>
            </a:xfrm>
            <a:prstGeom prst="rect">
              <a:avLst/>
            </a:prstGeom>
            <a:noFill/>
            <a:ln>
              <a:solidFill>
                <a:schemeClr val="tx1"/>
              </a:solidFill>
            </a:ln>
          </p:spPr>
          <p:txBody>
            <a:bodyPr wrap="square" rtlCol="0">
              <a:spAutoFit/>
            </a:bodyPr>
            <a:lstStyle/>
            <a:p>
              <a:endParaRPr kumimoji="1" lang="en-US" altLang="ja-JP" sz="1400" dirty="0" smtClean="0">
                <a:latin typeface="ＭＳ Ｐゴシック" panose="020B0600070205080204" pitchFamily="50" charset="-128"/>
                <a:ea typeface="ＭＳ Ｐゴシック" panose="020B0600070205080204" pitchFamily="50" charset="-128"/>
              </a:endParaRPr>
            </a:p>
            <a:p>
              <a:endParaRPr kumimoji="1" lang="en-US" altLang="ja-JP" sz="1400" dirty="0">
                <a:latin typeface="ＭＳ Ｐゴシック" panose="020B0600070205080204" pitchFamily="50" charset="-128"/>
                <a:ea typeface="ＭＳ Ｐゴシック" panose="020B0600070205080204" pitchFamily="50" charset="-128"/>
              </a:endParaRPr>
            </a:p>
            <a:p>
              <a:endParaRPr kumimoji="1" lang="en-US" altLang="ja-JP" sz="1400" dirty="0" smtClean="0">
                <a:latin typeface="ＭＳ Ｐゴシック" panose="020B0600070205080204" pitchFamily="50" charset="-128"/>
                <a:ea typeface="ＭＳ Ｐゴシック" panose="020B0600070205080204" pitchFamily="50" charset="-128"/>
              </a:endParaRPr>
            </a:p>
            <a:p>
              <a:endParaRPr kumimoji="1" lang="en-US" altLang="ja-JP" sz="1400" dirty="0">
                <a:latin typeface="ＭＳ Ｐゴシック" panose="020B0600070205080204" pitchFamily="50" charset="-128"/>
                <a:ea typeface="ＭＳ Ｐゴシック" panose="020B0600070205080204" pitchFamily="50" charset="-128"/>
              </a:endParaRPr>
            </a:p>
            <a:p>
              <a:endParaRPr kumimoji="1" lang="en-US" altLang="ja-JP" sz="1400" dirty="0" smtClean="0">
                <a:latin typeface="ＭＳ Ｐゴシック" panose="020B0600070205080204" pitchFamily="50" charset="-128"/>
                <a:ea typeface="ＭＳ Ｐゴシック" panose="020B0600070205080204" pitchFamily="50" charset="-128"/>
              </a:endParaRPr>
            </a:p>
            <a:p>
              <a:endParaRPr kumimoji="1" lang="en-US" altLang="ja-JP" sz="1400" dirty="0">
                <a:latin typeface="ＭＳ Ｐゴシック" panose="020B0600070205080204" pitchFamily="50" charset="-128"/>
                <a:ea typeface="ＭＳ Ｐゴシック" panose="020B0600070205080204" pitchFamily="50" charset="-128"/>
              </a:endParaRPr>
            </a:p>
            <a:p>
              <a:endParaRPr kumimoji="1" lang="en-US" altLang="ja-JP" sz="1400" dirty="0" smtClean="0">
                <a:latin typeface="ＭＳ Ｐゴシック" panose="020B0600070205080204" pitchFamily="50" charset="-128"/>
                <a:ea typeface="ＭＳ Ｐゴシック" panose="020B0600070205080204" pitchFamily="50" charset="-128"/>
              </a:endParaRPr>
            </a:p>
            <a:p>
              <a:endParaRPr kumimoji="1" lang="en-US" altLang="ja-JP" sz="1400" dirty="0">
                <a:latin typeface="ＭＳ Ｐゴシック" panose="020B0600070205080204" pitchFamily="50" charset="-128"/>
                <a:ea typeface="ＭＳ Ｐゴシック" panose="020B0600070205080204" pitchFamily="50" charset="-128"/>
              </a:endParaRPr>
            </a:p>
            <a:p>
              <a:endParaRPr kumimoji="1" lang="en-US" altLang="ja-JP" sz="1400" dirty="0">
                <a:latin typeface="ＭＳ Ｐゴシック" panose="020B0600070205080204" pitchFamily="50" charset="-128"/>
                <a:ea typeface="ＭＳ Ｐゴシック" panose="020B0600070205080204" pitchFamily="50" charset="-128"/>
              </a:endParaRPr>
            </a:p>
            <a:p>
              <a:r>
                <a:rPr kumimoji="1" lang="ja-JP" altLang="en-US" sz="1400" dirty="0" smtClean="0">
                  <a:latin typeface="ＭＳ Ｐゴシック" panose="020B0600070205080204" pitchFamily="50" charset="-128"/>
                  <a:ea typeface="ＭＳ Ｐゴシック" panose="020B0600070205080204" pitchFamily="50" charset="-128"/>
                </a:rPr>
                <a:t>調査</a:t>
              </a:r>
              <a:r>
                <a:rPr kumimoji="1" lang="ja-JP" altLang="en-US" sz="1400" dirty="0">
                  <a:latin typeface="ＭＳ Ｐゴシック" panose="020B0600070205080204" pitchFamily="50" charset="-128"/>
                  <a:ea typeface="ＭＳ Ｐゴシック" panose="020B0600070205080204" pitchFamily="50" charset="-128"/>
                </a:rPr>
                <a:t>項目</a:t>
              </a:r>
              <a:endParaRPr kumimoji="1" lang="en-US" altLang="ja-JP" sz="1400" dirty="0">
                <a:latin typeface="ＭＳ Ｐゴシック" panose="020B0600070205080204" pitchFamily="50" charset="-128"/>
                <a:ea typeface="ＭＳ Ｐゴシック" panose="020B0600070205080204" pitchFamily="50" charset="-128"/>
              </a:endParaRPr>
            </a:p>
            <a:p>
              <a:pPr marL="285750" indent="-285750">
                <a:buFont typeface="Wingdings" panose="05000000000000000000" pitchFamily="2" charset="2"/>
                <a:buChar char="n"/>
              </a:pPr>
              <a:r>
                <a:rPr kumimoji="1" lang="ja-JP" altLang="en-US" sz="1400" dirty="0">
                  <a:latin typeface="ＭＳ Ｐゴシック" panose="020B0600070205080204" pitchFamily="50" charset="-128"/>
                  <a:ea typeface="ＭＳ Ｐゴシック" panose="020B0600070205080204" pitchFamily="50" charset="-128"/>
                </a:rPr>
                <a:t>水質</a:t>
              </a:r>
              <a:endParaRPr kumimoji="1" lang="en-US" altLang="ja-JP" sz="1400" dirty="0">
                <a:latin typeface="ＭＳ Ｐゴシック" panose="020B0600070205080204" pitchFamily="50" charset="-128"/>
                <a:ea typeface="ＭＳ Ｐゴシック" panose="020B0600070205080204" pitchFamily="50" charset="-128"/>
              </a:endParaRPr>
            </a:p>
            <a:p>
              <a:r>
                <a:rPr kumimoji="1" lang="ja-JP" altLang="en-US" sz="1400" dirty="0">
                  <a:latin typeface="ＭＳ Ｐゴシック" panose="020B0600070205080204" pitchFamily="50" charset="-128"/>
                  <a:ea typeface="ＭＳ Ｐゴシック" panose="020B0600070205080204" pitchFamily="50" charset="-128"/>
                </a:rPr>
                <a:t>水温（℃）・塩分（</a:t>
              </a:r>
              <a:r>
                <a:rPr kumimoji="1" lang="en-US" altLang="ja-JP" sz="1400" dirty="0" err="1">
                  <a:latin typeface="ＭＳ Ｐゴシック" panose="020B0600070205080204" pitchFamily="50" charset="-128"/>
                  <a:ea typeface="ＭＳ Ｐゴシック" panose="020B0600070205080204" pitchFamily="50" charset="-128"/>
                </a:rPr>
                <a:t>psu</a:t>
              </a:r>
              <a:r>
                <a:rPr kumimoji="1" lang="ja-JP" altLang="en-US" sz="1400" dirty="0">
                  <a:latin typeface="ＭＳ Ｐゴシック" panose="020B0600070205080204" pitchFamily="50" charset="-128"/>
                  <a:ea typeface="ＭＳ Ｐゴシック" panose="020B0600070205080204" pitchFamily="50" charset="-128"/>
                </a:rPr>
                <a:t>）・</a:t>
              </a:r>
              <a:r>
                <a:rPr kumimoji="1" lang="en-US" altLang="ja-JP" sz="1400" dirty="0">
                  <a:latin typeface="ＭＳ Ｐゴシック" panose="020B0600070205080204" pitchFamily="50" charset="-128"/>
                  <a:ea typeface="ＭＳ Ｐゴシック" panose="020B0600070205080204" pitchFamily="50" charset="-128"/>
                </a:rPr>
                <a:t>pH</a:t>
              </a:r>
              <a:r>
                <a:rPr kumimoji="1" lang="ja-JP" altLang="en-US" sz="1400" dirty="0">
                  <a:latin typeface="ＭＳ Ｐゴシック" panose="020B0600070205080204" pitchFamily="50" charset="-128"/>
                  <a:ea typeface="ＭＳ Ｐゴシック" panose="020B0600070205080204" pitchFamily="50" charset="-128"/>
                </a:rPr>
                <a:t>・</a:t>
              </a:r>
              <a:r>
                <a:rPr kumimoji="1" lang="en-US" altLang="ja-JP" sz="1400" dirty="0">
                  <a:latin typeface="ＭＳ Ｐゴシック" panose="020B0600070205080204" pitchFamily="50" charset="-128"/>
                  <a:ea typeface="ＭＳ Ｐゴシック" panose="020B0600070205080204" pitchFamily="50" charset="-128"/>
                </a:rPr>
                <a:t>DO</a:t>
              </a:r>
              <a:r>
                <a:rPr kumimoji="1" lang="ja-JP" altLang="en-US" sz="1400" dirty="0">
                  <a:latin typeface="ＭＳ Ｐゴシック" panose="020B0600070205080204" pitchFamily="50" charset="-128"/>
                  <a:ea typeface="ＭＳ Ｐゴシック" panose="020B0600070205080204" pitchFamily="50" charset="-128"/>
                </a:rPr>
                <a:t>（</a:t>
              </a:r>
              <a:r>
                <a:rPr kumimoji="1" lang="en-US" altLang="ja-JP" sz="1400" dirty="0">
                  <a:latin typeface="ＭＳ Ｐゴシック" panose="020B0600070205080204" pitchFamily="50" charset="-128"/>
                  <a:ea typeface="ＭＳ Ｐゴシック" panose="020B0600070205080204" pitchFamily="50" charset="-128"/>
                </a:rPr>
                <a:t>mg/L</a:t>
              </a:r>
              <a:r>
                <a:rPr kumimoji="1" lang="ja-JP" altLang="en-US" sz="1400" dirty="0">
                  <a:latin typeface="ＭＳ Ｐゴシック" panose="020B0600070205080204" pitchFamily="50" charset="-128"/>
                  <a:ea typeface="ＭＳ Ｐゴシック" panose="020B0600070205080204" pitchFamily="50" charset="-128"/>
                </a:rPr>
                <a:t>）・</a:t>
              </a:r>
              <a:r>
                <a:rPr kumimoji="1" lang="en-US" altLang="ja-JP" sz="1400" dirty="0">
                  <a:latin typeface="ＭＳ Ｐゴシック" panose="020B0600070205080204" pitchFamily="50" charset="-128"/>
                  <a:ea typeface="ＭＳ Ｐゴシック" panose="020B0600070205080204" pitchFamily="50" charset="-128"/>
                </a:rPr>
                <a:t>ORP</a:t>
              </a:r>
              <a:r>
                <a:rPr kumimoji="1" lang="ja-JP" altLang="en-US" sz="1400" dirty="0">
                  <a:latin typeface="ＭＳ Ｐゴシック" panose="020B0600070205080204" pitchFamily="50" charset="-128"/>
                  <a:ea typeface="ＭＳ Ｐゴシック" panose="020B0600070205080204" pitchFamily="50" charset="-128"/>
                </a:rPr>
                <a:t>（</a:t>
              </a:r>
              <a:r>
                <a:rPr kumimoji="1" lang="en-US" altLang="ja-JP" sz="1400" dirty="0">
                  <a:latin typeface="ＭＳ Ｐゴシック" panose="020B0600070205080204" pitchFamily="50" charset="-128"/>
                  <a:ea typeface="ＭＳ Ｐゴシック" panose="020B0600070205080204" pitchFamily="50" charset="-128"/>
                </a:rPr>
                <a:t>mV</a:t>
              </a:r>
              <a:r>
                <a:rPr kumimoji="1" lang="ja-JP" altLang="en-US" sz="1400" dirty="0">
                  <a:latin typeface="ＭＳ Ｐゴシック" panose="020B0600070205080204" pitchFamily="50" charset="-128"/>
                  <a:ea typeface="ＭＳ Ｐゴシック" panose="020B0600070205080204" pitchFamily="50" charset="-128"/>
                </a:rPr>
                <a:t>）</a:t>
              </a:r>
              <a:endParaRPr kumimoji="1" lang="en-US" altLang="ja-JP" sz="1400" dirty="0">
                <a:latin typeface="ＭＳ Ｐゴシック" panose="020B0600070205080204" pitchFamily="50" charset="-128"/>
                <a:ea typeface="ＭＳ Ｐゴシック" panose="020B0600070205080204" pitchFamily="50" charset="-128"/>
              </a:endParaRPr>
            </a:p>
            <a:p>
              <a:pPr marL="285750" indent="-285750">
                <a:buFont typeface="Wingdings" panose="05000000000000000000" pitchFamily="2" charset="2"/>
                <a:buChar char="n"/>
              </a:pPr>
              <a:r>
                <a:rPr kumimoji="1" lang="ja-JP" altLang="en-US" sz="1400" dirty="0" smtClean="0">
                  <a:latin typeface="ＭＳ Ｐゴシック" panose="020B0600070205080204" pitchFamily="50" charset="-128"/>
                  <a:ea typeface="ＭＳ Ｐゴシック" panose="020B0600070205080204" pitchFamily="50" charset="-128"/>
                </a:rPr>
                <a:t>底質</a:t>
              </a:r>
              <a:endParaRPr kumimoji="1" lang="en-US" altLang="ja-JP" sz="1400" dirty="0" smtClean="0">
                <a:latin typeface="ＭＳ Ｐゴシック" panose="020B0600070205080204" pitchFamily="50" charset="-128"/>
                <a:ea typeface="ＭＳ Ｐゴシック" panose="020B0600070205080204" pitchFamily="50" charset="-128"/>
              </a:endParaRPr>
            </a:p>
            <a:p>
              <a:r>
                <a:rPr kumimoji="1" lang="en-US" altLang="ja-JP" sz="1400" dirty="0" smtClean="0">
                  <a:latin typeface="ＭＳ Ｐゴシック" panose="020B0600070205080204" pitchFamily="50" charset="-128"/>
                  <a:ea typeface="ＭＳ Ｐゴシック" panose="020B0600070205080204" pitchFamily="50" charset="-128"/>
                </a:rPr>
                <a:t>ORP</a:t>
              </a:r>
              <a:r>
                <a:rPr kumimoji="1" lang="ja-JP" altLang="en-US" sz="1400" dirty="0">
                  <a:latin typeface="ＭＳ Ｐゴシック" panose="020B0600070205080204" pitchFamily="50" charset="-128"/>
                  <a:ea typeface="ＭＳ Ｐゴシック" panose="020B0600070205080204" pitchFamily="50" charset="-128"/>
                </a:rPr>
                <a:t>（</a:t>
              </a:r>
              <a:r>
                <a:rPr kumimoji="1" lang="en-US" altLang="ja-JP" sz="1400" dirty="0">
                  <a:latin typeface="ＭＳ Ｐゴシック" panose="020B0600070205080204" pitchFamily="50" charset="-128"/>
                  <a:ea typeface="ＭＳ Ｐゴシック" panose="020B0600070205080204" pitchFamily="50" charset="-128"/>
                </a:rPr>
                <a:t>mV</a:t>
              </a:r>
              <a:r>
                <a:rPr kumimoji="1" lang="ja-JP" altLang="en-US" sz="1400" dirty="0">
                  <a:latin typeface="ＭＳ Ｐゴシック" panose="020B0600070205080204" pitchFamily="50" charset="-128"/>
                  <a:ea typeface="ＭＳ Ｐゴシック" panose="020B0600070205080204" pitchFamily="50" charset="-128"/>
                </a:rPr>
                <a:t>）・全硫化物（</a:t>
              </a:r>
              <a:r>
                <a:rPr kumimoji="1" lang="en-US" altLang="ja-JP" sz="1400" dirty="0">
                  <a:latin typeface="ＭＳ Ｐゴシック" panose="020B0600070205080204" pitchFamily="50" charset="-128"/>
                  <a:ea typeface="ＭＳ Ｐゴシック" panose="020B0600070205080204" pitchFamily="50" charset="-128"/>
                </a:rPr>
                <a:t>mg/g</a:t>
              </a:r>
              <a:r>
                <a:rPr kumimoji="1" lang="ja-JP" altLang="en-US" sz="1400" dirty="0">
                  <a:latin typeface="ＭＳ Ｐゴシック" panose="020B0600070205080204" pitchFamily="50" charset="-128"/>
                  <a:ea typeface="ＭＳ Ｐゴシック" panose="020B0600070205080204" pitchFamily="50" charset="-128"/>
                </a:rPr>
                <a:t>）・</a:t>
              </a:r>
              <a:r>
                <a:rPr kumimoji="1" lang="en-US" altLang="ja-JP" sz="1400" dirty="0">
                  <a:latin typeface="ＭＳ Ｐゴシック" panose="020B0600070205080204" pitchFamily="50" charset="-128"/>
                  <a:ea typeface="ＭＳ Ｐゴシック" panose="020B0600070205080204" pitchFamily="50" charset="-128"/>
                </a:rPr>
                <a:t>TOC</a:t>
              </a:r>
              <a:r>
                <a:rPr kumimoji="1" lang="ja-JP" altLang="en-US" sz="1400" dirty="0">
                  <a:latin typeface="ＭＳ Ｐゴシック" panose="020B0600070205080204" pitchFamily="50" charset="-128"/>
                  <a:ea typeface="ＭＳ Ｐゴシック" panose="020B0600070205080204" pitchFamily="50" charset="-128"/>
                </a:rPr>
                <a:t>（</a:t>
              </a:r>
              <a:r>
                <a:rPr kumimoji="1" lang="en-US" altLang="ja-JP" sz="1400" dirty="0">
                  <a:latin typeface="ＭＳ Ｐゴシック" panose="020B0600070205080204" pitchFamily="50" charset="-128"/>
                  <a:ea typeface="ＭＳ Ｐゴシック" panose="020B0600070205080204" pitchFamily="50" charset="-128"/>
                </a:rPr>
                <a:t>mg/g</a:t>
              </a:r>
              <a:r>
                <a:rPr kumimoji="1" lang="ja-JP" altLang="en-US" sz="1400" dirty="0">
                  <a:latin typeface="ＭＳ Ｐゴシック" panose="020B0600070205080204" pitchFamily="50" charset="-128"/>
                  <a:ea typeface="ＭＳ Ｐゴシック" panose="020B0600070205080204" pitchFamily="50" charset="-128"/>
                </a:rPr>
                <a:t>）・強熱減量（％）・</a:t>
              </a:r>
              <a:endParaRPr kumimoji="1" lang="en-US" altLang="ja-JP" sz="1400" dirty="0">
                <a:latin typeface="ＭＳ Ｐゴシック" panose="020B0600070205080204" pitchFamily="50" charset="-128"/>
                <a:ea typeface="ＭＳ Ｐゴシック" panose="020B0600070205080204" pitchFamily="50" charset="-128"/>
              </a:endParaRPr>
            </a:p>
            <a:p>
              <a:r>
                <a:rPr kumimoji="1" lang="en-US" altLang="ja-JP" sz="1400" dirty="0">
                  <a:latin typeface="ＭＳ Ｐゴシック" panose="020B0600070205080204" pitchFamily="50" charset="-128"/>
                  <a:ea typeface="ＭＳ Ｐゴシック" panose="020B0600070205080204" pitchFamily="50" charset="-128"/>
                </a:rPr>
                <a:t>n-</a:t>
              </a:r>
              <a:r>
                <a:rPr kumimoji="1" lang="ja-JP" altLang="en-US" sz="1400" dirty="0">
                  <a:latin typeface="ＭＳ Ｐゴシック" panose="020B0600070205080204" pitchFamily="50" charset="-128"/>
                  <a:ea typeface="ＭＳ Ｐゴシック" panose="020B0600070205080204" pitchFamily="50" charset="-128"/>
                </a:rPr>
                <a:t>ヘキサン抽出物質（％</a:t>
              </a:r>
              <a:r>
                <a:rPr kumimoji="1" lang="ja-JP" altLang="en-US" sz="1400" dirty="0" smtClean="0">
                  <a:latin typeface="ＭＳ Ｐゴシック" panose="020B0600070205080204" pitchFamily="50" charset="-128"/>
                  <a:ea typeface="ＭＳ Ｐゴシック" panose="020B0600070205080204" pitchFamily="50" charset="-128"/>
                </a:rPr>
                <a:t>）</a:t>
              </a:r>
              <a:endParaRPr kumimoji="1" lang="en-US" altLang="ja-JP" sz="1400" dirty="0" smtClean="0">
                <a:latin typeface="ＭＳ Ｐゴシック" panose="020B0600070205080204" pitchFamily="50" charset="-128"/>
                <a:ea typeface="ＭＳ Ｐゴシック" panose="020B0600070205080204" pitchFamily="50" charset="-128"/>
              </a:endParaRPr>
            </a:p>
          </p:txBody>
        </p:sp>
        <p:sp>
          <p:nvSpPr>
            <p:cNvPr id="7" name="正方形/長方形 6"/>
            <p:cNvSpPr/>
            <p:nvPr/>
          </p:nvSpPr>
          <p:spPr>
            <a:xfrm>
              <a:off x="11606693" y="6816152"/>
              <a:ext cx="2914377" cy="1384995"/>
            </a:xfrm>
            <a:prstGeom prst="rect">
              <a:avLst/>
            </a:prstGeom>
          </p:spPr>
          <p:txBody>
            <a:bodyPr wrap="square">
              <a:spAutoFit/>
            </a:bodyPr>
            <a:lstStyle/>
            <a:p>
              <a:r>
                <a:rPr kumimoji="1" lang="ja-JP" altLang="en-US" sz="1400" dirty="0" smtClean="0">
                  <a:latin typeface="ＭＳ Ｐゴシック" panose="020B0600070205080204" pitchFamily="50" charset="-128"/>
                  <a:ea typeface="ＭＳ Ｐゴシック" panose="020B0600070205080204" pitchFamily="50" charset="-128"/>
                </a:rPr>
                <a:t>薬剤は河川から直接散布するため、効果が期待される範囲を表層から</a:t>
              </a:r>
              <a:r>
                <a:rPr kumimoji="1" lang="en-US" altLang="ja-JP" sz="1400" dirty="0" smtClean="0">
                  <a:latin typeface="ＭＳ Ｐゴシック" panose="020B0600070205080204" pitchFamily="50" charset="-128"/>
                  <a:ea typeface="ＭＳ Ｐゴシック" panose="020B0600070205080204" pitchFamily="50" charset="-128"/>
                </a:rPr>
                <a:t>10cm</a:t>
              </a:r>
              <a:r>
                <a:rPr kumimoji="1" lang="ja-JP" altLang="en-US" sz="1400" dirty="0" smtClean="0">
                  <a:latin typeface="ＭＳ Ｐゴシック" panose="020B0600070205080204" pitchFamily="50" charset="-128"/>
                  <a:ea typeface="ＭＳ Ｐゴシック" panose="020B0600070205080204" pitchFamily="50" charset="-128"/>
                </a:rPr>
                <a:t>程度と推定した。そこで表層</a:t>
              </a:r>
              <a:r>
                <a:rPr kumimoji="1" lang="ja-JP" altLang="en-US" sz="1400" dirty="0">
                  <a:latin typeface="ＭＳ Ｐゴシック" panose="020B0600070205080204" pitchFamily="50" charset="-128"/>
                  <a:ea typeface="ＭＳ Ｐゴシック" panose="020B0600070205080204" pitchFamily="50" charset="-128"/>
                </a:rPr>
                <a:t>から深さ</a:t>
              </a:r>
              <a:r>
                <a:rPr kumimoji="1" lang="en-US" altLang="ja-JP" sz="1400" dirty="0">
                  <a:latin typeface="ＭＳ Ｐゴシック" panose="020B0600070205080204" pitchFamily="50" charset="-128"/>
                  <a:ea typeface="ＭＳ Ｐゴシック" panose="020B0600070205080204" pitchFamily="50" charset="-128"/>
                </a:rPr>
                <a:t>5cm</a:t>
              </a:r>
              <a:r>
                <a:rPr kumimoji="1" lang="ja-JP" altLang="en-US" sz="1400" dirty="0" err="1">
                  <a:latin typeface="ＭＳ Ｐゴシック" panose="020B0600070205080204" pitchFamily="50" charset="-128"/>
                  <a:ea typeface="ＭＳ Ｐゴシック" panose="020B0600070205080204" pitchFamily="50" charset="-128"/>
                </a:rPr>
                <a:t>までを</a:t>
              </a:r>
              <a:r>
                <a:rPr kumimoji="1" lang="ja-JP" altLang="en-US" sz="1400" dirty="0">
                  <a:latin typeface="ＭＳ Ｐゴシック" panose="020B0600070205080204" pitchFamily="50" charset="-128"/>
                  <a:ea typeface="ＭＳ Ｐゴシック" panose="020B0600070205080204" pitchFamily="50" charset="-128"/>
                </a:rPr>
                <a:t>上層、さらに</a:t>
              </a:r>
              <a:r>
                <a:rPr kumimoji="1" lang="en-US" altLang="ja-JP" sz="1400" dirty="0">
                  <a:latin typeface="ＭＳ Ｐゴシック" panose="020B0600070205080204" pitchFamily="50" charset="-128"/>
                  <a:ea typeface="ＭＳ Ｐゴシック" panose="020B0600070205080204" pitchFamily="50" charset="-128"/>
                </a:rPr>
                <a:t>5cm</a:t>
              </a:r>
              <a:r>
                <a:rPr kumimoji="1" lang="ja-JP" altLang="en-US" sz="1400" dirty="0">
                  <a:latin typeface="ＭＳ Ｐゴシック" panose="020B0600070205080204" pitchFamily="50" charset="-128"/>
                  <a:ea typeface="ＭＳ Ｐゴシック" panose="020B0600070205080204" pitchFamily="50" charset="-128"/>
                </a:rPr>
                <a:t>下までを下層と</a:t>
              </a:r>
              <a:r>
                <a:rPr kumimoji="1" lang="ja-JP" altLang="en-US" sz="1400" dirty="0" smtClean="0">
                  <a:latin typeface="ＭＳ Ｐゴシック" panose="020B0600070205080204" pitchFamily="50" charset="-128"/>
                  <a:ea typeface="ＭＳ Ｐゴシック" panose="020B0600070205080204" pitchFamily="50" charset="-128"/>
                </a:rPr>
                <a:t>し、それぞれ</a:t>
              </a:r>
              <a:r>
                <a:rPr kumimoji="1" lang="ja-JP" altLang="en-US" sz="1400" dirty="0">
                  <a:latin typeface="ＭＳ Ｐゴシック" panose="020B0600070205080204" pitchFamily="50" charset="-128"/>
                  <a:ea typeface="ＭＳ Ｐゴシック" panose="020B0600070205080204" pitchFamily="50" charset="-128"/>
                </a:rPr>
                <a:t>採泥し、調査</a:t>
              </a:r>
              <a:r>
                <a:rPr kumimoji="1" lang="ja-JP" altLang="en-US" sz="1400" dirty="0" smtClean="0">
                  <a:latin typeface="ＭＳ Ｐゴシック" panose="020B0600070205080204" pitchFamily="50" charset="-128"/>
                  <a:ea typeface="ＭＳ Ｐゴシック" panose="020B0600070205080204" pitchFamily="50" charset="-128"/>
                </a:rPr>
                <a:t>した。</a:t>
              </a:r>
              <a:endParaRPr kumimoji="1" lang="en-US" altLang="ja-JP" sz="1400" dirty="0">
                <a:latin typeface="ＭＳ Ｐゴシック" panose="020B0600070205080204" pitchFamily="50" charset="-128"/>
                <a:ea typeface="ＭＳ Ｐゴシック" panose="020B0600070205080204" pitchFamily="50" charset="-128"/>
              </a:endParaRPr>
            </a:p>
          </p:txBody>
        </p:sp>
        <p:sp>
          <p:nvSpPr>
            <p:cNvPr id="8" name="正方形/長方形 7"/>
            <p:cNvSpPr/>
            <p:nvPr/>
          </p:nvSpPr>
          <p:spPr>
            <a:xfrm>
              <a:off x="9730268" y="6983755"/>
              <a:ext cx="1828800" cy="12198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p:cNvSpPr/>
            <p:nvPr/>
          </p:nvSpPr>
          <p:spPr>
            <a:xfrm>
              <a:off x="9730268" y="6604374"/>
              <a:ext cx="1828800" cy="37938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p:cNvCxnSpPr/>
            <p:nvPr/>
          </p:nvCxnSpPr>
          <p:spPr>
            <a:xfrm flipV="1">
              <a:off x="9988815" y="6983756"/>
              <a:ext cx="0" cy="460353"/>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8" name="直線矢印コネクタ 77"/>
            <p:cNvCxnSpPr/>
            <p:nvPr/>
          </p:nvCxnSpPr>
          <p:spPr>
            <a:xfrm flipV="1">
              <a:off x="9988815" y="7478658"/>
              <a:ext cx="0" cy="460353"/>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a:off x="9777893" y="7469133"/>
              <a:ext cx="1747357" cy="0"/>
            </a:xfrm>
            <a:prstGeom prst="line">
              <a:avLst/>
            </a:prstGeom>
            <a:ln w="28575">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9777893" y="7973958"/>
              <a:ext cx="1747357" cy="0"/>
            </a:xfrm>
            <a:prstGeom prst="line">
              <a:avLst/>
            </a:prstGeom>
            <a:ln w="28575">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83" name="正方形/長方形 82"/>
            <p:cNvSpPr/>
            <p:nvPr/>
          </p:nvSpPr>
          <p:spPr>
            <a:xfrm>
              <a:off x="9971439" y="7062833"/>
              <a:ext cx="1158590" cy="307777"/>
            </a:xfrm>
            <a:prstGeom prst="rect">
              <a:avLst/>
            </a:prstGeom>
          </p:spPr>
          <p:txBody>
            <a:bodyPr wrap="square">
              <a:spAutoFit/>
            </a:bodyPr>
            <a:lstStyle/>
            <a:p>
              <a:r>
                <a:rPr kumimoji="1" lang="en-US" altLang="ja-JP" sz="1200" dirty="0" smtClean="0">
                  <a:solidFill>
                    <a:schemeClr val="bg1"/>
                  </a:solidFill>
                  <a:latin typeface="ＭＳ Ｐゴシック" panose="020B0600070205080204" pitchFamily="50" charset="-128"/>
                  <a:ea typeface="ＭＳ Ｐゴシック" panose="020B0600070205080204" pitchFamily="50" charset="-128"/>
                </a:rPr>
                <a:t>5cm</a:t>
              </a:r>
              <a:r>
                <a:rPr kumimoji="1" lang="ja-JP" altLang="en-US" sz="1400" dirty="0" smtClean="0">
                  <a:solidFill>
                    <a:schemeClr val="bg1"/>
                  </a:solidFill>
                  <a:latin typeface="ＭＳ Ｐゴシック" panose="020B0600070205080204" pitchFamily="50" charset="-128"/>
                  <a:ea typeface="ＭＳ Ｐゴシック" panose="020B0600070205080204" pitchFamily="50" charset="-128"/>
                </a:rPr>
                <a:t>　上層</a:t>
              </a:r>
              <a:endParaRPr kumimoji="1" lang="en-US" altLang="ja-JP" sz="1400" dirty="0">
                <a:solidFill>
                  <a:schemeClr val="bg1"/>
                </a:solidFill>
                <a:latin typeface="ＭＳ Ｐゴシック" panose="020B0600070205080204" pitchFamily="50" charset="-128"/>
                <a:ea typeface="ＭＳ Ｐゴシック" panose="020B0600070205080204" pitchFamily="50" charset="-128"/>
              </a:endParaRPr>
            </a:p>
          </p:txBody>
        </p:sp>
        <p:sp>
          <p:nvSpPr>
            <p:cNvPr id="84" name="正方形/長方形 83"/>
            <p:cNvSpPr/>
            <p:nvPr/>
          </p:nvSpPr>
          <p:spPr>
            <a:xfrm>
              <a:off x="9961712" y="7530605"/>
              <a:ext cx="1158590" cy="307777"/>
            </a:xfrm>
            <a:prstGeom prst="rect">
              <a:avLst/>
            </a:prstGeom>
          </p:spPr>
          <p:txBody>
            <a:bodyPr wrap="square">
              <a:spAutoFit/>
            </a:bodyPr>
            <a:lstStyle/>
            <a:p>
              <a:r>
                <a:rPr kumimoji="1" lang="en-US" altLang="ja-JP" sz="1200" dirty="0" smtClean="0">
                  <a:solidFill>
                    <a:schemeClr val="bg1"/>
                  </a:solidFill>
                  <a:latin typeface="ＭＳ Ｐゴシック" panose="020B0600070205080204" pitchFamily="50" charset="-128"/>
                  <a:ea typeface="ＭＳ Ｐゴシック" panose="020B0600070205080204" pitchFamily="50" charset="-128"/>
                </a:rPr>
                <a:t>5cm</a:t>
              </a:r>
              <a:r>
                <a:rPr kumimoji="1" lang="ja-JP" altLang="en-US" sz="1400" dirty="0" smtClean="0">
                  <a:solidFill>
                    <a:schemeClr val="bg1"/>
                  </a:solidFill>
                  <a:latin typeface="ＭＳ Ｐゴシック" panose="020B0600070205080204" pitchFamily="50" charset="-128"/>
                  <a:ea typeface="ＭＳ Ｐゴシック" panose="020B0600070205080204" pitchFamily="50" charset="-128"/>
                </a:rPr>
                <a:t>　下層</a:t>
              </a:r>
              <a:endParaRPr kumimoji="1" lang="en-US" altLang="ja-JP" sz="1400" dirty="0">
                <a:solidFill>
                  <a:schemeClr val="bg1"/>
                </a:solidFill>
                <a:latin typeface="ＭＳ Ｐゴシック" panose="020B0600070205080204" pitchFamily="50" charset="-128"/>
                <a:ea typeface="ＭＳ Ｐゴシック" panose="020B0600070205080204" pitchFamily="50" charset="-128"/>
              </a:endParaRPr>
            </a:p>
          </p:txBody>
        </p:sp>
        <p:sp>
          <p:nvSpPr>
            <p:cNvPr id="85" name="正方形/長方形 84"/>
            <p:cNvSpPr/>
            <p:nvPr/>
          </p:nvSpPr>
          <p:spPr>
            <a:xfrm>
              <a:off x="10903274" y="6691681"/>
              <a:ext cx="818715" cy="276999"/>
            </a:xfrm>
            <a:prstGeom prst="rect">
              <a:avLst/>
            </a:prstGeom>
          </p:spPr>
          <p:txBody>
            <a:bodyPr wrap="square">
              <a:spAutoFit/>
            </a:bodyPr>
            <a:lstStyle/>
            <a:p>
              <a:r>
                <a:rPr kumimoji="1" lang="ja-JP" altLang="en-US" sz="1200" dirty="0" smtClean="0">
                  <a:latin typeface="ＭＳ Ｐゴシック" panose="020B0600070205080204" pitchFamily="50" charset="-128"/>
                  <a:ea typeface="ＭＳ Ｐゴシック" panose="020B0600070205080204" pitchFamily="50" charset="-128"/>
                </a:rPr>
                <a:t>河川水</a:t>
              </a:r>
              <a:endParaRPr kumimoji="1" lang="en-US" altLang="ja-JP" sz="1200" dirty="0">
                <a:latin typeface="ＭＳ Ｐゴシック" panose="020B0600070205080204" pitchFamily="50" charset="-128"/>
                <a:ea typeface="ＭＳ Ｐゴシック" panose="020B0600070205080204" pitchFamily="50" charset="-128"/>
              </a:endParaRPr>
            </a:p>
          </p:txBody>
        </p:sp>
      </p:grpSp>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4</a:t>
            </a:fld>
            <a:endParaRPr kumimoji="1" lang="ja-JP" altLang="en-US" dirty="0"/>
          </a:p>
        </p:txBody>
      </p:sp>
    </p:spTree>
    <p:extLst>
      <p:ext uri="{BB962C8B-B14F-4D97-AF65-F5344CB8AC3E}">
        <p14:creationId xmlns:p14="http://schemas.microsoft.com/office/powerpoint/2010/main" val="34610506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707702" y="1818175"/>
            <a:ext cx="13636095" cy="4730496"/>
          </a:xfrm>
          <a:prstGeom prst="rect">
            <a:avLst/>
          </a:prstGeom>
        </p:spPr>
      </p:pic>
      <p:graphicFrame>
        <p:nvGraphicFramePr>
          <p:cNvPr id="6" name="表 5">
            <a:extLst>
              <a:ext uri="{FF2B5EF4-FFF2-40B4-BE49-F238E27FC236}">
                <a16:creationId xmlns:a16="http://schemas.microsoft.com/office/drawing/2014/main" id="{F8F618A8-38D1-4067-AFF5-8AC2AA76BCE1}"/>
              </a:ext>
            </a:extLst>
          </p:cNvPr>
          <p:cNvGraphicFramePr>
            <a:graphicFrameLocks noGrp="1"/>
          </p:cNvGraphicFramePr>
          <p:nvPr>
            <p:extLst/>
          </p:nvPr>
        </p:nvGraphicFramePr>
        <p:xfrm>
          <a:off x="-325" y="640596"/>
          <a:ext cx="15120000" cy="458938"/>
        </p:xfrm>
        <a:graphic>
          <a:graphicData uri="http://schemas.openxmlformats.org/drawingml/2006/table">
            <a:tbl>
              <a:tblPr firstRow="1" bandRow="1">
                <a:tableStyleId>{5C22544A-7EE6-4342-B048-85BDC9FD1C3A}</a:tableStyleId>
              </a:tblPr>
              <a:tblGrid>
                <a:gridCol w="15120000">
                  <a:extLst>
                    <a:ext uri="{9D8B030D-6E8A-4147-A177-3AD203B41FA5}">
                      <a16:colId xmlns:a16="http://schemas.microsoft.com/office/drawing/2014/main" val="3578394316"/>
                    </a:ext>
                  </a:extLst>
                </a:gridCol>
              </a:tblGrid>
              <a:tr h="458938">
                <a:tc>
                  <a:txBody>
                    <a:bodyPr/>
                    <a:lstStyle/>
                    <a:p>
                      <a:pPr algn="ctr"/>
                      <a:r>
                        <a:rPr kumimoji="1" lang="ja-JP" altLang="en-US" sz="1900" dirty="0">
                          <a:latin typeface="ＭＳ ゴシック" panose="020B0609070205080204" pitchFamily="49" charset="-128"/>
                          <a:ea typeface="ＭＳ ゴシック" panose="020B0609070205080204" pitchFamily="49" charset="-128"/>
                        </a:rPr>
                        <a:t>気温･水温、降水量、下水放流量の状況</a:t>
                      </a:r>
                      <a:endParaRPr kumimoji="1" lang="en-US" altLang="ja-JP" sz="1900" dirty="0">
                        <a:latin typeface="ＭＳ ゴシック" panose="020B0609070205080204" pitchFamily="49" charset="-128"/>
                        <a:ea typeface="ＭＳ ゴシック" panose="020B0609070205080204" pitchFamily="49" charset="-128"/>
                      </a:endParaRPr>
                    </a:p>
                  </a:txBody>
                  <a:tcPr marL="142071" marR="142071" marT="71035" marB="71035" anchor="ctr">
                    <a:solidFill>
                      <a:srgbClr val="FF66CC"/>
                    </a:solidFill>
                  </a:tcPr>
                </a:tc>
                <a:extLst>
                  <a:ext uri="{0D108BD9-81ED-4DB2-BD59-A6C34878D82A}">
                    <a16:rowId xmlns:a16="http://schemas.microsoft.com/office/drawing/2014/main" val="3349066960"/>
                  </a:ext>
                </a:extLst>
              </a:tr>
            </a:tbl>
          </a:graphicData>
        </a:graphic>
      </p:graphicFrame>
      <p:sp>
        <p:nvSpPr>
          <p:cNvPr id="9" name="テキスト ボックス 8">
            <a:extLst>
              <a:ext uri="{FF2B5EF4-FFF2-40B4-BE49-F238E27FC236}">
                <a16:creationId xmlns:a16="http://schemas.microsoft.com/office/drawing/2014/main" id="{5650FD9B-1185-45D2-9240-D2FCC4ED3E41}"/>
              </a:ext>
            </a:extLst>
          </p:cNvPr>
          <p:cNvSpPr txBox="1"/>
          <p:nvPr/>
        </p:nvSpPr>
        <p:spPr>
          <a:xfrm>
            <a:off x="398206" y="1139692"/>
            <a:ext cx="14257662" cy="668481"/>
          </a:xfrm>
          <a:prstGeom prst="rect">
            <a:avLst/>
          </a:prstGeom>
          <a:solidFill>
            <a:srgbClr val="FFFFCC"/>
          </a:solidFill>
          <a:ln>
            <a:solidFill>
              <a:srgbClr val="333300"/>
            </a:solidFill>
          </a:ln>
        </p:spPr>
        <p:txBody>
          <a:bodyPr wrap="square" lIns="72000" tIns="72000" rIns="72000" bIns="0" rtlCol="0">
            <a:noAutofit/>
          </a:bodyPr>
          <a:lstStyle/>
          <a:p>
            <a:pPr marL="180000" indent="-180000"/>
            <a:r>
              <a:rPr lang="ja-JP" altLang="en-US" sz="1400" dirty="0">
                <a:latin typeface="ＭＳ Ｐゴシック" panose="020B0600070205080204" pitchFamily="50" charset="-128"/>
                <a:ea typeface="ＭＳ Ｐゴシック" panose="020B0600070205080204" pitchFamily="50" charset="-128"/>
              </a:rPr>
              <a:t>・降水量</a:t>
            </a:r>
            <a:r>
              <a:rPr lang="ja-JP" altLang="en-US" sz="1400" dirty="0" smtClean="0">
                <a:latin typeface="ＭＳ Ｐゴシック" panose="020B0600070205080204" pitchFamily="50" charset="-128"/>
                <a:ea typeface="ＭＳ Ｐゴシック" panose="020B0600070205080204" pitchFamily="50" charset="-128"/>
              </a:rPr>
              <a:t>：降水量が多い期間は春～夏に集中しており、秋～冬にかけては降水量が少なかった。</a:t>
            </a:r>
            <a:endParaRPr lang="en-US" altLang="ja-JP" sz="1400" dirty="0">
              <a:latin typeface="ＭＳ Ｐゴシック" panose="020B0600070205080204" pitchFamily="50" charset="-128"/>
              <a:ea typeface="ＭＳ Ｐゴシック" panose="020B0600070205080204" pitchFamily="50" charset="-128"/>
            </a:endParaRPr>
          </a:p>
          <a:p>
            <a:pPr marL="180000" indent="-180000">
              <a:spcBef>
                <a:spcPts val="600"/>
              </a:spcBef>
            </a:pPr>
            <a:r>
              <a:rPr lang="ja-JP" altLang="en-US" sz="1400" dirty="0">
                <a:latin typeface="ＭＳ Ｐゴシック" panose="020B0600070205080204" pitchFamily="50" charset="-128"/>
                <a:ea typeface="ＭＳ Ｐゴシック" panose="020B0600070205080204" pitchFamily="50" charset="-128"/>
              </a:rPr>
              <a:t>・下水放流量</a:t>
            </a:r>
            <a:r>
              <a:rPr lang="ja-JP" altLang="en-US" sz="1400" dirty="0" smtClean="0">
                <a:latin typeface="ＭＳ Ｐゴシック" panose="020B0600070205080204" pitchFamily="50" charset="-128"/>
                <a:ea typeface="ＭＳ Ｐゴシック" panose="020B0600070205080204" pitchFamily="50" charset="-128"/>
              </a:rPr>
              <a:t>：試行実施中に</a:t>
            </a:r>
            <a:r>
              <a:rPr lang="ja-JP" altLang="en-US" sz="1400" dirty="0">
                <a:latin typeface="ＭＳ Ｐゴシック" panose="020B0600070205080204" pitchFamily="50" charset="-128"/>
                <a:ea typeface="ＭＳ Ｐゴシック" panose="020B0600070205080204" pitchFamily="50" charset="-128"/>
              </a:rPr>
              <a:t>平野市町抽水所及び長吉ポンプ場からの下水放流</a:t>
            </a:r>
            <a:r>
              <a:rPr lang="ja-JP" altLang="en-US" sz="1400" dirty="0" smtClean="0">
                <a:latin typeface="ＭＳ Ｐゴシック" panose="020B0600070205080204" pitchFamily="50" charset="-128"/>
                <a:ea typeface="ＭＳ Ｐゴシック" panose="020B0600070205080204" pitchFamily="50" charset="-128"/>
              </a:rPr>
              <a:t>は４４回</a:t>
            </a:r>
            <a:r>
              <a:rPr lang="ja-JP" altLang="en-US" sz="1400" dirty="0">
                <a:latin typeface="ＭＳ Ｐゴシック" panose="020B0600070205080204" pitchFamily="50" charset="-128"/>
                <a:ea typeface="ＭＳ Ｐゴシック" panose="020B0600070205080204" pitchFamily="50" charset="-128"/>
              </a:rPr>
              <a:t>発生し、秋～冬にかけて</a:t>
            </a:r>
            <a:r>
              <a:rPr lang="ja-JP" altLang="en-US" sz="1400" dirty="0" smtClean="0">
                <a:latin typeface="ＭＳ Ｐゴシック" panose="020B0600070205080204" pitchFamily="50" charset="-128"/>
                <a:ea typeface="ＭＳ Ｐゴシック" panose="020B0600070205080204" pitchFamily="50" charset="-128"/>
              </a:rPr>
              <a:t>は放流量が</a:t>
            </a:r>
            <a:r>
              <a:rPr lang="ja-JP" altLang="en-US" sz="1400" dirty="0">
                <a:latin typeface="ＭＳ Ｐゴシック" panose="020B0600070205080204" pitchFamily="50" charset="-128"/>
                <a:ea typeface="ＭＳ Ｐゴシック" panose="020B0600070205080204" pitchFamily="50" charset="-128"/>
              </a:rPr>
              <a:t>減少</a:t>
            </a:r>
            <a:r>
              <a:rPr lang="ja-JP" altLang="en-US" sz="1400" dirty="0" smtClean="0">
                <a:latin typeface="ＭＳ Ｐゴシック" panose="020B0600070205080204" pitchFamily="50" charset="-128"/>
                <a:ea typeface="ＭＳ Ｐゴシック" panose="020B0600070205080204" pitchFamily="50" charset="-128"/>
              </a:rPr>
              <a:t>する傾向にあった。</a:t>
            </a:r>
            <a:endParaRPr lang="en-US" altLang="ja-JP" sz="1400" dirty="0">
              <a:latin typeface="ＭＳ Ｐゴシック" panose="020B0600070205080204" pitchFamily="50" charset="-128"/>
              <a:ea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F73349F4-05B9-41A0-BC99-AC4BC2182E70}"/>
              </a:ext>
            </a:extLst>
          </p:cNvPr>
          <p:cNvSpPr txBox="1"/>
          <p:nvPr/>
        </p:nvSpPr>
        <p:spPr>
          <a:xfrm>
            <a:off x="1484490" y="6617203"/>
            <a:ext cx="1656000" cy="184666"/>
          </a:xfrm>
          <a:prstGeom prst="rect">
            <a:avLst/>
          </a:prstGeom>
          <a:noFill/>
        </p:spPr>
        <p:txBody>
          <a:bodyPr wrap="square" lIns="0" tIns="0" rIns="0" bIns="0" rtlCol="0" anchor="ctr" anchorCtr="0">
            <a:spAutoFit/>
          </a:bodyPr>
          <a:lstStyle/>
          <a:p>
            <a:r>
              <a:rPr kumimoji="1" lang="ja-JP" altLang="en-US" sz="1200" dirty="0">
                <a:latin typeface="ＭＳ ゴシック" panose="020B0609070205080204" pitchFamily="49" charset="-128"/>
                <a:ea typeface="ＭＳ ゴシック" panose="020B0609070205080204" pitchFamily="49" charset="-128"/>
              </a:rPr>
              <a:t>下水放流量</a:t>
            </a:r>
            <a:r>
              <a:rPr kumimoji="1" lang="en-US" altLang="ja-JP" sz="1200" dirty="0">
                <a:latin typeface="ＭＳ ゴシック" panose="020B0609070205080204" pitchFamily="49" charset="-128"/>
                <a:ea typeface="ＭＳ ゴシック" panose="020B0609070205080204" pitchFamily="49" charset="-128"/>
              </a:rPr>
              <a:t>(</a:t>
            </a:r>
            <a:r>
              <a:rPr kumimoji="1" lang="ja-JP" altLang="en-US" sz="1200" dirty="0">
                <a:latin typeface="ＭＳ ゴシック" panose="020B0609070205080204" pitchFamily="49" charset="-128"/>
                <a:ea typeface="ＭＳ ゴシック" panose="020B0609070205080204" pitchFamily="49" charset="-128"/>
              </a:rPr>
              <a:t>出水毎</a:t>
            </a:r>
            <a:r>
              <a:rPr kumimoji="1" lang="en-US" altLang="ja-JP" sz="1200" dirty="0">
                <a:latin typeface="ＭＳ ゴシック" panose="020B0609070205080204" pitchFamily="49" charset="-128"/>
                <a:ea typeface="ＭＳ ゴシック" panose="020B0609070205080204" pitchFamily="49" charset="-128"/>
              </a:rPr>
              <a:t>)</a:t>
            </a:r>
          </a:p>
        </p:txBody>
      </p:sp>
      <p:sp>
        <p:nvSpPr>
          <p:cNvPr id="7" name="テキスト ボックス 6">
            <a:extLst>
              <a:ext uri="{FF2B5EF4-FFF2-40B4-BE49-F238E27FC236}">
                <a16:creationId xmlns:a16="http://schemas.microsoft.com/office/drawing/2014/main" id="{9238DE59-C245-4F60-8FC7-581E742F5DF4}"/>
              </a:ext>
            </a:extLst>
          </p:cNvPr>
          <p:cNvSpPr txBox="1"/>
          <p:nvPr/>
        </p:nvSpPr>
        <p:spPr>
          <a:xfrm>
            <a:off x="1574339" y="10204802"/>
            <a:ext cx="5826156" cy="408332"/>
          </a:xfrm>
          <a:prstGeom prst="rect">
            <a:avLst/>
          </a:prstGeom>
          <a:noFill/>
          <a:ln w="6350">
            <a:solidFill>
              <a:schemeClr val="tx1"/>
            </a:solidFill>
            <a:prstDash val="dash"/>
          </a:ln>
        </p:spPr>
        <p:txBody>
          <a:bodyPr wrap="square" lIns="72000" tIns="36000" rIns="72000" bIns="36000" rtlCol="0" anchor="t" anchorCtr="0">
            <a:noAutofit/>
          </a:bodyPr>
          <a:lstStyle/>
          <a:p>
            <a:pPr>
              <a:lnSpc>
                <a:spcPts val="1200"/>
              </a:lnSpc>
            </a:pPr>
            <a:r>
              <a:rPr kumimoji="1" lang="ja-JP" altLang="en-US" sz="1100" dirty="0">
                <a:latin typeface="ＭＳ ゴシック" panose="020B0609070205080204" pitchFamily="49" charset="-128"/>
                <a:ea typeface="ＭＳ ゴシック" panose="020B0609070205080204" pitchFamily="49" charset="-128"/>
              </a:rPr>
              <a:t>注）データ整理期間　気　温：</a:t>
            </a:r>
            <a:r>
              <a:rPr kumimoji="1" lang="en-US" altLang="ja-JP" sz="1100" dirty="0">
                <a:latin typeface="ＭＳ ゴシック" panose="020B0609070205080204" pitchFamily="49" charset="-128"/>
                <a:ea typeface="ＭＳ ゴシック" panose="020B0609070205080204" pitchFamily="49" charset="-128"/>
              </a:rPr>
              <a:t>R3.5/1</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R4.5/31</a:t>
            </a:r>
            <a:r>
              <a:rPr kumimoji="1" lang="ja-JP" altLang="en-US" sz="1100" dirty="0">
                <a:latin typeface="ＭＳ ゴシック" panose="020B0609070205080204" pitchFamily="49" charset="-128"/>
                <a:ea typeface="ＭＳ ゴシック" panose="020B0609070205080204" pitchFamily="49" charset="-128"/>
              </a:rPr>
              <a:t>　水　温：　　</a:t>
            </a:r>
            <a:r>
              <a:rPr kumimoji="1" lang="en-US" altLang="ja-JP" sz="1100" dirty="0">
                <a:latin typeface="ＭＳ ゴシック" panose="020B0609070205080204" pitchFamily="49" charset="-128"/>
                <a:ea typeface="ＭＳ ゴシック" panose="020B0609070205080204" pitchFamily="49" charset="-128"/>
              </a:rPr>
              <a:t>R3.5/1</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R4.5/23</a:t>
            </a:r>
            <a:r>
              <a:rPr kumimoji="1" lang="ja-JP" altLang="en-US" sz="1100" dirty="0">
                <a:latin typeface="ＭＳ ゴシック" panose="020B0609070205080204" pitchFamily="49" charset="-128"/>
                <a:ea typeface="ＭＳ ゴシック" panose="020B0609070205080204" pitchFamily="49" charset="-128"/>
              </a:rPr>
              <a:t>　</a:t>
            </a:r>
            <a:endParaRPr kumimoji="1" lang="en-US" altLang="ja-JP" sz="1100" dirty="0">
              <a:latin typeface="ＭＳ ゴシック" panose="020B0609070205080204" pitchFamily="49" charset="-128"/>
              <a:ea typeface="ＭＳ ゴシック" panose="020B0609070205080204" pitchFamily="49" charset="-128"/>
            </a:endParaRPr>
          </a:p>
          <a:p>
            <a:pPr>
              <a:lnSpc>
                <a:spcPts val="1200"/>
              </a:lnSpc>
            </a:pPr>
            <a:r>
              <a:rPr kumimoji="1" lang="ja-JP" altLang="en-US" sz="1100" dirty="0">
                <a:latin typeface="ＭＳ ゴシック" panose="020B0609070205080204" pitchFamily="49" charset="-128"/>
                <a:ea typeface="ＭＳ ゴシック" panose="020B0609070205080204" pitchFamily="49" charset="-128"/>
              </a:rPr>
              <a:t>　　　　　　　　　　降水量：</a:t>
            </a:r>
            <a:r>
              <a:rPr kumimoji="1" lang="en-US" altLang="ja-JP" sz="1100" dirty="0">
                <a:latin typeface="ＭＳ ゴシック" panose="020B0609070205080204" pitchFamily="49" charset="-128"/>
                <a:ea typeface="ＭＳ ゴシック" panose="020B0609070205080204" pitchFamily="49" charset="-128"/>
              </a:rPr>
              <a:t>R3.5/1</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R4.5/24</a:t>
            </a:r>
            <a:r>
              <a:rPr kumimoji="1" lang="ja-JP" altLang="en-US" sz="1100" dirty="0">
                <a:latin typeface="ＭＳ ゴシック" panose="020B0609070205080204" pitchFamily="49" charset="-128"/>
                <a:ea typeface="ＭＳ ゴシック" panose="020B0609070205080204" pitchFamily="49" charset="-128"/>
              </a:rPr>
              <a:t>　下水放流量：</a:t>
            </a:r>
            <a:r>
              <a:rPr kumimoji="1" lang="en-US" altLang="ja-JP" sz="1100" dirty="0">
                <a:latin typeface="ＭＳ ゴシック" panose="020B0609070205080204" pitchFamily="49" charset="-128"/>
                <a:ea typeface="ＭＳ ゴシック" panose="020B0609070205080204" pitchFamily="49" charset="-128"/>
              </a:rPr>
              <a:t>R3.5/1</a:t>
            </a:r>
            <a:r>
              <a:rPr kumimoji="1" lang="ja-JP" altLang="en-US" sz="1100" dirty="0">
                <a:latin typeface="ＭＳ ゴシック" panose="020B0609070205080204" pitchFamily="49" charset="-128"/>
                <a:ea typeface="ＭＳ ゴシック" panose="020B0609070205080204" pitchFamily="49" charset="-128"/>
              </a:rPr>
              <a:t>～</a:t>
            </a:r>
            <a:r>
              <a:rPr kumimoji="1" lang="en-US" altLang="ja-JP" sz="1100" dirty="0">
                <a:latin typeface="ＭＳ ゴシック" panose="020B0609070205080204" pitchFamily="49" charset="-128"/>
                <a:ea typeface="ＭＳ ゴシック" panose="020B0609070205080204" pitchFamily="49" charset="-128"/>
              </a:rPr>
              <a:t>R4.5/31</a:t>
            </a:r>
            <a:endParaRPr kumimoji="1" lang="ja-JP" altLang="en-US" sz="1100" dirty="0">
              <a:latin typeface="ＭＳ ゴシック" panose="020B0609070205080204" pitchFamily="49" charset="-128"/>
              <a:ea typeface="ＭＳ ゴシック" panose="020B0609070205080204" pitchFamily="49" charset="-128"/>
            </a:endParaRPr>
          </a:p>
        </p:txBody>
      </p:sp>
      <p:pic>
        <p:nvPicPr>
          <p:cNvPr id="16" name="図 15"/>
          <p:cNvPicPr>
            <a:picLocks noChangeAspect="1"/>
          </p:cNvPicPr>
          <p:nvPr/>
        </p:nvPicPr>
        <p:blipFill>
          <a:blip r:embed="rId3"/>
          <a:stretch>
            <a:fillRect/>
          </a:stretch>
        </p:blipFill>
        <p:spPr>
          <a:xfrm>
            <a:off x="7329604" y="8269966"/>
            <a:ext cx="3121200" cy="1906643"/>
          </a:xfrm>
          <a:prstGeom prst="rect">
            <a:avLst/>
          </a:prstGeom>
        </p:spPr>
      </p:pic>
      <p:pic>
        <p:nvPicPr>
          <p:cNvPr id="17" name="図 16"/>
          <p:cNvPicPr>
            <a:picLocks noChangeAspect="1"/>
          </p:cNvPicPr>
          <p:nvPr/>
        </p:nvPicPr>
        <p:blipFill>
          <a:blip r:embed="rId4"/>
          <a:stretch>
            <a:fillRect/>
          </a:stretch>
        </p:blipFill>
        <p:spPr>
          <a:xfrm>
            <a:off x="4275524" y="8375993"/>
            <a:ext cx="3124971" cy="1792263"/>
          </a:xfrm>
          <a:prstGeom prst="rect">
            <a:avLst/>
          </a:prstGeom>
        </p:spPr>
      </p:pic>
      <p:pic>
        <p:nvPicPr>
          <p:cNvPr id="19" name="図 18"/>
          <p:cNvPicPr>
            <a:picLocks noChangeAspect="1"/>
          </p:cNvPicPr>
          <p:nvPr/>
        </p:nvPicPr>
        <p:blipFill>
          <a:blip r:embed="rId5"/>
          <a:stretch>
            <a:fillRect/>
          </a:stretch>
        </p:blipFill>
        <p:spPr>
          <a:xfrm>
            <a:off x="1267592" y="8395391"/>
            <a:ext cx="3078823" cy="1765796"/>
          </a:xfrm>
          <a:prstGeom prst="rect">
            <a:avLst/>
          </a:prstGeom>
        </p:spPr>
      </p:pic>
      <p:sp>
        <p:nvSpPr>
          <p:cNvPr id="13" name="円形吹き出し 12"/>
          <p:cNvSpPr/>
          <p:nvPr/>
        </p:nvSpPr>
        <p:spPr>
          <a:xfrm>
            <a:off x="6848699" y="2837387"/>
            <a:ext cx="2107043" cy="600037"/>
          </a:xfrm>
          <a:prstGeom prst="wedgeEllipseCallout">
            <a:avLst>
              <a:gd name="adj1" fmla="val -48925"/>
              <a:gd name="adj2" fmla="val 37811"/>
            </a:avLst>
          </a:prstGeom>
        </p:spPr>
        <p:style>
          <a:lnRef idx="2">
            <a:schemeClr val="accent6"/>
          </a:lnRef>
          <a:fillRef idx="1">
            <a:schemeClr val="lt1"/>
          </a:fillRef>
          <a:effectRef idx="0">
            <a:schemeClr val="accent6"/>
          </a:effectRef>
          <a:fontRef idx="minor">
            <a:schemeClr val="dk1"/>
          </a:fontRef>
        </p:style>
        <p:txBody>
          <a:bodyPr lIns="55933" tIns="55933" rIns="55933" bIns="55933" rtlCol="0" anchor="ctr"/>
          <a:lstStyle/>
          <a:p>
            <a:pPr algn="ctr"/>
            <a:r>
              <a:rPr kumimoji="1" lang="ja-JP" altLang="en-US" sz="1400" dirty="0" smtClean="0"/>
              <a:t>秋</a:t>
            </a:r>
            <a:r>
              <a:rPr kumimoji="1" lang="ja-JP" altLang="en-US" sz="1400" dirty="0"/>
              <a:t>から冬</a:t>
            </a:r>
            <a:r>
              <a:rPr kumimoji="1" lang="ja-JP" altLang="en-US" sz="1400" dirty="0" smtClean="0"/>
              <a:t>にかけ降水量</a:t>
            </a:r>
            <a:r>
              <a:rPr kumimoji="1" lang="ja-JP" altLang="en-US" sz="1400" dirty="0"/>
              <a:t>減少</a:t>
            </a:r>
            <a:endParaRPr kumimoji="1" lang="en-US" altLang="ja-JP" sz="1400" dirty="0"/>
          </a:p>
          <a:p>
            <a:pPr algn="ctr"/>
            <a:endParaRPr kumimoji="1" lang="ja-JP" altLang="en-US" sz="777" dirty="0"/>
          </a:p>
        </p:txBody>
      </p:sp>
      <p:sp>
        <p:nvSpPr>
          <p:cNvPr id="14" name="円形吹き出し 13"/>
          <p:cNvSpPr/>
          <p:nvPr/>
        </p:nvSpPr>
        <p:spPr>
          <a:xfrm>
            <a:off x="7067063" y="4823566"/>
            <a:ext cx="2107042" cy="805849"/>
          </a:xfrm>
          <a:prstGeom prst="wedgeEllipseCallout">
            <a:avLst>
              <a:gd name="adj1" fmla="val -63060"/>
              <a:gd name="adj2" fmla="val 83520"/>
            </a:avLst>
          </a:prstGeom>
        </p:spPr>
        <p:style>
          <a:lnRef idx="2">
            <a:schemeClr val="accent6"/>
          </a:lnRef>
          <a:fillRef idx="1">
            <a:schemeClr val="lt1"/>
          </a:fillRef>
          <a:effectRef idx="0">
            <a:schemeClr val="accent6"/>
          </a:effectRef>
          <a:fontRef idx="minor">
            <a:schemeClr val="dk1"/>
          </a:fontRef>
        </p:style>
        <p:txBody>
          <a:bodyPr lIns="55933" tIns="55933" rIns="55933" bIns="55933" rtlCol="0" anchor="ctr"/>
          <a:lstStyle/>
          <a:p>
            <a:pPr algn="ctr"/>
            <a:r>
              <a:rPr kumimoji="1" lang="ja-JP" altLang="en-US" sz="1400" dirty="0" smtClean="0"/>
              <a:t>秋から冬にかけ下水</a:t>
            </a:r>
            <a:r>
              <a:rPr kumimoji="1" lang="ja-JP" altLang="en-US" sz="1400" dirty="0"/>
              <a:t>放流量減少</a:t>
            </a:r>
            <a:endParaRPr kumimoji="1" lang="en-US" altLang="ja-JP" sz="1400" dirty="0"/>
          </a:p>
          <a:p>
            <a:pPr algn="ctr"/>
            <a:endParaRPr kumimoji="1" lang="ja-JP" altLang="en-US" sz="777" dirty="0"/>
          </a:p>
        </p:txBody>
      </p:sp>
      <p:sp>
        <p:nvSpPr>
          <p:cNvPr id="20" name="円形吹き出し 13">
            <a:extLst>
              <a:ext uri="{FF2B5EF4-FFF2-40B4-BE49-F238E27FC236}">
                <a16:creationId xmlns:a16="http://schemas.microsoft.com/office/drawing/2014/main" id="{AF2BD501-9637-5A62-E4D6-F34F0CE305FE}"/>
              </a:ext>
            </a:extLst>
          </p:cNvPr>
          <p:cNvSpPr/>
          <p:nvPr/>
        </p:nvSpPr>
        <p:spPr>
          <a:xfrm>
            <a:off x="9920631" y="8418995"/>
            <a:ext cx="2035559" cy="997473"/>
          </a:xfrm>
          <a:prstGeom prst="wedgeEllipseCallout">
            <a:avLst>
              <a:gd name="adj1" fmla="val -91565"/>
              <a:gd name="adj2" fmla="val 65535"/>
            </a:avLst>
          </a:prstGeom>
        </p:spPr>
        <p:style>
          <a:lnRef idx="2">
            <a:schemeClr val="accent6"/>
          </a:lnRef>
          <a:fillRef idx="1">
            <a:schemeClr val="lt1"/>
          </a:fillRef>
          <a:effectRef idx="0">
            <a:schemeClr val="accent6"/>
          </a:effectRef>
          <a:fontRef idx="minor">
            <a:schemeClr val="dk1"/>
          </a:fontRef>
        </p:style>
        <p:txBody>
          <a:bodyPr lIns="55933" tIns="55933" rIns="55933" bIns="55933" rtlCol="0" anchor="ctr"/>
          <a:lstStyle/>
          <a:p>
            <a:pPr algn="ctr"/>
            <a:r>
              <a:rPr kumimoji="1" lang="ja-JP" altLang="en-US" sz="1400" dirty="0" smtClean="0"/>
              <a:t>秋から冬にかけ下水</a:t>
            </a:r>
            <a:r>
              <a:rPr kumimoji="1" lang="ja-JP" altLang="en-US" sz="1400" dirty="0"/>
              <a:t>放流量減少</a:t>
            </a:r>
            <a:endParaRPr kumimoji="1" lang="en-US" altLang="ja-JP" sz="1400" dirty="0"/>
          </a:p>
          <a:p>
            <a:pPr algn="ctr"/>
            <a:endParaRPr kumimoji="1" lang="ja-JP" altLang="en-US" sz="777" dirty="0"/>
          </a:p>
        </p:txBody>
      </p:sp>
      <p:sp>
        <p:nvSpPr>
          <p:cNvPr id="21" name="円形吹き出し 12">
            <a:extLst>
              <a:ext uri="{FF2B5EF4-FFF2-40B4-BE49-F238E27FC236}">
                <a16:creationId xmlns:a16="http://schemas.microsoft.com/office/drawing/2014/main" id="{CE7D2527-EABE-5F1F-343B-67D781271AC3}"/>
              </a:ext>
            </a:extLst>
          </p:cNvPr>
          <p:cNvSpPr/>
          <p:nvPr/>
        </p:nvSpPr>
        <p:spPr>
          <a:xfrm>
            <a:off x="2415654" y="8589700"/>
            <a:ext cx="1930761" cy="749300"/>
          </a:xfrm>
          <a:prstGeom prst="wedgeEllipseCallout">
            <a:avLst>
              <a:gd name="adj1" fmla="val -30595"/>
              <a:gd name="adj2" fmla="val 68123"/>
            </a:avLst>
          </a:prstGeom>
        </p:spPr>
        <p:style>
          <a:lnRef idx="2">
            <a:schemeClr val="accent6"/>
          </a:lnRef>
          <a:fillRef idx="1">
            <a:schemeClr val="lt1"/>
          </a:fillRef>
          <a:effectRef idx="0">
            <a:schemeClr val="accent6"/>
          </a:effectRef>
          <a:fontRef idx="minor">
            <a:schemeClr val="dk1"/>
          </a:fontRef>
        </p:style>
        <p:txBody>
          <a:bodyPr lIns="55933" tIns="55933" rIns="55933" bIns="55933" rtlCol="0" anchor="ctr"/>
          <a:lstStyle/>
          <a:p>
            <a:pPr algn="ctr"/>
            <a:r>
              <a:rPr kumimoji="1" lang="ja-JP" altLang="en-US" sz="1400" dirty="0" smtClean="0"/>
              <a:t>秋から冬にかけ降水量</a:t>
            </a:r>
            <a:r>
              <a:rPr kumimoji="1" lang="ja-JP" altLang="en-US" sz="1400" dirty="0"/>
              <a:t>減少</a:t>
            </a:r>
            <a:endParaRPr kumimoji="1" lang="en-US" altLang="ja-JP" sz="1400" dirty="0"/>
          </a:p>
          <a:p>
            <a:pPr algn="ctr"/>
            <a:endParaRPr kumimoji="1" lang="ja-JP" altLang="en-US" sz="777" dirty="0"/>
          </a:p>
        </p:txBody>
      </p:sp>
      <p:sp>
        <p:nvSpPr>
          <p:cNvPr id="22" name="テキスト ボックス 21">
            <a:extLst>
              <a:ext uri="{FF2B5EF4-FFF2-40B4-BE49-F238E27FC236}">
                <a16:creationId xmlns:a16="http://schemas.microsoft.com/office/drawing/2014/main" id="{9238DE59-C245-4F60-8FC7-581E742F5DF4}"/>
              </a:ext>
            </a:extLst>
          </p:cNvPr>
          <p:cNvSpPr txBox="1"/>
          <p:nvPr/>
        </p:nvSpPr>
        <p:spPr>
          <a:xfrm>
            <a:off x="707703" y="8058977"/>
            <a:ext cx="5826156" cy="408332"/>
          </a:xfrm>
          <a:prstGeom prst="rect">
            <a:avLst/>
          </a:prstGeom>
          <a:noFill/>
          <a:ln w="6350">
            <a:noFill/>
            <a:prstDash val="dash"/>
          </a:ln>
        </p:spPr>
        <p:txBody>
          <a:bodyPr wrap="square" lIns="72000" tIns="36000" rIns="72000" bIns="36000" rtlCol="0" anchor="t" anchorCtr="0">
            <a:noAutofit/>
          </a:bodyPr>
          <a:lstStyle/>
          <a:p>
            <a:pPr>
              <a:lnSpc>
                <a:spcPts val="1200"/>
              </a:lnSpc>
            </a:pPr>
            <a:r>
              <a:rPr kumimoji="1" lang="ja-JP" altLang="en-US" sz="900" dirty="0" smtClean="0">
                <a:latin typeface="ＭＳ ゴシック" panose="020B0609070205080204" pitchFamily="49" charset="-128"/>
                <a:ea typeface="ＭＳ ゴシック" panose="020B0609070205080204" pitchFamily="49" charset="-128"/>
              </a:rPr>
              <a:t>●：</a:t>
            </a:r>
            <a:r>
              <a:rPr kumimoji="1" lang="en-US" altLang="ja-JP" sz="900" dirty="0" smtClean="0">
                <a:latin typeface="ＭＳ ゴシック" panose="020B0609070205080204" pitchFamily="49" charset="-128"/>
                <a:ea typeface="ＭＳ ゴシック" panose="020B0609070205080204" pitchFamily="49" charset="-128"/>
              </a:rPr>
              <a:t>500</a:t>
            </a:r>
            <a:r>
              <a:rPr kumimoji="1" lang="ja-JP" altLang="en-US" sz="900" dirty="0" smtClean="0">
                <a:latin typeface="ＭＳ ゴシック" panose="020B0609070205080204" pitchFamily="49" charset="-128"/>
                <a:ea typeface="ＭＳ ゴシック" panose="020B0609070205080204" pitchFamily="49" charset="-128"/>
              </a:rPr>
              <a:t>千㎥超、（ ）</a:t>
            </a:r>
            <a:r>
              <a:rPr kumimoji="1" lang="ja-JP" altLang="en-US" sz="900" dirty="0" err="1" smtClean="0">
                <a:latin typeface="ＭＳ ゴシック" panose="020B0609070205080204" pitchFamily="49" charset="-128"/>
                <a:ea typeface="ＭＳ ゴシック" panose="020B0609070205080204" pitchFamily="49" charset="-128"/>
              </a:rPr>
              <a:t>は</a:t>
            </a:r>
            <a:r>
              <a:rPr kumimoji="1" lang="ja-JP" altLang="en-US" sz="900" dirty="0" smtClean="0">
                <a:latin typeface="ＭＳ ゴシック" panose="020B0609070205080204" pitchFamily="49" charset="-128"/>
                <a:ea typeface="ＭＳ ゴシック" panose="020B0609070205080204" pitchFamily="49" charset="-128"/>
              </a:rPr>
              <a:t>放流量の順位</a:t>
            </a:r>
            <a:endParaRPr kumimoji="1" lang="en-US" altLang="ja-JP" sz="900" dirty="0" smtClean="0">
              <a:latin typeface="ＭＳ ゴシック" panose="020B0609070205080204" pitchFamily="49" charset="-128"/>
              <a:ea typeface="ＭＳ ゴシック" panose="020B0609070205080204" pitchFamily="49" charset="-128"/>
            </a:endParaRPr>
          </a:p>
          <a:p>
            <a:pPr>
              <a:lnSpc>
                <a:spcPts val="1200"/>
              </a:lnSpc>
            </a:pPr>
            <a:r>
              <a:rPr kumimoji="1" lang="en-US" altLang="ja-JP" sz="900" dirty="0" smtClean="0">
                <a:latin typeface="ＭＳ ゴシック" panose="020B0609070205080204" pitchFamily="49" charset="-128"/>
                <a:ea typeface="ＭＳ ゴシック" panose="020B0609070205080204" pitchFamily="49" charset="-128"/>
              </a:rPr>
              <a:t>No.</a:t>
            </a:r>
            <a:r>
              <a:rPr kumimoji="1" lang="ja-JP" altLang="en-US" sz="900" dirty="0" smtClean="0">
                <a:latin typeface="ＭＳ ゴシック" panose="020B0609070205080204" pitchFamily="49" charset="-128"/>
                <a:ea typeface="ＭＳ ゴシック" panose="020B0609070205080204" pitchFamily="49" charset="-128"/>
              </a:rPr>
              <a:t>は</a:t>
            </a:r>
            <a:r>
              <a:rPr kumimoji="1" lang="en-US" altLang="ja-JP" sz="900" dirty="0" smtClean="0">
                <a:latin typeface="ＭＳ ゴシック" panose="020B0609070205080204" pitchFamily="49" charset="-128"/>
                <a:ea typeface="ＭＳ ゴシック" panose="020B0609070205080204" pitchFamily="49" charset="-128"/>
              </a:rPr>
              <a:t>28</a:t>
            </a:r>
            <a:r>
              <a:rPr kumimoji="1" lang="ja-JP" altLang="en-US" sz="900" dirty="0" smtClean="0">
                <a:latin typeface="ＭＳ ゴシック" panose="020B0609070205080204" pitchFamily="49" charset="-128"/>
                <a:ea typeface="ＭＳ ゴシック" panose="020B0609070205080204" pitchFamily="49" charset="-128"/>
              </a:rPr>
              <a:t>ページの</a:t>
            </a:r>
            <a:r>
              <a:rPr kumimoji="1" lang="en-US" altLang="ja-JP" sz="900" dirty="0" smtClean="0">
                <a:latin typeface="ＭＳ ゴシック" panose="020B0609070205080204" pitchFamily="49" charset="-128"/>
                <a:ea typeface="ＭＳ ゴシック" panose="020B0609070205080204" pitchFamily="49" charset="-128"/>
              </a:rPr>
              <a:t>2021</a:t>
            </a:r>
            <a:r>
              <a:rPr kumimoji="1" lang="ja-JP" altLang="en-US" sz="900" dirty="0" smtClean="0">
                <a:latin typeface="ＭＳ ゴシック" panose="020B0609070205080204" pitchFamily="49" charset="-128"/>
                <a:ea typeface="ＭＳ ゴシック" panose="020B0609070205080204" pitchFamily="49" charset="-128"/>
              </a:rPr>
              <a:t>年</a:t>
            </a:r>
            <a:r>
              <a:rPr kumimoji="1" lang="en-US" altLang="ja-JP" sz="900" dirty="0" smtClean="0">
                <a:latin typeface="ＭＳ ゴシック" panose="020B0609070205080204" pitchFamily="49" charset="-128"/>
                <a:ea typeface="ＭＳ ゴシック" panose="020B0609070205080204" pitchFamily="49" charset="-128"/>
              </a:rPr>
              <a:t>3</a:t>
            </a:r>
            <a:r>
              <a:rPr kumimoji="1" lang="ja-JP" altLang="en-US" sz="900" dirty="0" smtClean="0">
                <a:latin typeface="ＭＳ ゴシック" panose="020B0609070205080204" pitchFamily="49" charset="-128"/>
                <a:ea typeface="ＭＳ ゴシック" panose="020B0609070205080204" pitchFamily="49" charset="-128"/>
              </a:rPr>
              <a:t>月</a:t>
            </a:r>
            <a:r>
              <a:rPr kumimoji="1" lang="ja-JP" altLang="en-US" sz="900" dirty="0">
                <a:latin typeface="ＭＳ ゴシック" panose="020B0609070205080204" pitchFamily="49" charset="-128"/>
                <a:ea typeface="ＭＳ ゴシック" panose="020B0609070205080204" pitchFamily="49" charset="-128"/>
              </a:rPr>
              <a:t>から</a:t>
            </a:r>
            <a:r>
              <a:rPr kumimoji="1" lang="ja-JP" altLang="en-US" sz="900" dirty="0" smtClean="0">
                <a:latin typeface="ＭＳ ゴシック" panose="020B0609070205080204" pitchFamily="49" charset="-128"/>
                <a:ea typeface="ＭＳ ゴシック" panose="020B0609070205080204" pitchFamily="49" charset="-128"/>
              </a:rPr>
              <a:t>のデータと連番</a:t>
            </a:r>
            <a:endParaRPr kumimoji="1" lang="ja-JP" altLang="en-US" sz="900" dirty="0">
              <a:latin typeface="ＭＳ ゴシック" panose="020B0609070205080204" pitchFamily="49" charset="-128"/>
              <a:ea typeface="ＭＳ ゴシック" panose="020B0609070205080204" pitchFamily="49" charset="-128"/>
            </a:endParaRPr>
          </a:p>
        </p:txBody>
      </p:sp>
      <p:pic>
        <p:nvPicPr>
          <p:cNvPr id="5" name="図 4"/>
          <p:cNvPicPr>
            <a:picLocks noChangeAspect="1"/>
          </p:cNvPicPr>
          <p:nvPr/>
        </p:nvPicPr>
        <p:blipFill>
          <a:blip r:embed="rId6"/>
          <a:stretch>
            <a:fillRect/>
          </a:stretch>
        </p:blipFill>
        <p:spPr>
          <a:xfrm>
            <a:off x="707702" y="6775242"/>
            <a:ext cx="13289652" cy="1257335"/>
          </a:xfrm>
          <a:prstGeom prst="rect">
            <a:avLst/>
          </a:prstGeom>
        </p:spPr>
      </p:pic>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5</a:t>
            </a:fld>
            <a:endParaRPr kumimoji="1" lang="ja-JP" altLang="en-US" dirty="0"/>
          </a:p>
        </p:txBody>
      </p:sp>
      <p:sp>
        <p:nvSpPr>
          <p:cNvPr id="23" name="正方形/長方形 22"/>
          <p:cNvSpPr/>
          <p:nvPr/>
        </p:nvSpPr>
        <p:spPr>
          <a:xfrm>
            <a:off x="0" y="4"/>
            <a:ext cx="15119350" cy="615267"/>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sp>
        <p:nvSpPr>
          <p:cNvPr id="24" name="テキスト ボックス 3"/>
          <p:cNvSpPr txBox="1"/>
          <p:nvPr/>
        </p:nvSpPr>
        <p:spPr>
          <a:xfrm>
            <a:off x="0" y="-16009"/>
            <a:ext cx="9130937" cy="63127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２．薬剤散布による底質改善試行実施概要</a:t>
            </a:r>
          </a:p>
        </p:txBody>
      </p:sp>
    </p:spTree>
    <p:extLst>
      <p:ext uri="{BB962C8B-B14F-4D97-AF65-F5344CB8AC3E}">
        <p14:creationId xmlns:p14="http://schemas.microsoft.com/office/powerpoint/2010/main" val="8671387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正方形/長方形 128">
            <a:extLst>
              <a:ext uri="{FF2B5EF4-FFF2-40B4-BE49-F238E27FC236}">
                <a16:creationId xmlns:a16="http://schemas.microsoft.com/office/drawing/2014/main" id="{FD788CD7-0973-4561-9C64-D73C7C0770AA}"/>
              </a:ext>
            </a:extLst>
          </p:cNvPr>
          <p:cNvSpPr/>
          <p:nvPr/>
        </p:nvSpPr>
        <p:spPr>
          <a:xfrm>
            <a:off x="501682" y="2192653"/>
            <a:ext cx="14059920" cy="8162597"/>
          </a:xfrm>
          <a:prstGeom prst="rect">
            <a:avLst/>
          </a:prstGeom>
          <a:solidFill>
            <a:schemeClr val="accent1">
              <a:lumMod val="20000"/>
              <a:lumOff val="80000"/>
            </a:schemeClr>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a:p>
        </p:txBody>
      </p:sp>
      <p:sp>
        <p:nvSpPr>
          <p:cNvPr id="115" name="四角形: 角を丸くする 114">
            <a:extLst>
              <a:ext uri="{FF2B5EF4-FFF2-40B4-BE49-F238E27FC236}">
                <a16:creationId xmlns:a16="http://schemas.microsoft.com/office/drawing/2014/main" id="{9FC10C40-E2D1-44EB-8D8D-932B0B9C1D63}"/>
              </a:ext>
            </a:extLst>
          </p:cNvPr>
          <p:cNvSpPr/>
          <p:nvPr/>
        </p:nvSpPr>
        <p:spPr>
          <a:xfrm>
            <a:off x="6201171" y="5843083"/>
            <a:ext cx="6332871" cy="3790978"/>
          </a:xfrm>
          <a:prstGeom prst="roundRect">
            <a:avLst>
              <a:gd name="adj" fmla="val 3913"/>
            </a:avLst>
          </a:prstGeom>
          <a:solidFill>
            <a:schemeClr val="bg1">
              <a:alpha val="7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四角形: 角を丸くする 118">
            <a:extLst>
              <a:ext uri="{FF2B5EF4-FFF2-40B4-BE49-F238E27FC236}">
                <a16:creationId xmlns:a16="http://schemas.microsoft.com/office/drawing/2014/main" id="{97B4AB48-F956-4EB2-AB42-16B3BD8B0356}"/>
              </a:ext>
            </a:extLst>
          </p:cNvPr>
          <p:cNvSpPr/>
          <p:nvPr/>
        </p:nvSpPr>
        <p:spPr>
          <a:xfrm>
            <a:off x="13691212" y="5724282"/>
            <a:ext cx="729381" cy="3087441"/>
          </a:xfrm>
          <a:prstGeom prst="roundRect">
            <a:avLst>
              <a:gd name="adj" fmla="val 16145"/>
            </a:avLst>
          </a:prstGeom>
          <a:solidFill>
            <a:schemeClr val="bg1">
              <a:alpha val="7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a:extLst>
              <a:ext uri="{FF2B5EF4-FFF2-40B4-BE49-F238E27FC236}">
                <a16:creationId xmlns:a16="http://schemas.microsoft.com/office/drawing/2014/main" id="{52ABBA6D-2F80-41BB-9804-20C473336F53}"/>
              </a:ext>
            </a:extLst>
          </p:cNvPr>
          <p:cNvSpPr txBox="1"/>
          <p:nvPr/>
        </p:nvSpPr>
        <p:spPr>
          <a:xfrm>
            <a:off x="12620639" y="5896579"/>
            <a:ext cx="2814873" cy="2880483"/>
          </a:xfrm>
          <a:prstGeom prst="rect">
            <a:avLst/>
          </a:prstGeom>
          <a:noFill/>
          <a:ln>
            <a:noFill/>
          </a:ln>
          <a:effectLst/>
        </p:spPr>
        <p:txBody>
          <a:bodyPr vert="eaVert" wrap="square" rtlCol="0" anchor="ctr" anchorCtr="0">
            <a:spAutoFit/>
          </a:bodyPr>
          <a:lstStyle/>
          <a:p>
            <a:pPr algn="ctr"/>
            <a:r>
              <a:rPr lang="ja-JP" altLang="en-US" sz="1709" b="1" dirty="0">
                <a:solidFill>
                  <a:srgbClr val="FF0000"/>
                </a:solidFill>
              </a:rPr>
              <a:t>メタン</a:t>
            </a:r>
            <a:r>
              <a:rPr lang="en-US" altLang="ja-JP" sz="1709" b="1" dirty="0">
                <a:solidFill>
                  <a:srgbClr val="FF0000"/>
                </a:solidFill>
              </a:rPr>
              <a:t>(CH</a:t>
            </a:r>
            <a:r>
              <a:rPr lang="en-US" altLang="ja-JP" sz="1709" b="1" baseline="-25000" dirty="0">
                <a:solidFill>
                  <a:srgbClr val="FF0000"/>
                </a:solidFill>
              </a:rPr>
              <a:t>4</a:t>
            </a:r>
            <a:r>
              <a:rPr lang="en-US" altLang="ja-JP" sz="1709" b="1" dirty="0">
                <a:solidFill>
                  <a:srgbClr val="FF0000"/>
                </a:solidFill>
              </a:rPr>
              <a:t>)</a:t>
            </a:r>
            <a:r>
              <a:rPr lang="ja-JP" altLang="en-US" sz="1709" b="1" dirty="0">
                <a:solidFill>
                  <a:srgbClr val="FF0000"/>
                </a:solidFill>
              </a:rPr>
              <a:t>・硫化水素</a:t>
            </a:r>
            <a:r>
              <a:rPr lang="en-US" altLang="ja-JP" sz="1709" b="1" dirty="0">
                <a:solidFill>
                  <a:srgbClr val="FF0000"/>
                </a:solidFill>
              </a:rPr>
              <a:t>(H</a:t>
            </a:r>
            <a:r>
              <a:rPr lang="en-US" altLang="ja-JP" sz="1709" b="1" baseline="-25000" dirty="0">
                <a:solidFill>
                  <a:srgbClr val="FF0000"/>
                </a:solidFill>
              </a:rPr>
              <a:t>2</a:t>
            </a:r>
            <a:r>
              <a:rPr lang="en-US" altLang="ja-JP" sz="1709" b="1" dirty="0">
                <a:solidFill>
                  <a:srgbClr val="FF0000"/>
                </a:solidFill>
              </a:rPr>
              <a:t>S)</a:t>
            </a:r>
          </a:p>
          <a:p>
            <a:pPr algn="ctr"/>
            <a:r>
              <a:rPr lang="ja-JP" altLang="en-US" sz="1709" b="1" dirty="0">
                <a:solidFill>
                  <a:srgbClr val="FF0000"/>
                </a:solidFill>
              </a:rPr>
              <a:t>の発生抑制</a:t>
            </a:r>
          </a:p>
        </p:txBody>
      </p:sp>
      <p:sp>
        <p:nvSpPr>
          <p:cNvPr id="20" name="四角形: 角を丸くする 19">
            <a:extLst>
              <a:ext uri="{FF2B5EF4-FFF2-40B4-BE49-F238E27FC236}">
                <a16:creationId xmlns:a16="http://schemas.microsoft.com/office/drawing/2014/main" id="{16CFB5D5-76EA-4E76-9E4D-988E18D78F76}"/>
              </a:ext>
            </a:extLst>
          </p:cNvPr>
          <p:cNvSpPr/>
          <p:nvPr/>
        </p:nvSpPr>
        <p:spPr>
          <a:xfrm>
            <a:off x="3085404" y="2231216"/>
            <a:ext cx="6459951" cy="1894580"/>
          </a:xfrm>
          <a:prstGeom prst="roundRect">
            <a:avLst>
              <a:gd name="adj" fmla="val 4717"/>
            </a:avLst>
          </a:prstGeom>
          <a:solidFill>
            <a:schemeClr val="bg1">
              <a:alpha val="7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四角形: 角を丸くする 88">
            <a:extLst>
              <a:ext uri="{FF2B5EF4-FFF2-40B4-BE49-F238E27FC236}">
                <a16:creationId xmlns:a16="http://schemas.microsoft.com/office/drawing/2014/main" id="{AC0298FD-4AE0-4277-B245-CC6D4A5FE5E5}"/>
              </a:ext>
            </a:extLst>
          </p:cNvPr>
          <p:cNvSpPr/>
          <p:nvPr/>
        </p:nvSpPr>
        <p:spPr>
          <a:xfrm>
            <a:off x="6217052" y="4585819"/>
            <a:ext cx="5081588" cy="757504"/>
          </a:xfrm>
          <a:prstGeom prst="roundRect">
            <a:avLst>
              <a:gd name="adj" fmla="val 8104"/>
            </a:avLst>
          </a:prstGeom>
          <a:solidFill>
            <a:schemeClr val="bg1">
              <a:alpha val="7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四角形: 角を丸くする 111">
            <a:extLst>
              <a:ext uri="{FF2B5EF4-FFF2-40B4-BE49-F238E27FC236}">
                <a16:creationId xmlns:a16="http://schemas.microsoft.com/office/drawing/2014/main" id="{165E207B-AF33-49B9-A942-CFE9C9C75215}"/>
              </a:ext>
            </a:extLst>
          </p:cNvPr>
          <p:cNvSpPr/>
          <p:nvPr/>
        </p:nvSpPr>
        <p:spPr>
          <a:xfrm>
            <a:off x="1463891" y="4957087"/>
            <a:ext cx="4170645" cy="2368218"/>
          </a:xfrm>
          <a:prstGeom prst="roundRect">
            <a:avLst>
              <a:gd name="adj" fmla="val 4454"/>
            </a:avLst>
          </a:prstGeom>
          <a:solidFill>
            <a:schemeClr val="bg1">
              <a:alpha val="7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4E675C14-D618-418C-B6E9-05E015A6A803}"/>
              </a:ext>
            </a:extLst>
          </p:cNvPr>
          <p:cNvSpPr txBox="1"/>
          <p:nvPr/>
        </p:nvSpPr>
        <p:spPr>
          <a:xfrm>
            <a:off x="6773451" y="6008141"/>
            <a:ext cx="5418373" cy="3534814"/>
          </a:xfrm>
          <a:prstGeom prst="rect">
            <a:avLst/>
          </a:prstGeom>
          <a:solidFill>
            <a:schemeClr val="accent1">
              <a:lumMod val="75000"/>
            </a:schemeClr>
          </a:solidFill>
          <a:ln>
            <a:noFill/>
          </a:ln>
          <a:effectLst>
            <a:outerShdw blurRad="50800" dist="25400" dir="2700000" algn="tl" rotWithShape="0">
              <a:prstClr val="black">
                <a:alpha val="20000"/>
              </a:prstClr>
            </a:outerShdw>
          </a:effectLst>
        </p:spPr>
        <p:txBody>
          <a:bodyPr wrap="square" rtlCol="0" anchor="t" anchorCtr="0">
            <a:spAutoFit/>
          </a:bodyPr>
          <a:lstStyle/>
          <a:p>
            <a:pPr algn="ctr"/>
            <a:endParaRPr lang="en-US" altLang="ja-JP" sz="1864" b="1" dirty="0">
              <a:solidFill>
                <a:schemeClr val="bg1"/>
              </a:solidFill>
            </a:endParaRPr>
          </a:p>
          <a:p>
            <a:pPr algn="ctr"/>
            <a:endParaRPr lang="en-US" altLang="ja-JP" sz="1864" b="1" dirty="0">
              <a:solidFill>
                <a:schemeClr val="bg1"/>
              </a:solidFill>
            </a:endParaRPr>
          </a:p>
          <a:p>
            <a:pPr algn="ctr"/>
            <a:endParaRPr lang="en-US" altLang="ja-JP" sz="1864" b="1" dirty="0">
              <a:solidFill>
                <a:schemeClr val="bg1"/>
              </a:solidFill>
            </a:endParaRPr>
          </a:p>
          <a:p>
            <a:pPr algn="ctr"/>
            <a:endParaRPr lang="en-US" altLang="ja-JP" sz="1864" b="1" dirty="0">
              <a:solidFill>
                <a:schemeClr val="bg1"/>
              </a:solidFill>
            </a:endParaRPr>
          </a:p>
          <a:p>
            <a:pPr algn="ctr"/>
            <a:endParaRPr lang="ja-JP" altLang="en-US" sz="1864" b="1" dirty="0">
              <a:solidFill>
                <a:schemeClr val="bg1"/>
              </a:solidFill>
            </a:endParaRPr>
          </a:p>
          <a:p>
            <a:endParaRPr lang="en-US" altLang="ja-JP" sz="1864" b="1" dirty="0">
              <a:solidFill>
                <a:schemeClr val="bg1"/>
              </a:solidFill>
            </a:endParaRPr>
          </a:p>
          <a:p>
            <a:endParaRPr lang="en-US" altLang="ja-JP" sz="1864" b="1" dirty="0">
              <a:solidFill>
                <a:schemeClr val="bg1"/>
              </a:solidFill>
            </a:endParaRPr>
          </a:p>
          <a:p>
            <a:endParaRPr lang="en-US" altLang="ja-JP" sz="1864" b="1" dirty="0">
              <a:solidFill>
                <a:schemeClr val="bg1"/>
              </a:solidFill>
            </a:endParaRPr>
          </a:p>
          <a:p>
            <a:endParaRPr lang="en-US" altLang="ja-JP" sz="1864" b="1" dirty="0">
              <a:solidFill>
                <a:schemeClr val="bg1"/>
              </a:solidFill>
            </a:endParaRPr>
          </a:p>
          <a:p>
            <a:endParaRPr lang="en-US" altLang="ja-JP" sz="1864" b="1" dirty="0">
              <a:solidFill>
                <a:schemeClr val="bg1"/>
              </a:solidFill>
            </a:endParaRPr>
          </a:p>
          <a:p>
            <a:endParaRPr lang="en-US" altLang="ja-JP" sz="1864" b="1" dirty="0">
              <a:solidFill>
                <a:schemeClr val="bg1"/>
              </a:solidFill>
            </a:endParaRPr>
          </a:p>
          <a:p>
            <a:endParaRPr lang="ja-JP" altLang="en-US" sz="1864" b="1" dirty="0">
              <a:solidFill>
                <a:schemeClr val="bg1"/>
              </a:solidFill>
            </a:endParaRPr>
          </a:p>
        </p:txBody>
      </p:sp>
      <p:sp>
        <p:nvSpPr>
          <p:cNvPr id="111" name="テキスト ボックス 110">
            <a:extLst>
              <a:ext uri="{FF2B5EF4-FFF2-40B4-BE49-F238E27FC236}">
                <a16:creationId xmlns:a16="http://schemas.microsoft.com/office/drawing/2014/main" id="{E108A327-2338-4A16-9896-90E18048FC6D}"/>
              </a:ext>
            </a:extLst>
          </p:cNvPr>
          <p:cNvSpPr txBox="1"/>
          <p:nvPr/>
        </p:nvSpPr>
        <p:spPr>
          <a:xfrm>
            <a:off x="9714785" y="3079799"/>
            <a:ext cx="2604325" cy="523220"/>
          </a:xfrm>
          <a:prstGeom prst="rect">
            <a:avLst/>
          </a:prstGeom>
          <a:noFill/>
          <a:ln>
            <a:noFill/>
          </a:ln>
          <a:effectLst/>
        </p:spPr>
        <p:txBody>
          <a:bodyPr vert="horz" wrap="square" rtlCol="0" anchor="ctr" anchorCtr="0">
            <a:spAutoFit/>
          </a:bodyPr>
          <a:lstStyle/>
          <a:p>
            <a:r>
              <a:rPr lang="ja-JP" altLang="en-US" sz="1400" b="1" dirty="0">
                <a:solidFill>
                  <a:schemeClr val="accent6">
                    <a:lumMod val="75000"/>
                  </a:schemeClr>
                </a:solidFill>
                <a:latin typeface="ＭＳ Ｐゴシック" panose="020B0600070205080204" pitchFamily="50" charset="-128"/>
                <a:ea typeface="ＭＳ Ｐゴシック" panose="020B0600070205080204" pitchFamily="50" charset="-128"/>
              </a:rPr>
              <a:t>硝酸イオンを脱窒菌に供給し、</a:t>
            </a:r>
            <a:endParaRPr lang="en-US" altLang="ja-JP" sz="1400" b="1" dirty="0">
              <a:solidFill>
                <a:schemeClr val="accent6">
                  <a:lumMod val="75000"/>
                </a:schemeClr>
              </a:solidFill>
              <a:latin typeface="ＭＳ Ｐゴシック" panose="020B0600070205080204" pitchFamily="50" charset="-128"/>
              <a:ea typeface="ＭＳ Ｐゴシック" panose="020B0600070205080204" pitchFamily="50" charset="-128"/>
            </a:endParaRPr>
          </a:p>
          <a:p>
            <a:r>
              <a:rPr lang="ja-JP" altLang="en-US" sz="1400" b="1" dirty="0">
                <a:solidFill>
                  <a:schemeClr val="accent6">
                    <a:lumMod val="75000"/>
                  </a:schemeClr>
                </a:solidFill>
                <a:latin typeface="ＭＳ Ｐゴシック" panose="020B0600070205080204" pitchFamily="50" charset="-128"/>
                <a:ea typeface="ＭＳ Ｐゴシック" panose="020B0600070205080204" pitchFamily="50" charset="-128"/>
              </a:rPr>
              <a:t>脱窒菌の活性を向上</a:t>
            </a:r>
          </a:p>
        </p:txBody>
      </p:sp>
      <p:sp>
        <p:nvSpPr>
          <p:cNvPr id="120" name="矢印: 下 119">
            <a:extLst>
              <a:ext uri="{FF2B5EF4-FFF2-40B4-BE49-F238E27FC236}">
                <a16:creationId xmlns:a16="http://schemas.microsoft.com/office/drawing/2014/main" id="{880D3BBD-7F2F-4943-BA17-C600C46A3FDD}"/>
              </a:ext>
            </a:extLst>
          </p:cNvPr>
          <p:cNvSpPr/>
          <p:nvPr/>
        </p:nvSpPr>
        <p:spPr>
          <a:xfrm>
            <a:off x="8382494" y="3567754"/>
            <a:ext cx="602775" cy="1092341"/>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75" dirty="0"/>
          </a:p>
        </p:txBody>
      </p:sp>
      <p:sp>
        <p:nvSpPr>
          <p:cNvPr id="39" name="テキスト ボックス 38">
            <a:extLst>
              <a:ext uri="{FF2B5EF4-FFF2-40B4-BE49-F238E27FC236}">
                <a16:creationId xmlns:a16="http://schemas.microsoft.com/office/drawing/2014/main" id="{49081437-CCA0-4513-A061-3DC478EAF146}"/>
              </a:ext>
            </a:extLst>
          </p:cNvPr>
          <p:cNvSpPr txBox="1"/>
          <p:nvPr/>
        </p:nvSpPr>
        <p:spPr>
          <a:xfrm>
            <a:off x="501682" y="1726596"/>
            <a:ext cx="5835769" cy="427040"/>
          </a:xfrm>
          <a:prstGeom prst="rect">
            <a:avLst/>
          </a:prstGeom>
          <a:noFill/>
          <a:ln cmpd="dbl">
            <a:noFill/>
          </a:ln>
        </p:spPr>
        <p:txBody>
          <a:bodyPr wrap="square" rtlCol="0">
            <a:spAutoFit/>
          </a:bodyPr>
          <a:lstStyle/>
          <a:p>
            <a:r>
              <a:rPr lang="ja-JP" altLang="en-US" sz="2175" b="1" dirty="0">
                <a:solidFill>
                  <a:srgbClr val="333399"/>
                </a:solidFill>
                <a:latin typeface="ＭＳ ゴシック" panose="020B0609070205080204" pitchFamily="49" charset="-128"/>
                <a:ea typeface="ＭＳ ゴシック" panose="020B0609070205080204" pitchFamily="49" charset="-128"/>
              </a:rPr>
              <a:t>薬剤による底質改善メカニズムの推定</a:t>
            </a:r>
          </a:p>
        </p:txBody>
      </p:sp>
      <p:sp>
        <p:nvSpPr>
          <p:cNvPr id="118" name="矢印: 下 117">
            <a:extLst>
              <a:ext uri="{FF2B5EF4-FFF2-40B4-BE49-F238E27FC236}">
                <a16:creationId xmlns:a16="http://schemas.microsoft.com/office/drawing/2014/main" id="{04B46065-B8B1-4335-ABD9-84D9CE46EFAC}"/>
              </a:ext>
            </a:extLst>
          </p:cNvPr>
          <p:cNvSpPr/>
          <p:nvPr/>
        </p:nvSpPr>
        <p:spPr>
          <a:xfrm>
            <a:off x="8376151" y="5056212"/>
            <a:ext cx="602775" cy="924960"/>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75" dirty="0"/>
          </a:p>
        </p:txBody>
      </p:sp>
      <p:sp>
        <p:nvSpPr>
          <p:cNvPr id="94" name="矢印: 下 93">
            <a:extLst>
              <a:ext uri="{FF2B5EF4-FFF2-40B4-BE49-F238E27FC236}">
                <a16:creationId xmlns:a16="http://schemas.microsoft.com/office/drawing/2014/main" id="{F297BADC-90D7-4495-A489-7949E5F98705}"/>
              </a:ext>
            </a:extLst>
          </p:cNvPr>
          <p:cNvSpPr/>
          <p:nvPr/>
        </p:nvSpPr>
        <p:spPr>
          <a:xfrm>
            <a:off x="3735639" y="3919725"/>
            <a:ext cx="602775" cy="1380007"/>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75" dirty="0"/>
          </a:p>
        </p:txBody>
      </p:sp>
      <p:sp>
        <p:nvSpPr>
          <p:cNvPr id="95" name="テキスト ボックス 94">
            <a:extLst>
              <a:ext uri="{FF2B5EF4-FFF2-40B4-BE49-F238E27FC236}">
                <a16:creationId xmlns:a16="http://schemas.microsoft.com/office/drawing/2014/main" id="{B9F722B3-2521-4468-A80F-8FCF61602F2F}"/>
              </a:ext>
            </a:extLst>
          </p:cNvPr>
          <p:cNvSpPr txBox="1"/>
          <p:nvPr/>
        </p:nvSpPr>
        <p:spPr>
          <a:xfrm>
            <a:off x="1909797" y="5330291"/>
            <a:ext cx="3370244" cy="512792"/>
          </a:xfrm>
          <a:prstGeom prst="rect">
            <a:avLst/>
          </a:prstGeom>
          <a:solidFill>
            <a:schemeClr val="accent1">
              <a:lumMod val="75000"/>
            </a:schemeClr>
          </a:solidFill>
          <a:ln>
            <a:noFill/>
          </a:ln>
          <a:effectLst>
            <a:outerShdw blurRad="50800" dist="25400" dir="2700000" algn="tl" rotWithShape="0">
              <a:prstClr val="black">
                <a:alpha val="20000"/>
              </a:prstClr>
            </a:outerShdw>
          </a:effectLst>
        </p:spPr>
        <p:txBody>
          <a:bodyPr wrap="square" tIns="111867" bIns="111867" rtlCol="0" anchor="ctr" anchorCtr="0">
            <a:spAutoFit/>
          </a:bodyPr>
          <a:lstStyle/>
          <a:p>
            <a:pPr algn="ctr"/>
            <a:r>
              <a:rPr lang="ja-JP" altLang="en-US" b="1" dirty="0">
                <a:solidFill>
                  <a:schemeClr val="bg1"/>
                </a:solidFill>
              </a:rPr>
              <a:t>硫酸カルシウム生成</a:t>
            </a:r>
            <a:r>
              <a:rPr lang="en-US" altLang="ja-JP" b="1" dirty="0">
                <a:solidFill>
                  <a:schemeClr val="bg1"/>
                </a:solidFill>
              </a:rPr>
              <a:t>(S</a:t>
            </a:r>
            <a:r>
              <a:rPr lang="ja-JP" altLang="en-US" b="1" dirty="0">
                <a:solidFill>
                  <a:schemeClr val="bg1"/>
                </a:solidFill>
              </a:rPr>
              <a:t>を固定</a:t>
            </a:r>
            <a:r>
              <a:rPr lang="en-US" altLang="ja-JP" b="1" dirty="0">
                <a:solidFill>
                  <a:schemeClr val="bg1"/>
                </a:solidFill>
              </a:rPr>
              <a:t>)</a:t>
            </a:r>
            <a:endParaRPr lang="ja-JP" altLang="en-US" b="1" dirty="0">
              <a:solidFill>
                <a:schemeClr val="bg1"/>
              </a:solidFill>
            </a:endParaRPr>
          </a:p>
        </p:txBody>
      </p:sp>
      <p:sp>
        <p:nvSpPr>
          <p:cNvPr id="93" name="四角形: 角を丸くする 92">
            <a:extLst>
              <a:ext uri="{FF2B5EF4-FFF2-40B4-BE49-F238E27FC236}">
                <a16:creationId xmlns:a16="http://schemas.microsoft.com/office/drawing/2014/main" id="{5782531A-8069-4D5B-A2C5-84B5F5A13295}"/>
              </a:ext>
            </a:extLst>
          </p:cNvPr>
          <p:cNvSpPr/>
          <p:nvPr/>
        </p:nvSpPr>
        <p:spPr>
          <a:xfrm>
            <a:off x="3134814" y="3246099"/>
            <a:ext cx="1704509" cy="806200"/>
          </a:xfrm>
          <a:prstGeom prst="roundRect">
            <a:avLst>
              <a:gd name="adj" fmla="val 5000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75"/>
          </a:p>
        </p:txBody>
      </p:sp>
      <p:sp>
        <p:nvSpPr>
          <p:cNvPr id="92" name="テキスト ボックス 91">
            <a:extLst>
              <a:ext uri="{FF2B5EF4-FFF2-40B4-BE49-F238E27FC236}">
                <a16:creationId xmlns:a16="http://schemas.microsoft.com/office/drawing/2014/main" id="{A3178131-A7EA-4B08-8A50-DDE321F730B6}"/>
              </a:ext>
            </a:extLst>
          </p:cNvPr>
          <p:cNvSpPr txBox="1"/>
          <p:nvPr/>
        </p:nvSpPr>
        <p:spPr>
          <a:xfrm>
            <a:off x="3041160" y="3463967"/>
            <a:ext cx="1919348" cy="584775"/>
          </a:xfrm>
          <a:prstGeom prst="rect">
            <a:avLst/>
          </a:prstGeom>
          <a:noFill/>
          <a:ln>
            <a:noFill/>
          </a:ln>
          <a:effectLst/>
        </p:spPr>
        <p:txBody>
          <a:bodyPr wrap="square" lIns="27967" rIns="27967" rtlCol="0" anchor="ctr" anchorCtr="0">
            <a:spAutoFit/>
          </a:bodyPr>
          <a:lstStyle/>
          <a:p>
            <a:pPr algn="ctr"/>
            <a:r>
              <a:rPr lang="ja-JP" altLang="en-US" sz="1600" b="1" dirty="0"/>
              <a:t>カルシウムイオン</a:t>
            </a:r>
            <a:r>
              <a:rPr lang="en-US" altLang="ja-JP" sz="1600" b="1" dirty="0"/>
              <a:t>(</a:t>
            </a:r>
            <a:r>
              <a:rPr lang="ja-JP" altLang="en-US" sz="1600" b="1" dirty="0"/>
              <a:t> </a:t>
            </a:r>
            <a:r>
              <a:rPr lang="en-US" altLang="ja-JP" sz="1600" b="1" dirty="0"/>
              <a:t>Ca</a:t>
            </a:r>
            <a:r>
              <a:rPr lang="en-US" altLang="ja-JP" sz="1600" b="1" baseline="30000" dirty="0"/>
              <a:t>2+</a:t>
            </a:r>
            <a:r>
              <a:rPr lang="ja-JP" altLang="en-US" sz="1600" b="1" dirty="0"/>
              <a:t> </a:t>
            </a:r>
            <a:r>
              <a:rPr lang="en-US" altLang="ja-JP" sz="1600" b="1" dirty="0"/>
              <a:t>)</a:t>
            </a:r>
            <a:endParaRPr lang="en-US" altLang="ja-JP" sz="1600" b="1" baseline="30000" dirty="0"/>
          </a:p>
        </p:txBody>
      </p:sp>
      <p:sp>
        <p:nvSpPr>
          <p:cNvPr id="86" name="テキスト ボックス 85">
            <a:extLst>
              <a:ext uri="{FF2B5EF4-FFF2-40B4-BE49-F238E27FC236}">
                <a16:creationId xmlns:a16="http://schemas.microsoft.com/office/drawing/2014/main" id="{7F6D4CA3-87C6-4A2A-A497-0356959CFDD4}"/>
              </a:ext>
            </a:extLst>
          </p:cNvPr>
          <p:cNvSpPr txBox="1"/>
          <p:nvPr/>
        </p:nvSpPr>
        <p:spPr>
          <a:xfrm>
            <a:off x="374847" y="2410893"/>
            <a:ext cx="1929593" cy="343299"/>
          </a:xfrm>
          <a:prstGeom prst="rect">
            <a:avLst/>
          </a:prstGeom>
          <a:noFill/>
          <a:ln>
            <a:noFill/>
          </a:ln>
          <a:effectLst/>
        </p:spPr>
        <p:txBody>
          <a:bodyPr wrap="square" rtlCol="0" anchor="ctr" anchorCtr="0">
            <a:spAutoFit/>
          </a:bodyPr>
          <a:lstStyle/>
          <a:p>
            <a:pPr algn="ctr"/>
            <a:r>
              <a:rPr lang="ja-JP" altLang="en-US" sz="1631" b="1" dirty="0"/>
              <a:t>下水等に由来</a:t>
            </a:r>
          </a:p>
        </p:txBody>
      </p:sp>
      <p:sp>
        <p:nvSpPr>
          <p:cNvPr id="8" name="フリーフォーム: 図形 7">
            <a:extLst>
              <a:ext uri="{FF2B5EF4-FFF2-40B4-BE49-F238E27FC236}">
                <a16:creationId xmlns:a16="http://schemas.microsoft.com/office/drawing/2014/main" id="{BC7E2F3F-D1B0-4960-B888-38C4024E2CFA}"/>
              </a:ext>
            </a:extLst>
          </p:cNvPr>
          <p:cNvSpPr/>
          <p:nvPr/>
        </p:nvSpPr>
        <p:spPr>
          <a:xfrm flipH="1">
            <a:off x="1000782" y="3502453"/>
            <a:ext cx="2713033" cy="911549"/>
          </a:xfrm>
          <a:custGeom>
            <a:avLst/>
            <a:gdLst>
              <a:gd name="connsiteX0" fmla="*/ 1065475 w 1065475"/>
              <a:gd name="connsiteY0" fmla="*/ 0 h 333955"/>
              <a:gd name="connsiteX1" fmla="*/ 1065475 w 1065475"/>
              <a:gd name="connsiteY1" fmla="*/ 333955 h 333955"/>
              <a:gd name="connsiteX2" fmla="*/ 0 w 1065475"/>
              <a:gd name="connsiteY2" fmla="*/ 333955 h 333955"/>
            </a:gdLst>
            <a:ahLst/>
            <a:cxnLst>
              <a:cxn ang="0">
                <a:pos x="connsiteX0" y="connsiteY0"/>
              </a:cxn>
              <a:cxn ang="0">
                <a:pos x="connsiteX1" y="connsiteY1"/>
              </a:cxn>
              <a:cxn ang="0">
                <a:pos x="connsiteX2" y="connsiteY2"/>
              </a:cxn>
            </a:cxnLst>
            <a:rect l="l" t="t" r="r" b="b"/>
            <a:pathLst>
              <a:path w="1065475" h="333955">
                <a:moveTo>
                  <a:pt x="1065475" y="0"/>
                </a:moveTo>
                <a:lnTo>
                  <a:pt x="1065475" y="333955"/>
                </a:lnTo>
                <a:lnTo>
                  <a:pt x="0" y="333955"/>
                </a:lnTo>
              </a:path>
            </a:pathLst>
          </a:custGeom>
          <a:noFill/>
          <a:ln w="76200">
            <a:solidFill>
              <a:schemeClr val="accent6"/>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75"/>
          </a:p>
        </p:txBody>
      </p:sp>
      <p:sp>
        <p:nvSpPr>
          <p:cNvPr id="96" name="テキスト ボックス 95">
            <a:extLst>
              <a:ext uri="{FF2B5EF4-FFF2-40B4-BE49-F238E27FC236}">
                <a16:creationId xmlns:a16="http://schemas.microsoft.com/office/drawing/2014/main" id="{2E96545C-B697-427C-A8B0-630119662258}"/>
              </a:ext>
            </a:extLst>
          </p:cNvPr>
          <p:cNvSpPr txBox="1"/>
          <p:nvPr/>
        </p:nvSpPr>
        <p:spPr>
          <a:xfrm>
            <a:off x="1026341" y="4441577"/>
            <a:ext cx="2683739" cy="523220"/>
          </a:xfrm>
          <a:prstGeom prst="rect">
            <a:avLst/>
          </a:prstGeom>
          <a:noFill/>
          <a:ln>
            <a:noFill/>
          </a:ln>
          <a:effectLst/>
        </p:spPr>
        <p:txBody>
          <a:bodyPr wrap="square" rtlCol="0" anchor="ctr" anchorCtr="0">
            <a:spAutoFit/>
          </a:bodyPr>
          <a:lstStyle/>
          <a:p>
            <a:pPr algn="ctr"/>
            <a:r>
              <a:rPr lang="ja-JP" altLang="en-US" sz="1400" b="1" dirty="0">
                <a:solidFill>
                  <a:srgbClr val="548235"/>
                </a:solidFill>
              </a:rPr>
              <a:t>硫酸イオンがカルシウムイオンと結合し、硫酸カルシウム生成</a:t>
            </a:r>
          </a:p>
        </p:txBody>
      </p:sp>
      <p:sp>
        <p:nvSpPr>
          <p:cNvPr id="109" name="吹き出し: 四角形 108">
            <a:extLst>
              <a:ext uri="{FF2B5EF4-FFF2-40B4-BE49-F238E27FC236}">
                <a16:creationId xmlns:a16="http://schemas.microsoft.com/office/drawing/2014/main" id="{A00CF075-AF28-4250-80F2-9EED01E1CE38}"/>
              </a:ext>
            </a:extLst>
          </p:cNvPr>
          <p:cNvSpPr/>
          <p:nvPr/>
        </p:nvSpPr>
        <p:spPr>
          <a:xfrm>
            <a:off x="1695791" y="6135655"/>
            <a:ext cx="3760429" cy="1060502"/>
          </a:xfrm>
          <a:prstGeom prst="wedgeRectCallout">
            <a:avLst>
              <a:gd name="adj1" fmla="val -21410"/>
              <a:gd name="adj2" fmla="val -81746"/>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0725"/>
            <a:r>
              <a:rPr lang="ja-JP" altLang="en-US" sz="1400" dirty="0">
                <a:solidFill>
                  <a:schemeClr val="tx1"/>
                </a:solidFill>
              </a:rPr>
              <a:t>カルシウムイオン</a:t>
            </a:r>
            <a:r>
              <a:rPr lang="en-US" altLang="ja-JP" sz="1400" dirty="0">
                <a:solidFill>
                  <a:schemeClr val="tx1"/>
                </a:solidFill>
              </a:rPr>
              <a:t>(</a:t>
            </a:r>
            <a:r>
              <a:rPr lang="en-US" altLang="ja-JP" sz="1400" b="1" dirty="0">
                <a:solidFill>
                  <a:schemeClr val="tx1"/>
                </a:solidFill>
              </a:rPr>
              <a:t>Ca</a:t>
            </a:r>
            <a:r>
              <a:rPr lang="en-US" altLang="ja-JP" sz="1400" b="1" baseline="30000" dirty="0">
                <a:solidFill>
                  <a:schemeClr val="tx1"/>
                </a:solidFill>
              </a:rPr>
              <a:t>2+</a:t>
            </a:r>
            <a:r>
              <a:rPr lang="en-US" altLang="ja-JP" sz="1400" b="1" dirty="0">
                <a:solidFill>
                  <a:schemeClr val="tx1"/>
                </a:solidFill>
              </a:rPr>
              <a:t>)</a:t>
            </a:r>
            <a:r>
              <a:rPr lang="ja-JP" altLang="en-US" sz="1400" dirty="0">
                <a:solidFill>
                  <a:schemeClr val="tx1"/>
                </a:solidFill>
              </a:rPr>
              <a:t>と硫酸イオン</a:t>
            </a:r>
            <a:r>
              <a:rPr lang="en-US" altLang="ja-JP" sz="1400" dirty="0">
                <a:solidFill>
                  <a:schemeClr val="tx1"/>
                </a:solidFill>
              </a:rPr>
              <a:t>(</a:t>
            </a:r>
            <a:r>
              <a:rPr lang="en-US" altLang="ja-JP" sz="1400" b="1" dirty="0">
                <a:solidFill>
                  <a:schemeClr val="tx1"/>
                </a:solidFill>
              </a:rPr>
              <a:t>SO</a:t>
            </a:r>
            <a:r>
              <a:rPr lang="en-US" altLang="ja-JP" sz="1400" b="1" baseline="-25000" dirty="0">
                <a:solidFill>
                  <a:schemeClr val="tx1"/>
                </a:solidFill>
              </a:rPr>
              <a:t>4</a:t>
            </a:r>
            <a:r>
              <a:rPr lang="en-US" altLang="ja-JP" sz="1400" b="1" baseline="30000" dirty="0">
                <a:solidFill>
                  <a:schemeClr val="tx1"/>
                </a:solidFill>
              </a:rPr>
              <a:t>2-</a:t>
            </a:r>
            <a:r>
              <a:rPr lang="en-US" altLang="ja-JP" sz="1400" dirty="0">
                <a:solidFill>
                  <a:schemeClr val="tx1"/>
                </a:solidFill>
              </a:rPr>
              <a:t>)</a:t>
            </a:r>
            <a:r>
              <a:rPr lang="ja-JP" altLang="en-US" sz="1400" dirty="0">
                <a:solidFill>
                  <a:schemeClr val="tx1"/>
                </a:solidFill>
              </a:rPr>
              <a:t>が結合し、難溶解性の硫酸カルシウム</a:t>
            </a:r>
            <a:r>
              <a:rPr lang="en-US" altLang="ja-JP" sz="1400" dirty="0">
                <a:solidFill>
                  <a:schemeClr val="tx1"/>
                </a:solidFill>
              </a:rPr>
              <a:t>(</a:t>
            </a:r>
            <a:r>
              <a:rPr lang="en-US" altLang="ja-JP" sz="1400" b="1" dirty="0">
                <a:solidFill>
                  <a:schemeClr val="tx1"/>
                </a:solidFill>
              </a:rPr>
              <a:t>CaSO</a:t>
            </a:r>
            <a:r>
              <a:rPr lang="en-US" altLang="ja-JP" sz="1400" b="1" baseline="-25000" dirty="0">
                <a:solidFill>
                  <a:schemeClr val="tx1"/>
                </a:solidFill>
              </a:rPr>
              <a:t>4</a:t>
            </a:r>
            <a:r>
              <a:rPr lang="en-US" altLang="ja-JP" sz="1400" dirty="0">
                <a:solidFill>
                  <a:schemeClr val="tx1"/>
                </a:solidFill>
              </a:rPr>
              <a:t>)</a:t>
            </a:r>
            <a:r>
              <a:rPr lang="ja-JP" altLang="en-US" sz="1400" dirty="0">
                <a:solidFill>
                  <a:schemeClr val="tx1"/>
                </a:solidFill>
              </a:rPr>
              <a:t>を生成</a:t>
            </a:r>
            <a:endParaRPr lang="en-US" altLang="ja-JP" sz="1400" dirty="0">
              <a:solidFill>
                <a:schemeClr val="tx1"/>
              </a:solidFill>
            </a:endParaRPr>
          </a:p>
          <a:p>
            <a:pPr marL="130725">
              <a:spcBef>
                <a:spcPts val="932"/>
              </a:spcBef>
            </a:pPr>
            <a:r>
              <a:rPr lang="ja-JP" altLang="en-US" sz="1631" b="1" kern="100" dirty="0">
                <a:solidFill>
                  <a:schemeClr val="tx1"/>
                </a:solidFill>
                <a:ea typeface="ＭＳ ゴシック" panose="020B0609070205080204" pitchFamily="49" charset="-128"/>
                <a:cs typeface="Times New Roman" panose="02020603050405020304" pitchFamily="18" charset="0"/>
              </a:rPr>
              <a:t>・</a:t>
            </a:r>
            <a:r>
              <a:rPr lang="en-US" altLang="ja-JP" sz="1631" b="1" dirty="0">
                <a:solidFill>
                  <a:schemeClr val="tx1"/>
                </a:solidFill>
              </a:rPr>
              <a:t> Ca</a:t>
            </a:r>
            <a:r>
              <a:rPr lang="en-US" altLang="ja-JP" sz="1631" b="1" baseline="30000" dirty="0">
                <a:solidFill>
                  <a:schemeClr val="tx1"/>
                </a:solidFill>
              </a:rPr>
              <a:t>2+</a:t>
            </a:r>
            <a:r>
              <a:rPr lang="ja-JP" altLang="en-US" sz="1631" b="1" dirty="0">
                <a:solidFill>
                  <a:schemeClr val="tx1"/>
                </a:solidFill>
              </a:rPr>
              <a:t> ＋ </a:t>
            </a:r>
            <a:r>
              <a:rPr lang="en-US" altLang="ja-JP" sz="1631" b="1" dirty="0">
                <a:solidFill>
                  <a:schemeClr val="tx1"/>
                </a:solidFill>
              </a:rPr>
              <a:t>SO</a:t>
            </a:r>
            <a:r>
              <a:rPr lang="en-US" altLang="ja-JP" sz="1631" b="1" baseline="-25000" dirty="0">
                <a:solidFill>
                  <a:schemeClr val="tx1"/>
                </a:solidFill>
              </a:rPr>
              <a:t>4</a:t>
            </a:r>
            <a:r>
              <a:rPr lang="en-US" altLang="ja-JP" sz="1631" b="1" baseline="30000" dirty="0">
                <a:solidFill>
                  <a:schemeClr val="tx1"/>
                </a:solidFill>
              </a:rPr>
              <a:t>2-</a:t>
            </a:r>
            <a:r>
              <a:rPr lang="ja-JP" altLang="en-US" sz="1631" b="1" baseline="30000" dirty="0">
                <a:solidFill>
                  <a:schemeClr val="tx1"/>
                </a:solidFill>
              </a:rPr>
              <a:t> </a:t>
            </a:r>
            <a:r>
              <a:rPr lang="ja-JP" altLang="en-US" sz="1631" b="1" dirty="0">
                <a:solidFill>
                  <a:schemeClr val="tx1"/>
                </a:solidFill>
              </a:rPr>
              <a:t>→ </a:t>
            </a:r>
            <a:r>
              <a:rPr lang="en-US" altLang="ja-JP" sz="1631" b="1" dirty="0">
                <a:solidFill>
                  <a:schemeClr val="tx1"/>
                </a:solidFill>
              </a:rPr>
              <a:t>CaSO</a:t>
            </a:r>
            <a:r>
              <a:rPr lang="en-US" altLang="ja-JP" sz="1631" b="1" baseline="-25000" dirty="0">
                <a:solidFill>
                  <a:schemeClr val="tx1"/>
                </a:solidFill>
              </a:rPr>
              <a:t>4</a:t>
            </a:r>
            <a:endParaRPr lang="en-US" altLang="ja-JP" sz="1554" b="1" dirty="0">
              <a:solidFill>
                <a:schemeClr val="tx1"/>
              </a:solidFill>
            </a:endParaRPr>
          </a:p>
          <a:p>
            <a:pPr marL="130725">
              <a:spcAft>
                <a:spcPts val="932"/>
              </a:spcAft>
            </a:pPr>
            <a:endParaRPr lang="en-US" altLang="ja-JP" sz="1243" b="1" dirty="0">
              <a:solidFill>
                <a:srgbClr val="00B050"/>
              </a:solidFill>
            </a:endParaRPr>
          </a:p>
        </p:txBody>
      </p:sp>
      <p:sp>
        <p:nvSpPr>
          <p:cNvPr id="101" name="吹き出し: 四角形 100">
            <a:extLst>
              <a:ext uri="{FF2B5EF4-FFF2-40B4-BE49-F238E27FC236}">
                <a16:creationId xmlns:a16="http://schemas.microsoft.com/office/drawing/2014/main" id="{C010FC88-6A18-426A-9587-E8F653609E15}"/>
              </a:ext>
            </a:extLst>
          </p:cNvPr>
          <p:cNvSpPr/>
          <p:nvPr/>
        </p:nvSpPr>
        <p:spPr>
          <a:xfrm>
            <a:off x="11204348" y="2284996"/>
            <a:ext cx="3290898" cy="740085"/>
          </a:xfrm>
          <a:prstGeom prst="wedgeRectCallout">
            <a:avLst>
              <a:gd name="adj1" fmla="val -19235"/>
              <a:gd name="adj2" fmla="val 15386"/>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30725"/>
            <a:r>
              <a:rPr lang="en-US" altLang="ja-JP" sz="900" dirty="0">
                <a:solidFill>
                  <a:schemeClr val="tx1"/>
                </a:solidFill>
              </a:rPr>
              <a:t>※</a:t>
            </a:r>
            <a:r>
              <a:rPr lang="ja-JP" altLang="en-US" sz="900" dirty="0">
                <a:solidFill>
                  <a:schemeClr val="tx1"/>
                </a:solidFill>
              </a:rPr>
              <a:t>１：硫酸還元菌の硫酸呼吸による硫化水素生成の例</a:t>
            </a:r>
            <a:endParaRPr lang="en-US" altLang="ja-JP" sz="900" dirty="0">
              <a:solidFill>
                <a:schemeClr val="tx1"/>
              </a:solidFill>
            </a:endParaRPr>
          </a:p>
          <a:p>
            <a:pPr marL="130725"/>
            <a:r>
              <a:rPr lang="ja-JP" altLang="en-US" sz="900" b="1" dirty="0">
                <a:solidFill>
                  <a:schemeClr val="tx1"/>
                </a:solidFill>
              </a:rPr>
              <a:t>　　　＜有機物 ＋</a:t>
            </a:r>
            <a:r>
              <a:rPr lang="en-US" altLang="ja-JP" sz="900" dirty="0">
                <a:solidFill>
                  <a:schemeClr val="tx1"/>
                </a:solidFill>
              </a:rPr>
              <a:t>α</a:t>
            </a:r>
            <a:r>
              <a:rPr lang="en-US" altLang="ja-JP" sz="900" b="1" dirty="0">
                <a:solidFill>
                  <a:schemeClr val="tx1"/>
                </a:solidFill>
              </a:rPr>
              <a:t>SO</a:t>
            </a:r>
            <a:r>
              <a:rPr lang="en-US" altLang="ja-JP" sz="900" b="1" baseline="-25000" dirty="0">
                <a:solidFill>
                  <a:schemeClr val="tx1"/>
                </a:solidFill>
              </a:rPr>
              <a:t>4</a:t>
            </a:r>
            <a:r>
              <a:rPr lang="en-US" altLang="ja-JP" sz="900" b="1" baseline="30000" dirty="0">
                <a:solidFill>
                  <a:schemeClr val="tx1"/>
                </a:solidFill>
              </a:rPr>
              <a:t>2-</a:t>
            </a:r>
            <a:r>
              <a:rPr lang="en-US" altLang="ja-JP" sz="900" b="1" dirty="0">
                <a:solidFill>
                  <a:schemeClr val="tx1"/>
                </a:solidFill>
              </a:rPr>
              <a:t> </a:t>
            </a:r>
            <a:r>
              <a:rPr lang="ja-JP" altLang="en-US" sz="900" b="1" dirty="0">
                <a:solidFill>
                  <a:schemeClr val="tx1"/>
                </a:solidFill>
              </a:rPr>
              <a:t>＋</a:t>
            </a:r>
            <a:r>
              <a:rPr lang="en-US" altLang="ja-JP" sz="900" dirty="0">
                <a:solidFill>
                  <a:schemeClr val="tx1"/>
                </a:solidFill>
              </a:rPr>
              <a:t>β</a:t>
            </a:r>
            <a:r>
              <a:rPr lang="ja-JP" altLang="en-US" sz="900" b="1" dirty="0">
                <a:solidFill>
                  <a:schemeClr val="tx1"/>
                </a:solidFill>
              </a:rPr>
              <a:t>Ｈ</a:t>
            </a:r>
            <a:r>
              <a:rPr lang="en-US" altLang="ja-JP" sz="900" b="1" baseline="30000" dirty="0">
                <a:solidFill>
                  <a:schemeClr val="tx1"/>
                </a:solidFill>
              </a:rPr>
              <a:t>+</a:t>
            </a:r>
            <a:r>
              <a:rPr lang="en-US" altLang="ja-JP" sz="900" b="1" dirty="0">
                <a:solidFill>
                  <a:schemeClr val="tx1"/>
                </a:solidFill>
              </a:rPr>
              <a:t> → </a:t>
            </a:r>
            <a:r>
              <a:rPr lang="el-GR" altLang="ja-JP" sz="900" dirty="0">
                <a:solidFill>
                  <a:schemeClr val="tx1"/>
                </a:solidFill>
              </a:rPr>
              <a:t>α</a:t>
            </a:r>
            <a:r>
              <a:rPr lang="en-US" altLang="ja-JP" sz="900" b="1" dirty="0">
                <a:solidFill>
                  <a:schemeClr val="tx1"/>
                </a:solidFill>
              </a:rPr>
              <a:t>H</a:t>
            </a:r>
            <a:r>
              <a:rPr lang="en-US" altLang="ja-JP" sz="900" b="1" baseline="-25000" dirty="0">
                <a:solidFill>
                  <a:schemeClr val="tx1"/>
                </a:solidFill>
              </a:rPr>
              <a:t>2</a:t>
            </a:r>
            <a:r>
              <a:rPr lang="en-US" altLang="ja-JP" sz="900" b="1" dirty="0">
                <a:solidFill>
                  <a:schemeClr val="tx1"/>
                </a:solidFill>
              </a:rPr>
              <a:t>S +</a:t>
            </a:r>
            <a:r>
              <a:rPr lang="en-US" altLang="ja-JP" sz="900" dirty="0">
                <a:solidFill>
                  <a:schemeClr val="tx1"/>
                </a:solidFill>
              </a:rPr>
              <a:t>γ</a:t>
            </a:r>
            <a:r>
              <a:rPr lang="en-US" altLang="ja-JP" sz="900" b="1" dirty="0">
                <a:solidFill>
                  <a:schemeClr val="tx1"/>
                </a:solidFill>
              </a:rPr>
              <a:t>CO</a:t>
            </a:r>
            <a:r>
              <a:rPr lang="en-US" altLang="ja-JP" sz="900" b="1" baseline="-25000" dirty="0">
                <a:solidFill>
                  <a:schemeClr val="tx1"/>
                </a:solidFill>
              </a:rPr>
              <a:t>2 </a:t>
            </a:r>
            <a:r>
              <a:rPr lang="ja-JP" altLang="en-US" sz="900" b="1" dirty="0">
                <a:solidFill>
                  <a:schemeClr val="tx1"/>
                </a:solidFill>
              </a:rPr>
              <a:t>＋</a:t>
            </a:r>
            <a:r>
              <a:rPr lang="en-US" altLang="ja-JP" sz="900" dirty="0">
                <a:solidFill>
                  <a:schemeClr val="tx1"/>
                </a:solidFill>
              </a:rPr>
              <a:t>δ</a:t>
            </a:r>
            <a:r>
              <a:rPr lang="en-US" altLang="ja-JP" sz="900" b="1" dirty="0">
                <a:solidFill>
                  <a:schemeClr val="tx1"/>
                </a:solidFill>
              </a:rPr>
              <a:t>H</a:t>
            </a:r>
            <a:r>
              <a:rPr lang="en-US" altLang="ja-JP" sz="900" b="1" baseline="-25000" dirty="0">
                <a:solidFill>
                  <a:schemeClr val="tx1"/>
                </a:solidFill>
              </a:rPr>
              <a:t>2</a:t>
            </a:r>
            <a:r>
              <a:rPr lang="en-US" altLang="ja-JP" sz="900" b="1" dirty="0">
                <a:solidFill>
                  <a:schemeClr val="tx1"/>
                </a:solidFill>
              </a:rPr>
              <a:t>O</a:t>
            </a:r>
            <a:r>
              <a:rPr lang="ja-JP" altLang="en-US" sz="900" b="1" dirty="0">
                <a:solidFill>
                  <a:schemeClr val="tx1"/>
                </a:solidFill>
              </a:rPr>
              <a:t>＞</a:t>
            </a:r>
          </a:p>
          <a:p>
            <a:pPr marL="130725">
              <a:spcBef>
                <a:spcPts val="600"/>
              </a:spcBef>
            </a:pPr>
            <a:r>
              <a:rPr lang="en-US" altLang="ja-JP" sz="900" dirty="0">
                <a:solidFill>
                  <a:schemeClr val="tx1"/>
                </a:solidFill>
              </a:rPr>
              <a:t>※</a:t>
            </a:r>
            <a:r>
              <a:rPr lang="ja-JP" altLang="en-US" sz="900" dirty="0">
                <a:solidFill>
                  <a:schemeClr val="tx1"/>
                </a:solidFill>
              </a:rPr>
              <a:t>２：脱窒菌の硝酸呼吸による脱窒の例</a:t>
            </a:r>
            <a:endParaRPr lang="en-US" altLang="ja-JP" sz="900" dirty="0">
              <a:solidFill>
                <a:schemeClr val="tx1"/>
              </a:solidFill>
            </a:endParaRPr>
          </a:p>
          <a:p>
            <a:pPr marL="130725"/>
            <a:r>
              <a:rPr lang="ja-JP" altLang="en-US" sz="900" b="1" dirty="0">
                <a:solidFill>
                  <a:schemeClr val="tx1"/>
                </a:solidFill>
              </a:rPr>
              <a:t>　　　＜有機物 ＋</a:t>
            </a:r>
            <a:r>
              <a:rPr lang="en-US" altLang="ja-JP" sz="900" dirty="0">
                <a:solidFill>
                  <a:schemeClr val="tx1"/>
                </a:solidFill>
              </a:rPr>
              <a:t>2α</a:t>
            </a:r>
            <a:r>
              <a:rPr lang="en-US" altLang="ja-JP" sz="900" b="1" dirty="0">
                <a:solidFill>
                  <a:schemeClr val="tx1"/>
                </a:solidFill>
              </a:rPr>
              <a:t>NO</a:t>
            </a:r>
            <a:r>
              <a:rPr lang="en-US" altLang="ja-JP" sz="900" b="1" baseline="-25000" dirty="0">
                <a:solidFill>
                  <a:schemeClr val="tx1"/>
                </a:solidFill>
              </a:rPr>
              <a:t>3</a:t>
            </a:r>
            <a:r>
              <a:rPr lang="en-US" altLang="ja-JP" sz="900" b="1" baseline="30000" dirty="0">
                <a:solidFill>
                  <a:schemeClr val="tx1"/>
                </a:solidFill>
              </a:rPr>
              <a:t>⁻</a:t>
            </a:r>
            <a:r>
              <a:rPr lang="en-US" altLang="ja-JP" sz="900" b="1" dirty="0">
                <a:solidFill>
                  <a:schemeClr val="tx1"/>
                </a:solidFill>
              </a:rPr>
              <a:t> </a:t>
            </a:r>
            <a:r>
              <a:rPr lang="ja-JP" altLang="en-US" sz="900" b="1" dirty="0">
                <a:solidFill>
                  <a:schemeClr val="tx1"/>
                </a:solidFill>
              </a:rPr>
              <a:t>＋</a:t>
            </a:r>
            <a:r>
              <a:rPr lang="en-US" altLang="ja-JP" sz="900" dirty="0">
                <a:solidFill>
                  <a:schemeClr val="tx1"/>
                </a:solidFill>
              </a:rPr>
              <a:t>β</a:t>
            </a:r>
            <a:r>
              <a:rPr lang="ja-JP" altLang="en-US" sz="900" b="1" dirty="0">
                <a:solidFill>
                  <a:schemeClr val="tx1"/>
                </a:solidFill>
              </a:rPr>
              <a:t>Ｈ</a:t>
            </a:r>
            <a:r>
              <a:rPr lang="en-US" altLang="ja-JP" sz="900" b="1" baseline="30000" dirty="0">
                <a:solidFill>
                  <a:schemeClr val="tx1"/>
                </a:solidFill>
              </a:rPr>
              <a:t>+</a:t>
            </a:r>
            <a:r>
              <a:rPr lang="en-US" altLang="ja-JP" sz="900" b="1" dirty="0">
                <a:solidFill>
                  <a:schemeClr val="tx1"/>
                </a:solidFill>
              </a:rPr>
              <a:t> →</a:t>
            </a:r>
            <a:r>
              <a:rPr lang="ja-JP" altLang="en-US" sz="900" b="1" dirty="0">
                <a:solidFill>
                  <a:schemeClr val="tx1"/>
                </a:solidFill>
              </a:rPr>
              <a:t> </a:t>
            </a:r>
            <a:r>
              <a:rPr lang="en-US" altLang="ja-JP" sz="900" dirty="0">
                <a:solidFill>
                  <a:schemeClr val="tx1"/>
                </a:solidFill>
              </a:rPr>
              <a:t>α</a:t>
            </a:r>
            <a:r>
              <a:rPr lang="en-US" altLang="ja-JP" sz="900" b="1" dirty="0">
                <a:solidFill>
                  <a:schemeClr val="tx1"/>
                </a:solidFill>
              </a:rPr>
              <a:t>N ₂ </a:t>
            </a:r>
            <a:r>
              <a:rPr lang="ja-JP" altLang="en-US" sz="900" b="1" dirty="0">
                <a:solidFill>
                  <a:schemeClr val="tx1"/>
                </a:solidFill>
              </a:rPr>
              <a:t>＋</a:t>
            </a:r>
            <a:r>
              <a:rPr lang="en-US" altLang="ja-JP" sz="900" dirty="0">
                <a:solidFill>
                  <a:schemeClr val="tx1"/>
                </a:solidFill>
              </a:rPr>
              <a:t>γ</a:t>
            </a:r>
            <a:r>
              <a:rPr lang="en-US" altLang="ja-JP" sz="900" b="1" dirty="0">
                <a:solidFill>
                  <a:schemeClr val="tx1"/>
                </a:solidFill>
              </a:rPr>
              <a:t>CO</a:t>
            </a:r>
            <a:r>
              <a:rPr lang="en-US" altLang="ja-JP" sz="900" b="1" baseline="-25000" dirty="0">
                <a:solidFill>
                  <a:schemeClr val="tx1"/>
                </a:solidFill>
              </a:rPr>
              <a:t>2 </a:t>
            </a:r>
            <a:r>
              <a:rPr lang="ja-JP" altLang="en-US" sz="900" b="1" dirty="0">
                <a:solidFill>
                  <a:schemeClr val="tx1"/>
                </a:solidFill>
              </a:rPr>
              <a:t>＋</a:t>
            </a:r>
            <a:r>
              <a:rPr lang="en-US" altLang="ja-JP" sz="900" dirty="0">
                <a:solidFill>
                  <a:schemeClr val="tx1"/>
                </a:solidFill>
              </a:rPr>
              <a:t>δ</a:t>
            </a:r>
            <a:r>
              <a:rPr lang="en-US" altLang="ja-JP" sz="900" b="1" dirty="0">
                <a:solidFill>
                  <a:schemeClr val="tx1"/>
                </a:solidFill>
              </a:rPr>
              <a:t>H</a:t>
            </a:r>
            <a:r>
              <a:rPr lang="en-US" altLang="ja-JP" sz="900" b="1" baseline="-25000" dirty="0">
                <a:solidFill>
                  <a:schemeClr val="tx1"/>
                </a:solidFill>
              </a:rPr>
              <a:t>2</a:t>
            </a:r>
            <a:r>
              <a:rPr lang="en-US" altLang="ja-JP" sz="900" b="1" dirty="0">
                <a:solidFill>
                  <a:schemeClr val="tx1"/>
                </a:solidFill>
              </a:rPr>
              <a:t>O</a:t>
            </a:r>
            <a:r>
              <a:rPr lang="ja-JP" altLang="en-US" sz="900" b="1" dirty="0">
                <a:solidFill>
                  <a:schemeClr val="tx1"/>
                </a:solidFill>
              </a:rPr>
              <a:t>＞</a:t>
            </a:r>
          </a:p>
        </p:txBody>
      </p:sp>
      <p:sp>
        <p:nvSpPr>
          <p:cNvPr id="102" name="テキスト ボックス 101">
            <a:extLst>
              <a:ext uri="{FF2B5EF4-FFF2-40B4-BE49-F238E27FC236}">
                <a16:creationId xmlns:a16="http://schemas.microsoft.com/office/drawing/2014/main" id="{2B2E0418-5E55-49C5-9FFE-AD6B2C86FB14}"/>
              </a:ext>
            </a:extLst>
          </p:cNvPr>
          <p:cNvSpPr txBox="1"/>
          <p:nvPr/>
        </p:nvSpPr>
        <p:spPr>
          <a:xfrm>
            <a:off x="938509" y="7696290"/>
            <a:ext cx="6283633" cy="523220"/>
          </a:xfrm>
          <a:prstGeom prst="rect">
            <a:avLst/>
          </a:prstGeom>
          <a:noFill/>
          <a:ln>
            <a:noFill/>
          </a:ln>
          <a:effectLst/>
        </p:spPr>
        <p:txBody>
          <a:bodyPr vert="horz" wrap="square" rtlCol="0" anchor="ctr" anchorCtr="0">
            <a:spAutoFit/>
          </a:bodyPr>
          <a:lstStyle/>
          <a:p>
            <a:r>
              <a:rPr lang="ja-JP" altLang="en-US" sz="1400" b="1" dirty="0">
                <a:solidFill>
                  <a:schemeClr val="accent6">
                    <a:lumMod val="75000"/>
                  </a:schemeClr>
                </a:solidFill>
              </a:rPr>
              <a:t>薬剤散布により、硫酸イオンがカルシウムイオンと結合して</a:t>
            </a:r>
            <a:endParaRPr lang="en-US" altLang="ja-JP" sz="1400" b="1" dirty="0">
              <a:solidFill>
                <a:schemeClr val="accent6">
                  <a:lumMod val="75000"/>
                </a:schemeClr>
              </a:solidFill>
            </a:endParaRPr>
          </a:p>
          <a:p>
            <a:r>
              <a:rPr lang="ja-JP" altLang="en-US" sz="1400" b="1" dirty="0">
                <a:solidFill>
                  <a:schemeClr val="accent6">
                    <a:lumMod val="75000"/>
                  </a:schemeClr>
                </a:solidFill>
              </a:rPr>
              <a:t>減少し、硫酸還元菌の活性が低下</a:t>
            </a:r>
          </a:p>
        </p:txBody>
      </p:sp>
      <p:sp>
        <p:nvSpPr>
          <p:cNvPr id="68" name="正方形/長方形 67">
            <a:extLst>
              <a:ext uri="{FF2B5EF4-FFF2-40B4-BE49-F238E27FC236}">
                <a16:creationId xmlns:a16="http://schemas.microsoft.com/office/drawing/2014/main" id="{57BA6438-8F77-4179-B6BE-EBF006308064}"/>
              </a:ext>
            </a:extLst>
          </p:cNvPr>
          <p:cNvSpPr/>
          <p:nvPr/>
        </p:nvSpPr>
        <p:spPr>
          <a:xfrm>
            <a:off x="0" y="0"/>
            <a:ext cx="15119350" cy="615267"/>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sp>
        <p:nvSpPr>
          <p:cNvPr id="51" name="テキスト ボックス 50">
            <a:extLst>
              <a:ext uri="{FF2B5EF4-FFF2-40B4-BE49-F238E27FC236}">
                <a16:creationId xmlns:a16="http://schemas.microsoft.com/office/drawing/2014/main" id="{AB7ED4B7-762D-4925-BD6C-EA4AA420FACB}"/>
              </a:ext>
            </a:extLst>
          </p:cNvPr>
          <p:cNvSpPr txBox="1"/>
          <p:nvPr/>
        </p:nvSpPr>
        <p:spPr>
          <a:xfrm>
            <a:off x="6976234" y="4708964"/>
            <a:ext cx="3839528" cy="512792"/>
          </a:xfrm>
          <a:prstGeom prst="rect">
            <a:avLst/>
          </a:prstGeom>
          <a:solidFill>
            <a:schemeClr val="accent1">
              <a:lumMod val="75000"/>
            </a:schemeClr>
          </a:solidFill>
          <a:ln>
            <a:noFill/>
          </a:ln>
          <a:effectLst>
            <a:outerShdw blurRad="50800" dist="25400" dir="2700000" algn="tl" rotWithShape="0">
              <a:prstClr val="black">
                <a:alpha val="20000"/>
              </a:prstClr>
            </a:outerShdw>
          </a:effectLst>
        </p:spPr>
        <p:txBody>
          <a:bodyPr wrap="square" lIns="55933" tIns="111867" rIns="55933" bIns="111867" rtlCol="0" anchor="ctr" anchorCtr="0">
            <a:spAutoFit/>
          </a:bodyPr>
          <a:lstStyle/>
          <a:p>
            <a:pPr algn="ctr"/>
            <a:r>
              <a:rPr lang="ja-JP" altLang="en-US" b="1" dirty="0">
                <a:solidFill>
                  <a:schemeClr val="bg1"/>
                </a:solidFill>
              </a:rPr>
              <a:t>底質の酸化が進む</a:t>
            </a:r>
            <a:r>
              <a:rPr lang="en-US" altLang="ja-JP" b="1" dirty="0">
                <a:solidFill>
                  <a:schemeClr val="bg1"/>
                </a:solidFill>
              </a:rPr>
              <a:t>(ORP</a:t>
            </a:r>
            <a:r>
              <a:rPr lang="ja-JP" altLang="en-US" b="1" dirty="0">
                <a:solidFill>
                  <a:schemeClr val="bg1"/>
                </a:solidFill>
              </a:rPr>
              <a:t>上昇</a:t>
            </a:r>
            <a:r>
              <a:rPr lang="en-US" altLang="ja-JP" b="1" dirty="0">
                <a:solidFill>
                  <a:schemeClr val="bg1"/>
                </a:solidFill>
              </a:rPr>
              <a:t>)</a:t>
            </a:r>
            <a:endParaRPr lang="ja-JP" altLang="en-US" b="1" dirty="0">
              <a:solidFill>
                <a:schemeClr val="bg1"/>
              </a:solidFill>
            </a:endParaRPr>
          </a:p>
        </p:txBody>
      </p:sp>
      <p:sp>
        <p:nvSpPr>
          <p:cNvPr id="121" name="テキスト ボックス 120">
            <a:extLst>
              <a:ext uri="{FF2B5EF4-FFF2-40B4-BE49-F238E27FC236}">
                <a16:creationId xmlns:a16="http://schemas.microsoft.com/office/drawing/2014/main" id="{25828AD4-1FD0-4F9E-A874-27E2D8249EFB}"/>
              </a:ext>
            </a:extLst>
          </p:cNvPr>
          <p:cNvSpPr txBox="1"/>
          <p:nvPr/>
        </p:nvSpPr>
        <p:spPr>
          <a:xfrm>
            <a:off x="3059175" y="2231216"/>
            <a:ext cx="523365" cy="474874"/>
          </a:xfrm>
          <a:prstGeom prst="rect">
            <a:avLst/>
          </a:prstGeom>
          <a:noFill/>
          <a:ln>
            <a:noFill/>
          </a:ln>
          <a:effectLst>
            <a:outerShdw blurRad="50800" dist="25400" dir="2700000" algn="tl" rotWithShape="0">
              <a:prstClr val="black">
                <a:alpha val="20000"/>
              </a:prstClr>
            </a:outerShdw>
          </a:effectLst>
        </p:spPr>
        <p:txBody>
          <a:bodyPr wrap="square" rtlCol="0" anchor="ctr" anchorCtr="0">
            <a:spAutoFit/>
          </a:bodyPr>
          <a:lstStyle/>
          <a:p>
            <a:pPr algn="ctr"/>
            <a:r>
              <a:rPr lang="ja-JP" altLang="en-US" sz="2486" b="1" dirty="0"/>
              <a:t>①</a:t>
            </a:r>
          </a:p>
        </p:txBody>
      </p:sp>
      <p:sp>
        <p:nvSpPr>
          <p:cNvPr id="122" name="テキスト ボックス 121">
            <a:extLst>
              <a:ext uri="{FF2B5EF4-FFF2-40B4-BE49-F238E27FC236}">
                <a16:creationId xmlns:a16="http://schemas.microsoft.com/office/drawing/2014/main" id="{81063394-10D7-4C10-A003-8AE4BE0D4584}"/>
              </a:ext>
            </a:extLst>
          </p:cNvPr>
          <p:cNvSpPr txBox="1"/>
          <p:nvPr/>
        </p:nvSpPr>
        <p:spPr>
          <a:xfrm>
            <a:off x="1482456" y="4980131"/>
            <a:ext cx="523365" cy="474874"/>
          </a:xfrm>
          <a:prstGeom prst="rect">
            <a:avLst/>
          </a:prstGeom>
          <a:noFill/>
          <a:ln>
            <a:noFill/>
          </a:ln>
          <a:effectLst>
            <a:outerShdw blurRad="50800" dist="25400" dir="2700000" algn="tl" rotWithShape="0">
              <a:prstClr val="black">
                <a:alpha val="20000"/>
              </a:prstClr>
            </a:outerShdw>
          </a:effectLst>
        </p:spPr>
        <p:txBody>
          <a:bodyPr wrap="square" rtlCol="0" anchor="ctr" anchorCtr="0">
            <a:spAutoFit/>
          </a:bodyPr>
          <a:lstStyle/>
          <a:p>
            <a:pPr algn="ctr"/>
            <a:r>
              <a:rPr lang="ja-JP" altLang="en-US" sz="2486" b="1" dirty="0"/>
              <a:t>③</a:t>
            </a:r>
          </a:p>
        </p:txBody>
      </p:sp>
      <p:sp>
        <p:nvSpPr>
          <p:cNvPr id="124" name="テキスト ボックス 123">
            <a:extLst>
              <a:ext uri="{FF2B5EF4-FFF2-40B4-BE49-F238E27FC236}">
                <a16:creationId xmlns:a16="http://schemas.microsoft.com/office/drawing/2014/main" id="{4AA6F9F7-B184-4012-A827-A52DAE900EEB}"/>
              </a:ext>
            </a:extLst>
          </p:cNvPr>
          <p:cNvSpPr txBox="1"/>
          <p:nvPr/>
        </p:nvSpPr>
        <p:spPr>
          <a:xfrm>
            <a:off x="6231440" y="4609728"/>
            <a:ext cx="523365" cy="474874"/>
          </a:xfrm>
          <a:prstGeom prst="rect">
            <a:avLst/>
          </a:prstGeom>
          <a:noFill/>
          <a:ln>
            <a:noFill/>
          </a:ln>
          <a:effectLst>
            <a:outerShdw blurRad="50800" dist="25400" dir="2700000" algn="tl" rotWithShape="0">
              <a:prstClr val="black">
                <a:alpha val="20000"/>
              </a:prstClr>
            </a:outerShdw>
          </a:effectLst>
        </p:spPr>
        <p:txBody>
          <a:bodyPr wrap="square" rtlCol="0" anchor="ctr" anchorCtr="0">
            <a:spAutoFit/>
          </a:bodyPr>
          <a:lstStyle/>
          <a:p>
            <a:pPr algn="ctr"/>
            <a:r>
              <a:rPr lang="ja-JP" altLang="en-US" sz="2486" b="1" dirty="0"/>
              <a:t>②</a:t>
            </a:r>
          </a:p>
        </p:txBody>
      </p:sp>
      <p:sp>
        <p:nvSpPr>
          <p:cNvPr id="125" name="テキスト ボックス 124">
            <a:extLst>
              <a:ext uri="{FF2B5EF4-FFF2-40B4-BE49-F238E27FC236}">
                <a16:creationId xmlns:a16="http://schemas.microsoft.com/office/drawing/2014/main" id="{06101D60-4643-4CDE-8A4D-A40915B56E54}"/>
              </a:ext>
            </a:extLst>
          </p:cNvPr>
          <p:cNvSpPr txBox="1"/>
          <p:nvPr/>
        </p:nvSpPr>
        <p:spPr>
          <a:xfrm>
            <a:off x="6234709" y="5939844"/>
            <a:ext cx="523365" cy="474874"/>
          </a:xfrm>
          <a:prstGeom prst="rect">
            <a:avLst/>
          </a:prstGeom>
          <a:noFill/>
          <a:ln>
            <a:noFill/>
          </a:ln>
          <a:effectLst>
            <a:outerShdw blurRad="50800" dist="25400" dir="2700000" algn="tl" rotWithShape="0">
              <a:prstClr val="black">
                <a:alpha val="20000"/>
              </a:prstClr>
            </a:outerShdw>
          </a:effectLst>
        </p:spPr>
        <p:txBody>
          <a:bodyPr wrap="square" rtlCol="0" anchor="ctr" anchorCtr="0">
            <a:spAutoFit/>
          </a:bodyPr>
          <a:lstStyle/>
          <a:p>
            <a:pPr algn="ctr"/>
            <a:r>
              <a:rPr lang="ja-JP" altLang="en-US" sz="2486" b="1" dirty="0"/>
              <a:t>④</a:t>
            </a:r>
          </a:p>
        </p:txBody>
      </p:sp>
      <p:sp>
        <p:nvSpPr>
          <p:cNvPr id="78" name="吹き出し: 四角形 77">
            <a:extLst>
              <a:ext uri="{FF2B5EF4-FFF2-40B4-BE49-F238E27FC236}">
                <a16:creationId xmlns:a16="http://schemas.microsoft.com/office/drawing/2014/main" id="{65C22E3C-03D5-4D38-830C-C4B5B8412035}"/>
              </a:ext>
            </a:extLst>
          </p:cNvPr>
          <p:cNvSpPr/>
          <p:nvPr/>
        </p:nvSpPr>
        <p:spPr>
          <a:xfrm>
            <a:off x="573967" y="8346659"/>
            <a:ext cx="2880000" cy="832617"/>
          </a:xfrm>
          <a:prstGeom prst="wedgeRectCallout">
            <a:avLst>
              <a:gd name="adj1" fmla="val 49549"/>
              <a:gd name="adj2" fmla="val 78563"/>
            </a:avLst>
          </a:prstGeom>
          <a:solidFill>
            <a:srgbClr val="FFFF00"/>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1867" tIns="111867" rIns="111867" bIns="111867" rtlCol="0" anchor="ctr"/>
          <a:lstStyle/>
          <a:p>
            <a:r>
              <a:rPr lang="ja-JP" altLang="en-US" sz="1864" dirty="0">
                <a:solidFill>
                  <a:schemeClr val="tx1"/>
                </a:solidFill>
              </a:rPr>
              <a:t>想定される指標の変化</a:t>
            </a:r>
            <a:endParaRPr lang="en-US" altLang="ja-JP" sz="1864" dirty="0">
              <a:solidFill>
                <a:schemeClr val="tx1"/>
              </a:solidFill>
            </a:endParaRPr>
          </a:p>
          <a:p>
            <a:r>
              <a:rPr lang="en-US" altLang="ja-JP" sz="1864" b="1" kern="100" dirty="0">
                <a:solidFill>
                  <a:schemeClr val="tx1"/>
                </a:solidFill>
                <a:latin typeface="ＭＳ ゴシック" panose="020B0609070205080204" pitchFamily="49" charset="-128"/>
                <a:ea typeface="ＭＳ ゴシック" panose="020B0609070205080204" pitchFamily="49" charset="-128"/>
                <a:cs typeface="Times New Roman" panose="02020603050405020304" pitchFamily="18" charset="0"/>
              </a:rPr>
              <a:t>TOC,</a:t>
            </a:r>
            <a:r>
              <a:rPr lang="ja-JP" altLang="en-US" sz="1864" b="1" kern="100" dirty="0">
                <a:solidFill>
                  <a:schemeClr val="tx1"/>
                </a:solidFill>
                <a:latin typeface="ＭＳ ゴシック" panose="020B0609070205080204" pitchFamily="49" charset="-128"/>
                <a:ea typeface="ＭＳ ゴシック" panose="020B0609070205080204" pitchFamily="49" charset="-128"/>
                <a:cs typeface="Times New Roman" panose="02020603050405020304" pitchFamily="18" charset="0"/>
              </a:rPr>
              <a:t>強熱減量</a:t>
            </a:r>
            <a:r>
              <a:rPr lang="ja-JP" altLang="en-US" sz="1864" kern="100" dirty="0">
                <a:solidFill>
                  <a:schemeClr val="tx1"/>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864" b="1" kern="100" dirty="0">
                <a:solidFill>
                  <a:srgbClr val="0000FF"/>
                </a:solidFill>
                <a:latin typeface="ＭＳ ゴシック" panose="020B0609070205080204" pitchFamily="49" charset="-128"/>
                <a:ea typeface="ＭＳ ゴシック" panose="020B0609070205080204" pitchFamily="49" charset="-128"/>
                <a:cs typeface="Times New Roman" panose="02020603050405020304" pitchFamily="18" charset="0"/>
              </a:rPr>
              <a:t>低下</a:t>
            </a:r>
            <a:endParaRPr lang="ja-JP" altLang="en-US" sz="1864" dirty="0">
              <a:solidFill>
                <a:schemeClr val="accent5"/>
              </a:solidFill>
            </a:endParaRPr>
          </a:p>
        </p:txBody>
      </p:sp>
      <p:grpSp>
        <p:nvGrpSpPr>
          <p:cNvPr id="4" name="グループ化 3"/>
          <p:cNvGrpSpPr/>
          <p:nvPr/>
        </p:nvGrpSpPr>
        <p:grpSpPr>
          <a:xfrm>
            <a:off x="2157572" y="9481906"/>
            <a:ext cx="2669997" cy="668889"/>
            <a:chOff x="8658217" y="9637554"/>
            <a:chExt cx="2669997" cy="668889"/>
          </a:xfrm>
        </p:grpSpPr>
        <p:sp>
          <p:nvSpPr>
            <p:cNvPr id="135" name="四角形: 角を丸くする 134">
              <a:extLst>
                <a:ext uri="{FF2B5EF4-FFF2-40B4-BE49-F238E27FC236}">
                  <a16:creationId xmlns:a16="http://schemas.microsoft.com/office/drawing/2014/main" id="{492542CF-27BF-4795-867C-776805CA17EC}"/>
                </a:ext>
              </a:extLst>
            </p:cNvPr>
            <p:cNvSpPr/>
            <p:nvPr/>
          </p:nvSpPr>
          <p:spPr>
            <a:xfrm>
              <a:off x="8658217" y="9637554"/>
              <a:ext cx="2669997" cy="668889"/>
            </a:xfrm>
            <a:prstGeom prst="roundRect">
              <a:avLst>
                <a:gd name="adj" fmla="val 14929"/>
              </a:avLst>
            </a:prstGeom>
            <a:solidFill>
              <a:schemeClr val="bg1">
                <a:alpha val="7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テキスト ボックス 122">
              <a:extLst>
                <a:ext uri="{FF2B5EF4-FFF2-40B4-BE49-F238E27FC236}">
                  <a16:creationId xmlns:a16="http://schemas.microsoft.com/office/drawing/2014/main" id="{4EC1CF7D-6370-462C-B5E3-3AAD0FE1192D}"/>
                </a:ext>
              </a:extLst>
            </p:cNvPr>
            <p:cNvSpPr txBox="1"/>
            <p:nvPr/>
          </p:nvSpPr>
          <p:spPr>
            <a:xfrm>
              <a:off x="8946974" y="9849611"/>
              <a:ext cx="2228291" cy="355354"/>
            </a:xfrm>
            <a:prstGeom prst="rect">
              <a:avLst/>
            </a:prstGeom>
            <a:noFill/>
            <a:ln>
              <a:noFill/>
            </a:ln>
            <a:effectLst/>
          </p:spPr>
          <p:txBody>
            <a:bodyPr wrap="square" rtlCol="0" anchor="ctr" anchorCtr="0">
              <a:spAutoFit/>
            </a:bodyPr>
            <a:lstStyle/>
            <a:p>
              <a:pPr algn="ctr"/>
              <a:r>
                <a:rPr lang="ja-JP" altLang="en-US" sz="1709" b="1" dirty="0">
                  <a:solidFill>
                    <a:srgbClr val="FF0000"/>
                  </a:solidFill>
                </a:rPr>
                <a:t>有機物の分解促進</a:t>
              </a:r>
            </a:p>
          </p:txBody>
        </p:sp>
        <p:sp>
          <p:nvSpPr>
            <p:cNvPr id="136" name="テキスト ボックス 135">
              <a:extLst>
                <a:ext uri="{FF2B5EF4-FFF2-40B4-BE49-F238E27FC236}">
                  <a16:creationId xmlns:a16="http://schemas.microsoft.com/office/drawing/2014/main" id="{B5D308FC-3EDE-4A08-A354-8EF30EE15A68}"/>
                </a:ext>
              </a:extLst>
            </p:cNvPr>
            <p:cNvSpPr txBox="1"/>
            <p:nvPr/>
          </p:nvSpPr>
          <p:spPr>
            <a:xfrm>
              <a:off x="8685291" y="9705170"/>
              <a:ext cx="523365" cy="474874"/>
            </a:xfrm>
            <a:prstGeom prst="rect">
              <a:avLst/>
            </a:prstGeom>
            <a:noFill/>
            <a:ln>
              <a:noFill/>
            </a:ln>
            <a:effectLst>
              <a:outerShdw blurRad="50800" dist="25400" dir="2700000" algn="tl" rotWithShape="0">
                <a:prstClr val="black">
                  <a:alpha val="20000"/>
                </a:prstClr>
              </a:outerShdw>
            </a:effectLst>
          </p:spPr>
          <p:txBody>
            <a:bodyPr wrap="square" rtlCol="0" anchor="ctr" anchorCtr="0">
              <a:spAutoFit/>
            </a:bodyPr>
            <a:lstStyle/>
            <a:p>
              <a:pPr algn="ctr"/>
              <a:r>
                <a:rPr lang="ja-JP" altLang="en-US" sz="2486" b="1" dirty="0"/>
                <a:t>⑥</a:t>
              </a:r>
            </a:p>
          </p:txBody>
        </p:sp>
      </p:grpSp>
      <p:sp>
        <p:nvSpPr>
          <p:cNvPr id="72" name="テキスト ボックス 71">
            <a:extLst>
              <a:ext uri="{FF2B5EF4-FFF2-40B4-BE49-F238E27FC236}">
                <a16:creationId xmlns:a16="http://schemas.microsoft.com/office/drawing/2014/main" id="{B03B8269-5019-40D8-B1A3-4FCD9656EA0B}"/>
              </a:ext>
            </a:extLst>
          </p:cNvPr>
          <p:cNvSpPr txBox="1"/>
          <p:nvPr/>
        </p:nvSpPr>
        <p:spPr>
          <a:xfrm>
            <a:off x="5210840" y="3481622"/>
            <a:ext cx="2320802" cy="307777"/>
          </a:xfrm>
          <a:prstGeom prst="rect">
            <a:avLst/>
          </a:prstGeom>
          <a:noFill/>
          <a:ln>
            <a:noFill/>
          </a:ln>
          <a:effectLst/>
        </p:spPr>
        <p:txBody>
          <a:bodyPr wrap="square" rtlCol="0" anchor="ctr" anchorCtr="0">
            <a:spAutoFit/>
          </a:bodyPr>
          <a:lstStyle/>
          <a:p>
            <a:pPr algn="ctr"/>
            <a:r>
              <a:rPr lang="ja-JP" altLang="en-US" sz="1400" b="1" dirty="0">
                <a:solidFill>
                  <a:srgbClr val="548235"/>
                </a:solidFill>
              </a:rPr>
              <a:t>底質中で間隙水に溶解</a:t>
            </a:r>
          </a:p>
        </p:txBody>
      </p:sp>
      <p:sp>
        <p:nvSpPr>
          <p:cNvPr id="74" name="テキスト ボックス 73">
            <a:extLst>
              <a:ext uri="{FF2B5EF4-FFF2-40B4-BE49-F238E27FC236}">
                <a16:creationId xmlns:a16="http://schemas.microsoft.com/office/drawing/2014/main" id="{97CBEAE2-8863-4F27-856A-DAB08F20DA6B}"/>
              </a:ext>
            </a:extLst>
          </p:cNvPr>
          <p:cNvSpPr txBox="1"/>
          <p:nvPr/>
        </p:nvSpPr>
        <p:spPr>
          <a:xfrm>
            <a:off x="8976927" y="4122512"/>
            <a:ext cx="1772343" cy="523220"/>
          </a:xfrm>
          <a:prstGeom prst="rect">
            <a:avLst/>
          </a:prstGeom>
          <a:noFill/>
          <a:ln>
            <a:noFill/>
          </a:ln>
          <a:effectLst/>
        </p:spPr>
        <p:txBody>
          <a:bodyPr wrap="square" rtlCol="0" anchor="ctr" anchorCtr="0">
            <a:spAutoFit/>
          </a:bodyPr>
          <a:lstStyle/>
          <a:p>
            <a:r>
              <a:rPr lang="ja-JP" altLang="en-US" sz="1400" b="1" dirty="0">
                <a:solidFill>
                  <a:srgbClr val="548235"/>
                </a:solidFill>
              </a:rPr>
              <a:t>硝酸イオンが</a:t>
            </a:r>
            <a:endParaRPr lang="en-US" altLang="ja-JP" sz="1400" b="1" dirty="0">
              <a:solidFill>
                <a:srgbClr val="548235"/>
              </a:solidFill>
            </a:endParaRPr>
          </a:p>
          <a:p>
            <a:r>
              <a:rPr lang="ja-JP" altLang="en-US" sz="1400" b="1" dirty="0">
                <a:solidFill>
                  <a:srgbClr val="548235"/>
                </a:solidFill>
              </a:rPr>
              <a:t>酸化剤として作用</a:t>
            </a:r>
          </a:p>
        </p:txBody>
      </p:sp>
      <p:sp>
        <p:nvSpPr>
          <p:cNvPr id="98" name="テキスト ボックス 97">
            <a:extLst>
              <a:ext uri="{FF2B5EF4-FFF2-40B4-BE49-F238E27FC236}">
                <a16:creationId xmlns:a16="http://schemas.microsoft.com/office/drawing/2014/main" id="{933EE2A4-3519-4027-B973-F4B87D3B9DE5}"/>
              </a:ext>
            </a:extLst>
          </p:cNvPr>
          <p:cNvSpPr txBox="1"/>
          <p:nvPr/>
        </p:nvSpPr>
        <p:spPr>
          <a:xfrm>
            <a:off x="10418334" y="6177677"/>
            <a:ext cx="1746599" cy="779917"/>
          </a:xfrm>
          <a:prstGeom prst="rect">
            <a:avLst/>
          </a:prstGeom>
          <a:noFill/>
          <a:ln>
            <a:noFill/>
          </a:ln>
          <a:effectLst>
            <a:outerShdw blurRad="50800" dist="25400" dir="2700000" algn="tl" rotWithShape="0">
              <a:prstClr val="black">
                <a:alpha val="20000"/>
              </a:prstClr>
            </a:outerShdw>
          </a:effectLst>
        </p:spPr>
        <p:txBody>
          <a:bodyPr wrap="square" lIns="55933" tIns="111867" rIns="55933" bIns="111867" rtlCol="0" anchor="ctr" anchorCtr="0">
            <a:spAutoFit/>
          </a:bodyPr>
          <a:lstStyle/>
          <a:p>
            <a:r>
              <a:rPr lang="ja-JP" altLang="en-US" sz="1200" b="1" u="sng" dirty="0">
                <a:solidFill>
                  <a:schemeClr val="bg1"/>
                </a:solidFill>
              </a:rPr>
              <a:t>有機酸</a:t>
            </a:r>
            <a:r>
              <a:rPr lang="ja-JP" altLang="en-US" sz="1200" dirty="0">
                <a:solidFill>
                  <a:schemeClr val="bg1"/>
                </a:solidFill>
              </a:rPr>
              <a:t>を利用して有機物を分解し、</a:t>
            </a:r>
            <a:endParaRPr lang="en-US" altLang="ja-JP" sz="1200" dirty="0">
              <a:solidFill>
                <a:schemeClr val="bg1"/>
              </a:solidFill>
            </a:endParaRPr>
          </a:p>
          <a:p>
            <a:r>
              <a:rPr lang="ja-JP" altLang="en-US" sz="1200" b="1" u="sng" dirty="0">
                <a:solidFill>
                  <a:schemeClr val="bg1"/>
                </a:solidFill>
              </a:rPr>
              <a:t>メタンを生成</a:t>
            </a:r>
          </a:p>
        </p:txBody>
      </p:sp>
      <p:sp>
        <p:nvSpPr>
          <p:cNvPr id="100" name="テキスト ボックス 99">
            <a:extLst>
              <a:ext uri="{FF2B5EF4-FFF2-40B4-BE49-F238E27FC236}">
                <a16:creationId xmlns:a16="http://schemas.microsoft.com/office/drawing/2014/main" id="{BF8EB33E-AA07-4A8B-9634-45DDA24F3118}"/>
              </a:ext>
            </a:extLst>
          </p:cNvPr>
          <p:cNvSpPr txBox="1"/>
          <p:nvPr/>
        </p:nvSpPr>
        <p:spPr>
          <a:xfrm>
            <a:off x="10372704" y="7410324"/>
            <a:ext cx="1746599" cy="779917"/>
          </a:xfrm>
          <a:prstGeom prst="rect">
            <a:avLst/>
          </a:prstGeom>
          <a:noFill/>
          <a:ln>
            <a:noFill/>
          </a:ln>
          <a:effectLst>
            <a:outerShdw blurRad="50800" dist="25400" dir="2700000" algn="tl" rotWithShape="0">
              <a:prstClr val="black">
                <a:alpha val="20000"/>
              </a:prstClr>
            </a:outerShdw>
          </a:effectLst>
        </p:spPr>
        <p:txBody>
          <a:bodyPr wrap="square" lIns="55933" tIns="111867" rIns="55933" bIns="111867" rtlCol="0" anchor="ctr" anchorCtr="0">
            <a:spAutoFit/>
          </a:bodyPr>
          <a:lstStyle/>
          <a:p>
            <a:r>
              <a:rPr lang="ja-JP" altLang="en-US" sz="1200" b="1" u="sng" dirty="0">
                <a:solidFill>
                  <a:schemeClr val="bg1"/>
                </a:solidFill>
              </a:rPr>
              <a:t>硫酸イオン</a:t>
            </a:r>
            <a:r>
              <a:rPr lang="ja-JP" altLang="en-US" sz="1200" dirty="0">
                <a:solidFill>
                  <a:schemeClr val="bg1"/>
                </a:solidFill>
              </a:rPr>
              <a:t>を利用して有機物を分解し、</a:t>
            </a:r>
            <a:r>
              <a:rPr lang="ja-JP" altLang="en-US" sz="1200" b="1" u="sng" dirty="0">
                <a:solidFill>
                  <a:schemeClr val="bg1"/>
                </a:solidFill>
              </a:rPr>
              <a:t>硫化水素を生成</a:t>
            </a:r>
            <a:r>
              <a:rPr lang="en-US" altLang="ja-JP" sz="1200" baseline="30000" dirty="0">
                <a:solidFill>
                  <a:schemeClr val="bg1"/>
                </a:solidFill>
              </a:rPr>
              <a:t>※</a:t>
            </a:r>
            <a:r>
              <a:rPr lang="ja-JP" altLang="en-US" sz="1200" baseline="30000" dirty="0">
                <a:solidFill>
                  <a:schemeClr val="bg1"/>
                </a:solidFill>
              </a:rPr>
              <a:t>１</a:t>
            </a:r>
            <a:endParaRPr lang="ja-JP" altLang="en-US" sz="1200" b="1" u="sng" baseline="30000" dirty="0">
              <a:solidFill>
                <a:schemeClr val="bg1"/>
              </a:solidFill>
            </a:endParaRPr>
          </a:p>
        </p:txBody>
      </p:sp>
      <p:sp>
        <p:nvSpPr>
          <p:cNvPr id="104" name="テキスト ボックス 103">
            <a:extLst>
              <a:ext uri="{FF2B5EF4-FFF2-40B4-BE49-F238E27FC236}">
                <a16:creationId xmlns:a16="http://schemas.microsoft.com/office/drawing/2014/main" id="{8BB826CF-4694-47CC-8C6E-093071968233}"/>
              </a:ext>
            </a:extLst>
          </p:cNvPr>
          <p:cNvSpPr txBox="1"/>
          <p:nvPr/>
        </p:nvSpPr>
        <p:spPr>
          <a:xfrm>
            <a:off x="10331049" y="8684516"/>
            <a:ext cx="1746599" cy="779917"/>
          </a:xfrm>
          <a:prstGeom prst="rect">
            <a:avLst/>
          </a:prstGeom>
          <a:noFill/>
          <a:ln>
            <a:noFill/>
          </a:ln>
          <a:effectLst>
            <a:outerShdw blurRad="50800" dist="25400" dir="2700000" algn="tl" rotWithShape="0">
              <a:prstClr val="black">
                <a:alpha val="20000"/>
              </a:prstClr>
            </a:outerShdw>
          </a:effectLst>
        </p:spPr>
        <p:txBody>
          <a:bodyPr wrap="square" lIns="55933" tIns="111867" rIns="55933" bIns="111867" rtlCol="0" anchor="ctr" anchorCtr="0">
            <a:spAutoFit/>
          </a:bodyPr>
          <a:lstStyle/>
          <a:p>
            <a:r>
              <a:rPr lang="ja-JP" altLang="en-US" sz="1200" b="1" u="sng" dirty="0">
                <a:solidFill>
                  <a:schemeClr val="bg1"/>
                </a:solidFill>
              </a:rPr>
              <a:t>硝酸イオン</a:t>
            </a:r>
            <a:r>
              <a:rPr lang="ja-JP" altLang="en-US" sz="1200" dirty="0">
                <a:solidFill>
                  <a:schemeClr val="bg1"/>
                </a:solidFill>
              </a:rPr>
              <a:t>を利用して有機物を分解し、</a:t>
            </a:r>
            <a:endParaRPr lang="en-US" altLang="ja-JP" sz="1200" dirty="0">
              <a:solidFill>
                <a:schemeClr val="bg1"/>
              </a:solidFill>
            </a:endParaRPr>
          </a:p>
          <a:p>
            <a:r>
              <a:rPr lang="ja-JP" altLang="en-US" sz="1200" b="1" u="sng" dirty="0">
                <a:solidFill>
                  <a:schemeClr val="bg1"/>
                </a:solidFill>
              </a:rPr>
              <a:t>窒素を生成</a:t>
            </a:r>
            <a:r>
              <a:rPr lang="en-US" altLang="ja-JP" sz="1200" baseline="30000" dirty="0">
                <a:solidFill>
                  <a:schemeClr val="bg1"/>
                </a:solidFill>
              </a:rPr>
              <a:t>※</a:t>
            </a:r>
            <a:r>
              <a:rPr lang="ja-JP" altLang="en-US" sz="1200" baseline="30000" dirty="0">
                <a:solidFill>
                  <a:schemeClr val="bg1"/>
                </a:solidFill>
              </a:rPr>
              <a:t>２</a:t>
            </a:r>
            <a:endParaRPr lang="ja-JP" altLang="en-US" sz="1200" b="1" u="sng" dirty="0">
              <a:solidFill>
                <a:schemeClr val="bg1"/>
              </a:solidFill>
            </a:endParaRPr>
          </a:p>
        </p:txBody>
      </p:sp>
      <p:sp>
        <p:nvSpPr>
          <p:cNvPr id="84" name="四角形: 角を丸くする 83">
            <a:extLst>
              <a:ext uri="{FF2B5EF4-FFF2-40B4-BE49-F238E27FC236}">
                <a16:creationId xmlns:a16="http://schemas.microsoft.com/office/drawing/2014/main" id="{F7FBE39C-3F34-4673-B90B-C040467C6038}"/>
              </a:ext>
            </a:extLst>
          </p:cNvPr>
          <p:cNvSpPr/>
          <p:nvPr/>
        </p:nvSpPr>
        <p:spPr>
          <a:xfrm>
            <a:off x="651422" y="2796819"/>
            <a:ext cx="1806120" cy="806200"/>
          </a:xfrm>
          <a:prstGeom prst="roundRect">
            <a:avLst>
              <a:gd name="adj" fmla="val 5000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75"/>
          </a:p>
        </p:txBody>
      </p:sp>
      <p:sp>
        <p:nvSpPr>
          <p:cNvPr id="85" name="テキスト ボックス 84">
            <a:extLst>
              <a:ext uri="{FF2B5EF4-FFF2-40B4-BE49-F238E27FC236}">
                <a16:creationId xmlns:a16="http://schemas.microsoft.com/office/drawing/2014/main" id="{E5CFB7D3-B5BA-45B7-BDD0-23AB587EBBE0}"/>
              </a:ext>
            </a:extLst>
          </p:cNvPr>
          <p:cNvSpPr txBox="1"/>
          <p:nvPr/>
        </p:nvSpPr>
        <p:spPr>
          <a:xfrm>
            <a:off x="626093" y="2910821"/>
            <a:ext cx="1929593" cy="584775"/>
          </a:xfrm>
          <a:prstGeom prst="rect">
            <a:avLst/>
          </a:prstGeom>
          <a:noFill/>
          <a:ln>
            <a:noFill/>
          </a:ln>
          <a:effectLst/>
        </p:spPr>
        <p:txBody>
          <a:bodyPr wrap="square" lIns="27967" rIns="27967" rtlCol="0" anchor="ctr" anchorCtr="0">
            <a:spAutoFit/>
          </a:bodyPr>
          <a:lstStyle/>
          <a:p>
            <a:pPr algn="ctr"/>
            <a:r>
              <a:rPr lang="ja-JP" altLang="en-US" sz="1600" b="1" dirty="0"/>
              <a:t>硫酸イオン</a:t>
            </a:r>
            <a:endParaRPr lang="en-US" altLang="ja-JP" sz="1600" b="1" dirty="0"/>
          </a:p>
          <a:p>
            <a:pPr algn="ctr"/>
            <a:r>
              <a:rPr lang="en-US" altLang="ja-JP" sz="1600" b="1" dirty="0"/>
              <a:t>(</a:t>
            </a:r>
            <a:r>
              <a:rPr lang="ja-JP" altLang="en-US" sz="1600" b="1" dirty="0"/>
              <a:t> </a:t>
            </a:r>
            <a:r>
              <a:rPr lang="en-US" altLang="ja-JP" sz="1600" b="1" dirty="0"/>
              <a:t>SO</a:t>
            </a:r>
            <a:r>
              <a:rPr lang="en-US" altLang="ja-JP" sz="1600" b="1" baseline="-25000" dirty="0"/>
              <a:t>4</a:t>
            </a:r>
            <a:r>
              <a:rPr lang="en-US" altLang="ja-JP" sz="1600" b="1" baseline="30000" dirty="0"/>
              <a:t>2- </a:t>
            </a:r>
            <a:r>
              <a:rPr lang="en-US" altLang="ja-JP" sz="1600" b="1" dirty="0"/>
              <a:t>)</a:t>
            </a:r>
            <a:endParaRPr lang="ja-JP" altLang="en-US" sz="1600" b="1" dirty="0"/>
          </a:p>
        </p:txBody>
      </p:sp>
      <p:sp>
        <p:nvSpPr>
          <p:cNvPr id="106" name="テキスト ボックス 105">
            <a:extLst>
              <a:ext uri="{FF2B5EF4-FFF2-40B4-BE49-F238E27FC236}">
                <a16:creationId xmlns:a16="http://schemas.microsoft.com/office/drawing/2014/main" id="{B33ACB08-29DB-48DA-B4A9-6F1AFDDAD36D}"/>
              </a:ext>
            </a:extLst>
          </p:cNvPr>
          <p:cNvSpPr txBox="1"/>
          <p:nvPr/>
        </p:nvSpPr>
        <p:spPr>
          <a:xfrm>
            <a:off x="8130926" y="6862174"/>
            <a:ext cx="2525684" cy="261610"/>
          </a:xfrm>
          <a:prstGeom prst="rect">
            <a:avLst/>
          </a:prstGeom>
          <a:noFill/>
          <a:ln>
            <a:noFill/>
          </a:ln>
          <a:effectLst/>
        </p:spPr>
        <p:txBody>
          <a:bodyPr wrap="square" rtlCol="0" anchor="ctr" anchorCtr="0">
            <a:spAutoFit/>
          </a:bodyPr>
          <a:lstStyle/>
          <a:p>
            <a:r>
              <a:rPr lang="en-US" altLang="ja-JP" sz="1050" b="1" dirty="0">
                <a:solidFill>
                  <a:schemeClr val="bg1"/>
                </a:solidFill>
              </a:rPr>
              <a:t>ORP:-200mV</a:t>
            </a:r>
            <a:r>
              <a:rPr lang="ja-JP" altLang="en-US" sz="1050" b="1" dirty="0">
                <a:solidFill>
                  <a:schemeClr val="bg1"/>
                </a:solidFill>
              </a:rPr>
              <a:t>以下でメタン生成菌が優占</a:t>
            </a:r>
          </a:p>
        </p:txBody>
      </p:sp>
      <p:sp>
        <p:nvSpPr>
          <p:cNvPr id="141" name="二等辺三角形 140">
            <a:extLst>
              <a:ext uri="{FF2B5EF4-FFF2-40B4-BE49-F238E27FC236}">
                <a16:creationId xmlns:a16="http://schemas.microsoft.com/office/drawing/2014/main" id="{55DCDE71-2214-41B5-812B-4635434546D7}"/>
              </a:ext>
            </a:extLst>
          </p:cNvPr>
          <p:cNvSpPr/>
          <p:nvPr/>
        </p:nvSpPr>
        <p:spPr>
          <a:xfrm rot="10800000">
            <a:off x="9075928" y="7190047"/>
            <a:ext cx="439265" cy="238982"/>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二等辺三角形 141">
            <a:extLst>
              <a:ext uri="{FF2B5EF4-FFF2-40B4-BE49-F238E27FC236}">
                <a16:creationId xmlns:a16="http://schemas.microsoft.com/office/drawing/2014/main" id="{BDEEF7AA-59A0-4738-A0B7-E14962CBB8DD}"/>
              </a:ext>
            </a:extLst>
          </p:cNvPr>
          <p:cNvSpPr/>
          <p:nvPr/>
        </p:nvSpPr>
        <p:spPr>
          <a:xfrm rot="10800000">
            <a:off x="9075928" y="8328762"/>
            <a:ext cx="439265" cy="238982"/>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四角形: 角を丸くする 142">
            <a:extLst>
              <a:ext uri="{FF2B5EF4-FFF2-40B4-BE49-F238E27FC236}">
                <a16:creationId xmlns:a16="http://schemas.microsoft.com/office/drawing/2014/main" id="{5B489613-B906-462B-9174-D85DB7EC05EC}"/>
              </a:ext>
            </a:extLst>
          </p:cNvPr>
          <p:cNvSpPr/>
          <p:nvPr/>
        </p:nvSpPr>
        <p:spPr>
          <a:xfrm>
            <a:off x="8275222" y="6166921"/>
            <a:ext cx="2035426" cy="697165"/>
          </a:xfrm>
          <a:prstGeom prst="roundRect">
            <a:avLst>
              <a:gd name="adj" fmla="val 25009"/>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75"/>
          </a:p>
        </p:txBody>
      </p:sp>
      <p:sp>
        <p:nvSpPr>
          <p:cNvPr id="144" name="四角形: 角を丸くする 143">
            <a:extLst>
              <a:ext uri="{FF2B5EF4-FFF2-40B4-BE49-F238E27FC236}">
                <a16:creationId xmlns:a16="http://schemas.microsoft.com/office/drawing/2014/main" id="{8585129F-DD98-4FCC-B506-F10057235DE0}"/>
              </a:ext>
            </a:extLst>
          </p:cNvPr>
          <p:cNvSpPr/>
          <p:nvPr/>
        </p:nvSpPr>
        <p:spPr>
          <a:xfrm>
            <a:off x="8275222" y="7439459"/>
            <a:ext cx="2035426" cy="697165"/>
          </a:xfrm>
          <a:prstGeom prst="roundRect">
            <a:avLst>
              <a:gd name="adj" fmla="val 25009"/>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75"/>
          </a:p>
        </p:txBody>
      </p:sp>
      <p:sp>
        <p:nvSpPr>
          <p:cNvPr id="145" name="四角形: 角を丸くする 144">
            <a:extLst>
              <a:ext uri="{FF2B5EF4-FFF2-40B4-BE49-F238E27FC236}">
                <a16:creationId xmlns:a16="http://schemas.microsoft.com/office/drawing/2014/main" id="{A1F65DB7-D02D-4E4F-A4BA-E018D845542F}"/>
              </a:ext>
            </a:extLst>
          </p:cNvPr>
          <p:cNvSpPr/>
          <p:nvPr/>
        </p:nvSpPr>
        <p:spPr>
          <a:xfrm>
            <a:off x="8229159" y="8665738"/>
            <a:ext cx="2035426" cy="697165"/>
          </a:xfrm>
          <a:prstGeom prst="roundRect">
            <a:avLst>
              <a:gd name="adj" fmla="val 25009"/>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75"/>
          </a:p>
        </p:txBody>
      </p:sp>
      <p:sp>
        <p:nvSpPr>
          <p:cNvPr id="146" name="テキスト ボックス 145">
            <a:extLst>
              <a:ext uri="{FF2B5EF4-FFF2-40B4-BE49-F238E27FC236}">
                <a16:creationId xmlns:a16="http://schemas.microsoft.com/office/drawing/2014/main" id="{8BC6FF89-8F05-4EF9-9D9C-69D7D1F2B3E2}"/>
              </a:ext>
            </a:extLst>
          </p:cNvPr>
          <p:cNvSpPr txBox="1"/>
          <p:nvPr/>
        </p:nvSpPr>
        <p:spPr>
          <a:xfrm>
            <a:off x="8436800" y="6356552"/>
            <a:ext cx="1716851" cy="420735"/>
          </a:xfrm>
          <a:prstGeom prst="rect">
            <a:avLst/>
          </a:prstGeom>
          <a:noFill/>
          <a:ln>
            <a:noFill/>
          </a:ln>
          <a:effectLst>
            <a:outerShdw blurRad="50800" dist="25400" dir="2700000" algn="tl" rotWithShape="0">
              <a:prstClr val="black">
                <a:alpha val="20000"/>
              </a:prstClr>
            </a:outerShdw>
          </a:effectLst>
        </p:spPr>
        <p:txBody>
          <a:bodyPr vert="horz" wrap="square" tIns="55933" bIns="55933" rtlCol="0" anchor="t" anchorCtr="0">
            <a:spAutoFit/>
          </a:bodyPr>
          <a:lstStyle/>
          <a:p>
            <a:r>
              <a:rPr lang="ja-JP" altLang="en-US" sz="2000" b="1" dirty="0"/>
              <a:t>メタン生成菌</a:t>
            </a:r>
            <a:endParaRPr lang="en-US" altLang="ja-JP" sz="2000" b="1" dirty="0"/>
          </a:p>
        </p:txBody>
      </p:sp>
      <p:sp>
        <p:nvSpPr>
          <p:cNvPr id="147" name="テキスト ボックス 146">
            <a:extLst>
              <a:ext uri="{FF2B5EF4-FFF2-40B4-BE49-F238E27FC236}">
                <a16:creationId xmlns:a16="http://schemas.microsoft.com/office/drawing/2014/main" id="{C3CE322A-4DB4-4E27-AA15-954FB3D61440}"/>
              </a:ext>
            </a:extLst>
          </p:cNvPr>
          <p:cNvSpPr txBox="1"/>
          <p:nvPr/>
        </p:nvSpPr>
        <p:spPr>
          <a:xfrm>
            <a:off x="8530742" y="7594051"/>
            <a:ext cx="1528967" cy="420735"/>
          </a:xfrm>
          <a:prstGeom prst="rect">
            <a:avLst/>
          </a:prstGeom>
          <a:noFill/>
          <a:ln>
            <a:noFill/>
          </a:ln>
          <a:effectLst>
            <a:outerShdw blurRad="50800" dist="25400" dir="2700000" algn="tl" rotWithShape="0">
              <a:prstClr val="black">
                <a:alpha val="20000"/>
              </a:prstClr>
            </a:outerShdw>
          </a:effectLst>
        </p:spPr>
        <p:txBody>
          <a:bodyPr vert="horz" wrap="square" tIns="55933" bIns="55933" rtlCol="0" anchor="t" anchorCtr="0">
            <a:spAutoFit/>
          </a:bodyPr>
          <a:lstStyle/>
          <a:p>
            <a:r>
              <a:rPr lang="ja-JP" altLang="en-US" sz="2000" b="1" dirty="0"/>
              <a:t>硫酸還元菌　</a:t>
            </a:r>
            <a:endParaRPr lang="en-US" altLang="ja-JP" sz="2000" b="1" dirty="0"/>
          </a:p>
        </p:txBody>
      </p:sp>
      <p:sp>
        <p:nvSpPr>
          <p:cNvPr id="148" name="テキスト ボックス 147">
            <a:extLst>
              <a:ext uri="{FF2B5EF4-FFF2-40B4-BE49-F238E27FC236}">
                <a16:creationId xmlns:a16="http://schemas.microsoft.com/office/drawing/2014/main" id="{D3985622-0D7A-4A3F-BCB5-3C0DA2FFF99C}"/>
              </a:ext>
            </a:extLst>
          </p:cNvPr>
          <p:cNvSpPr txBox="1"/>
          <p:nvPr/>
        </p:nvSpPr>
        <p:spPr>
          <a:xfrm>
            <a:off x="8750375" y="8811725"/>
            <a:ext cx="1089701" cy="420735"/>
          </a:xfrm>
          <a:prstGeom prst="rect">
            <a:avLst/>
          </a:prstGeom>
          <a:noFill/>
          <a:ln>
            <a:noFill/>
          </a:ln>
          <a:effectLst>
            <a:outerShdw blurRad="50800" dist="25400" dir="2700000" algn="tl" rotWithShape="0">
              <a:prstClr val="black">
                <a:alpha val="20000"/>
              </a:prstClr>
            </a:outerShdw>
          </a:effectLst>
        </p:spPr>
        <p:txBody>
          <a:bodyPr vert="horz" wrap="square" tIns="55933" bIns="55933" rtlCol="0" anchor="ctr" anchorCtr="0">
            <a:spAutoFit/>
          </a:bodyPr>
          <a:lstStyle/>
          <a:p>
            <a:r>
              <a:rPr lang="ja-JP" altLang="en-US" sz="2000" b="1" dirty="0"/>
              <a:t>脱窒菌　　　</a:t>
            </a:r>
            <a:endParaRPr lang="en-US" altLang="ja-JP" sz="2000" b="1" dirty="0"/>
          </a:p>
        </p:txBody>
      </p:sp>
      <p:sp>
        <p:nvSpPr>
          <p:cNvPr id="126" name="テキスト ボックス 125">
            <a:extLst>
              <a:ext uri="{FF2B5EF4-FFF2-40B4-BE49-F238E27FC236}">
                <a16:creationId xmlns:a16="http://schemas.microsoft.com/office/drawing/2014/main" id="{03D6F105-AB87-48B1-9F4B-14323491E3E4}"/>
              </a:ext>
            </a:extLst>
          </p:cNvPr>
          <p:cNvSpPr txBox="1"/>
          <p:nvPr/>
        </p:nvSpPr>
        <p:spPr>
          <a:xfrm>
            <a:off x="13636754" y="5746536"/>
            <a:ext cx="523365" cy="474874"/>
          </a:xfrm>
          <a:prstGeom prst="rect">
            <a:avLst/>
          </a:prstGeom>
          <a:noFill/>
          <a:ln>
            <a:noFill/>
          </a:ln>
          <a:effectLst>
            <a:outerShdw blurRad="50800" dist="25400" dir="2700000" algn="tl" rotWithShape="0">
              <a:prstClr val="black">
                <a:alpha val="20000"/>
              </a:prstClr>
            </a:outerShdw>
          </a:effectLst>
        </p:spPr>
        <p:txBody>
          <a:bodyPr wrap="square" rtlCol="0" anchor="ctr" anchorCtr="0">
            <a:spAutoFit/>
          </a:bodyPr>
          <a:lstStyle/>
          <a:p>
            <a:pPr algn="ctr"/>
            <a:r>
              <a:rPr lang="ja-JP" altLang="en-US" sz="2486" b="1" dirty="0"/>
              <a:t>⑤</a:t>
            </a:r>
          </a:p>
        </p:txBody>
      </p:sp>
      <p:sp>
        <p:nvSpPr>
          <p:cNvPr id="117" name="フリーフォーム: 図形 116">
            <a:extLst>
              <a:ext uri="{FF2B5EF4-FFF2-40B4-BE49-F238E27FC236}">
                <a16:creationId xmlns:a16="http://schemas.microsoft.com/office/drawing/2014/main" id="{20BB6405-DFE1-4672-8127-C545DA1517C6}"/>
              </a:ext>
            </a:extLst>
          </p:cNvPr>
          <p:cNvSpPr/>
          <p:nvPr/>
        </p:nvSpPr>
        <p:spPr>
          <a:xfrm>
            <a:off x="1000782" y="4520498"/>
            <a:ext cx="7363497" cy="3161080"/>
          </a:xfrm>
          <a:custGeom>
            <a:avLst/>
            <a:gdLst>
              <a:gd name="connsiteX0" fmla="*/ 1359673 w 1359673"/>
              <a:gd name="connsiteY0" fmla="*/ 0 h 1971923"/>
              <a:gd name="connsiteX1" fmla="*/ 0 w 1359673"/>
              <a:gd name="connsiteY1" fmla="*/ 0 h 1971923"/>
              <a:gd name="connsiteX2" fmla="*/ 0 w 1359673"/>
              <a:gd name="connsiteY2" fmla="*/ 1971923 h 1971923"/>
              <a:gd name="connsiteX3" fmla="*/ 469127 w 1359673"/>
              <a:gd name="connsiteY3" fmla="*/ 1971923 h 1971923"/>
              <a:gd name="connsiteX0" fmla="*/ 0 w 469127"/>
              <a:gd name="connsiteY0" fmla="*/ 0 h 1971923"/>
              <a:gd name="connsiteX1" fmla="*/ 0 w 469127"/>
              <a:gd name="connsiteY1" fmla="*/ 1971923 h 1971923"/>
              <a:gd name="connsiteX2" fmla="*/ 469127 w 469127"/>
              <a:gd name="connsiteY2" fmla="*/ 1971923 h 1971923"/>
              <a:gd name="connsiteX0" fmla="*/ 0 w 469127"/>
              <a:gd name="connsiteY0" fmla="*/ 0 h 1971923"/>
              <a:gd name="connsiteX1" fmla="*/ 0 w 469127"/>
              <a:gd name="connsiteY1" fmla="*/ 1971923 h 1971923"/>
              <a:gd name="connsiteX2" fmla="*/ 317770 w 469127"/>
              <a:gd name="connsiteY2" fmla="*/ 1964336 h 1971923"/>
              <a:gd name="connsiteX3" fmla="*/ 469127 w 469127"/>
              <a:gd name="connsiteY3" fmla="*/ 1971923 h 1971923"/>
              <a:gd name="connsiteX0" fmla="*/ 0 w 318388"/>
              <a:gd name="connsiteY0" fmla="*/ 0 h 2154224"/>
              <a:gd name="connsiteX1" fmla="*/ 0 w 318388"/>
              <a:gd name="connsiteY1" fmla="*/ 1971923 h 2154224"/>
              <a:gd name="connsiteX2" fmla="*/ 317770 w 318388"/>
              <a:gd name="connsiteY2" fmla="*/ 1964336 h 2154224"/>
              <a:gd name="connsiteX3" fmla="*/ 318388 w 318388"/>
              <a:gd name="connsiteY3" fmla="*/ 2154224 h 2154224"/>
              <a:gd name="connsiteX0" fmla="*/ 0 w 318768"/>
              <a:gd name="connsiteY0" fmla="*/ 0 h 2154224"/>
              <a:gd name="connsiteX1" fmla="*/ 0 w 318768"/>
              <a:gd name="connsiteY1" fmla="*/ 1971923 h 2154224"/>
              <a:gd name="connsiteX2" fmla="*/ 318768 w 318768"/>
              <a:gd name="connsiteY2" fmla="*/ 1976489 h 2154224"/>
              <a:gd name="connsiteX3" fmla="*/ 318388 w 318768"/>
              <a:gd name="connsiteY3" fmla="*/ 2154224 h 2154224"/>
              <a:gd name="connsiteX0" fmla="*/ 0 w 318768"/>
              <a:gd name="connsiteY0" fmla="*/ 0 h 2201237"/>
              <a:gd name="connsiteX1" fmla="*/ 0 w 318768"/>
              <a:gd name="connsiteY1" fmla="*/ 1971923 h 2201237"/>
              <a:gd name="connsiteX2" fmla="*/ 318768 w 318768"/>
              <a:gd name="connsiteY2" fmla="*/ 1976489 h 2201237"/>
              <a:gd name="connsiteX3" fmla="*/ 318601 w 318768"/>
              <a:gd name="connsiteY3" fmla="*/ 2201237 h 2201237"/>
              <a:gd name="connsiteX0" fmla="*/ 0 w 318768"/>
              <a:gd name="connsiteY0" fmla="*/ 0 h 1976489"/>
              <a:gd name="connsiteX1" fmla="*/ 0 w 318768"/>
              <a:gd name="connsiteY1" fmla="*/ 1971923 h 1976489"/>
              <a:gd name="connsiteX2" fmla="*/ 318768 w 318768"/>
              <a:gd name="connsiteY2" fmla="*/ 1976489 h 1976489"/>
            </a:gdLst>
            <a:ahLst/>
            <a:cxnLst>
              <a:cxn ang="0">
                <a:pos x="connsiteX0" y="connsiteY0"/>
              </a:cxn>
              <a:cxn ang="0">
                <a:pos x="connsiteX1" y="connsiteY1"/>
              </a:cxn>
              <a:cxn ang="0">
                <a:pos x="connsiteX2" y="connsiteY2"/>
              </a:cxn>
            </a:cxnLst>
            <a:rect l="l" t="t" r="r" b="b"/>
            <a:pathLst>
              <a:path w="318768" h="1976489">
                <a:moveTo>
                  <a:pt x="0" y="0"/>
                </a:moveTo>
                <a:lnTo>
                  <a:pt x="0" y="1971923"/>
                </a:lnTo>
                <a:lnTo>
                  <a:pt x="318768" y="1976489"/>
                </a:lnTo>
              </a:path>
            </a:pathLst>
          </a:custGeom>
          <a:noFill/>
          <a:ln w="76200">
            <a:solidFill>
              <a:schemeClr val="accent6"/>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75" dirty="0"/>
          </a:p>
        </p:txBody>
      </p:sp>
      <p:sp>
        <p:nvSpPr>
          <p:cNvPr id="113" name="矢印: 下 112">
            <a:extLst>
              <a:ext uri="{FF2B5EF4-FFF2-40B4-BE49-F238E27FC236}">
                <a16:creationId xmlns:a16="http://schemas.microsoft.com/office/drawing/2014/main" id="{5E0C70E3-49E8-4D32-9F9E-26618A320544}"/>
              </a:ext>
            </a:extLst>
          </p:cNvPr>
          <p:cNvSpPr/>
          <p:nvPr/>
        </p:nvSpPr>
        <p:spPr>
          <a:xfrm>
            <a:off x="6805191" y="6014844"/>
            <a:ext cx="894409" cy="3519222"/>
          </a:xfrm>
          <a:prstGeom prst="downArrow">
            <a:avLst>
              <a:gd name="adj1" fmla="val 63906"/>
              <a:gd name="adj2" fmla="val 50000"/>
            </a:avLst>
          </a:prstGeom>
          <a:gradFill flip="none" rotWithShape="1">
            <a:gsLst>
              <a:gs pos="0">
                <a:schemeClr val="accent1"/>
              </a:gs>
              <a:gs pos="100000">
                <a:schemeClr val="accent1">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75" dirty="0"/>
          </a:p>
        </p:txBody>
      </p:sp>
      <p:sp>
        <p:nvSpPr>
          <p:cNvPr id="116" name="テキスト ボックス 115">
            <a:extLst>
              <a:ext uri="{FF2B5EF4-FFF2-40B4-BE49-F238E27FC236}">
                <a16:creationId xmlns:a16="http://schemas.microsoft.com/office/drawing/2014/main" id="{6953499C-BF33-49A5-AFD4-8CC748BFBEE4}"/>
              </a:ext>
            </a:extLst>
          </p:cNvPr>
          <p:cNvSpPr txBox="1"/>
          <p:nvPr/>
        </p:nvSpPr>
        <p:spPr>
          <a:xfrm>
            <a:off x="7050988" y="6014844"/>
            <a:ext cx="430887" cy="3263815"/>
          </a:xfrm>
          <a:prstGeom prst="rect">
            <a:avLst/>
          </a:prstGeom>
          <a:noFill/>
          <a:ln>
            <a:noFill/>
          </a:ln>
          <a:effectLst/>
        </p:spPr>
        <p:txBody>
          <a:bodyPr vert="eaVert" wrap="square" rtlCol="0" anchor="ctr" anchorCtr="0">
            <a:spAutoFit/>
          </a:bodyPr>
          <a:lstStyle/>
          <a:p>
            <a:pPr algn="ctr"/>
            <a:r>
              <a:rPr lang="ja-JP" altLang="en-US" sz="1600" b="1" dirty="0">
                <a:solidFill>
                  <a:schemeClr val="bg1"/>
                </a:solidFill>
              </a:rPr>
              <a:t>ＯＲＰの上昇に伴い優占種が変化</a:t>
            </a:r>
          </a:p>
        </p:txBody>
      </p:sp>
      <p:sp>
        <p:nvSpPr>
          <p:cNvPr id="131" name="矢印: 上下 130">
            <a:extLst>
              <a:ext uri="{FF2B5EF4-FFF2-40B4-BE49-F238E27FC236}">
                <a16:creationId xmlns:a16="http://schemas.microsoft.com/office/drawing/2014/main" id="{D3230A26-4F6E-4F56-B9B5-39EAEC7014AC}"/>
              </a:ext>
            </a:extLst>
          </p:cNvPr>
          <p:cNvSpPr/>
          <p:nvPr/>
        </p:nvSpPr>
        <p:spPr>
          <a:xfrm>
            <a:off x="7610882" y="6008141"/>
            <a:ext cx="613428" cy="3547352"/>
          </a:xfrm>
          <a:prstGeom prst="upDownArrow">
            <a:avLst/>
          </a:prstGeom>
          <a:gradFill>
            <a:gsLst>
              <a:gs pos="0">
                <a:schemeClr val="accent5">
                  <a:lumMod val="40000"/>
                  <a:lumOff val="60000"/>
                </a:schemeClr>
              </a:gs>
              <a:gs pos="100000">
                <a:srgbClr val="FF7C8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テキスト ボックス 139">
            <a:extLst>
              <a:ext uri="{FF2B5EF4-FFF2-40B4-BE49-F238E27FC236}">
                <a16:creationId xmlns:a16="http://schemas.microsoft.com/office/drawing/2014/main" id="{C33D3139-C0AF-4C6D-A9CC-3CE3CD3F7439}"/>
              </a:ext>
            </a:extLst>
          </p:cNvPr>
          <p:cNvSpPr txBox="1"/>
          <p:nvPr/>
        </p:nvSpPr>
        <p:spPr>
          <a:xfrm>
            <a:off x="7679915" y="5953909"/>
            <a:ext cx="461665" cy="3576399"/>
          </a:xfrm>
          <a:prstGeom prst="rect">
            <a:avLst/>
          </a:prstGeom>
          <a:noFill/>
          <a:ln>
            <a:noFill/>
          </a:ln>
          <a:effectLst/>
        </p:spPr>
        <p:txBody>
          <a:bodyPr vert="eaVert" wrap="square" rtlCol="0" anchor="ctr" anchorCtr="0">
            <a:spAutoFit/>
          </a:bodyPr>
          <a:lstStyle/>
          <a:p>
            <a:pPr algn="ctr"/>
            <a:r>
              <a:rPr lang="ja-JP" altLang="en-US" b="1" dirty="0"/>
              <a:t>小　　　　　　　　　　　　　大</a:t>
            </a:r>
          </a:p>
        </p:txBody>
      </p:sp>
      <p:sp>
        <p:nvSpPr>
          <p:cNvPr id="127" name="テキスト ボックス 126">
            <a:extLst>
              <a:ext uri="{FF2B5EF4-FFF2-40B4-BE49-F238E27FC236}">
                <a16:creationId xmlns:a16="http://schemas.microsoft.com/office/drawing/2014/main" id="{B7F109F8-0338-408C-A6C0-C86CDBE05132}"/>
              </a:ext>
            </a:extLst>
          </p:cNvPr>
          <p:cNvSpPr txBox="1"/>
          <p:nvPr/>
        </p:nvSpPr>
        <p:spPr>
          <a:xfrm>
            <a:off x="7723985" y="6192960"/>
            <a:ext cx="400110" cy="3085699"/>
          </a:xfrm>
          <a:prstGeom prst="rect">
            <a:avLst/>
          </a:prstGeom>
          <a:noFill/>
          <a:ln>
            <a:noFill/>
          </a:ln>
          <a:effectLst/>
        </p:spPr>
        <p:txBody>
          <a:bodyPr vert="eaVert" wrap="square" rtlCol="0" anchor="ctr" anchorCtr="0">
            <a:spAutoFit/>
          </a:bodyPr>
          <a:lstStyle/>
          <a:p>
            <a:pPr algn="ctr"/>
            <a:r>
              <a:rPr lang="ja-JP" altLang="en-US" sz="1400" b="1" dirty="0">
                <a:solidFill>
                  <a:schemeClr val="bg1"/>
                </a:solidFill>
              </a:rPr>
              <a:t>各菌の有機物分解のエネルギー効率</a:t>
            </a:r>
          </a:p>
        </p:txBody>
      </p:sp>
      <p:sp>
        <p:nvSpPr>
          <p:cNvPr id="149" name="テキスト ボックス 148">
            <a:extLst>
              <a:ext uri="{FF2B5EF4-FFF2-40B4-BE49-F238E27FC236}">
                <a16:creationId xmlns:a16="http://schemas.microsoft.com/office/drawing/2014/main" id="{69F71D1C-40C4-4E7C-9A84-2EEB0B0BAC08}"/>
              </a:ext>
            </a:extLst>
          </p:cNvPr>
          <p:cNvSpPr txBox="1"/>
          <p:nvPr/>
        </p:nvSpPr>
        <p:spPr>
          <a:xfrm>
            <a:off x="8934205" y="5337358"/>
            <a:ext cx="3917713" cy="523220"/>
          </a:xfrm>
          <a:prstGeom prst="rect">
            <a:avLst/>
          </a:prstGeom>
          <a:noFill/>
          <a:ln>
            <a:noFill/>
          </a:ln>
          <a:effectLst/>
        </p:spPr>
        <p:txBody>
          <a:bodyPr wrap="square" rtlCol="0" anchor="ctr" anchorCtr="0">
            <a:spAutoFit/>
          </a:bodyPr>
          <a:lstStyle/>
          <a:p>
            <a:r>
              <a:rPr lang="en-US" altLang="ja-JP" sz="1400" b="1" dirty="0">
                <a:solidFill>
                  <a:srgbClr val="548235"/>
                </a:solidFill>
              </a:rPr>
              <a:t>ORP</a:t>
            </a:r>
            <a:r>
              <a:rPr lang="ja-JP" altLang="en-US" sz="1400" b="1" dirty="0">
                <a:solidFill>
                  <a:srgbClr val="548235"/>
                </a:solidFill>
              </a:rPr>
              <a:t>の上昇によって、</a:t>
            </a:r>
            <a:endParaRPr lang="en-US" altLang="ja-JP" sz="1400" b="1" dirty="0">
              <a:solidFill>
                <a:srgbClr val="548235"/>
              </a:solidFill>
            </a:endParaRPr>
          </a:p>
          <a:p>
            <a:r>
              <a:rPr lang="ja-JP" altLang="en-US" sz="1400" b="1" dirty="0">
                <a:solidFill>
                  <a:srgbClr val="548235"/>
                </a:solidFill>
              </a:rPr>
              <a:t>底質中の優占種が変化する。</a:t>
            </a:r>
          </a:p>
        </p:txBody>
      </p:sp>
      <p:sp>
        <p:nvSpPr>
          <p:cNvPr id="3" name="フリーフォーム: 図形 2">
            <a:extLst>
              <a:ext uri="{FF2B5EF4-FFF2-40B4-BE49-F238E27FC236}">
                <a16:creationId xmlns:a16="http://schemas.microsoft.com/office/drawing/2014/main" id="{4138A3B4-77A0-4244-AA25-AABA14F6CE9C}"/>
              </a:ext>
            </a:extLst>
          </p:cNvPr>
          <p:cNvSpPr/>
          <p:nvPr/>
        </p:nvSpPr>
        <p:spPr>
          <a:xfrm flipH="1">
            <a:off x="8614813" y="3608071"/>
            <a:ext cx="4146734" cy="5237524"/>
          </a:xfrm>
          <a:custGeom>
            <a:avLst/>
            <a:gdLst>
              <a:gd name="connsiteX0" fmla="*/ 946298 w 946298"/>
              <a:gd name="connsiteY0" fmla="*/ 0 h 1010093"/>
              <a:gd name="connsiteX1" fmla="*/ 0 w 946298"/>
              <a:gd name="connsiteY1" fmla="*/ 0 h 1010093"/>
              <a:gd name="connsiteX2" fmla="*/ 0 w 946298"/>
              <a:gd name="connsiteY2" fmla="*/ 1010093 h 1010093"/>
              <a:gd name="connsiteX3" fmla="*/ 287079 w 946298"/>
              <a:gd name="connsiteY3" fmla="*/ 1010093 h 1010093"/>
              <a:gd name="connsiteX0" fmla="*/ 619806 w 619806"/>
              <a:gd name="connsiteY0" fmla="*/ 3761 h 1010093"/>
              <a:gd name="connsiteX1" fmla="*/ 0 w 619806"/>
              <a:gd name="connsiteY1" fmla="*/ 0 h 1010093"/>
              <a:gd name="connsiteX2" fmla="*/ 0 w 619806"/>
              <a:gd name="connsiteY2" fmla="*/ 1010093 h 1010093"/>
              <a:gd name="connsiteX3" fmla="*/ 287079 w 619806"/>
              <a:gd name="connsiteY3" fmla="*/ 1010093 h 1010093"/>
              <a:gd name="connsiteX0" fmla="*/ 619806 w 619806"/>
              <a:gd name="connsiteY0" fmla="*/ 3761 h 1010093"/>
              <a:gd name="connsiteX1" fmla="*/ 0 w 619806"/>
              <a:gd name="connsiteY1" fmla="*/ 0 h 1010093"/>
              <a:gd name="connsiteX2" fmla="*/ 0 w 619806"/>
              <a:gd name="connsiteY2" fmla="*/ 1010093 h 1010093"/>
              <a:gd name="connsiteX3" fmla="*/ 194528 w 619806"/>
              <a:gd name="connsiteY3" fmla="*/ 1010093 h 1010093"/>
              <a:gd name="connsiteX0" fmla="*/ 619806 w 619806"/>
              <a:gd name="connsiteY0" fmla="*/ 3761 h 1010093"/>
              <a:gd name="connsiteX1" fmla="*/ 0 w 619806"/>
              <a:gd name="connsiteY1" fmla="*/ 0 h 1010093"/>
              <a:gd name="connsiteX2" fmla="*/ 0 w 619806"/>
              <a:gd name="connsiteY2" fmla="*/ 1010093 h 1010093"/>
              <a:gd name="connsiteX3" fmla="*/ 456600 w 619806"/>
              <a:gd name="connsiteY3" fmla="*/ 1007350 h 1010093"/>
              <a:gd name="connsiteX0" fmla="*/ 925064 w 925064"/>
              <a:gd name="connsiteY0" fmla="*/ 901 h 1010093"/>
              <a:gd name="connsiteX1" fmla="*/ 0 w 925064"/>
              <a:gd name="connsiteY1" fmla="*/ 0 h 1010093"/>
              <a:gd name="connsiteX2" fmla="*/ 0 w 925064"/>
              <a:gd name="connsiteY2" fmla="*/ 1010093 h 1010093"/>
              <a:gd name="connsiteX3" fmla="*/ 456600 w 925064"/>
              <a:gd name="connsiteY3" fmla="*/ 1007350 h 1010093"/>
              <a:gd name="connsiteX0" fmla="*/ 917237 w 917237"/>
              <a:gd name="connsiteY0" fmla="*/ 0 h 1012052"/>
              <a:gd name="connsiteX1" fmla="*/ 0 w 917237"/>
              <a:gd name="connsiteY1" fmla="*/ 1959 h 1012052"/>
              <a:gd name="connsiteX2" fmla="*/ 0 w 917237"/>
              <a:gd name="connsiteY2" fmla="*/ 1012052 h 1012052"/>
              <a:gd name="connsiteX3" fmla="*/ 456600 w 917237"/>
              <a:gd name="connsiteY3" fmla="*/ 1009309 h 1012052"/>
              <a:gd name="connsiteX0" fmla="*/ 917237 w 917237"/>
              <a:gd name="connsiteY0" fmla="*/ 0 h 1012052"/>
              <a:gd name="connsiteX1" fmla="*/ 0 w 917237"/>
              <a:gd name="connsiteY1" fmla="*/ 1959 h 1012052"/>
              <a:gd name="connsiteX2" fmla="*/ 0 w 917237"/>
              <a:gd name="connsiteY2" fmla="*/ 1012052 h 1012052"/>
              <a:gd name="connsiteX3" fmla="*/ 199469 w 917237"/>
              <a:gd name="connsiteY3" fmla="*/ 1007786 h 1012052"/>
              <a:gd name="connsiteX4" fmla="*/ 456600 w 917237"/>
              <a:gd name="connsiteY4" fmla="*/ 1009309 h 1012052"/>
              <a:gd name="connsiteX0" fmla="*/ 917237 w 917237"/>
              <a:gd name="connsiteY0" fmla="*/ 0 h 1098524"/>
              <a:gd name="connsiteX1" fmla="*/ 0 w 917237"/>
              <a:gd name="connsiteY1" fmla="*/ 1959 h 1098524"/>
              <a:gd name="connsiteX2" fmla="*/ 0 w 917237"/>
              <a:gd name="connsiteY2" fmla="*/ 1012052 h 1098524"/>
              <a:gd name="connsiteX3" fmla="*/ 199469 w 917237"/>
              <a:gd name="connsiteY3" fmla="*/ 1007786 h 1098524"/>
              <a:gd name="connsiteX4" fmla="*/ 200612 w 917237"/>
              <a:gd name="connsiteY4" fmla="*/ 1098524 h 1098524"/>
              <a:gd name="connsiteX0" fmla="*/ 917237 w 917237"/>
              <a:gd name="connsiteY0" fmla="*/ 0 h 1100195"/>
              <a:gd name="connsiteX1" fmla="*/ 0 w 917237"/>
              <a:gd name="connsiteY1" fmla="*/ 1959 h 1100195"/>
              <a:gd name="connsiteX2" fmla="*/ 0 w 917237"/>
              <a:gd name="connsiteY2" fmla="*/ 1012052 h 1100195"/>
              <a:gd name="connsiteX3" fmla="*/ 199469 w 917237"/>
              <a:gd name="connsiteY3" fmla="*/ 1007786 h 1100195"/>
              <a:gd name="connsiteX4" fmla="*/ 198297 w 917237"/>
              <a:gd name="connsiteY4" fmla="*/ 1100195 h 1100195"/>
              <a:gd name="connsiteX0" fmla="*/ 917237 w 917237"/>
              <a:gd name="connsiteY0" fmla="*/ 0 h 1100195"/>
              <a:gd name="connsiteX1" fmla="*/ 0 w 917237"/>
              <a:gd name="connsiteY1" fmla="*/ 1959 h 1100195"/>
              <a:gd name="connsiteX2" fmla="*/ 0 w 917237"/>
              <a:gd name="connsiteY2" fmla="*/ 1012052 h 1100195"/>
              <a:gd name="connsiteX3" fmla="*/ 199469 w 917237"/>
              <a:gd name="connsiteY3" fmla="*/ 1007786 h 1100195"/>
              <a:gd name="connsiteX4" fmla="*/ 200612 w 917237"/>
              <a:gd name="connsiteY4" fmla="*/ 1100195 h 1100195"/>
              <a:gd name="connsiteX0" fmla="*/ 917237 w 917237"/>
              <a:gd name="connsiteY0" fmla="*/ 0 h 1100195"/>
              <a:gd name="connsiteX1" fmla="*/ 0 w 917237"/>
              <a:gd name="connsiteY1" fmla="*/ 1959 h 1100195"/>
              <a:gd name="connsiteX2" fmla="*/ 0 w 917237"/>
              <a:gd name="connsiteY2" fmla="*/ 1012052 h 1100195"/>
              <a:gd name="connsiteX3" fmla="*/ 199469 w 917237"/>
              <a:gd name="connsiteY3" fmla="*/ 1007786 h 1100195"/>
              <a:gd name="connsiteX4" fmla="*/ 200612 w 917237"/>
              <a:gd name="connsiteY4" fmla="*/ 1100195 h 1100195"/>
              <a:gd name="connsiteX0" fmla="*/ 917237 w 917237"/>
              <a:gd name="connsiteY0" fmla="*/ 0 h 1100195"/>
              <a:gd name="connsiteX1" fmla="*/ 0 w 917237"/>
              <a:gd name="connsiteY1" fmla="*/ 1959 h 1100195"/>
              <a:gd name="connsiteX2" fmla="*/ 0 w 917237"/>
              <a:gd name="connsiteY2" fmla="*/ 1012052 h 1100195"/>
              <a:gd name="connsiteX3" fmla="*/ 199469 w 917237"/>
              <a:gd name="connsiteY3" fmla="*/ 1007786 h 1100195"/>
              <a:gd name="connsiteX4" fmla="*/ 200612 w 917237"/>
              <a:gd name="connsiteY4" fmla="*/ 1100195 h 1100195"/>
              <a:gd name="connsiteX0" fmla="*/ 917237 w 917237"/>
              <a:gd name="connsiteY0" fmla="*/ 0 h 1101866"/>
              <a:gd name="connsiteX1" fmla="*/ 0 w 917237"/>
              <a:gd name="connsiteY1" fmla="*/ 1959 h 1101866"/>
              <a:gd name="connsiteX2" fmla="*/ 0 w 917237"/>
              <a:gd name="connsiteY2" fmla="*/ 1012052 h 1101866"/>
              <a:gd name="connsiteX3" fmla="*/ 199469 w 917237"/>
              <a:gd name="connsiteY3" fmla="*/ 1007786 h 1101866"/>
              <a:gd name="connsiteX4" fmla="*/ 199455 w 917237"/>
              <a:gd name="connsiteY4" fmla="*/ 1101866 h 1101866"/>
              <a:gd name="connsiteX0" fmla="*/ 383151 w 383151"/>
              <a:gd name="connsiteY0" fmla="*/ 2233 h 1099907"/>
              <a:gd name="connsiteX1" fmla="*/ 0 w 383151"/>
              <a:gd name="connsiteY1" fmla="*/ 0 h 1099907"/>
              <a:gd name="connsiteX2" fmla="*/ 0 w 383151"/>
              <a:gd name="connsiteY2" fmla="*/ 1010093 h 1099907"/>
              <a:gd name="connsiteX3" fmla="*/ 199469 w 383151"/>
              <a:gd name="connsiteY3" fmla="*/ 1005827 h 1099907"/>
              <a:gd name="connsiteX4" fmla="*/ 199455 w 383151"/>
              <a:gd name="connsiteY4" fmla="*/ 1099907 h 1099907"/>
              <a:gd name="connsiteX0" fmla="*/ 389379 w 389379"/>
              <a:gd name="connsiteY0" fmla="*/ 2233 h 1099907"/>
              <a:gd name="connsiteX1" fmla="*/ 0 w 389379"/>
              <a:gd name="connsiteY1" fmla="*/ 0 h 1099907"/>
              <a:gd name="connsiteX2" fmla="*/ 0 w 389379"/>
              <a:gd name="connsiteY2" fmla="*/ 1010093 h 1099907"/>
              <a:gd name="connsiteX3" fmla="*/ 199469 w 389379"/>
              <a:gd name="connsiteY3" fmla="*/ 1005827 h 1099907"/>
              <a:gd name="connsiteX4" fmla="*/ 199455 w 389379"/>
              <a:gd name="connsiteY4" fmla="*/ 1099907 h 1099907"/>
              <a:gd name="connsiteX0" fmla="*/ 389379 w 389379"/>
              <a:gd name="connsiteY0" fmla="*/ 0 h 1106059"/>
              <a:gd name="connsiteX1" fmla="*/ 0 w 389379"/>
              <a:gd name="connsiteY1" fmla="*/ 6152 h 1106059"/>
              <a:gd name="connsiteX2" fmla="*/ 0 w 389379"/>
              <a:gd name="connsiteY2" fmla="*/ 1016245 h 1106059"/>
              <a:gd name="connsiteX3" fmla="*/ 199469 w 389379"/>
              <a:gd name="connsiteY3" fmla="*/ 1011979 h 1106059"/>
              <a:gd name="connsiteX4" fmla="*/ 199455 w 389379"/>
              <a:gd name="connsiteY4" fmla="*/ 1106059 h 1106059"/>
              <a:gd name="connsiteX0" fmla="*/ 389379 w 389379"/>
              <a:gd name="connsiteY0" fmla="*/ 0 h 1101867"/>
              <a:gd name="connsiteX1" fmla="*/ 0 w 389379"/>
              <a:gd name="connsiteY1" fmla="*/ 1960 h 1101867"/>
              <a:gd name="connsiteX2" fmla="*/ 0 w 389379"/>
              <a:gd name="connsiteY2" fmla="*/ 1012053 h 1101867"/>
              <a:gd name="connsiteX3" fmla="*/ 199469 w 389379"/>
              <a:gd name="connsiteY3" fmla="*/ 1007787 h 1101867"/>
              <a:gd name="connsiteX4" fmla="*/ 199455 w 389379"/>
              <a:gd name="connsiteY4" fmla="*/ 1101867 h 1101867"/>
              <a:gd name="connsiteX0" fmla="*/ 389379 w 389379"/>
              <a:gd name="connsiteY0" fmla="*/ 0 h 1012053"/>
              <a:gd name="connsiteX1" fmla="*/ 0 w 389379"/>
              <a:gd name="connsiteY1" fmla="*/ 1960 h 1012053"/>
              <a:gd name="connsiteX2" fmla="*/ 0 w 389379"/>
              <a:gd name="connsiteY2" fmla="*/ 1012053 h 1012053"/>
              <a:gd name="connsiteX3" fmla="*/ 199469 w 389379"/>
              <a:gd name="connsiteY3" fmla="*/ 1007787 h 1012053"/>
              <a:gd name="connsiteX0" fmla="*/ 389379 w 389379"/>
              <a:gd name="connsiteY0" fmla="*/ 0 h 1013800"/>
              <a:gd name="connsiteX1" fmla="*/ 0 w 389379"/>
              <a:gd name="connsiteY1" fmla="*/ 1960 h 1013800"/>
              <a:gd name="connsiteX2" fmla="*/ 0 w 389379"/>
              <a:gd name="connsiteY2" fmla="*/ 1012053 h 1013800"/>
              <a:gd name="connsiteX3" fmla="*/ 199469 w 389379"/>
              <a:gd name="connsiteY3" fmla="*/ 1013800 h 1013800"/>
              <a:gd name="connsiteX0" fmla="*/ 389379 w 389379"/>
              <a:gd name="connsiteY0" fmla="*/ 0 h 1012053"/>
              <a:gd name="connsiteX1" fmla="*/ 0 w 389379"/>
              <a:gd name="connsiteY1" fmla="*/ 1960 h 1012053"/>
              <a:gd name="connsiteX2" fmla="*/ 0 w 389379"/>
              <a:gd name="connsiteY2" fmla="*/ 1012053 h 1012053"/>
              <a:gd name="connsiteX3" fmla="*/ 199469 w 389379"/>
              <a:gd name="connsiteY3" fmla="*/ 1007787 h 1012053"/>
              <a:gd name="connsiteX0" fmla="*/ 389379 w 389379"/>
              <a:gd name="connsiteY0" fmla="*/ 0 h 1013800"/>
              <a:gd name="connsiteX1" fmla="*/ 0 w 389379"/>
              <a:gd name="connsiteY1" fmla="*/ 1960 h 1013800"/>
              <a:gd name="connsiteX2" fmla="*/ 0 w 389379"/>
              <a:gd name="connsiteY2" fmla="*/ 1012053 h 1013800"/>
              <a:gd name="connsiteX3" fmla="*/ 199469 w 389379"/>
              <a:gd name="connsiteY3" fmla="*/ 1013800 h 1013800"/>
              <a:gd name="connsiteX0" fmla="*/ 389379 w 389379"/>
              <a:gd name="connsiteY0" fmla="*/ 0 h 1012053"/>
              <a:gd name="connsiteX1" fmla="*/ 0 w 389379"/>
              <a:gd name="connsiteY1" fmla="*/ 1960 h 1012053"/>
              <a:gd name="connsiteX2" fmla="*/ 0 w 389379"/>
              <a:gd name="connsiteY2" fmla="*/ 1012053 h 1012053"/>
              <a:gd name="connsiteX3" fmla="*/ 199469 w 389379"/>
              <a:gd name="connsiteY3" fmla="*/ 1010793 h 1012053"/>
              <a:gd name="connsiteX0" fmla="*/ 389379 w 389379"/>
              <a:gd name="connsiteY0" fmla="*/ 0 h 1012053"/>
              <a:gd name="connsiteX1" fmla="*/ 0 w 389379"/>
              <a:gd name="connsiteY1" fmla="*/ 1960 h 1012053"/>
              <a:gd name="connsiteX2" fmla="*/ 0 w 389379"/>
              <a:gd name="connsiteY2" fmla="*/ 1012053 h 1012053"/>
              <a:gd name="connsiteX3" fmla="*/ 178819 w 389379"/>
              <a:gd name="connsiteY3" fmla="*/ 1009405 h 1012053"/>
              <a:gd name="connsiteX4" fmla="*/ 199469 w 389379"/>
              <a:gd name="connsiteY4" fmla="*/ 1010793 h 1012053"/>
              <a:gd name="connsiteX0" fmla="*/ 389379 w 389379"/>
              <a:gd name="connsiteY0" fmla="*/ 0 h 1050670"/>
              <a:gd name="connsiteX1" fmla="*/ 0 w 389379"/>
              <a:gd name="connsiteY1" fmla="*/ 1960 h 1050670"/>
              <a:gd name="connsiteX2" fmla="*/ 0 w 389379"/>
              <a:gd name="connsiteY2" fmla="*/ 1012053 h 1050670"/>
              <a:gd name="connsiteX3" fmla="*/ 178819 w 389379"/>
              <a:gd name="connsiteY3" fmla="*/ 1009405 h 1050670"/>
              <a:gd name="connsiteX4" fmla="*/ 205762 w 389379"/>
              <a:gd name="connsiteY4" fmla="*/ 1050670 h 1050670"/>
              <a:gd name="connsiteX0" fmla="*/ 313557 w 313557"/>
              <a:gd name="connsiteY0" fmla="*/ 0 h 1050670"/>
              <a:gd name="connsiteX1" fmla="*/ 0 w 313557"/>
              <a:gd name="connsiteY1" fmla="*/ 1960 h 1050670"/>
              <a:gd name="connsiteX2" fmla="*/ 0 w 313557"/>
              <a:gd name="connsiteY2" fmla="*/ 1012053 h 1050670"/>
              <a:gd name="connsiteX3" fmla="*/ 178819 w 313557"/>
              <a:gd name="connsiteY3" fmla="*/ 1009405 h 1050670"/>
              <a:gd name="connsiteX4" fmla="*/ 205762 w 313557"/>
              <a:gd name="connsiteY4" fmla="*/ 1050670 h 1050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57" h="1050670">
                <a:moveTo>
                  <a:pt x="313557" y="0"/>
                </a:moveTo>
                <a:lnTo>
                  <a:pt x="0" y="1960"/>
                </a:lnTo>
                <a:lnTo>
                  <a:pt x="0" y="1012053"/>
                </a:lnTo>
                <a:lnTo>
                  <a:pt x="178819" y="1009405"/>
                </a:lnTo>
                <a:lnTo>
                  <a:pt x="205762" y="1050670"/>
                </a:lnTo>
              </a:path>
            </a:pathLst>
          </a:custGeom>
          <a:noFill/>
          <a:ln w="76200">
            <a:solidFill>
              <a:schemeClr val="accent6"/>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p>
        </p:txBody>
      </p:sp>
      <p:sp>
        <p:nvSpPr>
          <p:cNvPr id="7" name="四角形: 角を丸くする 6">
            <a:extLst>
              <a:ext uri="{FF2B5EF4-FFF2-40B4-BE49-F238E27FC236}">
                <a16:creationId xmlns:a16="http://schemas.microsoft.com/office/drawing/2014/main" id="{277FFC9A-8172-4A03-A6C6-490833136417}"/>
              </a:ext>
            </a:extLst>
          </p:cNvPr>
          <p:cNvSpPr/>
          <p:nvPr/>
        </p:nvSpPr>
        <p:spPr>
          <a:xfrm>
            <a:off x="7824320" y="3246099"/>
            <a:ext cx="1622067" cy="806200"/>
          </a:xfrm>
          <a:prstGeom prst="roundRect">
            <a:avLst>
              <a:gd name="adj" fmla="val 5000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75"/>
          </a:p>
        </p:txBody>
      </p:sp>
      <p:sp>
        <p:nvSpPr>
          <p:cNvPr id="91" name="テキスト ボックス 90">
            <a:extLst>
              <a:ext uri="{FF2B5EF4-FFF2-40B4-BE49-F238E27FC236}">
                <a16:creationId xmlns:a16="http://schemas.microsoft.com/office/drawing/2014/main" id="{96529832-B0C0-4BA2-B329-5455A94DA0A2}"/>
              </a:ext>
            </a:extLst>
          </p:cNvPr>
          <p:cNvSpPr txBox="1"/>
          <p:nvPr/>
        </p:nvSpPr>
        <p:spPr>
          <a:xfrm>
            <a:off x="7844568" y="3463967"/>
            <a:ext cx="1622067" cy="584775"/>
          </a:xfrm>
          <a:prstGeom prst="rect">
            <a:avLst/>
          </a:prstGeom>
          <a:noFill/>
          <a:ln>
            <a:noFill/>
          </a:ln>
          <a:effectLst/>
        </p:spPr>
        <p:txBody>
          <a:bodyPr wrap="square" lIns="27967" rIns="27967" rtlCol="0" anchor="ctr" anchorCtr="0">
            <a:spAutoFit/>
          </a:bodyPr>
          <a:lstStyle/>
          <a:p>
            <a:pPr algn="ctr"/>
            <a:r>
              <a:rPr lang="ja-JP" altLang="en-US" sz="1600" b="1" dirty="0"/>
              <a:t>硝酸イオン</a:t>
            </a:r>
            <a:endParaRPr lang="en-US" altLang="ja-JP" sz="1600" b="1" dirty="0"/>
          </a:p>
          <a:p>
            <a:pPr algn="ctr"/>
            <a:r>
              <a:rPr lang="en-US" altLang="ja-JP" sz="1600" b="1" dirty="0"/>
              <a:t>(</a:t>
            </a:r>
            <a:r>
              <a:rPr lang="ja-JP" altLang="en-US" sz="1600" b="1" dirty="0"/>
              <a:t> </a:t>
            </a:r>
            <a:r>
              <a:rPr lang="en-US" altLang="ja-JP" sz="1600" b="1" dirty="0"/>
              <a:t>NO</a:t>
            </a:r>
            <a:r>
              <a:rPr lang="en-US" altLang="ja-JP" sz="1600" b="1" baseline="-25000" dirty="0"/>
              <a:t>3</a:t>
            </a:r>
            <a:r>
              <a:rPr lang="en-US" altLang="ja-JP" sz="1600" b="1" baseline="30000" dirty="0"/>
              <a:t>-</a:t>
            </a:r>
            <a:r>
              <a:rPr lang="ja-JP" altLang="en-US" sz="1600" b="1" dirty="0"/>
              <a:t> </a:t>
            </a:r>
            <a:r>
              <a:rPr lang="en-US" altLang="ja-JP" sz="1600" b="1" dirty="0"/>
              <a:t>)</a:t>
            </a:r>
            <a:endParaRPr lang="en-US" altLang="ja-JP" sz="1600" b="1" baseline="30000" dirty="0"/>
          </a:p>
        </p:txBody>
      </p:sp>
      <p:sp>
        <p:nvSpPr>
          <p:cNvPr id="75" name="吹き出し: 四角形 74">
            <a:extLst>
              <a:ext uri="{FF2B5EF4-FFF2-40B4-BE49-F238E27FC236}">
                <a16:creationId xmlns:a16="http://schemas.microsoft.com/office/drawing/2014/main" id="{B1A4508D-E454-436C-9CB6-4B146B5B867F}"/>
              </a:ext>
            </a:extLst>
          </p:cNvPr>
          <p:cNvSpPr/>
          <p:nvPr/>
        </p:nvSpPr>
        <p:spPr>
          <a:xfrm>
            <a:off x="11015768" y="3852743"/>
            <a:ext cx="2880000" cy="821667"/>
          </a:xfrm>
          <a:prstGeom prst="wedgeRectCallout">
            <a:avLst>
              <a:gd name="adj1" fmla="val -52447"/>
              <a:gd name="adj2" fmla="val 95082"/>
            </a:avLst>
          </a:prstGeom>
          <a:solidFill>
            <a:srgbClr val="FFFF00"/>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1867" tIns="111867" rIns="111867" bIns="111867" rtlCol="0" anchor="ctr"/>
          <a:lstStyle/>
          <a:p>
            <a:r>
              <a:rPr lang="ja-JP" altLang="en-US" sz="1864" dirty="0">
                <a:solidFill>
                  <a:schemeClr val="tx1"/>
                </a:solidFill>
              </a:rPr>
              <a:t>想定される指標の変化</a:t>
            </a:r>
            <a:endParaRPr lang="en-US" altLang="ja-JP" sz="1864" dirty="0">
              <a:solidFill>
                <a:schemeClr val="tx1"/>
              </a:solidFill>
            </a:endParaRPr>
          </a:p>
          <a:p>
            <a:r>
              <a:rPr lang="ja-JP" altLang="en-US" sz="1864" b="1" kern="100" dirty="0">
                <a:solidFill>
                  <a:schemeClr val="tx1"/>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lang="en-US" altLang="ja-JP" sz="1864" b="1" kern="100" dirty="0">
                <a:solidFill>
                  <a:schemeClr val="tx1"/>
                </a:solidFill>
                <a:latin typeface="ＭＳ ゴシック" panose="020B0609070205080204" pitchFamily="49" charset="-128"/>
                <a:ea typeface="ＭＳ ゴシック" panose="020B0609070205080204" pitchFamily="49" charset="-128"/>
                <a:cs typeface="Times New Roman" panose="02020603050405020304" pitchFamily="18" charset="0"/>
              </a:rPr>
              <a:t>ORP</a:t>
            </a:r>
            <a:r>
              <a:rPr lang="ja-JP" altLang="en-US" sz="1864" kern="100" dirty="0">
                <a:solidFill>
                  <a:schemeClr val="tx1"/>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864" b="1"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上昇</a:t>
            </a:r>
            <a:endParaRPr lang="ja-JP" altLang="en-US" sz="1864" dirty="0">
              <a:solidFill>
                <a:schemeClr val="accent5"/>
              </a:solidFill>
            </a:endParaRPr>
          </a:p>
        </p:txBody>
      </p:sp>
      <p:sp>
        <p:nvSpPr>
          <p:cNvPr id="77" name="テキスト ボックス 76">
            <a:extLst>
              <a:ext uri="{FF2B5EF4-FFF2-40B4-BE49-F238E27FC236}">
                <a16:creationId xmlns:a16="http://schemas.microsoft.com/office/drawing/2014/main" id="{138C3245-393C-4383-BF98-AE7968F197C5}"/>
              </a:ext>
            </a:extLst>
          </p:cNvPr>
          <p:cNvSpPr txBox="1"/>
          <p:nvPr/>
        </p:nvSpPr>
        <p:spPr>
          <a:xfrm>
            <a:off x="12146900" y="5430305"/>
            <a:ext cx="1547979" cy="1303137"/>
          </a:xfrm>
          <a:prstGeom prst="rect">
            <a:avLst/>
          </a:prstGeom>
          <a:noFill/>
          <a:ln>
            <a:noFill/>
          </a:ln>
          <a:effectLst/>
        </p:spPr>
        <p:txBody>
          <a:bodyPr wrap="square" lIns="55933" tIns="111867" rIns="55933" bIns="111867" rtlCol="0" anchor="ctr" anchorCtr="0">
            <a:spAutoFit/>
          </a:bodyPr>
          <a:lstStyle/>
          <a:p>
            <a:r>
              <a:rPr lang="en-US" altLang="ja-JP" sz="1400" b="1" dirty="0">
                <a:solidFill>
                  <a:srgbClr val="C00000"/>
                </a:solidFill>
                <a:effectLst>
                  <a:glow rad="50800">
                    <a:schemeClr val="bg1"/>
                  </a:glow>
                </a:effectLst>
              </a:rPr>
              <a:t>ORP</a:t>
            </a:r>
            <a:r>
              <a:rPr lang="ja-JP" altLang="en-US" sz="1400" b="1" dirty="0">
                <a:solidFill>
                  <a:srgbClr val="C00000"/>
                </a:solidFill>
                <a:effectLst>
                  <a:glow rad="50800">
                    <a:schemeClr val="bg1"/>
                  </a:glow>
                </a:effectLst>
              </a:rPr>
              <a:t>の上昇に伴うメタン生成菌の優占度の低下により、メタンの生成が　抑制</a:t>
            </a:r>
          </a:p>
        </p:txBody>
      </p:sp>
      <p:sp>
        <p:nvSpPr>
          <p:cNvPr id="138" name="フリーフォーム: 図形 137">
            <a:extLst>
              <a:ext uri="{FF2B5EF4-FFF2-40B4-BE49-F238E27FC236}">
                <a16:creationId xmlns:a16="http://schemas.microsoft.com/office/drawing/2014/main" id="{F56C1453-1757-4227-935F-DAD3FC338F61}"/>
              </a:ext>
            </a:extLst>
          </p:cNvPr>
          <p:cNvSpPr/>
          <p:nvPr/>
        </p:nvSpPr>
        <p:spPr>
          <a:xfrm rot="16200000">
            <a:off x="12870738" y="6803656"/>
            <a:ext cx="45719" cy="1569972"/>
          </a:xfrm>
          <a:custGeom>
            <a:avLst/>
            <a:gdLst>
              <a:gd name="connsiteX0" fmla="*/ 1065475 w 1065475"/>
              <a:gd name="connsiteY0" fmla="*/ 0 h 333955"/>
              <a:gd name="connsiteX1" fmla="*/ 1065475 w 1065475"/>
              <a:gd name="connsiteY1" fmla="*/ 333955 h 333955"/>
              <a:gd name="connsiteX2" fmla="*/ 0 w 1065475"/>
              <a:gd name="connsiteY2" fmla="*/ 333955 h 333955"/>
              <a:gd name="connsiteX0" fmla="*/ 0 w 0"/>
              <a:gd name="connsiteY0" fmla="*/ 0 h 333955"/>
              <a:gd name="connsiteX1" fmla="*/ 0 w 0"/>
              <a:gd name="connsiteY1" fmla="*/ 333955 h 333955"/>
            </a:gdLst>
            <a:ahLst/>
            <a:cxnLst>
              <a:cxn ang="0">
                <a:pos x="connsiteX0" y="connsiteY0"/>
              </a:cxn>
              <a:cxn ang="0">
                <a:pos x="connsiteX1" y="connsiteY1"/>
              </a:cxn>
            </a:cxnLst>
            <a:rect l="l" t="t" r="r" b="b"/>
            <a:pathLst>
              <a:path h="333955">
                <a:moveTo>
                  <a:pt x="0" y="0"/>
                </a:moveTo>
                <a:lnTo>
                  <a:pt x="0" y="333955"/>
                </a:lnTo>
              </a:path>
            </a:pathLst>
          </a:custGeom>
          <a:noFill/>
          <a:ln w="127000">
            <a:solidFill>
              <a:srgbClr val="C00000"/>
            </a:solidFill>
            <a:prstDash val="sysDot"/>
            <a:headEnd w="sm"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75" dirty="0"/>
          </a:p>
        </p:txBody>
      </p:sp>
      <p:sp>
        <p:nvSpPr>
          <p:cNvPr id="139" name="テキスト ボックス 138">
            <a:extLst>
              <a:ext uri="{FF2B5EF4-FFF2-40B4-BE49-F238E27FC236}">
                <a16:creationId xmlns:a16="http://schemas.microsoft.com/office/drawing/2014/main" id="{335B89C3-0E51-4545-8BF9-9D7FB4C655B2}"/>
              </a:ext>
            </a:extLst>
          </p:cNvPr>
          <p:cNvSpPr txBox="1"/>
          <p:nvPr/>
        </p:nvSpPr>
        <p:spPr>
          <a:xfrm>
            <a:off x="12154218" y="7636935"/>
            <a:ext cx="1540662" cy="1518580"/>
          </a:xfrm>
          <a:prstGeom prst="rect">
            <a:avLst/>
          </a:prstGeom>
          <a:noFill/>
          <a:ln>
            <a:noFill/>
          </a:ln>
          <a:effectLst/>
        </p:spPr>
        <p:txBody>
          <a:bodyPr wrap="square" lIns="55933" tIns="111867" rIns="55933" bIns="111867" rtlCol="0" anchor="ctr" anchorCtr="0">
            <a:spAutoFit/>
          </a:bodyPr>
          <a:lstStyle/>
          <a:p>
            <a:r>
              <a:rPr lang="ja-JP" altLang="en-US" sz="1400" b="1" dirty="0">
                <a:solidFill>
                  <a:srgbClr val="C00000"/>
                </a:solidFill>
                <a:effectLst>
                  <a:glow rad="50800">
                    <a:schemeClr val="bg1"/>
                  </a:glow>
                </a:effectLst>
              </a:rPr>
              <a:t>硫酸イオンの供給減少及び</a:t>
            </a:r>
            <a:r>
              <a:rPr lang="en-US" altLang="ja-JP" sz="1400" b="1" dirty="0">
                <a:solidFill>
                  <a:srgbClr val="C00000"/>
                </a:solidFill>
                <a:effectLst>
                  <a:glow rad="50800">
                    <a:schemeClr val="bg1"/>
                  </a:glow>
                </a:effectLst>
              </a:rPr>
              <a:t>ORP</a:t>
            </a:r>
            <a:r>
              <a:rPr lang="ja-JP" altLang="en-US" sz="1400" b="1" dirty="0">
                <a:solidFill>
                  <a:srgbClr val="C00000"/>
                </a:solidFill>
                <a:effectLst>
                  <a:glow rad="50800">
                    <a:schemeClr val="bg1"/>
                  </a:glow>
                </a:effectLst>
              </a:rPr>
              <a:t>の上昇に伴う硫酸還元菌の優占度の低下により、硫化水素の生成が抑制</a:t>
            </a:r>
          </a:p>
        </p:txBody>
      </p:sp>
      <p:sp>
        <p:nvSpPr>
          <p:cNvPr id="132" name="フリーフォーム: 図形 131">
            <a:extLst>
              <a:ext uri="{FF2B5EF4-FFF2-40B4-BE49-F238E27FC236}">
                <a16:creationId xmlns:a16="http://schemas.microsoft.com/office/drawing/2014/main" id="{F05AA92B-0AF1-4D6F-AE1D-D5172BC858B8}"/>
              </a:ext>
            </a:extLst>
          </p:cNvPr>
          <p:cNvSpPr/>
          <p:nvPr/>
        </p:nvSpPr>
        <p:spPr>
          <a:xfrm rot="16200000">
            <a:off x="12855565" y="5895582"/>
            <a:ext cx="45719" cy="1600314"/>
          </a:xfrm>
          <a:custGeom>
            <a:avLst/>
            <a:gdLst>
              <a:gd name="connsiteX0" fmla="*/ 1065475 w 1065475"/>
              <a:gd name="connsiteY0" fmla="*/ 0 h 333955"/>
              <a:gd name="connsiteX1" fmla="*/ 1065475 w 1065475"/>
              <a:gd name="connsiteY1" fmla="*/ 333955 h 333955"/>
              <a:gd name="connsiteX2" fmla="*/ 0 w 1065475"/>
              <a:gd name="connsiteY2" fmla="*/ 333955 h 333955"/>
              <a:gd name="connsiteX0" fmla="*/ 0 w 0"/>
              <a:gd name="connsiteY0" fmla="*/ 0 h 333955"/>
              <a:gd name="connsiteX1" fmla="*/ 0 w 0"/>
              <a:gd name="connsiteY1" fmla="*/ 333955 h 333955"/>
            </a:gdLst>
            <a:ahLst/>
            <a:cxnLst>
              <a:cxn ang="0">
                <a:pos x="connsiteX0" y="connsiteY0"/>
              </a:cxn>
              <a:cxn ang="0">
                <a:pos x="connsiteX1" y="connsiteY1"/>
              </a:cxn>
            </a:cxnLst>
            <a:rect l="l" t="t" r="r" b="b"/>
            <a:pathLst>
              <a:path h="333955">
                <a:moveTo>
                  <a:pt x="0" y="0"/>
                </a:moveTo>
                <a:lnTo>
                  <a:pt x="0" y="333955"/>
                </a:lnTo>
              </a:path>
            </a:pathLst>
          </a:custGeom>
          <a:noFill/>
          <a:ln w="127000">
            <a:solidFill>
              <a:srgbClr val="C00000"/>
            </a:solidFill>
            <a:prstDash val="sysDot"/>
            <a:headEnd w="sm"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75"/>
          </a:p>
        </p:txBody>
      </p:sp>
      <p:sp>
        <p:nvSpPr>
          <p:cNvPr id="151" name="テキスト ボックス 150">
            <a:extLst>
              <a:ext uri="{FF2B5EF4-FFF2-40B4-BE49-F238E27FC236}">
                <a16:creationId xmlns:a16="http://schemas.microsoft.com/office/drawing/2014/main" id="{BDBFC63E-02A3-47B7-92E6-576F0F98D03C}"/>
              </a:ext>
            </a:extLst>
          </p:cNvPr>
          <p:cNvSpPr txBox="1"/>
          <p:nvPr/>
        </p:nvSpPr>
        <p:spPr>
          <a:xfrm>
            <a:off x="3573298" y="8136624"/>
            <a:ext cx="2621039" cy="872250"/>
          </a:xfrm>
          <a:prstGeom prst="rect">
            <a:avLst/>
          </a:prstGeom>
          <a:noFill/>
          <a:ln>
            <a:noFill/>
          </a:ln>
          <a:effectLst/>
        </p:spPr>
        <p:txBody>
          <a:bodyPr wrap="square" lIns="55933" tIns="111867" rIns="55933" bIns="111867" rtlCol="0" anchor="ctr" anchorCtr="0">
            <a:spAutoFit/>
          </a:bodyPr>
          <a:lstStyle/>
          <a:p>
            <a:r>
              <a:rPr lang="en-US" altLang="ja-JP" sz="1400" b="1" dirty="0">
                <a:solidFill>
                  <a:srgbClr val="C00000"/>
                </a:solidFill>
                <a:effectLst>
                  <a:glow rad="50800">
                    <a:schemeClr val="bg1"/>
                  </a:glow>
                </a:effectLst>
              </a:rPr>
              <a:t>ORP</a:t>
            </a:r>
            <a:r>
              <a:rPr lang="ja-JP" altLang="en-US" sz="1400" b="1" dirty="0">
                <a:solidFill>
                  <a:srgbClr val="C00000"/>
                </a:solidFill>
                <a:effectLst>
                  <a:glow rad="50800">
                    <a:schemeClr val="bg1"/>
                  </a:glow>
                </a:effectLst>
              </a:rPr>
              <a:t>の上昇に伴う脱窒菌の優占度の上昇により、有機物分解のエネルギー効率向上</a:t>
            </a:r>
          </a:p>
        </p:txBody>
      </p:sp>
      <p:sp>
        <p:nvSpPr>
          <p:cNvPr id="54" name="テキスト ボックス 53">
            <a:extLst>
              <a:ext uri="{FF2B5EF4-FFF2-40B4-BE49-F238E27FC236}">
                <a16:creationId xmlns:a16="http://schemas.microsoft.com/office/drawing/2014/main" id="{2D97282C-3964-44E2-A5ED-6CF97B11C5E0}"/>
              </a:ext>
            </a:extLst>
          </p:cNvPr>
          <p:cNvSpPr txBox="1"/>
          <p:nvPr/>
        </p:nvSpPr>
        <p:spPr>
          <a:xfrm>
            <a:off x="3642751" y="2268598"/>
            <a:ext cx="5650107" cy="400110"/>
          </a:xfrm>
          <a:prstGeom prst="rect">
            <a:avLst/>
          </a:prstGeom>
          <a:noFill/>
          <a:ln>
            <a:noFill/>
          </a:ln>
          <a:effectLst>
            <a:outerShdw blurRad="50800" dist="25400" dir="2700000" algn="tl" rotWithShape="0">
              <a:prstClr val="black">
                <a:alpha val="20000"/>
              </a:prstClr>
            </a:outerShdw>
          </a:effectLst>
        </p:spPr>
        <p:txBody>
          <a:bodyPr wrap="square" rtlCol="0" anchor="ctr" anchorCtr="0">
            <a:spAutoFit/>
          </a:bodyPr>
          <a:lstStyle/>
          <a:p>
            <a:pPr algn="ctr"/>
            <a:r>
              <a:rPr lang="ja-JP" altLang="en-US" sz="2000" b="1" dirty="0">
                <a:solidFill>
                  <a:srgbClr val="0000FF"/>
                </a:solidFill>
              </a:rPr>
              <a:t>薬剤</a:t>
            </a:r>
            <a:r>
              <a:rPr lang="en-US" altLang="ja-JP" sz="2000" b="1" dirty="0">
                <a:solidFill>
                  <a:srgbClr val="0000FF"/>
                </a:solidFill>
              </a:rPr>
              <a:t>(</a:t>
            </a:r>
            <a:r>
              <a:rPr lang="ja-JP" altLang="en-US" sz="2000" b="1" dirty="0">
                <a:solidFill>
                  <a:srgbClr val="0000FF"/>
                </a:solidFill>
              </a:rPr>
              <a:t>主成分</a:t>
            </a:r>
            <a:r>
              <a:rPr lang="en-US" altLang="ja-JP" sz="2000" b="1" dirty="0">
                <a:solidFill>
                  <a:srgbClr val="0000FF"/>
                </a:solidFill>
              </a:rPr>
              <a:t>:</a:t>
            </a:r>
            <a:r>
              <a:rPr lang="ja-JP" altLang="en-US" sz="2000" b="1" dirty="0">
                <a:solidFill>
                  <a:srgbClr val="0000FF"/>
                </a:solidFill>
              </a:rPr>
              <a:t>硝酸カルシウム</a:t>
            </a:r>
            <a:r>
              <a:rPr lang="en-US" altLang="ja-JP" sz="2000" b="1" dirty="0">
                <a:solidFill>
                  <a:srgbClr val="0000FF"/>
                </a:solidFill>
              </a:rPr>
              <a:t>(CaNO</a:t>
            </a:r>
            <a:r>
              <a:rPr lang="en-US" altLang="ja-JP" sz="2000" b="1" baseline="-25000" dirty="0">
                <a:solidFill>
                  <a:srgbClr val="0000FF"/>
                </a:solidFill>
              </a:rPr>
              <a:t>3</a:t>
            </a:r>
            <a:r>
              <a:rPr lang="en-US" altLang="ja-JP" sz="2000" b="1" dirty="0">
                <a:solidFill>
                  <a:srgbClr val="0000FF"/>
                </a:solidFill>
              </a:rPr>
              <a:t>))</a:t>
            </a:r>
            <a:r>
              <a:rPr lang="ja-JP" altLang="en-US" sz="2000" b="1" dirty="0">
                <a:solidFill>
                  <a:srgbClr val="0000FF"/>
                </a:solidFill>
              </a:rPr>
              <a:t>の投入</a:t>
            </a:r>
          </a:p>
        </p:txBody>
      </p:sp>
      <p:grpSp>
        <p:nvGrpSpPr>
          <p:cNvPr id="12" name="グループ化 11">
            <a:extLst>
              <a:ext uri="{FF2B5EF4-FFF2-40B4-BE49-F238E27FC236}">
                <a16:creationId xmlns:a16="http://schemas.microsoft.com/office/drawing/2014/main" id="{ABAFD732-4659-4CB5-AB96-23D0BF43AB9C}"/>
              </a:ext>
            </a:extLst>
          </p:cNvPr>
          <p:cNvGrpSpPr/>
          <p:nvPr/>
        </p:nvGrpSpPr>
        <p:grpSpPr>
          <a:xfrm>
            <a:off x="4664465" y="2629977"/>
            <a:ext cx="3308439" cy="809307"/>
            <a:chOff x="-4300315" y="1912006"/>
            <a:chExt cx="2004881" cy="361388"/>
          </a:xfrm>
        </p:grpSpPr>
        <p:cxnSp>
          <p:nvCxnSpPr>
            <p:cNvPr id="16" name="直線コネクタ 15">
              <a:extLst>
                <a:ext uri="{FF2B5EF4-FFF2-40B4-BE49-F238E27FC236}">
                  <a16:creationId xmlns:a16="http://schemas.microsoft.com/office/drawing/2014/main" id="{6B25F168-EA08-47C7-AB01-E54E5CB5E41D}"/>
                </a:ext>
              </a:extLst>
            </p:cNvPr>
            <p:cNvCxnSpPr>
              <a:cxnSpLocks/>
            </p:cNvCxnSpPr>
            <p:nvPr/>
          </p:nvCxnSpPr>
          <p:spPr>
            <a:xfrm flipV="1">
              <a:off x="-3296686" y="1912006"/>
              <a:ext cx="0" cy="200002"/>
            </a:xfrm>
            <a:prstGeom prst="line">
              <a:avLst/>
            </a:prstGeom>
            <a:ln w="2032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二等辺三角形 17">
              <a:extLst>
                <a:ext uri="{FF2B5EF4-FFF2-40B4-BE49-F238E27FC236}">
                  <a16:creationId xmlns:a16="http://schemas.microsoft.com/office/drawing/2014/main" id="{6E15F553-EBF1-4FC5-AB68-A403C555ABEC}"/>
                </a:ext>
              </a:extLst>
            </p:cNvPr>
            <p:cNvSpPr/>
            <p:nvPr/>
          </p:nvSpPr>
          <p:spPr>
            <a:xfrm>
              <a:off x="-4300315" y="2106922"/>
              <a:ext cx="2004881" cy="166472"/>
            </a:xfrm>
            <a:custGeom>
              <a:avLst/>
              <a:gdLst>
                <a:gd name="connsiteX0" fmla="*/ 0 w 755374"/>
                <a:gd name="connsiteY0" fmla="*/ 706120 h 706120"/>
                <a:gd name="connsiteX1" fmla="*/ 377687 w 755374"/>
                <a:gd name="connsiteY1" fmla="*/ 0 h 706120"/>
                <a:gd name="connsiteX2" fmla="*/ 755374 w 755374"/>
                <a:gd name="connsiteY2" fmla="*/ 706120 h 706120"/>
                <a:gd name="connsiteX3" fmla="*/ 0 w 755374"/>
                <a:gd name="connsiteY3" fmla="*/ 706120 h 706120"/>
                <a:gd name="connsiteX0" fmla="*/ 0 w 755374"/>
                <a:gd name="connsiteY0" fmla="*/ 706120 h 707666"/>
                <a:gd name="connsiteX1" fmla="*/ 377687 w 755374"/>
                <a:gd name="connsiteY1" fmla="*/ 0 h 707666"/>
                <a:gd name="connsiteX2" fmla="*/ 755374 w 755374"/>
                <a:gd name="connsiteY2" fmla="*/ 706120 h 707666"/>
                <a:gd name="connsiteX3" fmla="*/ 453225 w 755374"/>
                <a:gd name="connsiteY3" fmla="*/ 707666 h 707666"/>
                <a:gd name="connsiteX4" fmla="*/ 0 w 755374"/>
                <a:gd name="connsiteY4" fmla="*/ 706120 h 707666"/>
                <a:gd name="connsiteX0" fmla="*/ 453225 w 755374"/>
                <a:gd name="connsiteY0" fmla="*/ 707666 h 799106"/>
                <a:gd name="connsiteX1" fmla="*/ 0 w 755374"/>
                <a:gd name="connsiteY1" fmla="*/ 706120 h 799106"/>
                <a:gd name="connsiteX2" fmla="*/ 377687 w 755374"/>
                <a:gd name="connsiteY2" fmla="*/ 0 h 799106"/>
                <a:gd name="connsiteX3" fmla="*/ 755374 w 755374"/>
                <a:gd name="connsiteY3" fmla="*/ 706120 h 799106"/>
                <a:gd name="connsiteX4" fmla="*/ 544665 w 755374"/>
                <a:gd name="connsiteY4" fmla="*/ 799106 h 799106"/>
                <a:gd name="connsiteX0" fmla="*/ 0 w 755374"/>
                <a:gd name="connsiteY0" fmla="*/ 706120 h 799106"/>
                <a:gd name="connsiteX1" fmla="*/ 377687 w 755374"/>
                <a:gd name="connsiteY1" fmla="*/ 0 h 799106"/>
                <a:gd name="connsiteX2" fmla="*/ 755374 w 755374"/>
                <a:gd name="connsiteY2" fmla="*/ 706120 h 799106"/>
                <a:gd name="connsiteX3" fmla="*/ 544665 w 755374"/>
                <a:gd name="connsiteY3" fmla="*/ 799106 h 799106"/>
                <a:gd name="connsiteX0" fmla="*/ 0 w 755374"/>
                <a:gd name="connsiteY0" fmla="*/ 706120 h 706120"/>
                <a:gd name="connsiteX1" fmla="*/ 377687 w 755374"/>
                <a:gd name="connsiteY1" fmla="*/ 0 h 706120"/>
                <a:gd name="connsiteX2" fmla="*/ 755374 w 755374"/>
                <a:gd name="connsiteY2" fmla="*/ 706120 h 706120"/>
              </a:gdLst>
              <a:ahLst/>
              <a:cxnLst>
                <a:cxn ang="0">
                  <a:pos x="connsiteX0" y="connsiteY0"/>
                </a:cxn>
                <a:cxn ang="0">
                  <a:pos x="connsiteX1" y="connsiteY1"/>
                </a:cxn>
                <a:cxn ang="0">
                  <a:pos x="connsiteX2" y="connsiteY2"/>
                </a:cxn>
              </a:cxnLst>
              <a:rect l="l" t="t" r="r" b="b"/>
              <a:pathLst>
                <a:path w="755374" h="706120">
                  <a:moveTo>
                    <a:pt x="0" y="706120"/>
                  </a:moveTo>
                  <a:lnTo>
                    <a:pt x="377687" y="0"/>
                  </a:lnTo>
                  <a:lnTo>
                    <a:pt x="755374" y="706120"/>
                  </a:lnTo>
                </a:path>
              </a:pathLst>
            </a:custGeom>
            <a:noFill/>
            <a:ln w="203200">
              <a:solidFill>
                <a:schemeClr val="accent6"/>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75"/>
            </a:p>
          </p:txBody>
        </p:sp>
      </p:grpSp>
      <p:sp>
        <p:nvSpPr>
          <p:cNvPr id="80" name="テキスト ボックス 79">
            <a:extLst>
              <a:ext uri="{FF2B5EF4-FFF2-40B4-BE49-F238E27FC236}">
                <a16:creationId xmlns:a16="http://schemas.microsoft.com/office/drawing/2014/main" id="{3ECF2D34-EF60-4900-9156-775B227CE045}"/>
              </a:ext>
            </a:extLst>
          </p:cNvPr>
          <p:cNvSpPr txBox="1"/>
          <p:nvPr/>
        </p:nvSpPr>
        <p:spPr>
          <a:xfrm>
            <a:off x="5219209" y="2821284"/>
            <a:ext cx="2177336" cy="666080"/>
          </a:xfrm>
          <a:prstGeom prst="rect">
            <a:avLst/>
          </a:prstGeom>
          <a:solidFill>
            <a:schemeClr val="accent1">
              <a:lumMod val="75000"/>
            </a:schemeClr>
          </a:solidFill>
          <a:ln>
            <a:noFill/>
          </a:ln>
          <a:effectLst>
            <a:outerShdw blurRad="50800" dist="25400" dir="2700000" algn="tl" rotWithShape="0">
              <a:prstClr val="black">
                <a:alpha val="20000"/>
              </a:prstClr>
            </a:outerShdw>
          </a:effectLst>
        </p:spPr>
        <p:txBody>
          <a:bodyPr wrap="square" rtlCol="0" anchor="ctr" anchorCtr="0">
            <a:spAutoFit/>
          </a:bodyPr>
          <a:lstStyle/>
          <a:p>
            <a:pPr algn="ctr"/>
            <a:r>
              <a:rPr lang="ja-JP" altLang="en-US" b="1" dirty="0">
                <a:solidFill>
                  <a:schemeClr val="bg1"/>
                </a:solidFill>
              </a:rPr>
              <a:t>硝酸カルシウム</a:t>
            </a:r>
            <a:endParaRPr lang="en-US" altLang="ja-JP" b="1" dirty="0">
              <a:solidFill>
                <a:schemeClr val="bg1"/>
              </a:solidFill>
            </a:endParaRPr>
          </a:p>
          <a:p>
            <a:pPr algn="ctr"/>
            <a:r>
              <a:rPr lang="ja-JP" altLang="en-US" b="1" dirty="0">
                <a:solidFill>
                  <a:schemeClr val="bg1"/>
                </a:solidFill>
              </a:rPr>
              <a:t>の分離</a:t>
            </a:r>
          </a:p>
        </p:txBody>
      </p:sp>
      <p:sp>
        <p:nvSpPr>
          <p:cNvPr id="79" name="吹き出し: 四角形 78">
            <a:extLst>
              <a:ext uri="{FF2B5EF4-FFF2-40B4-BE49-F238E27FC236}">
                <a16:creationId xmlns:a16="http://schemas.microsoft.com/office/drawing/2014/main" id="{CD2F8524-2E7D-4435-8998-4371EE54E9E9}"/>
              </a:ext>
            </a:extLst>
          </p:cNvPr>
          <p:cNvSpPr/>
          <p:nvPr/>
        </p:nvSpPr>
        <p:spPr>
          <a:xfrm>
            <a:off x="6000753" y="9837990"/>
            <a:ext cx="2427163" cy="386292"/>
          </a:xfrm>
          <a:prstGeom prst="wedgeRectCallout">
            <a:avLst>
              <a:gd name="adj1" fmla="val -19235"/>
              <a:gd name="adj2" fmla="val 1538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18000" rIns="0" bIns="18000" rtlCol="0" anchor="t"/>
          <a:lstStyle/>
          <a:p>
            <a:pPr marL="130725"/>
            <a:endParaRPr lang="ja-JP" altLang="en-US" sz="1000" b="1" dirty="0">
              <a:solidFill>
                <a:schemeClr val="tx1"/>
              </a:solidFill>
            </a:endParaRPr>
          </a:p>
        </p:txBody>
      </p:sp>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6</a:t>
            </a:fld>
            <a:endParaRPr kumimoji="1" lang="ja-JP" altLang="en-US" dirty="0"/>
          </a:p>
        </p:txBody>
      </p:sp>
      <p:sp>
        <p:nvSpPr>
          <p:cNvPr id="82" name="テキスト ボックス 3"/>
          <p:cNvSpPr txBox="1"/>
          <p:nvPr/>
        </p:nvSpPr>
        <p:spPr>
          <a:xfrm>
            <a:off x="0" y="-16009"/>
            <a:ext cx="9130937" cy="63127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２．薬剤散布による底質改善試行実施概要</a:t>
            </a:r>
          </a:p>
        </p:txBody>
      </p:sp>
      <p:sp>
        <p:nvSpPr>
          <p:cNvPr id="9" name="下矢印 8"/>
          <p:cNvSpPr/>
          <p:nvPr/>
        </p:nvSpPr>
        <p:spPr>
          <a:xfrm rot="5400000">
            <a:off x="7023969" y="7651630"/>
            <a:ext cx="249412" cy="4457711"/>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rot="16200000" flipV="1">
            <a:off x="8969598" y="9509185"/>
            <a:ext cx="663439" cy="15242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テキスト ボックス 89">
            <a:extLst>
              <a:ext uri="{FF2B5EF4-FFF2-40B4-BE49-F238E27FC236}">
                <a16:creationId xmlns:a16="http://schemas.microsoft.com/office/drawing/2014/main" id="{5650FD9B-1185-45D2-9240-D2FCC4ED3E41}"/>
              </a:ext>
            </a:extLst>
          </p:cNvPr>
          <p:cNvSpPr txBox="1"/>
          <p:nvPr/>
        </p:nvSpPr>
        <p:spPr>
          <a:xfrm>
            <a:off x="452937" y="699340"/>
            <a:ext cx="14311933" cy="1069497"/>
          </a:xfrm>
          <a:prstGeom prst="rect">
            <a:avLst/>
          </a:prstGeom>
          <a:solidFill>
            <a:srgbClr val="FFFFCC"/>
          </a:solidFill>
          <a:ln>
            <a:solidFill>
              <a:srgbClr val="333300"/>
            </a:solidFill>
          </a:ln>
        </p:spPr>
        <p:txBody>
          <a:bodyPr wrap="square" lIns="72000" tIns="72000" rIns="72000" bIns="0" rtlCol="0">
            <a:noAutofit/>
          </a:bodyPr>
          <a:lstStyle/>
          <a:p>
            <a:r>
              <a:rPr lang="ja-JP" altLang="en-US" sz="1600" dirty="0" smtClean="0">
                <a:latin typeface="ＭＳ ゴシック" panose="020B0609070205080204" pitchFamily="49" charset="-128"/>
                <a:ea typeface="ＭＳ ゴシック" panose="020B0609070205080204" pitchFamily="49" charset="-128"/>
              </a:rPr>
              <a:t>・底質改善の最終的な目標は下図「⑤メタン・硫化水素の発生抑制」「⑥有機物の分解促進」である。</a:t>
            </a:r>
            <a:endParaRPr lang="en-US" altLang="ja-JP" sz="1600" dirty="0" smtClean="0">
              <a:latin typeface="ＭＳ ゴシック" panose="020B0609070205080204" pitchFamily="49" charset="-128"/>
              <a:ea typeface="ＭＳ ゴシック" panose="020B0609070205080204" pitchFamily="49" charset="-128"/>
            </a:endParaRPr>
          </a:p>
          <a:p>
            <a:r>
              <a:rPr lang="ja-JP" altLang="en-US" sz="1600" dirty="0" smtClean="0">
                <a:latin typeface="ＭＳ ゴシック" panose="020B0609070205080204" pitchFamily="49" charset="-128"/>
                <a:ea typeface="ＭＳ ゴシック" panose="020B0609070205080204" pitchFamily="49" charset="-128"/>
              </a:rPr>
              <a:t>・推定メカニズムに則って底質が改善する場合、「</a:t>
            </a:r>
            <a:r>
              <a:rPr lang="en-US" altLang="ja-JP" sz="1600" dirty="0" smtClean="0">
                <a:latin typeface="ＭＳ ゴシック" panose="020B0609070205080204" pitchFamily="49" charset="-128"/>
                <a:ea typeface="ＭＳ ゴシック" panose="020B0609070205080204" pitchFamily="49" charset="-128"/>
              </a:rPr>
              <a:t>ORP</a:t>
            </a:r>
            <a:r>
              <a:rPr lang="ja-JP" altLang="en-US" sz="1600" dirty="0" smtClean="0">
                <a:latin typeface="ＭＳ ゴシック" panose="020B0609070205080204" pitchFamily="49" charset="-128"/>
                <a:ea typeface="ＭＳ ゴシック" panose="020B0609070205080204" pitchFamily="49" charset="-128"/>
              </a:rPr>
              <a:t>の上昇」「</a:t>
            </a:r>
            <a:r>
              <a:rPr lang="en-US" altLang="ja-JP" sz="1600" dirty="0" smtClean="0">
                <a:latin typeface="ＭＳ ゴシック" panose="020B0609070205080204" pitchFamily="49" charset="-128"/>
                <a:ea typeface="ＭＳ ゴシック" panose="020B0609070205080204" pitchFamily="49" charset="-128"/>
              </a:rPr>
              <a:t>TOC</a:t>
            </a:r>
            <a:r>
              <a:rPr lang="ja-JP" altLang="en-US" sz="1600" dirty="0" smtClean="0">
                <a:latin typeface="ＭＳ ゴシック" panose="020B0609070205080204" pitchFamily="49" charset="-128"/>
                <a:ea typeface="ＭＳ ゴシック" panose="020B0609070205080204" pitchFamily="49" charset="-128"/>
              </a:rPr>
              <a:t>の低下」「強熱減量の低下」が連動して起きると考えられる。</a:t>
            </a:r>
            <a:endParaRPr lang="en-US" altLang="ja-JP" sz="1600" dirty="0" smtClean="0">
              <a:latin typeface="ＭＳ ゴシック" panose="020B0609070205080204" pitchFamily="49" charset="-128"/>
              <a:ea typeface="ＭＳ ゴシック" panose="020B0609070205080204" pitchFamily="49" charset="-128"/>
            </a:endParaRPr>
          </a:p>
          <a:p>
            <a:r>
              <a:rPr lang="ja-JP" altLang="en-US" sz="1600" dirty="0" smtClean="0">
                <a:latin typeface="ＭＳ ゴシック" panose="020B0609070205080204" pitchFamily="49" charset="-128"/>
                <a:ea typeface="ＭＳ ゴシック" panose="020B0609070205080204" pitchFamily="49" charset="-128"/>
              </a:rPr>
              <a:t>・</a:t>
            </a:r>
            <a:r>
              <a:rPr lang="en-US" altLang="ja-JP" sz="1600" dirty="0" smtClean="0">
                <a:latin typeface="ＭＳ ゴシック" panose="020B0609070205080204" pitchFamily="49" charset="-128"/>
                <a:ea typeface="ＭＳ ゴシック" panose="020B0609070205080204" pitchFamily="49" charset="-128"/>
              </a:rPr>
              <a:t>TOC</a:t>
            </a:r>
            <a:r>
              <a:rPr lang="ja-JP" altLang="en-US" sz="1600" dirty="0" err="1" smtClean="0">
                <a:latin typeface="ＭＳ ゴシック" panose="020B0609070205080204" pitchFamily="49" charset="-128"/>
                <a:ea typeface="ＭＳ ゴシック" panose="020B0609070205080204" pitchFamily="49" charset="-128"/>
              </a:rPr>
              <a:t>と強</a:t>
            </a:r>
            <a:r>
              <a:rPr lang="ja-JP" altLang="en-US" sz="1600" dirty="0" smtClean="0">
                <a:latin typeface="ＭＳ ゴシック" panose="020B0609070205080204" pitchFamily="49" charset="-128"/>
                <a:ea typeface="ＭＳ ゴシック" panose="020B0609070205080204" pitchFamily="49" charset="-128"/>
              </a:rPr>
              <a:t>熱減量は有機物に係る指標であるため、同じ傾向を示すと考えられる。</a:t>
            </a:r>
            <a:endParaRPr lang="en-US" altLang="ja-JP" sz="1600" dirty="0" smtClean="0">
              <a:latin typeface="ＭＳ ゴシック" panose="020B0609070205080204" pitchFamily="49" charset="-128"/>
              <a:ea typeface="ＭＳ ゴシック" panose="020B0609070205080204" pitchFamily="49" charset="-128"/>
            </a:endParaRPr>
          </a:p>
          <a:p>
            <a:r>
              <a:rPr lang="ja-JP" altLang="en-US" sz="1600" dirty="0" smtClean="0">
                <a:latin typeface="ＭＳ ゴシック" panose="020B0609070205080204" pitchFamily="49" charset="-128"/>
                <a:ea typeface="ＭＳ ゴシック" panose="020B0609070205080204" pitchFamily="49" charset="-128"/>
              </a:rPr>
              <a:t>・全硫化物は他の項目と連動しない可能性がある。</a:t>
            </a:r>
            <a:endParaRPr lang="en-US" altLang="ja-JP" sz="1600" dirty="0" smtClean="0">
              <a:latin typeface="ＭＳ ゴシック" panose="020B0609070205080204" pitchFamily="49" charset="-128"/>
              <a:ea typeface="ＭＳ ゴシック" panose="020B0609070205080204" pitchFamily="49" charset="-128"/>
            </a:endParaRPr>
          </a:p>
          <a:p>
            <a:endParaRPr lang="ja-JP" altLang="en-US" sz="1600" dirty="0">
              <a:latin typeface="ＭＳ ゴシック" panose="020B0609070205080204" pitchFamily="49" charset="-128"/>
              <a:ea typeface="ＭＳ ゴシック" panose="020B0609070205080204" pitchFamily="49" charset="-128"/>
            </a:endParaRPr>
          </a:p>
        </p:txBody>
      </p:sp>
      <p:sp>
        <p:nvSpPr>
          <p:cNvPr id="103" name="吹き出し: 四角形 102">
            <a:extLst>
              <a:ext uri="{FF2B5EF4-FFF2-40B4-BE49-F238E27FC236}">
                <a16:creationId xmlns:a16="http://schemas.microsoft.com/office/drawing/2014/main" id="{8DF93A24-668E-43E7-ACD4-578E9E9D0CDF}"/>
              </a:ext>
            </a:extLst>
          </p:cNvPr>
          <p:cNvSpPr/>
          <p:nvPr/>
        </p:nvSpPr>
        <p:spPr>
          <a:xfrm>
            <a:off x="11537569" y="9430741"/>
            <a:ext cx="2880000" cy="832617"/>
          </a:xfrm>
          <a:prstGeom prst="wedgeRectCallout">
            <a:avLst>
              <a:gd name="adj1" fmla="val 31444"/>
              <a:gd name="adj2" fmla="val -137335"/>
            </a:avLst>
          </a:prstGeom>
          <a:solidFill>
            <a:srgbClr val="FFFF00"/>
          </a:solidFill>
          <a:ln>
            <a:no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1867" tIns="111867" rIns="111867" bIns="111867" rtlCol="0" anchor="ctr"/>
          <a:lstStyle/>
          <a:p>
            <a:r>
              <a:rPr lang="ja-JP" altLang="en-US" sz="1864" dirty="0">
                <a:solidFill>
                  <a:schemeClr val="tx1"/>
                </a:solidFill>
              </a:rPr>
              <a:t>想定される指標の変化</a:t>
            </a:r>
            <a:endParaRPr lang="en-US" altLang="ja-JP" sz="1864" dirty="0">
              <a:solidFill>
                <a:schemeClr val="tx1"/>
              </a:solidFill>
            </a:endParaRPr>
          </a:p>
          <a:p>
            <a:r>
              <a:rPr lang="ja-JP" altLang="en-US" sz="1864" b="1" kern="100" dirty="0">
                <a:solidFill>
                  <a:schemeClr val="tx1"/>
                </a:solidFill>
                <a:latin typeface="ＭＳ ゴシック" panose="020B0609070205080204" pitchFamily="49" charset="-128"/>
                <a:ea typeface="ＭＳ ゴシック" panose="020B0609070205080204" pitchFamily="49" charset="-128"/>
                <a:cs typeface="Times New Roman" panose="02020603050405020304" pitchFamily="18" charset="0"/>
              </a:rPr>
              <a:t>　全硫化物</a:t>
            </a:r>
            <a:r>
              <a:rPr lang="ja-JP" altLang="en-US" sz="1864" b="1" kern="100" baseline="30000" dirty="0">
                <a:solidFill>
                  <a:schemeClr val="tx1"/>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864" kern="100" dirty="0">
                <a:solidFill>
                  <a:schemeClr val="tx1"/>
                </a:solidFill>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en-US" sz="1864" b="1" kern="100" dirty="0">
                <a:solidFill>
                  <a:srgbClr val="0000FF"/>
                </a:solidFill>
                <a:latin typeface="ＭＳ ゴシック" panose="020B0609070205080204" pitchFamily="49" charset="-128"/>
                <a:ea typeface="ＭＳ ゴシック" panose="020B0609070205080204" pitchFamily="49" charset="-128"/>
                <a:cs typeface="Times New Roman" panose="02020603050405020304" pitchFamily="18" charset="0"/>
              </a:rPr>
              <a:t>低下</a:t>
            </a:r>
            <a:endParaRPr lang="ja-JP" altLang="en-US" sz="1864" dirty="0">
              <a:solidFill>
                <a:schemeClr val="accent5"/>
              </a:solidFill>
            </a:endParaRPr>
          </a:p>
        </p:txBody>
      </p:sp>
    </p:spTree>
    <p:extLst>
      <p:ext uri="{BB962C8B-B14F-4D97-AF65-F5344CB8AC3E}">
        <p14:creationId xmlns:p14="http://schemas.microsoft.com/office/powerpoint/2010/main" val="29904931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69617" y="4209659"/>
            <a:ext cx="14824435" cy="4361271"/>
          </a:xfrm>
          <a:prstGeom prst="rect">
            <a:avLst/>
          </a:prstGeom>
          <a:solidFill>
            <a:srgbClr val="DEEB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41B2EF0D-1E3C-4F5C-B05F-0E4BD736A2D7}"/>
              </a:ext>
            </a:extLst>
          </p:cNvPr>
          <p:cNvSpPr/>
          <p:nvPr/>
        </p:nvSpPr>
        <p:spPr>
          <a:xfrm>
            <a:off x="0" y="0"/>
            <a:ext cx="15119350" cy="615267"/>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sp>
        <p:nvSpPr>
          <p:cNvPr id="66" name="テキスト ボックス 3"/>
          <p:cNvSpPr txBox="1"/>
          <p:nvPr/>
        </p:nvSpPr>
        <p:spPr>
          <a:xfrm>
            <a:off x="0" y="-16013"/>
            <a:ext cx="8166267" cy="110474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２．薬剤散布による底質改善試行実施概要</a:t>
            </a:r>
          </a:p>
          <a:p>
            <a:pPr fontAlgn="auto">
              <a:spcBef>
                <a:spcPct val="10000"/>
              </a:spcBef>
              <a:spcAft>
                <a:spcPts val="0"/>
              </a:spcAft>
              <a:defRPr/>
            </a:pPr>
            <a:endPar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6" name="スライド番号プレースホルダー 5"/>
          <p:cNvSpPr>
            <a:spLocks noGrp="1"/>
          </p:cNvSpPr>
          <p:nvPr>
            <p:ph type="sldNum" sz="quarter" idx="12"/>
          </p:nvPr>
        </p:nvSpPr>
        <p:spPr/>
        <p:txBody>
          <a:bodyPr/>
          <a:lstStyle/>
          <a:p>
            <a:fld id="{F7809CC4-BC24-49F4-821D-E9970E7A63E4}" type="slidenum">
              <a:rPr kumimoji="1" lang="ja-JP" altLang="en-US" smtClean="0"/>
              <a:pPr/>
              <a:t>7</a:t>
            </a:fld>
            <a:endParaRPr kumimoji="1" lang="ja-JP" altLang="en-US" dirty="0"/>
          </a:p>
        </p:txBody>
      </p:sp>
      <p:graphicFrame>
        <p:nvGraphicFramePr>
          <p:cNvPr id="9" name="表 8">
            <a:extLst>
              <a:ext uri="{FF2B5EF4-FFF2-40B4-BE49-F238E27FC236}">
                <a16:creationId xmlns:a16="http://schemas.microsoft.com/office/drawing/2014/main" id="{8A562137-2DFA-4BA6-BE1C-2598E5E1D249}"/>
              </a:ext>
            </a:extLst>
          </p:cNvPr>
          <p:cNvGraphicFramePr>
            <a:graphicFrameLocks noGrp="1"/>
          </p:cNvGraphicFramePr>
          <p:nvPr>
            <p:extLst>
              <p:ext uri="{D42A27DB-BD31-4B8C-83A1-F6EECF244321}">
                <p14:modId xmlns:p14="http://schemas.microsoft.com/office/powerpoint/2010/main" val="1778301484"/>
              </p:ext>
            </p:extLst>
          </p:nvPr>
        </p:nvGraphicFramePr>
        <p:xfrm>
          <a:off x="-325" y="640596"/>
          <a:ext cx="15120000" cy="458938"/>
        </p:xfrm>
        <a:graphic>
          <a:graphicData uri="http://schemas.openxmlformats.org/drawingml/2006/table">
            <a:tbl>
              <a:tblPr firstRow="1" bandRow="1">
                <a:tableStyleId>{5C22544A-7EE6-4342-B048-85BDC9FD1C3A}</a:tableStyleId>
              </a:tblPr>
              <a:tblGrid>
                <a:gridCol w="15120000">
                  <a:extLst>
                    <a:ext uri="{9D8B030D-6E8A-4147-A177-3AD203B41FA5}">
                      <a16:colId xmlns:a16="http://schemas.microsoft.com/office/drawing/2014/main" val="3578394316"/>
                    </a:ext>
                  </a:extLst>
                </a:gridCol>
              </a:tblGrid>
              <a:tr h="458938">
                <a:tc>
                  <a:txBody>
                    <a:bodyPr/>
                    <a:lstStyle/>
                    <a:p>
                      <a:pPr algn="ctr"/>
                      <a:r>
                        <a:rPr kumimoji="1" lang="ja-JP" altLang="en-US" sz="1900" dirty="0" smtClean="0">
                          <a:latin typeface="ＭＳ ゴシック" panose="020B0609070205080204" pitchFamily="49" charset="-128"/>
                          <a:ea typeface="ＭＳ ゴシック" panose="020B0609070205080204" pitchFamily="49" charset="-128"/>
                        </a:rPr>
                        <a:t>本試行実施の目的</a:t>
                      </a:r>
                      <a:endParaRPr kumimoji="1" lang="en-US" altLang="ja-JP" sz="1900" dirty="0">
                        <a:latin typeface="ＭＳ ゴシック" panose="020B0609070205080204" pitchFamily="49" charset="-128"/>
                        <a:ea typeface="ＭＳ ゴシック" panose="020B0609070205080204" pitchFamily="49" charset="-128"/>
                      </a:endParaRPr>
                    </a:p>
                  </a:txBody>
                  <a:tcPr marL="142071" marR="142071" marT="71035" marB="71035" anchor="ctr">
                    <a:solidFill>
                      <a:srgbClr val="FF66CC"/>
                    </a:solidFill>
                  </a:tcPr>
                </a:tc>
                <a:extLst>
                  <a:ext uri="{0D108BD9-81ED-4DB2-BD59-A6C34878D82A}">
                    <a16:rowId xmlns:a16="http://schemas.microsoft.com/office/drawing/2014/main" val="3349066960"/>
                  </a:ext>
                </a:extLst>
              </a:tr>
            </a:tbl>
          </a:graphicData>
        </a:graphic>
      </p:graphicFrame>
      <p:sp>
        <p:nvSpPr>
          <p:cNvPr id="5" name="テキスト ボックス 4"/>
          <p:cNvSpPr txBox="1"/>
          <p:nvPr/>
        </p:nvSpPr>
        <p:spPr>
          <a:xfrm>
            <a:off x="169618" y="2638824"/>
            <a:ext cx="14824434" cy="1015663"/>
          </a:xfrm>
          <a:prstGeom prst="rect">
            <a:avLst/>
          </a:prstGeom>
          <a:solidFill>
            <a:schemeClr val="accent5">
              <a:lumMod val="20000"/>
              <a:lumOff val="80000"/>
            </a:schemeClr>
          </a:solidFill>
          <a:ln>
            <a:solidFill>
              <a:schemeClr val="tx1"/>
            </a:solidFill>
          </a:ln>
        </p:spPr>
        <p:txBody>
          <a:bodyPr wrap="square" rtlCol="0">
            <a:spAutoFit/>
          </a:bodyPr>
          <a:lstStyle/>
          <a:p>
            <a:r>
              <a:rPr kumimoji="1" lang="ja-JP" altLang="en-US" sz="2400" b="1" dirty="0">
                <a:latin typeface="ＭＳ Ｐゴシック" panose="020B0600070205080204" pitchFamily="50" charset="-128"/>
                <a:ea typeface="ＭＳ Ｐゴシック" panose="020B0600070205080204" pitchFamily="50" charset="-128"/>
              </a:rPr>
              <a:t>①</a:t>
            </a:r>
            <a:r>
              <a:rPr kumimoji="1" lang="ja-JP" altLang="en-US" sz="2400" b="1" dirty="0" smtClean="0">
                <a:latin typeface="ＭＳ Ｐゴシック" panose="020B0600070205080204" pitchFamily="50" charset="-128"/>
                <a:ea typeface="ＭＳ Ｐゴシック" panose="020B0600070205080204" pitchFamily="50" charset="-128"/>
              </a:rPr>
              <a:t>底質調査による１年間を</a:t>
            </a:r>
            <a:r>
              <a:rPr kumimoji="1" lang="ja-JP" altLang="en-US" sz="2400" b="1" dirty="0">
                <a:latin typeface="ＭＳ Ｐゴシック" panose="020B0600070205080204" pitchFamily="50" charset="-128"/>
                <a:ea typeface="ＭＳ Ｐゴシック" panose="020B0600070205080204" pitchFamily="50" charset="-128"/>
              </a:rPr>
              <a:t>通じた</a:t>
            </a:r>
            <a:r>
              <a:rPr kumimoji="1" lang="ja-JP" altLang="en-US" sz="2400" b="1" dirty="0" smtClean="0">
                <a:latin typeface="ＭＳ Ｐゴシック" panose="020B0600070205080204" pitchFamily="50" charset="-128"/>
                <a:ea typeface="ＭＳ Ｐゴシック" panose="020B0600070205080204" pitchFamily="50" charset="-128"/>
              </a:rPr>
              <a:t>底質</a:t>
            </a:r>
            <a:r>
              <a:rPr kumimoji="1" lang="ja-JP" altLang="en-US" sz="2400" b="1" dirty="0">
                <a:latin typeface="ＭＳ Ｐゴシック" panose="020B0600070205080204" pitchFamily="50" charset="-128"/>
                <a:ea typeface="ＭＳ Ｐゴシック" panose="020B0600070205080204" pitchFamily="50" charset="-128"/>
              </a:rPr>
              <a:t>改善</a:t>
            </a:r>
            <a:r>
              <a:rPr kumimoji="1" lang="ja-JP" altLang="en-US" sz="2400" b="1" dirty="0" smtClean="0">
                <a:latin typeface="ＭＳ Ｐゴシック" panose="020B0600070205080204" pitchFamily="50" charset="-128"/>
                <a:ea typeface="ＭＳ Ｐゴシック" panose="020B0600070205080204" pitchFamily="50" charset="-128"/>
              </a:rPr>
              <a:t>効果の検証</a:t>
            </a:r>
            <a:endParaRPr kumimoji="1" lang="en-US" altLang="ja-JP" sz="2400" dirty="0" smtClean="0">
              <a:latin typeface="ＭＳ Ｐゴシック" panose="020B0600070205080204" pitchFamily="50" charset="-128"/>
              <a:ea typeface="ＭＳ Ｐゴシック" panose="020B0600070205080204" pitchFamily="50" charset="-128"/>
            </a:endParaRPr>
          </a:p>
          <a:p>
            <a:r>
              <a:rPr kumimoji="1" lang="ja-JP" altLang="en-US" dirty="0" smtClean="0">
                <a:latin typeface="ＭＳ Ｐゴシック" panose="020B0600070205080204" pitchFamily="50" charset="-128"/>
                <a:ea typeface="ＭＳ Ｐゴシック" panose="020B0600070205080204" pitchFamily="50" charset="-128"/>
              </a:rPr>
              <a:t>・底質調査結果より、対象区と実験区を比較した</a:t>
            </a:r>
            <a:r>
              <a:rPr kumimoji="1" lang="en-US" altLang="ja-JP" dirty="0" smtClean="0">
                <a:latin typeface="ＭＳ Ｐゴシック" panose="020B0600070205080204" pitchFamily="50" charset="-128"/>
                <a:ea typeface="ＭＳ Ｐゴシック" panose="020B0600070205080204" pitchFamily="50" charset="-128"/>
              </a:rPr>
              <a:t>1</a:t>
            </a:r>
            <a:r>
              <a:rPr kumimoji="1" lang="ja-JP" altLang="en-US" dirty="0" smtClean="0">
                <a:latin typeface="ＭＳ Ｐゴシック" panose="020B0600070205080204" pitchFamily="50" charset="-128"/>
                <a:ea typeface="ＭＳ Ｐゴシック" panose="020B0600070205080204" pitchFamily="50" charset="-128"/>
              </a:rPr>
              <a:t>年を通じた改善効果を整理し、薬剤散布により平野川で期待されるような底質の改善効果を検証する。</a:t>
            </a:r>
            <a:endParaRPr kumimoji="1" lang="en-US" altLang="ja-JP" dirty="0" smtClean="0">
              <a:latin typeface="ＭＳ Ｐゴシック" panose="020B0600070205080204" pitchFamily="50" charset="-128"/>
              <a:ea typeface="ＭＳ Ｐゴシック" panose="020B0600070205080204" pitchFamily="50" charset="-128"/>
            </a:endParaRPr>
          </a:p>
          <a:p>
            <a:r>
              <a:rPr kumimoji="1" lang="ja-JP" altLang="en-US" dirty="0" smtClean="0">
                <a:latin typeface="ＭＳ Ｐゴシック" panose="020B0600070205080204" pitchFamily="50" charset="-128"/>
                <a:ea typeface="ＭＳ Ｐゴシック" panose="020B0600070205080204" pitchFamily="50" charset="-128"/>
              </a:rPr>
              <a:t>・散布量、散布頻度の違いによる改善効果</a:t>
            </a:r>
            <a:r>
              <a:rPr kumimoji="1" lang="ja-JP" altLang="en-US" dirty="0">
                <a:latin typeface="ＭＳ Ｐゴシック" panose="020B0600070205080204" pitchFamily="50" charset="-128"/>
                <a:ea typeface="ＭＳ Ｐゴシック" panose="020B0600070205080204" pitchFamily="50" charset="-128"/>
              </a:rPr>
              <a:t>の比較</a:t>
            </a:r>
            <a:r>
              <a:rPr kumimoji="1" lang="ja-JP" altLang="en-US" dirty="0" smtClean="0">
                <a:latin typeface="ＭＳ Ｐゴシック" panose="020B0600070205080204" pitchFamily="50" charset="-128"/>
                <a:ea typeface="ＭＳ Ｐゴシック" panose="020B0600070205080204" pitchFamily="50" charset="-128"/>
              </a:rPr>
              <a:t>を行い、効果的・効率的な散布方法を検証する。</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13" name="テキスト ボックス 12"/>
          <p:cNvSpPr txBox="1"/>
          <p:nvPr/>
        </p:nvSpPr>
        <p:spPr>
          <a:xfrm>
            <a:off x="5156615" y="4460195"/>
            <a:ext cx="9570586" cy="923330"/>
          </a:xfrm>
          <a:prstGeom prst="rect">
            <a:avLst/>
          </a:prstGeom>
          <a:solidFill>
            <a:schemeClr val="bg1"/>
          </a:solidFill>
          <a:ln>
            <a:solidFill>
              <a:schemeClr val="tx1"/>
            </a:solidFill>
          </a:ln>
        </p:spPr>
        <p:txBody>
          <a:bodyPr wrap="square" rtlCol="0">
            <a:spAutoFit/>
          </a:bodyPr>
          <a:lstStyle/>
          <a:p>
            <a:pPr marL="285750" indent="-285750">
              <a:buFont typeface="Wingdings" panose="05000000000000000000" pitchFamily="2" charset="2"/>
              <a:buChar char="l"/>
            </a:pPr>
            <a:r>
              <a:rPr kumimoji="1" lang="ja-JP" altLang="en-US" b="1" dirty="0" smtClean="0">
                <a:latin typeface="ＭＳ Ｐゴシック" panose="020B0600070205080204" pitchFamily="50" charset="-128"/>
                <a:ea typeface="ＭＳ Ｐゴシック" panose="020B0600070205080204" pitchFamily="50" charset="-128"/>
              </a:rPr>
              <a:t>調査期間ごとの底質改善効果の検証</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smtClean="0">
                <a:latin typeface="ＭＳ Ｐゴシック" panose="020B0600070205080204" pitchFamily="50" charset="-128"/>
                <a:ea typeface="ＭＳ Ｐゴシック" panose="020B0600070205080204" pitchFamily="50" charset="-128"/>
              </a:rPr>
              <a:t>年間を通じた底質改善効果の検証結果の考察のため、調査期間ごとの底質改善効果を確認し、効果が現れた期間とそうでない期間の違いを考察する。</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14" name="テキスト ボックス 13"/>
          <p:cNvSpPr txBox="1"/>
          <p:nvPr/>
        </p:nvSpPr>
        <p:spPr>
          <a:xfrm>
            <a:off x="5156615" y="7170994"/>
            <a:ext cx="9570585" cy="1200329"/>
          </a:xfrm>
          <a:prstGeom prst="rect">
            <a:avLst/>
          </a:prstGeom>
          <a:solidFill>
            <a:schemeClr val="bg1"/>
          </a:solidFill>
          <a:ln>
            <a:solidFill>
              <a:schemeClr val="tx1"/>
            </a:solidFill>
          </a:ln>
        </p:spPr>
        <p:txBody>
          <a:bodyPr wrap="square" rtlCol="0">
            <a:spAutoFit/>
          </a:bodyPr>
          <a:lstStyle/>
          <a:p>
            <a:pPr marL="285750" indent="-285750">
              <a:buFont typeface="Wingdings" panose="05000000000000000000" pitchFamily="2" charset="2"/>
              <a:buChar char="l"/>
            </a:pPr>
            <a:r>
              <a:rPr kumimoji="1" lang="ja-JP" altLang="en-US" b="1" dirty="0" smtClean="0">
                <a:latin typeface="ＭＳ Ｐゴシック" panose="020B0600070205080204" pitchFamily="50" charset="-128"/>
                <a:ea typeface="ＭＳ Ｐゴシック" panose="020B0600070205080204" pitchFamily="50" charset="-128"/>
              </a:rPr>
              <a:t>主成分分析による結果の可視化</a:t>
            </a:r>
            <a:endParaRPr kumimoji="1" lang="en-US" altLang="ja-JP" dirty="0" smtClean="0">
              <a:latin typeface="ＭＳ Ｐゴシック" panose="020B0600070205080204" pitchFamily="50" charset="-128"/>
              <a:ea typeface="ＭＳ Ｐゴシック" panose="020B0600070205080204" pitchFamily="50" charset="-128"/>
            </a:endParaRPr>
          </a:p>
          <a:p>
            <a:r>
              <a:rPr kumimoji="1" lang="ja-JP" altLang="en-US" dirty="0" smtClean="0">
                <a:latin typeface="ＭＳ Ｐゴシック" panose="020B0600070205080204" pitchFamily="50" charset="-128"/>
                <a:ea typeface="ＭＳ Ｐゴシック" panose="020B0600070205080204" pitchFamily="50" charset="-128"/>
              </a:rPr>
              <a:t>本試行実施では評価項目が多く、底質の改善効果が項目によって異なる可能性がある。そこで、主成分分析によって結果を２次元データとして可視化し、期間ごとの底質環境の変動傾向やその要因、エリア間の違いについて考察を行った。</a:t>
            </a:r>
            <a:endParaRPr kumimoji="1" lang="en-US" altLang="ja-JP" dirty="0" smtClean="0">
              <a:latin typeface="ＭＳ Ｐゴシック" panose="020B0600070205080204" pitchFamily="50" charset="-128"/>
              <a:ea typeface="ＭＳ Ｐゴシック" panose="020B0600070205080204" pitchFamily="50" charset="-128"/>
            </a:endParaRPr>
          </a:p>
        </p:txBody>
      </p:sp>
      <p:sp>
        <p:nvSpPr>
          <p:cNvPr id="15" name="テキスト ボックス 14"/>
          <p:cNvSpPr txBox="1"/>
          <p:nvPr/>
        </p:nvSpPr>
        <p:spPr>
          <a:xfrm>
            <a:off x="169617" y="9278156"/>
            <a:ext cx="14869409" cy="738664"/>
          </a:xfrm>
          <a:prstGeom prst="rect">
            <a:avLst/>
          </a:prstGeom>
          <a:solidFill>
            <a:schemeClr val="accent5">
              <a:lumMod val="20000"/>
              <a:lumOff val="80000"/>
            </a:schemeClr>
          </a:solidFill>
          <a:ln>
            <a:solidFill>
              <a:schemeClr val="tx1"/>
            </a:solidFill>
          </a:ln>
        </p:spPr>
        <p:txBody>
          <a:bodyPr wrap="square" rtlCol="0">
            <a:spAutoFit/>
          </a:bodyPr>
          <a:lstStyle/>
          <a:p>
            <a:r>
              <a:rPr kumimoji="1" lang="ja-JP" altLang="en-US" sz="2400" b="1" dirty="0">
                <a:latin typeface="ＭＳ Ｐゴシック" panose="020B0600070205080204" pitchFamily="50" charset="-128"/>
                <a:ea typeface="ＭＳ Ｐゴシック" panose="020B0600070205080204" pitchFamily="50" charset="-128"/>
              </a:rPr>
              <a:t>③</a:t>
            </a:r>
            <a:r>
              <a:rPr kumimoji="1" lang="ja-JP" altLang="en-US" sz="2400" b="1" dirty="0" smtClean="0">
                <a:latin typeface="ＭＳ Ｐゴシック" panose="020B0600070205080204" pitchFamily="50" charset="-128"/>
                <a:ea typeface="ＭＳ Ｐゴシック" panose="020B0600070205080204" pitchFamily="50" charset="-128"/>
              </a:rPr>
              <a:t>試行実施全体の評価</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smtClean="0">
                <a:latin typeface="ＭＳ Ｐゴシック" panose="020B0600070205080204" pitchFamily="50" charset="-128"/>
                <a:ea typeface="ＭＳ Ｐゴシック" panose="020B0600070205080204" pitchFamily="50" charset="-128"/>
              </a:rPr>
              <a:t>①②を総合し、今回の実証試験の結果と、今後の運用について総括する。</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17" name="二等辺三角形 16"/>
          <p:cNvSpPr/>
          <p:nvPr/>
        </p:nvSpPr>
        <p:spPr>
          <a:xfrm rot="10800000">
            <a:off x="6497885" y="3771306"/>
            <a:ext cx="1668379" cy="32880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5650FD9B-1185-45D2-9240-D2FCC4ED3E41}"/>
              </a:ext>
            </a:extLst>
          </p:cNvPr>
          <p:cNvSpPr txBox="1"/>
          <p:nvPr/>
        </p:nvSpPr>
        <p:spPr>
          <a:xfrm>
            <a:off x="124643" y="1167446"/>
            <a:ext cx="14869409" cy="588698"/>
          </a:xfrm>
          <a:prstGeom prst="rect">
            <a:avLst/>
          </a:prstGeom>
          <a:solidFill>
            <a:srgbClr val="FFFFCC"/>
          </a:solidFill>
          <a:ln>
            <a:solidFill>
              <a:srgbClr val="333300"/>
            </a:solidFill>
          </a:ln>
        </p:spPr>
        <p:txBody>
          <a:bodyPr wrap="square" lIns="72000" tIns="72000" rIns="72000" bIns="0" rtlCol="0">
            <a:noAutofit/>
          </a:bodyPr>
          <a:lstStyle/>
          <a:p>
            <a:r>
              <a:rPr lang="ja-JP" altLang="en-US" sz="1600" dirty="0">
                <a:latin typeface="ＭＳ ゴシック" panose="020B0609070205080204" pitchFamily="49" charset="-128"/>
                <a:ea typeface="ＭＳ ゴシック" panose="020B0609070205080204" pitchFamily="49" charset="-128"/>
              </a:rPr>
              <a:t>・平野川では年間を通じて断続的にスカム発生が確認されている。この対策案として、令和</a:t>
            </a:r>
            <a:r>
              <a:rPr lang="en-US" altLang="ja-JP" sz="1600" dirty="0">
                <a:latin typeface="ＭＳ ゴシック" panose="020B0609070205080204" pitchFamily="49" charset="-128"/>
                <a:ea typeface="ＭＳ ゴシック" panose="020B0609070205080204" pitchFamily="49" charset="-128"/>
              </a:rPr>
              <a:t>2</a:t>
            </a:r>
            <a:r>
              <a:rPr lang="ja-JP" altLang="en-US" sz="1600" dirty="0">
                <a:latin typeface="ＭＳ ゴシック" panose="020B0609070205080204" pitchFamily="49" charset="-128"/>
                <a:ea typeface="ＭＳ ゴシック" panose="020B0609070205080204" pitchFamily="49" charset="-128"/>
              </a:rPr>
              <a:t>年度の現地実験で選定された薬剤による底質改善効果を検証する。</a:t>
            </a:r>
          </a:p>
          <a:p>
            <a:r>
              <a:rPr lang="ja-JP" altLang="en-US" sz="1600" dirty="0">
                <a:latin typeface="ＭＳ ゴシック" panose="020B0609070205080204" pitchFamily="49" charset="-128"/>
                <a:ea typeface="ＭＳ ゴシック" panose="020B0609070205080204" pitchFamily="49" charset="-128"/>
              </a:rPr>
              <a:t>・薬剤散布量や散布頻度を変化させ、効果的・効率的な散布方法を検証する。</a:t>
            </a:r>
            <a:endParaRPr lang="en-US" altLang="ja-JP" sz="1600" dirty="0">
              <a:latin typeface="ＭＳ ゴシック" panose="020B0609070205080204" pitchFamily="49" charset="-128"/>
              <a:ea typeface="ＭＳ ゴシック" panose="020B0609070205080204" pitchFamily="49" charset="-128"/>
            </a:endParaRPr>
          </a:p>
          <a:p>
            <a:endParaRPr lang="ja-JP" altLang="en-US" sz="1600" dirty="0">
              <a:latin typeface="ＭＳ ゴシック" panose="020B0609070205080204" pitchFamily="49" charset="-128"/>
              <a:ea typeface="ＭＳ ゴシック" panose="020B0609070205080204" pitchFamily="49" charset="-128"/>
            </a:endParaRPr>
          </a:p>
        </p:txBody>
      </p:sp>
      <p:graphicFrame>
        <p:nvGraphicFramePr>
          <p:cNvPr id="20" name="表 19">
            <a:extLst>
              <a:ext uri="{FF2B5EF4-FFF2-40B4-BE49-F238E27FC236}">
                <a16:creationId xmlns:a16="http://schemas.microsoft.com/office/drawing/2014/main" id="{8A562137-2DFA-4BA6-BE1C-2598E5E1D249}"/>
              </a:ext>
            </a:extLst>
          </p:cNvPr>
          <p:cNvGraphicFramePr>
            <a:graphicFrameLocks noGrp="1"/>
          </p:cNvGraphicFramePr>
          <p:nvPr>
            <p:extLst>
              <p:ext uri="{D42A27DB-BD31-4B8C-83A1-F6EECF244321}">
                <p14:modId xmlns:p14="http://schemas.microsoft.com/office/powerpoint/2010/main" val="4233731870"/>
              </p:ext>
            </p:extLst>
          </p:nvPr>
        </p:nvGraphicFramePr>
        <p:xfrm>
          <a:off x="0" y="1968015"/>
          <a:ext cx="15120000" cy="458938"/>
        </p:xfrm>
        <a:graphic>
          <a:graphicData uri="http://schemas.openxmlformats.org/drawingml/2006/table">
            <a:tbl>
              <a:tblPr firstRow="1" bandRow="1">
                <a:tableStyleId>{5C22544A-7EE6-4342-B048-85BDC9FD1C3A}</a:tableStyleId>
              </a:tblPr>
              <a:tblGrid>
                <a:gridCol w="15120000">
                  <a:extLst>
                    <a:ext uri="{9D8B030D-6E8A-4147-A177-3AD203B41FA5}">
                      <a16:colId xmlns:a16="http://schemas.microsoft.com/office/drawing/2014/main" val="3578394316"/>
                    </a:ext>
                  </a:extLst>
                </a:gridCol>
              </a:tblGrid>
              <a:tr h="458938">
                <a:tc>
                  <a:txBody>
                    <a:bodyPr/>
                    <a:lstStyle/>
                    <a:p>
                      <a:pPr algn="ctr"/>
                      <a:r>
                        <a:rPr kumimoji="1" lang="ja-JP" altLang="en-US" sz="1900" dirty="0" smtClean="0">
                          <a:latin typeface="ＭＳ ゴシック" panose="020B0609070205080204" pitchFamily="49" charset="-128"/>
                          <a:ea typeface="ＭＳ ゴシック" panose="020B0609070205080204" pitchFamily="49" charset="-128"/>
                        </a:rPr>
                        <a:t>調査結果の検証・解析の進め方</a:t>
                      </a:r>
                      <a:endParaRPr kumimoji="1" lang="en-US" altLang="ja-JP" sz="1900" dirty="0">
                        <a:latin typeface="ＭＳ ゴシック" panose="020B0609070205080204" pitchFamily="49" charset="-128"/>
                        <a:ea typeface="ＭＳ ゴシック" panose="020B0609070205080204" pitchFamily="49" charset="-128"/>
                      </a:endParaRPr>
                    </a:p>
                  </a:txBody>
                  <a:tcPr marL="142071" marR="142071" marT="71035" marB="71035" anchor="ctr">
                    <a:solidFill>
                      <a:srgbClr val="FF66CC"/>
                    </a:solidFill>
                  </a:tcPr>
                </a:tc>
                <a:extLst>
                  <a:ext uri="{0D108BD9-81ED-4DB2-BD59-A6C34878D82A}">
                    <a16:rowId xmlns:a16="http://schemas.microsoft.com/office/drawing/2014/main" val="3349066960"/>
                  </a:ext>
                </a:extLst>
              </a:tr>
            </a:tbl>
          </a:graphicData>
        </a:graphic>
      </p:graphicFrame>
      <p:sp>
        <p:nvSpPr>
          <p:cNvPr id="22" name="テキスト ボックス 21"/>
          <p:cNvSpPr txBox="1"/>
          <p:nvPr/>
        </p:nvSpPr>
        <p:spPr>
          <a:xfrm>
            <a:off x="5189415" y="5693079"/>
            <a:ext cx="9570585" cy="1200329"/>
          </a:xfrm>
          <a:prstGeom prst="rect">
            <a:avLst/>
          </a:prstGeom>
          <a:solidFill>
            <a:schemeClr val="bg1"/>
          </a:solidFill>
          <a:ln>
            <a:solidFill>
              <a:schemeClr val="tx1"/>
            </a:solidFill>
          </a:ln>
        </p:spPr>
        <p:txBody>
          <a:bodyPr wrap="square" rtlCol="0">
            <a:spAutoFit/>
          </a:bodyPr>
          <a:lstStyle/>
          <a:p>
            <a:pPr marL="285750" indent="-285750">
              <a:buFont typeface="Wingdings" panose="05000000000000000000" pitchFamily="2" charset="2"/>
              <a:buChar char="l"/>
            </a:pPr>
            <a:r>
              <a:rPr kumimoji="1" lang="ja-JP" altLang="en-US" b="1" dirty="0" smtClean="0">
                <a:latin typeface="ＭＳ Ｐゴシック" panose="020B0600070205080204" pitchFamily="50" charset="-128"/>
                <a:ea typeface="ＭＳ Ｐゴシック" panose="020B0600070205080204" pitchFamily="50" charset="-128"/>
              </a:rPr>
              <a:t>地盤高変化と薬剤散布効果の関係性の検証</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smtClean="0">
                <a:latin typeface="ＭＳ Ｐゴシック" panose="020B0600070205080204" pitchFamily="50" charset="-128"/>
                <a:ea typeface="ＭＳ Ｐゴシック" panose="020B0600070205080204" pitchFamily="50" charset="-128"/>
              </a:rPr>
              <a:t>河床は上流からの底質の供給などにより、浸食・堆積が常に生じている。このような河床の攪乱が薬剤散布効果に与える影響を調べるため、地盤高変化と薬剤散布効果の関係性について考察する。</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25" name="テキスト ボックス 24"/>
          <p:cNvSpPr txBox="1"/>
          <p:nvPr/>
        </p:nvSpPr>
        <p:spPr>
          <a:xfrm>
            <a:off x="169617" y="6020795"/>
            <a:ext cx="4695058" cy="461665"/>
          </a:xfrm>
          <a:prstGeom prst="rect">
            <a:avLst/>
          </a:prstGeom>
          <a:noFill/>
        </p:spPr>
        <p:txBody>
          <a:bodyPr wrap="square" rtlCol="0">
            <a:spAutoFit/>
          </a:bodyPr>
          <a:lstStyle/>
          <a:p>
            <a:r>
              <a:rPr kumimoji="1" lang="ja-JP" altLang="en-US" sz="2400" b="1" dirty="0" smtClean="0">
                <a:latin typeface="ＭＳ Ｐゴシック" panose="020B0600070205080204" pitchFamily="50" charset="-128"/>
                <a:ea typeface="ＭＳ Ｐゴシック" panose="020B0600070205080204" pitchFamily="50" charset="-128"/>
              </a:rPr>
              <a:t>②検証結果に対する原因の考察</a:t>
            </a:r>
            <a:endParaRPr kumimoji="1" lang="ja-JP" altLang="en-US" sz="2400" b="1" dirty="0">
              <a:latin typeface="ＭＳ Ｐゴシック" panose="020B0600070205080204" pitchFamily="50" charset="-128"/>
              <a:ea typeface="ＭＳ Ｐゴシック" panose="020B0600070205080204" pitchFamily="50" charset="-128"/>
            </a:endParaRPr>
          </a:p>
        </p:txBody>
      </p:sp>
      <p:sp>
        <p:nvSpPr>
          <p:cNvPr id="30" name="二等辺三角形 29"/>
          <p:cNvSpPr/>
          <p:nvPr/>
        </p:nvSpPr>
        <p:spPr>
          <a:xfrm rot="10800000">
            <a:off x="6497884" y="8721466"/>
            <a:ext cx="1668379" cy="32880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848620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正方形/長方形 64"/>
          <p:cNvSpPr/>
          <p:nvPr/>
        </p:nvSpPr>
        <p:spPr>
          <a:xfrm>
            <a:off x="0" y="4"/>
            <a:ext cx="15119350" cy="615267"/>
          </a:xfrm>
          <a:prstGeom prst="rect">
            <a:avLst/>
          </a:prstGeom>
          <a:gradFill flip="none" rotWithShape="1">
            <a:gsLst>
              <a:gs pos="0">
                <a:schemeClr val="accent1">
                  <a:lumMod val="5000"/>
                  <a:lumOff val="95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sp>
        <p:nvSpPr>
          <p:cNvPr id="66" name="テキスト ボックス 3"/>
          <p:cNvSpPr txBox="1"/>
          <p:nvPr/>
        </p:nvSpPr>
        <p:spPr>
          <a:xfrm>
            <a:off x="0" y="-16009"/>
            <a:ext cx="9130937" cy="63127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３．前回（</a:t>
            </a:r>
            <a:r>
              <a:rPr lang="en-US" altLang="ja-JP"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R4.1/7</a:t>
            </a: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）部会の意見と対応</a:t>
            </a:r>
          </a:p>
        </p:txBody>
      </p:sp>
      <p:sp>
        <p:nvSpPr>
          <p:cNvPr id="41" name="正方形/長方形 40">
            <a:extLst>
              <a:ext uri="{FF2B5EF4-FFF2-40B4-BE49-F238E27FC236}">
                <a16:creationId xmlns:a16="http://schemas.microsoft.com/office/drawing/2014/main" id="{F62F9387-2750-452D-9DA8-06632AB7389A}"/>
              </a:ext>
            </a:extLst>
          </p:cNvPr>
          <p:cNvSpPr/>
          <p:nvPr/>
        </p:nvSpPr>
        <p:spPr>
          <a:xfrm>
            <a:off x="412524" y="1249911"/>
            <a:ext cx="14036127" cy="8371962"/>
          </a:xfrm>
          <a:prstGeom prst="rect">
            <a:avLst/>
          </a:prstGeom>
          <a:noFill/>
          <a:ln w="28575">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64">
              <a:latin typeface="ＭＳ ゴシック" panose="020B0609070205080204" pitchFamily="49" charset="-128"/>
              <a:ea typeface="ＭＳ ゴシック" panose="020B0609070205080204" pitchFamily="49" charset="-128"/>
            </a:endParaRPr>
          </a:p>
        </p:txBody>
      </p:sp>
      <p:sp>
        <p:nvSpPr>
          <p:cNvPr id="47" name="テキスト ボックス 46">
            <a:extLst>
              <a:ext uri="{FF2B5EF4-FFF2-40B4-BE49-F238E27FC236}">
                <a16:creationId xmlns:a16="http://schemas.microsoft.com/office/drawing/2014/main" id="{2ACFE46B-D02A-436B-8209-B2297C144E76}"/>
              </a:ext>
            </a:extLst>
          </p:cNvPr>
          <p:cNvSpPr txBox="1"/>
          <p:nvPr/>
        </p:nvSpPr>
        <p:spPr>
          <a:xfrm>
            <a:off x="435717" y="1263628"/>
            <a:ext cx="7835744" cy="427040"/>
          </a:xfrm>
          <a:prstGeom prst="rect">
            <a:avLst/>
          </a:prstGeom>
          <a:noFill/>
          <a:ln cmpd="dbl">
            <a:noFill/>
          </a:ln>
        </p:spPr>
        <p:txBody>
          <a:bodyPr wrap="square" rtlCol="0">
            <a:spAutoFit/>
          </a:bodyPr>
          <a:lstStyle/>
          <a:p>
            <a:r>
              <a:rPr lang="ja-JP" altLang="en-US" sz="2175" b="1">
                <a:solidFill>
                  <a:srgbClr val="333399"/>
                </a:solidFill>
                <a:latin typeface="ＭＳ ゴシック" panose="020B0609070205080204" pitchFamily="49" charset="-128"/>
                <a:ea typeface="ＭＳ ゴシック" panose="020B0609070205080204" pitchFamily="49" charset="-128"/>
              </a:rPr>
              <a:t>前回（</a:t>
            </a:r>
            <a:r>
              <a:rPr lang="en-US" altLang="ja-JP" sz="2175" b="1">
                <a:solidFill>
                  <a:srgbClr val="333399"/>
                </a:solidFill>
                <a:latin typeface="ＭＳ ゴシック" panose="020B0609070205080204" pitchFamily="49" charset="-128"/>
                <a:ea typeface="ＭＳ ゴシック" panose="020B0609070205080204" pitchFamily="49" charset="-128"/>
              </a:rPr>
              <a:t>R4.1/7</a:t>
            </a:r>
            <a:r>
              <a:rPr lang="ja-JP" altLang="en-US" sz="2175" b="1">
                <a:solidFill>
                  <a:srgbClr val="333399"/>
                </a:solidFill>
                <a:latin typeface="ＭＳ ゴシック" panose="020B0609070205080204" pitchFamily="49" charset="-128"/>
                <a:ea typeface="ＭＳ ゴシック" panose="020B0609070205080204" pitchFamily="49" charset="-128"/>
              </a:rPr>
              <a:t>）の意見と対応</a:t>
            </a:r>
            <a:endParaRPr lang="en-US" altLang="ja-JP" sz="2175" b="1" dirty="0">
              <a:solidFill>
                <a:srgbClr val="333399"/>
              </a:solidFill>
              <a:latin typeface="ＭＳ ゴシック" panose="020B0609070205080204" pitchFamily="49" charset="-128"/>
              <a:ea typeface="ＭＳ ゴシック" panose="020B0609070205080204" pitchFamily="49" charset="-128"/>
            </a:endParaRPr>
          </a:p>
        </p:txBody>
      </p:sp>
      <p:sp>
        <p:nvSpPr>
          <p:cNvPr id="37" name="テキスト ボックス 36">
            <a:extLst>
              <a:ext uri="{FF2B5EF4-FFF2-40B4-BE49-F238E27FC236}">
                <a16:creationId xmlns:a16="http://schemas.microsoft.com/office/drawing/2014/main" id="{8A0E54EE-6831-4C90-A711-3CC30BCE49EB}"/>
              </a:ext>
            </a:extLst>
          </p:cNvPr>
          <p:cNvSpPr txBox="1"/>
          <p:nvPr/>
        </p:nvSpPr>
        <p:spPr>
          <a:xfrm>
            <a:off x="477259" y="1645112"/>
            <a:ext cx="13710397" cy="331501"/>
          </a:xfrm>
          <a:prstGeom prst="rect">
            <a:avLst/>
          </a:prstGeom>
          <a:noFill/>
        </p:spPr>
        <p:txBody>
          <a:bodyPr wrap="square" rtlCol="0">
            <a:spAutoFit/>
          </a:bodyPr>
          <a:lstStyle/>
          <a:p>
            <a:r>
              <a:rPr lang="ja-JP" altLang="en-US" sz="1554" dirty="0">
                <a:latin typeface="ＭＳ ゴシック" panose="020B0609070205080204" pitchFamily="49" charset="-128"/>
                <a:ea typeface="ＭＳ ゴシック" panose="020B0609070205080204" pitchFamily="49" charset="-128"/>
              </a:rPr>
              <a:t>・前回の部会でいただいたご意見について、本資料では以下のように対応している。</a:t>
            </a:r>
            <a:endParaRPr lang="en-US" altLang="ja-JP" sz="1398" dirty="0">
              <a:latin typeface="ＭＳ ゴシック" panose="020B0609070205080204" pitchFamily="49" charset="-128"/>
              <a:ea typeface="ＭＳ ゴシック" panose="020B0609070205080204" pitchFamily="49" charset="-128"/>
            </a:endParaRPr>
          </a:p>
        </p:txBody>
      </p:sp>
      <p:graphicFrame>
        <p:nvGraphicFramePr>
          <p:cNvPr id="4" name="表 3"/>
          <p:cNvGraphicFramePr>
            <a:graphicFrameLocks noGrp="1"/>
          </p:cNvGraphicFramePr>
          <p:nvPr>
            <p:extLst>
              <p:ext uri="{D42A27DB-BD31-4B8C-83A1-F6EECF244321}">
                <p14:modId xmlns:p14="http://schemas.microsoft.com/office/powerpoint/2010/main" val="287105130"/>
              </p:ext>
            </p:extLst>
          </p:nvPr>
        </p:nvGraphicFramePr>
        <p:xfrm>
          <a:off x="822959" y="2082650"/>
          <a:ext cx="13310346" cy="6797040"/>
        </p:xfrm>
        <a:graphic>
          <a:graphicData uri="http://schemas.openxmlformats.org/drawingml/2006/table">
            <a:tbl>
              <a:tblPr firstRow="1" firstCol="1" bandRow="1">
                <a:tableStyleId>{5C22544A-7EE6-4342-B048-85BDC9FD1C3A}</a:tableStyleId>
              </a:tblPr>
              <a:tblGrid>
                <a:gridCol w="962089">
                  <a:extLst>
                    <a:ext uri="{9D8B030D-6E8A-4147-A177-3AD203B41FA5}">
                      <a16:colId xmlns:a16="http://schemas.microsoft.com/office/drawing/2014/main" val="20000"/>
                    </a:ext>
                  </a:extLst>
                </a:gridCol>
                <a:gridCol w="3825245">
                  <a:extLst>
                    <a:ext uri="{9D8B030D-6E8A-4147-A177-3AD203B41FA5}">
                      <a16:colId xmlns:a16="http://schemas.microsoft.com/office/drawing/2014/main" val="20001"/>
                    </a:ext>
                  </a:extLst>
                </a:gridCol>
                <a:gridCol w="3777573">
                  <a:extLst>
                    <a:ext uri="{9D8B030D-6E8A-4147-A177-3AD203B41FA5}">
                      <a16:colId xmlns:a16="http://schemas.microsoft.com/office/drawing/2014/main" val="20002"/>
                    </a:ext>
                  </a:extLst>
                </a:gridCol>
                <a:gridCol w="4745439">
                  <a:extLst>
                    <a:ext uri="{9D8B030D-6E8A-4147-A177-3AD203B41FA5}">
                      <a16:colId xmlns:a16="http://schemas.microsoft.com/office/drawing/2014/main" val="20003"/>
                    </a:ext>
                  </a:extLst>
                </a:gridCol>
              </a:tblGrid>
              <a:tr h="64774">
                <a:tc>
                  <a:txBody>
                    <a:bodyPr/>
                    <a:lstStyle/>
                    <a:p>
                      <a:pPr algn="ctr">
                        <a:lnSpc>
                          <a:spcPct val="100000"/>
                        </a:lnSpc>
                        <a:spcAft>
                          <a:spcPts val="0"/>
                        </a:spcAft>
                      </a:pPr>
                      <a:r>
                        <a:rPr lang="en-US" sz="1400" kern="100" dirty="0">
                          <a:effectLst/>
                        </a:rPr>
                        <a:t>No.</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6902" marR="66902" marT="0" marB="0" anchor="ctr"/>
                </a:tc>
                <a:tc>
                  <a:txBody>
                    <a:bodyPr/>
                    <a:lstStyle/>
                    <a:p>
                      <a:pPr algn="ctr">
                        <a:lnSpc>
                          <a:spcPct val="100000"/>
                        </a:lnSpc>
                        <a:spcAft>
                          <a:spcPts val="0"/>
                        </a:spcAft>
                      </a:pPr>
                      <a:r>
                        <a:rPr lang="ja-JP" sz="1400" kern="100">
                          <a:effectLst/>
                        </a:rPr>
                        <a:t>意見</a:t>
                      </a:r>
                      <a:endParaRPr lang="ja-JP" sz="14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902" marR="66902" marT="0" marB="0" anchor="ctr"/>
                </a:tc>
                <a:tc>
                  <a:txBody>
                    <a:bodyPr/>
                    <a:lstStyle/>
                    <a:p>
                      <a:pPr algn="ctr">
                        <a:lnSpc>
                          <a:spcPct val="100000"/>
                        </a:lnSpc>
                        <a:spcAft>
                          <a:spcPts val="0"/>
                        </a:spcAft>
                      </a:pPr>
                      <a:r>
                        <a:rPr lang="ja-JP" sz="1400" kern="100">
                          <a:effectLst/>
                        </a:rPr>
                        <a:t>当日の回答</a:t>
                      </a:r>
                      <a:endParaRPr lang="ja-JP" sz="14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902" marR="66902" marT="0" marB="0" anchor="ctr"/>
                </a:tc>
                <a:tc>
                  <a:txBody>
                    <a:bodyPr/>
                    <a:lstStyle/>
                    <a:p>
                      <a:pPr algn="ctr">
                        <a:lnSpc>
                          <a:spcPct val="100000"/>
                        </a:lnSpc>
                        <a:spcAft>
                          <a:spcPts val="0"/>
                        </a:spcAft>
                      </a:pPr>
                      <a:r>
                        <a:rPr lang="ja-JP" altLang="en-US" sz="1400" kern="100" dirty="0">
                          <a:effectLst/>
                        </a:rPr>
                        <a:t>本資料での</a:t>
                      </a:r>
                      <a:r>
                        <a:rPr lang="ja-JP" sz="1400" kern="100" dirty="0">
                          <a:effectLst/>
                        </a:rPr>
                        <a:t>対応（案）</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6902" marR="66902" marT="0" marB="0" anchor="ctr"/>
                </a:tc>
                <a:extLst>
                  <a:ext uri="{0D108BD9-81ED-4DB2-BD59-A6C34878D82A}">
                    <a16:rowId xmlns:a16="http://schemas.microsoft.com/office/drawing/2014/main" val="10000"/>
                  </a:ext>
                </a:extLst>
              </a:tr>
              <a:tr h="297342">
                <a:tc>
                  <a:txBody>
                    <a:bodyPr/>
                    <a:lstStyle/>
                    <a:p>
                      <a:pPr marL="0" algn="ctr" defTabSz="1420703" rtl="0" eaLnBrk="1" latinLnBrk="0" hangingPunct="1">
                        <a:lnSpc>
                          <a:spcPts val="1200"/>
                        </a:lnSpc>
                        <a:spcAft>
                          <a:spcPts val="0"/>
                        </a:spcAft>
                      </a:pPr>
                      <a:r>
                        <a:rPr kumimoji="1" lang="en-US" altLang="ja-JP" sz="1600" b="1" kern="100">
                          <a:solidFill>
                            <a:schemeClr val="lt1"/>
                          </a:solidFill>
                          <a:effectLst/>
                          <a:latin typeface="+mn-lt"/>
                          <a:ea typeface="+mn-ea"/>
                          <a:cs typeface="+mn-cs"/>
                        </a:rPr>
                        <a:t>1</a:t>
                      </a:r>
                      <a:endParaRPr kumimoji="1" lang="ja-JP" altLang="en-US" sz="1600" b="1" kern="100">
                        <a:solidFill>
                          <a:schemeClr val="lt1"/>
                        </a:solidFill>
                        <a:effectLst/>
                        <a:latin typeface="+mn-lt"/>
                        <a:ea typeface="+mn-ea"/>
                        <a:cs typeface="+mn-cs"/>
                      </a:endParaRPr>
                    </a:p>
                  </a:txBody>
                  <a:tcPr marL="66902" marR="66902" marT="0" marB="0" anchor="ctr"/>
                </a:tc>
                <a:tc>
                  <a:txBody>
                    <a:bodyPr/>
                    <a:lstStyle/>
                    <a:p>
                      <a:pPr algn="l">
                        <a:lnSpc>
                          <a:spcPct val="100000"/>
                        </a:lnSpc>
                        <a:spcAft>
                          <a:spcPts val="0"/>
                        </a:spcAft>
                      </a:pPr>
                      <a:r>
                        <a:rPr lang="ja-JP" sz="1600" kern="100">
                          <a:effectLst/>
                        </a:rPr>
                        <a:t>万才橋の</a:t>
                      </a:r>
                      <a:r>
                        <a:rPr lang="en-US" sz="1600" kern="100">
                          <a:effectLst/>
                        </a:rPr>
                        <a:t>3</a:t>
                      </a:r>
                      <a:r>
                        <a:rPr lang="ja-JP" sz="1600" kern="100">
                          <a:effectLst/>
                        </a:rPr>
                        <a:t>か月以降は評価対象外とすることの意見</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902" marR="66902" marT="0" marB="0"/>
                </a:tc>
                <a:tc>
                  <a:txBody>
                    <a:bodyPr/>
                    <a:lstStyle/>
                    <a:p>
                      <a:pPr algn="l">
                        <a:lnSpc>
                          <a:spcPct val="100000"/>
                        </a:lnSpc>
                        <a:spcAft>
                          <a:spcPts val="0"/>
                        </a:spcAft>
                      </a:pPr>
                      <a:r>
                        <a:rPr lang="ja-JP" sz="1600" kern="100">
                          <a:effectLst/>
                        </a:rPr>
                        <a:t>－</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902" marR="66902" marT="0" marB="0" anchor="ctr"/>
                </a:tc>
                <a:tc>
                  <a:txBody>
                    <a:bodyPr/>
                    <a:lstStyle/>
                    <a:p>
                      <a:pPr algn="l">
                        <a:lnSpc>
                          <a:spcPct val="100000"/>
                        </a:lnSpc>
                        <a:spcAft>
                          <a:spcPts val="0"/>
                        </a:spcAft>
                      </a:pPr>
                      <a:r>
                        <a:rPr lang="ja-JP" sz="1600" kern="100">
                          <a:effectLst/>
                        </a:rPr>
                        <a:t>記載は存置するが、凡例や文字の色で区別できるようにする。</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902" marR="66902" marT="0" marB="0"/>
                </a:tc>
                <a:extLst>
                  <a:ext uri="{0D108BD9-81ED-4DB2-BD59-A6C34878D82A}">
                    <a16:rowId xmlns:a16="http://schemas.microsoft.com/office/drawing/2014/main" val="10001"/>
                  </a:ext>
                </a:extLst>
              </a:tr>
              <a:tr h="446013">
                <a:tc>
                  <a:txBody>
                    <a:bodyPr/>
                    <a:lstStyle/>
                    <a:p>
                      <a:pPr marL="0" algn="ctr" defTabSz="1420703" rtl="0" eaLnBrk="1" latinLnBrk="0" hangingPunct="1">
                        <a:lnSpc>
                          <a:spcPts val="1200"/>
                        </a:lnSpc>
                        <a:spcAft>
                          <a:spcPts val="0"/>
                        </a:spcAft>
                      </a:pPr>
                      <a:r>
                        <a:rPr kumimoji="1" lang="en-US" altLang="ja-JP" sz="1600" b="1" kern="100">
                          <a:solidFill>
                            <a:schemeClr val="lt1"/>
                          </a:solidFill>
                          <a:effectLst/>
                          <a:latin typeface="+mn-lt"/>
                          <a:ea typeface="+mn-ea"/>
                          <a:cs typeface="+mn-cs"/>
                        </a:rPr>
                        <a:t>2</a:t>
                      </a:r>
                      <a:endParaRPr kumimoji="1" lang="ja-JP" altLang="en-US" sz="1600" b="1" kern="100">
                        <a:solidFill>
                          <a:schemeClr val="lt1"/>
                        </a:solidFill>
                        <a:effectLst/>
                        <a:latin typeface="+mn-lt"/>
                        <a:ea typeface="+mn-ea"/>
                        <a:cs typeface="+mn-cs"/>
                      </a:endParaRPr>
                    </a:p>
                  </a:txBody>
                  <a:tcPr marL="66902" marR="66902" marT="0" marB="0" anchor="ctr"/>
                </a:tc>
                <a:tc>
                  <a:txBody>
                    <a:bodyPr/>
                    <a:lstStyle/>
                    <a:p>
                      <a:pPr algn="l">
                        <a:lnSpc>
                          <a:spcPct val="100000"/>
                        </a:lnSpc>
                        <a:spcAft>
                          <a:spcPts val="0"/>
                        </a:spcAft>
                      </a:pPr>
                      <a:r>
                        <a:rPr lang="ja-JP" sz="1600" kern="100" dirty="0">
                          <a:effectLst/>
                        </a:rPr>
                        <a:t>底質変化傾向についての「改善」、「緩和」の表現の使い分けに関する意見</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6902" marR="66902" marT="0" marB="0"/>
                </a:tc>
                <a:tc>
                  <a:txBody>
                    <a:bodyPr/>
                    <a:lstStyle/>
                    <a:p>
                      <a:pPr algn="l">
                        <a:lnSpc>
                          <a:spcPct val="100000"/>
                        </a:lnSpc>
                        <a:spcAft>
                          <a:spcPts val="0"/>
                        </a:spcAft>
                      </a:pPr>
                      <a:r>
                        <a:rPr lang="ja-JP" sz="1600" kern="100">
                          <a:effectLst/>
                        </a:rPr>
                        <a:t>誤解の無いよう表現を改善する。</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902" marR="66902" marT="0" marB="0"/>
                </a:tc>
                <a:tc>
                  <a:txBody>
                    <a:bodyPr/>
                    <a:lstStyle/>
                    <a:p>
                      <a:pPr algn="l">
                        <a:lnSpc>
                          <a:spcPct val="100000"/>
                        </a:lnSpc>
                        <a:spcAft>
                          <a:spcPts val="0"/>
                        </a:spcAft>
                      </a:pPr>
                      <a:r>
                        <a:rPr lang="ja-JP" sz="1600" kern="100" dirty="0">
                          <a:solidFill>
                            <a:schemeClr val="tx1"/>
                          </a:solidFill>
                          <a:effectLst/>
                        </a:rPr>
                        <a:t>「改善」・「緩和」に分類し、資料に反映する。</a:t>
                      </a:r>
                      <a:endParaRPr lang="ja-JP" sz="16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6902" marR="66902" marT="0" marB="0"/>
                </a:tc>
                <a:extLst>
                  <a:ext uri="{0D108BD9-81ED-4DB2-BD59-A6C34878D82A}">
                    <a16:rowId xmlns:a16="http://schemas.microsoft.com/office/drawing/2014/main" val="10002"/>
                  </a:ext>
                </a:extLst>
              </a:tr>
              <a:tr h="594684">
                <a:tc>
                  <a:txBody>
                    <a:bodyPr/>
                    <a:lstStyle/>
                    <a:p>
                      <a:pPr marL="0" algn="ctr" defTabSz="1420703" rtl="0" eaLnBrk="1" latinLnBrk="0" hangingPunct="1">
                        <a:lnSpc>
                          <a:spcPts val="1200"/>
                        </a:lnSpc>
                        <a:spcAft>
                          <a:spcPts val="0"/>
                        </a:spcAft>
                      </a:pPr>
                      <a:r>
                        <a:rPr kumimoji="1" lang="en-US" altLang="ja-JP" sz="1600" b="1" kern="100">
                          <a:solidFill>
                            <a:schemeClr val="lt1"/>
                          </a:solidFill>
                          <a:effectLst/>
                          <a:latin typeface="+mn-lt"/>
                          <a:ea typeface="+mn-ea"/>
                          <a:cs typeface="+mn-cs"/>
                        </a:rPr>
                        <a:t>3</a:t>
                      </a:r>
                      <a:endParaRPr kumimoji="1" lang="ja-JP" altLang="en-US" sz="1600" b="1" kern="100">
                        <a:solidFill>
                          <a:schemeClr val="lt1"/>
                        </a:solidFill>
                        <a:effectLst/>
                        <a:latin typeface="+mn-lt"/>
                        <a:ea typeface="+mn-ea"/>
                        <a:cs typeface="+mn-cs"/>
                      </a:endParaRPr>
                    </a:p>
                  </a:txBody>
                  <a:tcPr marL="66902" marR="66902" marT="0" marB="0" anchor="ctr"/>
                </a:tc>
                <a:tc>
                  <a:txBody>
                    <a:bodyPr/>
                    <a:lstStyle/>
                    <a:p>
                      <a:pPr algn="l">
                        <a:lnSpc>
                          <a:spcPct val="100000"/>
                        </a:lnSpc>
                        <a:spcAft>
                          <a:spcPts val="0"/>
                        </a:spcAft>
                      </a:pPr>
                      <a:r>
                        <a:rPr lang="ja-JP" sz="1600" kern="100" dirty="0">
                          <a:effectLst/>
                        </a:rPr>
                        <a:t>「まとめイメージ」一覧表において「散布回数」や「散布量」ごとに比較・評価することについての意見</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6902" marR="66902" marT="0" marB="0"/>
                </a:tc>
                <a:tc rowSpan="3">
                  <a:txBody>
                    <a:bodyPr/>
                    <a:lstStyle/>
                    <a:p>
                      <a:pPr algn="just">
                        <a:lnSpc>
                          <a:spcPct val="100000"/>
                        </a:lnSpc>
                        <a:spcAft>
                          <a:spcPts val="0"/>
                        </a:spcAft>
                      </a:pPr>
                      <a:r>
                        <a:rPr lang="ja-JP" sz="1600" kern="100">
                          <a:effectLst/>
                        </a:rPr>
                        <a:t>「まとめイメージ」一覧表について、頂いた意見を踏まえ、複数のパターンを作成する。</a:t>
                      </a:r>
                    </a:p>
                    <a:p>
                      <a:pPr algn="l">
                        <a:lnSpc>
                          <a:spcPct val="100000"/>
                        </a:lnSpc>
                        <a:spcAft>
                          <a:spcPts val="0"/>
                        </a:spcAft>
                      </a:pPr>
                      <a:r>
                        <a:rPr lang="ja-JP" sz="1600" kern="100">
                          <a:effectLst/>
                        </a:rPr>
                        <a:t>その上で、評価しやすいパターンについて改めて相談させてもらいたい。</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902" marR="66902" marT="0" marB="0"/>
                </a:tc>
                <a:tc rowSpan="3">
                  <a:txBody>
                    <a:bodyPr/>
                    <a:lstStyle/>
                    <a:p>
                      <a:pPr marL="114300" indent="-114300" algn="just">
                        <a:lnSpc>
                          <a:spcPct val="100000"/>
                        </a:lnSpc>
                        <a:spcAft>
                          <a:spcPts val="0"/>
                        </a:spcAft>
                      </a:pPr>
                      <a:r>
                        <a:rPr lang="ja-JP" sz="1600" kern="100" dirty="0">
                          <a:solidFill>
                            <a:schemeClr val="tx1"/>
                          </a:solidFill>
                          <a:effectLst/>
                        </a:rPr>
                        <a:t>・各種視点ごとに列をグルーピングしたケースも作成し、比較・評価を行う。</a:t>
                      </a:r>
                    </a:p>
                    <a:p>
                      <a:pPr marL="114300" indent="-114300" algn="just">
                        <a:lnSpc>
                          <a:spcPct val="100000"/>
                        </a:lnSpc>
                        <a:spcAft>
                          <a:spcPts val="0"/>
                        </a:spcAft>
                      </a:pPr>
                      <a:r>
                        <a:rPr lang="en-US" sz="1600" kern="100" dirty="0">
                          <a:solidFill>
                            <a:schemeClr val="tx1"/>
                          </a:solidFill>
                          <a:effectLst/>
                        </a:rPr>
                        <a:t> </a:t>
                      </a:r>
                      <a:endParaRPr lang="ja-JP" sz="1600" kern="100" dirty="0">
                        <a:solidFill>
                          <a:schemeClr val="tx1"/>
                        </a:solidFill>
                        <a:effectLst/>
                      </a:endParaRPr>
                    </a:p>
                    <a:p>
                      <a:pPr marL="114300" indent="-114300" algn="just">
                        <a:lnSpc>
                          <a:spcPct val="100000"/>
                        </a:lnSpc>
                        <a:spcAft>
                          <a:spcPts val="0"/>
                        </a:spcAft>
                      </a:pPr>
                      <a:r>
                        <a:rPr lang="ja-JP" sz="1600" kern="100" dirty="0">
                          <a:solidFill>
                            <a:schemeClr val="tx1"/>
                          </a:solidFill>
                          <a:effectLst/>
                        </a:rPr>
                        <a:t>・「改善傾向が大きい」場合（改善）と「悪化傾向が小さい」場合（緩和）は凡例を分けて示す。</a:t>
                      </a:r>
                    </a:p>
                  </a:txBody>
                  <a:tcPr marL="66902" marR="66902" marT="0" marB="0"/>
                </a:tc>
                <a:extLst>
                  <a:ext uri="{0D108BD9-81ED-4DB2-BD59-A6C34878D82A}">
                    <a16:rowId xmlns:a16="http://schemas.microsoft.com/office/drawing/2014/main" val="10003"/>
                  </a:ext>
                </a:extLst>
              </a:tr>
              <a:tr h="594684">
                <a:tc>
                  <a:txBody>
                    <a:bodyPr/>
                    <a:lstStyle/>
                    <a:p>
                      <a:pPr marL="0" algn="ctr" defTabSz="1420703" rtl="0" eaLnBrk="1" latinLnBrk="0" hangingPunct="1">
                        <a:lnSpc>
                          <a:spcPts val="1200"/>
                        </a:lnSpc>
                        <a:spcAft>
                          <a:spcPts val="0"/>
                        </a:spcAft>
                      </a:pPr>
                      <a:r>
                        <a:rPr kumimoji="1" lang="en-US" altLang="ja-JP" sz="1600" b="1" kern="100">
                          <a:solidFill>
                            <a:schemeClr val="lt1"/>
                          </a:solidFill>
                          <a:effectLst/>
                          <a:latin typeface="+mn-lt"/>
                          <a:ea typeface="+mn-ea"/>
                          <a:cs typeface="+mn-cs"/>
                        </a:rPr>
                        <a:t>4</a:t>
                      </a:r>
                      <a:endParaRPr kumimoji="1" lang="ja-JP" altLang="en-US" sz="1600" b="1" kern="100">
                        <a:solidFill>
                          <a:schemeClr val="lt1"/>
                        </a:solidFill>
                        <a:effectLst/>
                        <a:latin typeface="+mn-lt"/>
                        <a:ea typeface="+mn-ea"/>
                        <a:cs typeface="+mn-cs"/>
                      </a:endParaRPr>
                    </a:p>
                  </a:txBody>
                  <a:tcPr marL="66902" marR="66902" marT="0" marB="0" anchor="ctr"/>
                </a:tc>
                <a:tc>
                  <a:txBody>
                    <a:bodyPr/>
                    <a:lstStyle/>
                    <a:p>
                      <a:pPr algn="l">
                        <a:lnSpc>
                          <a:spcPct val="100000"/>
                        </a:lnSpc>
                        <a:spcAft>
                          <a:spcPts val="0"/>
                        </a:spcAft>
                      </a:pPr>
                      <a:r>
                        <a:rPr lang="ja-JP" sz="1600" kern="100">
                          <a:effectLst/>
                        </a:rPr>
                        <a:t>「まとめイメージ」一覧表において底質変化傾向についての「改善」、「緩和」毎に整理する必要性についての質問</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902" marR="66902" marT="0" marB="0"/>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0004"/>
                  </a:ext>
                </a:extLst>
              </a:tr>
              <a:tr h="446013">
                <a:tc>
                  <a:txBody>
                    <a:bodyPr/>
                    <a:lstStyle/>
                    <a:p>
                      <a:pPr marL="0" algn="ctr" defTabSz="1420703" rtl="0" eaLnBrk="1" latinLnBrk="0" hangingPunct="1">
                        <a:lnSpc>
                          <a:spcPts val="1200"/>
                        </a:lnSpc>
                        <a:spcAft>
                          <a:spcPts val="0"/>
                        </a:spcAft>
                      </a:pPr>
                      <a:r>
                        <a:rPr kumimoji="1" lang="en-US" altLang="ja-JP" sz="1600" b="1" kern="100">
                          <a:solidFill>
                            <a:schemeClr val="lt1"/>
                          </a:solidFill>
                          <a:effectLst/>
                          <a:latin typeface="+mn-lt"/>
                          <a:ea typeface="+mn-ea"/>
                          <a:cs typeface="+mn-cs"/>
                        </a:rPr>
                        <a:t>5</a:t>
                      </a:r>
                      <a:endParaRPr kumimoji="1" lang="ja-JP" altLang="en-US" sz="1600" b="1" kern="100">
                        <a:solidFill>
                          <a:schemeClr val="lt1"/>
                        </a:solidFill>
                        <a:effectLst/>
                        <a:latin typeface="+mn-lt"/>
                        <a:ea typeface="+mn-ea"/>
                        <a:cs typeface="+mn-cs"/>
                      </a:endParaRPr>
                    </a:p>
                  </a:txBody>
                  <a:tcPr marL="66902" marR="66902" marT="0" marB="0" anchor="ctr"/>
                </a:tc>
                <a:tc>
                  <a:txBody>
                    <a:bodyPr/>
                    <a:lstStyle/>
                    <a:p>
                      <a:pPr algn="l">
                        <a:lnSpc>
                          <a:spcPct val="100000"/>
                        </a:lnSpc>
                        <a:spcAft>
                          <a:spcPts val="0"/>
                        </a:spcAft>
                      </a:pPr>
                      <a:r>
                        <a:rPr lang="ja-JP" sz="1600" kern="100">
                          <a:effectLst/>
                        </a:rPr>
                        <a:t>実験区と対照区で初期値が異なる場合の整理についての意見</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902" marR="66902" marT="0" marB="0"/>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0005"/>
                  </a:ext>
                </a:extLst>
              </a:tr>
              <a:tr h="446013">
                <a:tc>
                  <a:txBody>
                    <a:bodyPr/>
                    <a:lstStyle/>
                    <a:p>
                      <a:pPr algn="ctr">
                        <a:lnSpc>
                          <a:spcPts val="1200"/>
                        </a:lnSpc>
                        <a:spcAft>
                          <a:spcPts val="0"/>
                        </a:spcAft>
                      </a:pPr>
                      <a:r>
                        <a:rPr lang="en-US" sz="1600" kern="100">
                          <a:effectLst/>
                        </a:rPr>
                        <a:t>6</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902" marR="66902" marT="0" marB="0" anchor="ctr"/>
                </a:tc>
                <a:tc>
                  <a:txBody>
                    <a:bodyPr/>
                    <a:lstStyle/>
                    <a:p>
                      <a:pPr algn="l">
                        <a:lnSpc>
                          <a:spcPct val="100000"/>
                        </a:lnSpc>
                        <a:spcAft>
                          <a:spcPts val="0"/>
                        </a:spcAft>
                      </a:pPr>
                      <a:r>
                        <a:rPr lang="ja-JP" sz="1600" kern="100">
                          <a:effectLst/>
                        </a:rPr>
                        <a:t>堆積・洗堀の状況により、対象底質試料が異なる可能性についての意見</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902" marR="66902" marT="0" marB="0"/>
                </a:tc>
                <a:tc>
                  <a:txBody>
                    <a:bodyPr/>
                    <a:lstStyle/>
                    <a:p>
                      <a:pPr algn="l">
                        <a:lnSpc>
                          <a:spcPct val="100000"/>
                        </a:lnSpc>
                        <a:spcAft>
                          <a:spcPts val="0"/>
                        </a:spcAft>
                      </a:pPr>
                      <a:r>
                        <a:rPr lang="ja-JP" sz="1600" kern="100">
                          <a:effectLst/>
                        </a:rPr>
                        <a:t>「まとめイメージ」一覧表について、地盤高の変化に応じて凡例を変えて整理する。</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902" marR="66902" marT="0" marB="0"/>
                </a:tc>
                <a:tc>
                  <a:txBody>
                    <a:bodyPr/>
                    <a:lstStyle/>
                    <a:p>
                      <a:pPr algn="l">
                        <a:lnSpc>
                          <a:spcPct val="100000"/>
                        </a:lnSpc>
                        <a:spcAft>
                          <a:spcPts val="0"/>
                        </a:spcAft>
                      </a:pPr>
                      <a:r>
                        <a:rPr lang="ja-JP" sz="1600" kern="100" dirty="0">
                          <a:solidFill>
                            <a:schemeClr val="tx1"/>
                          </a:solidFill>
                          <a:effectLst/>
                        </a:rPr>
                        <a:t>「まとめイメージ」一覧表について、地盤高の変化状況に応じて凡例を変えて整理する。</a:t>
                      </a:r>
                      <a:endParaRPr lang="ja-JP" sz="16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6902" marR="66902" marT="0" marB="0"/>
                </a:tc>
                <a:extLst>
                  <a:ext uri="{0D108BD9-81ED-4DB2-BD59-A6C34878D82A}">
                    <a16:rowId xmlns:a16="http://schemas.microsoft.com/office/drawing/2014/main" val="10006"/>
                  </a:ext>
                </a:extLst>
              </a:tr>
              <a:tr h="416279">
                <a:tc>
                  <a:txBody>
                    <a:bodyPr/>
                    <a:lstStyle/>
                    <a:p>
                      <a:pPr algn="ctr">
                        <a:lnSpc>
                          <a:spcPts val="1200"/>
                        </a:lnSpc>
                        <a:spcAft>
                          <a:spcPts val="0"/>
                        </a:spcAft>
                      </a:pPr>
                      <a:r>
                        <a:rPr lang="en-US" sz="1600" kern="100">
                          <a:effectLst/>
                        </a:rPr>
                        <a:t>7</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902" marR="66902" marT="0" marB="0" anchor="ctr"/>
                </a:tc>
                <a:tc>
                  <a:txBody>
                    <a:bodyPr/>
                    <a:lstStyle/>
                    <a:p>
                      <a:pPr algn="just">
                        <a:lnSpc>
                          <a:spcPct val="100000"/>
                        </a:lnSpc>
                        <a:spcAft>
                          <a:spcPts val="0"/>
                        </a:spcAft>
                      </a:pPr>
                      <a:r>
                        <a:rPr lang="ja-JP" sz="1600" kern="100" dirty="0">
                          <a:effectLst/>
                        </a:rPr>
                        <a:t>答申に向けての「まとめイメージ」一覧表の最終的なまとめ方への質問</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6902" marR="66902" marT="0" marB="0"/>
                </a:tc>
                <a:tc>
                  <a:txBody>
                    <a:bodyPr/>
                    <a:lstStyle/>
                    <a:p>
                      <a:pPr algn="just">
                        <a:lnSpc>
                          <a:spcPct val="100000"/>
                        </a:lnSpc>
                        <a:spcAft>
                          <a:spcPts val="0"/>
                        </a:spcAft>
                      </a:pPr>
                      <a:r>
                        <a:rPr lang="ja-JP" sz="1600" kern="100">
                          <a:effectLst/>
                        </a:rPr>
                        <a:t>グルーピングなど見せ方は工夫していきたい。</a:t>
                      </a:r>
                    </a:p>
                    <a:p>
                      <a:pPr algn="l">
                        <a:lnSpc>
                          <a:spcPct val="100000"/>
                        </a:lnSpc>
                        <a:spcAft>
                          <a:spcPts val="0"/>
                        </a:spcAft>
                      </a:pPr>
                      <a:r>
                        <a:rPr lang="en-US" sz="1600" kern="100">
                          <a:effectLst/>
                        </a:rPr>
                        <a:t> </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902" marR="66902" marT="0" marB="0"/>
                </a:tc>
                <a:tc>
                  <a:txBody>
                    <a:bodyPr/>
                    <a:lstStyle/>
                    <a:p>
                      <a:pPr algn="just">
                        <a:lnSpc>
                          <a:spcPct val="100000"/>
                        </a:lnSpc>
                        <a:spcAft>
                          <a:spcPts val="0"/>
                        </a:spcAft>
                      </a:pPr>
                      <a:r>
                        <a:rPr lang="ja-JP" sz="1600" kern="100" dirty="0">
                          <a:solidFill>
                            <a:schemeClr val="tx1"/>
                          </a:solidFill>
                          <a:effectLst/>
                        </a:rPr>
                        <a:t>「まとめイメージ」一覧表について、「散布量」ごとにグルーピングしたケースも作成し、比較・評価を行う。</a:t>
                      </a:r>
                      <a:endParaRPr lang="ja-JP" sz="16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6902" marR="66902" marT="0" marB="0"/>
                </a:tc>
                <a:extLst>
                  <a:ext uri="{0D108BD9-81ED-4DB2-BD59-A6C34878D82A}">
                    <a16:rowId xmlns:a16="http://schemas.microsoft.com/office/drawing/2014/main" val="10007"/>
                  </a:ext>
                </a:extLst>
              </a:tr>
              <a:tr h="446013">
                <a:tc>
                  <a:txBody>
                    <a:bodyPr/>
                    <a:lstStyle/>
                    <a:p>
                      <a:pPr algn="ctr">
                        <a:lnSpc>
                          <a:spcPts val="1200"/>
                        </a:lnSpc>
                        <a:spcAft>
                          <a:spcPts val="0"/>
                        </a:spcAft>
                      </a:pPr>
                      <a:r>
                        <a:rPr lang="en-US" sz="1600" kern="100">
                          <a:effectLst/>
                        </a:rPr>
                        <a:t>8</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902" marR="66902" marT="0" marB="0" anchor="ctr"/>
                </a:tc>
                <a:tc>
                  <a:txBody>
                    <a:bodyPr/>
                    <a:lstStyle/>
                    <a:p>
                      <a:pPr algn="l">
                        <a:lnSpc>
                          <a:spcPct val="100000"/>
                        </a:lnSpc>
                        <a:spcAft>
                          <a:spcPts val="0"/>
                        </a:spcAft>
                      </a:pPr>
                      <a:r>
                        <a:rPr lang="ja-JP" sz="1600" kern="100">
                          <a:effectLst/>
                        </a:rPr>
                        <a:t>底質項目について主成分分析等により指標の単純化を検討することへの意見</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902" marR="66902" marT="0" marB="0"/>
                </a:tc>
                <a:tc>
                  <a:txBody>
                    <a:bodyPr/>
                    <a:lstStyle/>
                    <a:p>
                      <a:pPr algn="l">
                        <a:lnSpc>
                          <a:spcPct val="100000"/>
                        </a:lnSpc>
                        <a:spcAft>
                          <a:spcPts val="0"/>
                        </a:spcAft>
                      </a:pPr>
                      <a:r>
                        <a:rPr lang="ja-JP" sz="1600" kern="100">
                          <a:effectLst/>
                        </a:rPr>
                        <a:t>－</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902" marR="66902" marT="0" marB="0" anchor="ctr"/>
                </a:tc>
                <a:tc>
                  <a:txBody>
                    <a:bodyPr/>
                    <a:lstStyle/>
                    <a:p>
                      <a:pPr algn="l">
                        <a:lnSpc>
                          <a:spcPct val="100000"/>
                        </a:lnSpc>
                        <a:spcAft>
                          <a:spcPts val="0"/>
                        </a:spcAft>
                      </a:pPr>
                      <a:r>
                        <a:rPr lang="ja-JP" sz="1600" kern="100" dirty="0">
                          <a:solidFill>
                            <a:schemeClr val="tx1"/>
                          </a:solidFill>
                          <a:effectLst/>
                        </a:rPr>
                        <a:t>主成分分析を試行し、指標の合成を検討する。</a:t>
                      </a:r>
                      <a:endParaRPr lang="ja-JP" sz="16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6902" marR="66902" marT="0" marB="0"/>
                </a:tc>
                <a:extLst>
                  <a:ext uri="{0D108BD9-81ED-4DB2-BD59-A6C34878D82A}">
                    <a16:rowId xmlns:a16="http://schemas.microsoft.com/office/drawing/2014/main" val="10008"/>
                  </a:ext>
                </a:extLst>
              </a:tr>
              <a:tr h="446013">
                <a:tc>
                  <a:txBody>
                    <a:bodyPr/>
                    <a:lstStyle/>
                    <a:p>
                      <a:pPr algn="ctr">
                        <a:lnSpc>
                          <a:spcPts val="1200"/>
                        </a:lnSpc>
                        <a:spcAft>
                          <a:spcPts val="0"/>
                        </a:spcAft>
                      </a:pPr>
                      <a:r>
                        <a:rPr lang="en-US" sz="1600" kern="100">
                          <a:effectLst/>
                        </a:rPr>
                        <a:t>9</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902" marR="66902" marT="0" marB="0" anchor="ctr"/>
                </a:tc>
                <a:tc>
                  <a:txBody>
                    <a:bodyPr/>
                    <a:lstStyle/>
                    <a:p>
                      <a:pPr algn="l">
                        <a:lnSpc>
                          <a:spcPct val="100000"/>
                        </a:lnSpc>
                        <a:spcAft>
                          <a:spcPts val="0"/>
                        </a:spcAft>
                      </a:pPr>
                      <a:r>
                        <a:rPr lang="ja-JP" sz="1600" kern="100">
                          <a:effectLst/>
                        </a:rPr>
                        <a:t>スカムの流下する範囲についての質問</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902" marR="66902" marT="0" marB="0"/>
                </a:tc>
                <a:tc>
                  <a:txBody>
                    <a:bodyPr/>
                    <a:lstStyle/>
                    <a:p>
                      <a:pPr algn="l">
                        <a:lnSpc>
                          <a:spcPct val="100000"/>
                        </a:lnSpc>
                        <a:spcAft>
                          <a:spcPts val="0"/>
                        </a:spcAft>
                      </a:pPr>
                      <a:r>
                        <a:rPr lang="ja-JP" sz="1600" kern="100">
                          <a:effectLst/>
                        </a:rPr>
                        <a:t>おそらく第二寝屋川程度まで流下し、沈降するが、再浮上の有無は不明である。</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902" marR="66902" marT="0" marB="0"/>
                </a:tc>
                <a:tc>
                  <a:txBody>
                    <a:bodyPr/>
                    <a:lstStyle/>
                    <a:p>
                      <a:pPr algn="l">
                        <a:lnSpc>
                          <a:spcPct val="100000"/>
                        </a:lnSpc>
                        <a:spcAft>
                          <a:spcPts val="0"/>
                        </a:spcAft>
                      </a:pPr>
                      <a:r>
                        <a:rPr lang="ja-JP" sz="1600" kern="100">
                          <a:effectLst/>
                        </a:rPr>
                        <a:t>（当日に回答済み）</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902" marR="66902" marT="0" marB="0" anchor="ctr"/>
                </a:tc>
                <a:extLst>
                  <a:ext uri="{0D108BD9-81ED-4DB2-BD59-A6C34878D82A}">
                    <a16:rowId xmlns:a16="http://schemas.microsoft.com/office/drawing/2014/main" val="10009"/>
                  </a:ext>
                </a:extLst>
              </a:tr>
              <a:tr h="267608">
                <a:tc>
                  <a:txBody>
                    <a:bodyPr/>
                    <a:lstStyle/>
                    <a:p>
                      <a:pPr algn="ctr">
                        <a:lnSpc>
                          <a:spcPts val="1200"/>
                        </a:lnSpc>
                        <a:spcAft>
                          <a:spcPts val="0"/>
                        </a:spcAft>
                      </a:pPr>
                      <a:r>
                        <a:rPr lang="en-US" sz="1600" kern="100">
                          <a:effectLst/>
                        </a:rPr>
                        <a:t>10</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902" marR="66902" marT="0" marB="0" anchor="ctr"/>
                </a:tc>
                <a:tc>
                  <a:txBody>
                    <a:bodyPr/>
                    <a:lstStyle/>
                    <a:p>
                      <a:pPr algn="just">
                        <a:lnSpc>
                          <a:spcPct val="100000"/>
                        </a:lnSpc>
                        <a:spcAft>
                          <a:spcPts val="0"/>
                        </a:spcAft>
                      </a:pPr>
                      <a:r>
                        <a:rPr lang="en-US" sz="1600" kern="100">
                          <a:effectLst/>
                        </a:rPr>
                        <a:t>AI</a:t>
                      </a:r>
                      <a:r>
                        <a:rPr lang="ja-JP" sz="1600" kern="100">
                          <a:effectLst/>
                        </a:rPr>
                        <a:t>を活用したスカム発生予測に関する意見</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902" marR="66902" marT="0" marB="0"/>
                </a:tc>
                <a:tc>
                  <a:txBody>
                    <a:bodyPr/>
                    <a:lstStyle/>
                    <a:p>
                      <a:pPr algn="l">
                        <a:lnSpc>
                          <a:spcPct val="100000"/>
                        </a:lnSpc>
                        <a:spcAft>
                          <a:spcPts val="0"/>
                        </a:spcAft>
                      </a:pPr>
                      <a:r>
                        <a:rPr lang="ja-JP" sz="1600" kern="100">
                          <a:effectLst/>
                        </a:rPr>
                        <a:t>今後可能な範囲で進めたい。</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902" marR="66902" marT="0" marB="0"/>
                </a:tc>
                <a:tc>
                  <a:txBody>
                    <a:bodyPr/>
                    <a:lstStyle/>
                    <a:p>
                      <a:pPr algn="l">
                        <a:lnSpc>
                          <a:spcPct val="100000"/>
                        </a:lnSpc>
                        <a:spcAft>
                          <a:spcPts val="0"/>
                        </a:spcAft>
                      </a:pPr>
                      <a:r>
                        <a:rPr lang="ja-JP" sz="1600" kern="100">
                          <a:effectLst/>
                        </a:rPr>
                        <a:t>（当日に回答済み）</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902" marR="66902" marT="0" marB="0" anchor="ctr"/>
                </a:tc>
                <a:extLst>
                  <a:ext uri="{0D108BD9-81ED-4DB2-BD59-A6C34878D82A}">
                    <a16:rowId xmlns:a16="http://schemas.microsoft.com/office/drawing/2014/main" val="10010"/>
                  </a:ext>
                </a:extLst>
              </a:tr>
              <a:tr h="297342">
                <a:tc>
                  <a:txBody>
                    <a:bodyPr/>
                    <a:lstStyle/>
                    <a:p>
                      <a:pPr algn="ctr">
                        <a:lnSpc>
                          <a:spcPts val="1200"/>
                        </a:lnSpc>
                        <a:spcAft>
                          <a:spcPts val="0"/>
                        </a:spcAft>
                      </a:pPr>
                      <a:r>
                        <a:rPr lang="en-US" altLang="ja-JP" sz="1600" kern="100">
                          <a:effectLst/>
                        </a:rPr>
                        <a:t>11</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902" marR="66902" marT="0" marB="0" anchor="ctr"/>
                </a:tc>
                <a:tc>
                  <a:txBody>
                    <a:bodyPr/>
                    <a:lstStyle/>
                    <a:p>
                      <a:pPr algn="l">
                        <a:lnSpc>
                          <a:spcPct val="100000"/>
                        </a:lnSpc>
                        <a:spcAft>
                          <a:spcPts val="0"/>
                        </a:spcAft>
                      </a:pPr>
                      <a:r>
                        <a:rPr lang="ja-JP" sz="1600" kern="100">
                          <a:effectLst/>
                        </a:rPr>
                        <a:t>スカム検知の際の苦情等の有無に関する質問</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902" marR="66902" marT="0" marB="0"/>
                </a:tc>
                <a:tc>
                  <a:txBody>
                    <a:bodyPr/>
                    <a:lstStyle/>
                    <a:p>
                      <a:pPr algn="l">
                        <a:lnSpc>
                          <a:spcPct val="100000"/>
                        </a:lnSpc>
                        <a:spcAft>
                          <a:spcPts val="0"/>
                        </a:spcAft>
                      </a:pPr>
                      <a:r>
                        <a:rPr lang="ja-JP" sz="1600" kern="100">
                          <a:effectLst/>
                        </a:rPr>
                        <a:t>スカムアラートと苦情の相関性はまだ不明確である。</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902" marR="66902" marT="0" marB="0"/>
                </a:tc>
                <a:tc>
                  <a:txBody>
                    <a:bodyPr/>
                    <a:lstStyle/>
                    <a:p>
                      <a:pPr algn="l">
                        <a:lnSpc>
                          <a:spcPct val="100000"/>
                        </a:lnSpc>
                        <a:spcAft>
                          <a:spcPts val="0"/>
                        </a:spcAft>
                      </a:pPr>
                      <a:r>
                        <a:rPr lang="ja-JP" sz="1600" kern="100" dirty="0">
                          <a:effectLst/>
                        </a:rPr>
                        <a:t>（当日に回答済み）</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6902" marR="66902" marT="0" marB="0" anchor="ctr"/>
                </a:tc>
                <a:extLst>
                  <a:ext uri="{0D108BD9-81ED-4DB2-BD59-A6C34878D82A}">
                    <a16:rowId xmlns:a16="http://schemas.microsoft.com/office/drawing/2014/main" val="10011"/>
                  </a:ext>
                </a:extLst>
              </a:tr>
            </a:tbl>
          </a:graphicData>
        </a:graphic>
      </p:graphicFrame>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8</a:t>
            </a:fld>
            <a:endParaRPr kumimoji="1" lang="ja-JP" altLang="en-US" dirty="0"/>
          </a:p>
        </p:txBody>
      </p:sp>
    </p:spTree>
    <p:extLst>
      <p:ext uri="{BB962C8B-B14F-4D97-AF65-F5344CB8AC3E}">
        <p14:creationId xmlns:p14="http://schemas.microsoft.com/office/powerpoint/2010/main" val="7022003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19325</Words>
  <Application>Microsoft Office PowerPoint</Application>
  <PresentationFormat>ユーザー設定</PresentationFormat>
  <Paragraphs>3369</Paragraphs>
  <Slides>47</Slides>
  <Notes>34</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47</vt:i4>
      </vt:variant>
    </vt:vector>
  </HeadingPairs>
  <TitlesOfParts>
    <vt:vector size="62" baseType="lpstr">
      <vt:lpstr>HG丸ｺﾞｼｯｸM-PRO</vt:lpstr>
      <vt:lpstr>Meiryo UI</vt:lpstr>
      <vt:lpstr>ＭＳ Ｐゴシック</vt:lpstr>
      <vt:lpstr>ＭＳ ゴシック</vt:lpstr>
      <vt:lpstr>ＭＳ 明朝</vt:lpstr>
      <vt:lpstr>UD デジタル 教科書体 NK-R</vt:lpstr>
      <vt:lpstr>游ゴシック</vt:lpstr>
      <vt:lpstr>游ゴシック Light</vt:lpstr>
      <vt:lpstr>Arial</vt:lpstr>
      <vt:lpstr>Calibri</vt:lpstr>
      <vt:lpstr>Calibri Light</vt:lpstr>
      <vt:lpstr>Century</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2022-10-20T06:14:08Z</dcterms:created>
  <dcterms:modified xsi:type="dcterms:W3CDTF">2022-10-20T06:19:19Z</dcterms:modified>
</cp:coreProperties>
</file>